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7"/>
  </p:notesMasterIdLst>
  <p:sldIdLst>
    <p:sldId id="257" r:id="rId2"/>
    <p:sldId id="315" r:id="rId3"/>
    <p:sldId id="345" r:id="rId4"/>
    <p:sldId id="314" r:id="rId5"/>
    <p:sldId id="317" r:id="rId6"/>
    <p:sldId id="306" r:id="rId7"/>
    <p:sldId id="318" r:id="rId8"/>
    <p:sldId id="319" r:id="rId9"/>
    <p:sldId id="346" r:id="rId10"/>
    <p:sldId id="320" r:id="rId11"/>
    <p:sldId id="326" r:id="rId12"/>
    <p:sldId id="329" r:id="rId13"/>
    <p:sldId id="332" r:id="rId14"/>
    <p:sldId id="330" r:id="rId15"/>
    <p:sldId id="331" r:id="rId16"/>
    <p:sldId id="333" r:id="rId17"/>
    <p:sldId id="334" r:id="rId18"/>
    <p:sldId id="335" r:id="rId19"/>
    <p:sldId id="339" r:id="rId20"/>
    <p:sldId id="340" r:id="rId21"/>
    <p:sldId id="341" r:id="rId22"/>
    <p:sldId id="342" r:id="rId23"/>
    <p:sldId id="328" r:id="rId24"/>
    <p:sldId id="337" r:id="rId25"/>
    <p:sldId id="344" r:id="rId26"/>
    <p:sldId id="336" r:id="rId27"/>
    <p:sldId id="347" r:id="rId28"/>
    <p:sldId id="310" r:id="rId29"/>
    <p:sldId id="343" r:id="rId30"/>
    <p:sldId id="321" r:id="rId31"/>
    <p:sldId id="323" r:id="rId32"/>
    <p:sldId id="322" r:id="rId33"/>
    <p:sldId id="324" r:id="rId34"/>
    <p:sldId id="325" r:id="rId35"/>
    <p:sldId id="33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3C8A52-1935-4D86-9A74-32D3713FA09E}" v="46" dt="2022-10-25T14:55:12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9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B10AF-9964-4260-937A-800A5067D160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0FD9D-9226-4365-AA71-88D652B5E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97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0FD9D-9226-4365-AA71-88D652B5E865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39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73241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81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633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1"/>
            <a:ext cx="9144000" cy="1532964"/>
          </a:xfrm>
          <a:prstGeom prst="rect">
            <a:avLst/>
          </a:prstGeom>
          <a:solidFill>
            <a:srgbClr val="00214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sz="1662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92" b="14118"/>
          <a:stretch/>
        </p:blipFill>
        <p:spPr>
          <a:xfrm>
            <a:off x="7926486" y="33339"/>
            <a:ext cx="1095278" cy="14996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48" y="1"/>
            <a:ext cx="1396168" cy="151251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75711" y="6372318"/>
            <a:ext cx="5799023" cy="348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2" i="1" dirty="0"/>
              <a:t>Empowering generations to create a global transformation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876" y="1196978"/>
            <a:ext cx="8878888" cy="49459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4514" y="33338"/>
            <a:ext cx="2249487" cy="6635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875" y="33338"/>
            <a:ext cx="6599238" cy="6635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6" y="1196978"/>
            <a:ext cx="8878888" cy="49459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875" y="1196978"/>
            <a:ext cx="4362450" cy="547211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196978"/>
            <a:ext cx="4364038" cy="547211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4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1"/>
            <a:ext cx="9144000" cy="1083440"/>
          </a:xfrm>
          <a:prstGeom prst="rect">
            <a:avLst/>
          </a:prstGeom>
          <a:solidFill>
            <a:srgbClr val="00214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sz="1662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92" b="14118"/>
          <a:stretch/>
        </p:blipFill>
        <p:spPr>
          <a:xfrm>
            <a:off x="8277390" y="33339"/>
            <a:ext cx="744373" cy="10191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48" y="1"/>
            <a:ext cx="1016264" cy="1100953"/>
          </a:xfrm>
          <a:prstGeom prst="rect">
            <a:avLst/>
          </a:prstGeom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9" y="33338"/>
            <a:ext cx="6802456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 dirty="0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7235826" y="6308728"/>
            <a:ext cx="1800225" cy="34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sz="1662">
              <a:ea typeface="+mn-ea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"/>
            <a:ext cx="9144000" cy="1083440"/>
          </a:xfrm>
          <a:prstGeom prst="rect">
            <a:avLst/>
          </a:prstGeom>
          <a:solidFill>
            <a:srgbClr val="00214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92" b="14118"/>
          <a:stretch/>
        </p:blipFill>
        <p:spPr>
          <a:xfrm>
            <a:off x="8272690" y="33338"/>
            <a:ext cx="806404" cy="10191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44" y="0"/>
            <a:ext cx="1100953" cy="11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7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92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62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62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62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62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5pPr>
      <a:lvl6pPr marL="422041" algn="ctr" rtl="0" eaLnBrk="1" fontAlgn="base" hangingPunct="1">
        <a:spcBef>
          <a:spcPct val="0"/>
        </a:spcBef>
        <a:spcAft>
          <a:spcPct val="0"/>
        </a:spcAft>
        <a:defRPr sz="4062">
          <a:solidFill>
            <a:schemeClr val="bg1"/>
          </a:solidFill>
          <a:latin typeface="Arial" charset="0"/>
        </a:defRPr>
      </a:lvl6pPr>
      <a:lvl7pPr marL="844083" algn="ctr" rtl="0" eaLnBrk="1" fontAlgn="base" hangingPunct="1">
        <a:spcBef>
          <a:spcPct val="0"/>
        </a:spcBef>
        <a:spcAft>
          <a:spcPct val="0"/>
        </a:spcAft>
        <a:defRPr sz="4062">
          <a:solidFill>
            <a:schemeClr val="bg1"/>
          </a:solidFill>
          <a:latin typeface="Arial" charset="0"/>
        </a:defRPr>
      </a:lvl7pPr>
      <a:lvl8pPr marL="1266124" algn="ctr" rtl="0" eaLnBrk="1" fontAlgn="base" hangingPunct="1">
        <a:spcBef>
          <a:spcPct val="0"/>
        </a:spcBef>
        <a:spcAft>
          <a:spcPct val="0"/>
        </a:spcAft>
        <a:defRPr sz="4062">
          <a:solidFill>
            <a:schemeClr val="bg1"/>
          </a:solidFill>
          <a:latin typeface="Arial" charset="0"/>
        </a:defRPr>
      </a:lvl8pPr>
      <a:lvl9pPr marL="1688165" algn="ctr" rtl="0" eaLnBrk="1" fontAlgn="base" hangingPunct="1">
        <a:spcBef>
          <a:spcPct val="0"/>
        </a:spcBef>
        <a:spcAft>
          <a:spcPct val="0"/>
        </a:spcAft>
        <a:defRPr sz="4062">
          <a:solidFill>
            <a:schemeClr val="bg1"/>
          </a:solidFill>
          <a:latin typeface="Arial" charset="0"/>
        </a:defRPr>
      </a:lvl9pPr>
    </p:titleStyle>
    <p:bodyStyle>
      <a:lvl1pPr marL="316531" indent="-316531" algn="l" rtl="0" eaLnBrk="1" fontAlgn="base" hangingPunct="1">
        <a:spcBef>
          <a:spcPct val="20000"/>
        </a:spcBef>
        <a:spcAft>
          <a:spcPct val="0"/>
        </a:spcAft>
        <a:buClr>
          <a:srgbClr val="000050"/>
        </a:buClr>
        <a:buSzPct val="120000"/>
        <a:buFont typeface="Wingdings" charset="2"/>
        <a:buChar char="§"/>
        <a:defRPr sz="2585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85817" indent="-263776" algn="l" rtl="0" eaLnBrk="1" fontAlgn="base" hangingPunct="1">
        <a:spcBef>
          <a:spcPct val="20000"/>
        </a:spcBef>
        <a:spcAft>
          <a:spcPct val="0"/>
        </a:spcAft>
        <a:buChar char="–"/>
        <a:defRPr sz="2215">
          <a:solidFill>
            <a:schemeClr val="tx1"/>
          </a:solidFill>
          <a:latin typeface="+mn-lt"/>
          <a:ea typeface="ＭＳ Ｐゴシック" charset="0"/>
        </a:defRPr>
      </a:lvl2pPr>
      <a:lvl3pPr marL="1055103" indent="-211021" algn="l" rtl="0" eaLnBrk="1" fontAlgn="base" hangingPunct="1">
        <a:spcBef>
          <a:spcPct val="20000"/>
        </a:spcBef>
        <a:spcAft>
          <a:spcPct val="0"/>
        </a:spcAft>
        <a:buChar char="•"/>
        <a:defRPr sz="1846">
          <a:solidFill>
            <a:schemeClr val="tx1"/>
          </a:solidFill>
          <a:latin typeface="+mn-lt"/>
          <a:ea typeface="ＭＳ Ｐゴシック" charset="0"/>
        </a:defRPr>
      </a:lvl3pPr>
      <a:lvl4pPr marL="1477145" indent="-211021" algn="l" rtl="0" eaLnBrk="1" fontAlgn="base" hangingPunct="1">
        <a:spcBef>
          <a:spcPct val="20000"/>
        </a:spcBef>
        <a:spcAft>
          <a:spcPct val="0"/>
        </a:spcAft>
        <a:buChar char="–"/>
        <a:defRPr sz="1477">
          <a:solidFill>
            <a:schemeClr val="tx1"/>
          </a:solidFill>
          <a:latin typeface="+mn-lt"/>
          <a:ea typeface="ＭＳ Ｐゴシック" charset="0"/>
        </a:defRPr>
      </a:lvl4pPr>
      <a:lvl5pPr marL="1899186" indent="-211021" algn="l" rtl="0" eaLnBrk="1" fontAlgn="base" hangingPunct="1">
        <a:spcBef>
          <a:spcPct val="20000"/>
        </a:spcBef>
        <a:spcAft>
          <a:spcPct val="0"/>
        </a:spcAft>
        <a:buChar char="»"/>
        <a:defRPr sz="1477">
          <a:solidFill>
            <a:schemeClr val="tx1"/>
          </a:solidFill>
          <a:latin typeface="+mn-lt"/>
          <a:ea typeface="ＭＳ Ｐゴシック" charset="0"/>
        </a:defRPr>
      </a:lvl5pPr>
      <a:lvl6pPr marL="2321227" indent="-211021" algn="l" rtl="0" eaLnBrk="1" fontAlgn="base" hangingPunct="1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</a:defRPr>
      </a:lvl6pPr>
      <a:lvl7pPr marL="2743269" indent="-211021" algn="l" rtl="0" eaLnBrk="1" fontAlgn="base" hangingPunct="1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</a:defRPr>
      </a:lvl7pPr>
      <a:lvl8pPr marL="3165310" indent="-211021" algn="l" rtl="0" eaLnBrk="1" fontAlgn="base" hangingPunct="1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</a:defRPr>
      </a:lvl8pPr>
      <a:lvl9pPr marL="3587351" indent="-211021" algn="l" rtl="0" eaLnBrk="1" fontAlgn="base" hangingPunct="1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njha.github.io/" TargetMode="External"/><Relationship Id="rId2" Type="http://schemas.openxmlformats.org/officeDocument/2006/relationships/hyperlink" Target="mailto:devki.jha@eng.ox.ac.u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75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Version Control with Git</a:t>
            </a:r>
            <a:endParaRPr lang="en-GB" sz="375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3074" y="4658062"/>
            <a:ext cx="6397852" cy="1323317"/>
          </a:xfrm>
        </p:spPr>
        <p:txBody>
          <a:bodyPr/>
          <a:lstStyle/>
          <a:p>
            <a:r>
              <a:rPr lang="en-GB" sz="2270" dirty="0" err="1">
                <a:solidFill>
                  <a:srgbClr val="00206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Dr.</a:t>
            </a:r>
            <a:r>
              <a:rPr lang="en-GB" sz="2270" dirty="0">
                <a:solidFill>
                  <a:srgbClr val="00206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GB" sz="2270" dirty="0" err="1">
                <a:solidFill>
                  <a:srgbClr val="00206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Devki</a:t>
            </a:r>
            <a:r>
              <a:rPr lang="en-GB" sz="2270" dirty="0">
                <a:solidFill>
                  <a:srgbClr val="00206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Nandan Jha</a:t>
            </a:r>
          </a:p>
          <a:p>
            <a:r>
              <a:rPr lang="en-GB" sz="2270" dirty="0">
                <a:solidFill>
                  <a:srgbClr val="00206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Oxford e-Research Centre</a:t>
            </a:r>
          </a:p>
          <a:p>
            <a:r>
              <a:rPr lang="en-GB" sz="2270" dirty="0">
                <a:solidFill>
                  <a:srgbClr val="00206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Department of Engineering Science</a:t>
            </a:r>
          </a:p>
        </p:txBody>
      </p:sp>
    </p:spTree>
    <p:extLst>
      <p:ext uri="{BB962C8B-B14F-4D97-AF65-F5344CB8AC3E}">
        <p14:creationId xmlns:p14="http://schemas.microsoft.com/office/powerpoint/2010/main" val="1636462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36A8-3A16-D74B-89CE-171D0434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Control: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41A7F-C56F-AC44-9B5D-433DFD10B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Repository/Repo</a:t>
            </a:r>
          </a:p>
          <a:p>
            <a:r>
              <a:rPr lang="en-US" dirty="0"/>
              <a:t>Working Directory</a:t>
            </a:r>
          </a:p>
          <a:p>
            <a:pPr lvl="1"/>
            <a:r>
              <a:rPr lang="en-US" dirty="0"/>
              <a:t>File system you are currently working 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10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955D-EC9A-5D4D-BA95-7C321E01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35622-C8AF-5941-9791-70B5F087B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git status</a:t>
            </a:r>
          </a:p>
          <a:p>
            <a:r>
              <a:rPr lang="en-US" dirty="0"/>
              <a:t>git add &lt;filename&gt; /git add .</a:t>
            </a:r>
          </a:p>
          <a:p>
            <a:r>
              <a:rPr lang="en-US" dirty="0"/>
              <a:t>git commit -m “message”</a:t>
            </a:r>
          </a:p>
          <a:p>
            <a:r>
              <a:rPr lang="en-US" dirty="0"/>
              <a:t>git log –stat</a:t>
            </a:r>
          </a:p>
          <a:p>
            <a:r>
              <a:rPr lang="en-US" dirty="0"/>
              <a:t>git clone</a:t>
            </a:r>
          </a:p>
          <a:p>
            <a:r>
              <a:rPr lang="en-US" dirty="0"/>
              <a:t>git ignore</a:t>
            </a:r>
          </a:p>
        </p:txBody>
      </p:sp>
    </p:spTree>
    <p:extLst>
      <p:ext uri="{BB962C8B-B14F-4D97-AF65-F5344CB8AC3E}">
        <p14:creationId xmlns:p14="http://schemas.microsoft.com/office/powerpoint/2010/main" val="787209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955D-EC9A-5D4D-BA95-7C321E01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35622-C8AF-5941-9791-70B5F087B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pPr marL="914400" lvl="1" indent="-514350">
              <a:buSzPct val="100000"/>
            </a:pPr>
            <a:r>
              <a:rPr lang="en-US" altLang="en-US" dirty="0"/>
              <a:t>This </a:t>
            </a:r>
            <a:r>
              <a:rPr lang="en-US" altLang="en-US" dirty="0" err="1"/>
              <a:t>initialises</a:t>
            </a:r>
            <a:r>
              <a:rPr lang="en-US" altLang="en-US" dirty="0"/>
              <a:t> the repository (a directory named </a:t>
            </a:r>
            <a:r>
              <a:rPr lang="en-US" alt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r>
              <a:rPr lang="en-US" altLang="en-US" dirty="0"/>
              <a:t>)</a:t>
            </a:r>
          </a:p>
          <a:p>
            <a:pPr marL="914400" lvl="1" indent="-514350">
              <a:buSzPct val="100000"/>
            </a:pPr>
            <a:r>
              <a:rPr lang="en-US" altLang="en-US" dirty="0"/>
              <a:t>You seldom (if ever) need to look inside this directory</a:t>
            </a:r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status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add &lt;filename&gt; /git add 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commit -m “message”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log –stat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clone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ignore</a:t>
            </a:r>
          </a:p>
        </p:txBody>
      </p:sp>
    </p:spTree>
    <p:extLst>
      <p:ext uri="{BB962C8B-B14F-4D97-AF65-F5344CB8AC3E}">
        <p14:creationId xmlns:p14="http://schemas.microsoft.com/office/powerpoint/2010/main" val="267580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955D-EC9A-5D4D-BA95-7C321E01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35622-C8AF-5941-9791-70B5F087B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init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/>
              <a:t>git status</a:t>
            </a:r>
          </a:p>
          <a:p>
            <a:pPr lvl="1"/>
            <a:r>
              <a:rPr lang="en-US" dirty="0"/>
              <a:t>Shows the status of the working directory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add &lt;filename&gt; /git add 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commit -m “message”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log –stat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clone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ignore</a:t>
            </a:r>
          </a:p>
        </p:txBody>
      </p:sp>
    </p:spTree>
    <p:extLst>
      <p:ext uri="{BB962C8B-B14F-4D97-AF65-F5344CB8AC3E}">
        <p14:creationId xmlns:p14="http://schemas.microsoft.com/office/powerpoint/2010/main" val="1584295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955D-EC9A-5D4D-BA95-7C321E01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35622-C8AF-5941-9791-70B5F087B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init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status</a:t>
            </a:r>
          </a:p>
          <a:p>
            <a:r>
              <a:rPr lang="en-US" dirty="0"/>
              <a:t>git add &lt;filename&gt; /git add .</a:t>
            </a:r>
          </a:p>
          <a:p>
            <a:pPr lvl="1"/>
            <a:r>
              <a:rPr lang="en-US" altLang="en-US" dirty="0"/>
              <a:t>This adds the specified/all the current files to the repository</a:t>
            </a:r>
          </a:p>
          <a:p>
            <a:pPr marL="914400" lvl="1" indent="-514350">
              <a:buSzPct val="100000"/>
            </a:pPr>
            <a:r>
              <a:rPr lang="en-US" altLang="en-US" dirty="0"/>
              <a:t>The period at the end is part of this command!</a:t>
            </a:r>
          </a:p>
          <a:p>
            <a:pPr marL="1314450" lvl="2" indent="-514350">
              <a:buSzPct val="100000"/>
            </a:pPr>
            <a:r>
              <a:rPr lang="en-US" altLang="en-US" dirty="0"/>
              <a:t>Period means “this directory”</a:t>
            </a:r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commit -m “message”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log –stat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clone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ignore</a:t>
            </a:r>
          </a:p>
        </p:txBody>
      </p:sp>
    </p:spTree>
    <p:extLst>
      <p:ext uri="{BB962C8B-B14F-4D97-AF65-F5344CB8AC3E}">
        <p14:creationId xmlns:p14="http://schemas.microsoft.com/office/powerpoint/2010/main" val="3905016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955D-EC9A-5D4D-BA95-7C321E01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35622-C8AF-5941-9791-70B5F087B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init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status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add &lt;filename&gt; /git add .</a:t>
            </a:r>
          </a:p>
          <a:p>
            <a:r>
              <a:rPr lang="en-US" dirty="0"/>
              <a:t>git commit -m “message”</a:t>
            </a:r>
          </a:p>
          <a:p>
            <a:pPr lvl="1"/>
            <a:r>
              <a:rPr lang="en-US" dirty="0"/>
              <a:t>Stash changes in the directory</a:t>
            </a:r>
          </a:p>
          <a:p>
            <a:pPr lvl="1"/>
            <a:r>
              <a:rPr lang="en-US" dirty="0"/>
              <a:t>The message is helpful in checking the code later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log –stat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clone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ignore</a:t>
            </a:r>
          </a:p>
        </p:txBody>
      </p:sp>
    </p:spTree>
    <p:extLst>
      <p:ext uri="{BB962C8B-B14F-4D97-AF65-F5344CB8AC3E}">
        <p14:creationId xmlns:p14="http://schemas.microsoft.com/office/powerpoint/2010/main" val="4007945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955D-EC9A-5D4D-BA95-7C321E01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35622-C8AF-5941-9791-70B5F087B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init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status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add &lt;filename&gt; /git add 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commit -m “message”</a:t>
            </a:r>
          </a:p>
          <a:p>
            <a:r>
              <a:rPr lang="en-US" dirty="0"/>
              <a:t>git log --stat</a:t>
            </a:r>
          </a:p>
          <a:p>
            <a:pPr lvl="1"/>
            <a:r>
              <a:rPr lang="en-US" dirty="0"/>
              <a:t>View the commit history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clone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ignore</a:t>
            </a:r>
          </a:p>
        </p:txBody>
      </p:sp>
    </p:spTree>
    <p:extLst>
      <p:ext uri="{BB962C8B-B14F-4D97-AF65-F5344CB8AC3E}">
        <p14:creationId xmlns:p14="http://schemas.microsoft.com/office/powerpoint/2010/main" val="1968551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955D-EC9A-5D4D-BA95-7C321E01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35622-C8AF-5941-9791-70B5F087B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init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status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add &lt;filename&gt; /git add 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commit -m “message”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log –stat</a:t>
            </a:r>
          </a:p>
          <a:p>
            <a:r>
              <a:rPr lang="en-US" dirty="0"/>
              <a:t>git clone</a:t>
            </a:r>
          </a:p>
          <a:p>
            <a:pPr lvl="1"/>
            <a:r>
              <a:rPr lang="en-US" altLang="en-US" sz="2400" dirty="0"/>
              <a:t>These make an exact copy of the repository at the given URL</a:t>
            </a:r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ignore</a:t>
            </a:r>
          </a:p>
        </p:txBody>
      </p:sp>
    </p:spTree>
    <p:extLst>
      <p:ext uri="{BB962C8B-B14F-4D97-AF65-F5344CB8AC3E}">
        <p14:creationId xmlns:p14="http://schemas.microsoft.com/office/powerpoint/2010/main" val="1639142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955D-EC9A-5D4D-BA95-7C321E01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35622-C8AF-5941-9791-70B5F087B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init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status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add &lt;filename&gt; /git add 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commit -m “message”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log –stat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clone</a:t>
            </a:r>
          </a:p>
          <a:p>
            <a:r>
              <a:rPr lang="en-US" dirty="0"/>
              <a:t>git ignore</a:t>
            </a:r>
          </a:p>
          <a:p>
            <a:pPr lvl="1"/>
            <a:r>
              <a:rPr lang="en-US" dirty="0"/>
              <a:t>Ignore a file while using any git command</a:t>
            </a:r>
          </a:p>
        </p:txBody>
      </p:sp>
    </p:spTree>
    <p:extLst>
      <p:ext uri="{BB962C8B-B14F-4D97-AF65-F5344CB8AC3E}">
        <p14:creationId xmlns:p14="http://schemas.microsoft.com/office/powerpoint/2010/main" val="3506497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955D-EC9A-5D4D-BA95-7C321E01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working with remote repo</a:t>
            </a:r>
          </a:p>
        </p:txBody>
      </p:sp>
      <p:pic>
        <p:nvPicPr>
          <p:cNvPr id="4098" name="Picture 2" descr="Human Icons - Download Free Vector Icons | Noun Project">
            <a:extLst>
              <a:ext uri="{FF2B5EF4-FFF2-40B4-BE49-F238E27FC236}">
                <a16:creationId xmlns:a16="http://schemas.microsoft.com/office/drawing/2014/main" id="{D5271A0E-CFA3-784A-8B04-2CE187DD5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454" y="1688852"/>
            <a:ext cx="959925" cy="95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CF168D0-3040-EB49-A76E-BBD280113D3A}"/>
              </a:ext>
            </a:extLst>
          </p:cNvPr>
          <p:cNvSpPr/>
          <p:nvPr/>
        </p:nvSpPr>
        <p:spPr>
          <a:xfrm>
            <a:off x="2985528" y="1816442"/>
            <a:ext cx="3443806" cy="332396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2045DB-6EEC-A349-B6AB-3C24F6886649}"/>
              </a:ext>
            </a:extLst>
          </p:cNvPr>
          <p:cNvSpPr/>
          <p:nvPr/>
        </p:nvSpPr>
        <p:spPr>
          <a:xfrm>
            <a:off x="3186632" y="5239266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Shared Remote Repository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82C517-6D93-5944-897A-32963A7D714D}"/>
              </a:ext>
            </a:extLst>
          </p:cNvPr>
          <p:cNvSpPr/>
          <p:nvPr/>
        </p:nvSpPr>
        <p:spPr>
          <a:xfrm>
            <a:off x="1608014" y="2648777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4104" name="Picture 8" descr="File icon PNG, ICO or ICNS | Free vector icons">
            <a:extLst>
              <a:ext uri="{FF2B5EF4-FFF2-40B4-BE49-F238E27FC236}">
                <a16:creationId xmlns:a16="http://schemas.microsoft.com/office/drawing/2014/main" id="{572B7EBA-9B7A-174E-A779-372AA6E0D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075" y="2648777"/>
            <a:ext cx="959925" cy="95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9EC3CB-AB6A-BF46-83F9-7B2142E74689}"/>
              </a:ext>
            </a:extLst>
          </p:cNvPr>
          <p:cNvCxnSpPr>
            <a:cxnSpLocks/>
            <a:stCxn id="10" idx="3"/>
            <a:endCxn id="4104" idx="1"/>
          </p:cNvCxnSpPr>
          <p:nvPr/>
        </p:nvCxnSpPr>
        <p:spPr>
          <a:xfrm>
            <a:off x="2292817" y="2833443"/>
            <a:ext cx="1319258" cy="295297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49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B26B-C858-CB4A-B407-3BE9A5EA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16E25-6D87-3C40-8681-69A0B54C4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  <a:p>
            <a:pPr lvl="1"/>
            <a:r>
              <a:rPr lang="en-US" dirty="0"/>
              <a:t>Motivation</a:t>
            </a:r>
          </a:p>
          <a:p>
            <a:pPr lvl="1"/>
            <a:r>
              <a:rPr lang="en-US" dirty="0"/>
              <a:t>Concepts</a:t>
            </a:r>
          </a:p>
          <a:p>
            <a:pPr lvl="1"/>
            <a:r>
              <a:rPr lang="en-US" dirty="0"/>
              <a:t>Terminology</a:t>
            </a:r>
          </a:p>
          <a:p>
            <a:r>
              <a:rPr lang="en-US" dirty="0"/>
              <a:t>Git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Commands</a:t>
            </a:r>
          </a:p>
          <a:p>
            <a:r>
              <a:rPr lang="en-US" dirty="0"/>
              <a:t>Collaborating with Git using GitHub</a:t>
            </a:r>
          </a:p>
        </p:txBody>
      </p:sp>
    </p:spTree>
    <p:extLst>
      <p:ext uri="{BB962C8B-B14F-4D97-AF65-F5344CB8AC3E}">
        <p14:creationId xmlns:p14="http://schemas.microsoft.com/office/powerpoint/2010/main" val="2972305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955D-EC9A-5D4D-BA95-7C321E01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working with remote repo</a:t>
            </a:r>
          </a:p>
        </p:txBody>
      </p:sp>
      <p:pic>
        <p:nvPicPr>
          <p:cNvPr id="4098" name="Picture 2" descr="Human Icons - Download Free Vector Icons | Noun Project">
            <a:extLst>
              <a:ext uri="{FF2B5EF4-FFF2-40B4-BE49-F238E27FC236}">
                <a16:creationId xmlns:a16="http://schemas.microsoft.com/office/drawing/2014/main" id="{D5271A0E-CFA3-784A-8B04-2CE187DD5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454" y="1688852"/>
            <a:ext cx="959925" cy="95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CF168D0-3040-EB49-A76E-BBD280113D3A}"/>
              </a:ext>
            </a:extLst>
          </p:cNvPr>
          <p:cNvSpPr/>
          <p:nvPr/>
        </p:nvSpPr>
        <p:spPr>
          <a:xfrm>
            <a:off x="2985528" y="1816442"/>
            <a:ext cx="3443806" cy="332396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2045DB-6EEC-A349-B6AB-3C24F6886649}"/>
              </a:ext>
            </a:extLst>
          </p:cNvPr>
          <p:cNvSpPr/>
          <p:nvPr/>
        </p:nvSpPr>
        <p:spPr>
          <a:xfrm>
            <a:off x="3186632" y="5239266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Shared Remote Repository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82C517-6D93-5944-897A-32963A7D714D}"/>
              </a:ext>
            </a:extLst>
          </p:cNvPr>
          <p:cNvSpPr/>
          <p:nvPr/>
        </p:nvSpPr>
        <p:spPr>
          <a:xfrm>
            <a:off x="1608014" y="2648777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4104" name="Picture 8" descr="File icon PNG, ICO or ICNS | Free vector icons">
            <a:extLst>
              <a:ext uri="{FF2B5EF4-FFF2-40B4-BE49-F238E27FC236}">
                <a16:creationId xmlns:a16="http://schemas.microsoft.com/office/drawing/2014/main" id="{572B7EBA-9B7A-174E-A779-372AA6E0D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075" y="2648777"/>
            <a:ext cx="959925" cy="95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9EC3CB-AB6A-BF46-83F9-7B2142E74689}"/>
              </a:ext>
            </a:extLst>
          </p:cNvPr>
          <p:cNvCxnSpPr>
            <a:cxnSpLocks/>
            <a:stCxn id="10" idx="3"/>
            <a:endCxn id="4104" idx="1"/>
          </p:cNvCxnSpPr>
          <p:nvPr/>
        </p:nvCxnSpPr>
        <p:spPr>
          <a:xfrm>
            <a:off x="2292817" y="2833443"/>
            <a:ext cx="1319258" cy="295297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Human Icons - Download Free Vector Icons | Noun Project">
            <a:extLst>
              <a:ext uri="{FF2B5EF4-FFF2-40B4-BE49-F238E27FC236}">
                <a16:creationId xmlns:a16="http://schemas.microsoft.com/office/drawing/2014/main" id="{A331AD3F-83AF-0F4B-B6CF-8F3768AEE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282" y="3882194"/>
            <a:ext cx="959925" cy="95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18EEE71-5DF7-9148-900D-35043FC9188E}"/>
              </a:ext>
            </a:extLst>
          </p:cNvPr>
          <p:cNvSpPr/>
          <p:nvPr/>
        </p:nvSpPr>
        <p:spPr>
          <a:xfrm>
            <a:off x="1572842" y="4842119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Bob</a:t>
            </a:r>
          </a:p>
        </p:txBody>
      </p:sp>
      <p:pic>
        <p:nvPicPr>
          <p:cNvPr id="20" name="Picture 8" descr="File icon PNG, ICO or ICNS | Free vector icons">
            <a:extLst>
              <a:ext uri="{FF2B5EF4-FFF2-40B4-BE49-F238E27FC236}">
                <a16:creationId xmlns:a16="http://schemas.microsoft.com/office/drawing/2014/main" id="{E2AD54A3-81FF-164D-A5FF-C0BB87B72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316" y="3724516"/>
            <a:ext cx="959925" cy="95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CFEF47-20D3-BC47-8A96-F579379A2428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2167877" y="4204479"/>
            <a:ext cx="1530439" cy="82230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6" name="Picture 10" descr="Document, file Free Icon of Office Workers">
            <a:extLst>
              <a:ext uri="{FF2B5EF4-FFF2-40B4-BE49-F238E27FC236}">
                <a16:creationId xmlns:a16="http://schemas.microsoft.com/office/drawing/2014/main" id="{C6956787-A254-2048-A401-C69048D99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83" y="3263935"/>
            <a:ext cx="822307" cy="82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222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955D-EC9A-5D4D-BA95-7C321E01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working with remote repo</a:t>
            </a:r>
          </a:p>
        </p:txBody>
      </p:sp>
      <p:pic>
        <p:nvPicPr>
          <p:cNvPr id="4098" name="Picture 2" descr="Human Icons - Download Free Vector Icons | Noun Project">
            <a:extLst>
              <a:ext uri="{FF2B5EF4-FFF2-40B4-BE49-F238E27FC236}">
                <a16:creationId xmlns:a16="http://schemas.microsoft.com/office/drawing/2014/main" id="{D5271A0E-CFA3-784A-8B04-2CE187DD5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454" y="1688852"/>
            <a:ext cx="959925" cy="95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CF168D0-3040-EB49-A76E-BBD280113D3A}"/>
              </a:ext>
            </a:extLst>
          </p:cNvPr>
          <p:cNvSpPr/>
          <p:nvPr/>
        </p:nvSpPr>
        <p:spPr>
          <a:xfrm>
            <a:off x="2985528" y="1816442"/>
            <a:ext cx="3443806" cy="332396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2045DB-6EEC-A349-B6AB-3C24F6886649}"/>
              </a:ext>
            </a:extLst>
          </p:cNvPr>
          <p:cNvSpPr/>
          <p:nvPr/>
        </p:nvSpPr>
        <p:spPr>
          <a:xfrm>
            <a:off x="3186632" y="5239266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Shared Remote Repository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82C517-6D93-5944-897A-32963A7D714D}"/>
              </a:ext>
            </a:extLst>
          </p:cNvPr>
          <p:cNvSpPr/>
          <p:nvPr/>
        </p:nvSpPr>
        <p:spPr>
          <a:xfrm>
            <a:off x="1608014" y="2648777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4104" name="Picture 8" descr="File icon PNG, ICO or ICNS | Free vector icons">
            <a:extLst>
              <a:ext uri="{FF2B5EF4-FFF2-40B4-BE49-F238E27FC236}">
                <a16:creationId xmlns:a16="http://schemas.microsoft.com/office/drawing/2014/main" id="{572B7EBA-9B7A-174E-A779-372AA6E0D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075" y="2648777"/>
            <a:ext cx="959925" cy="95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9EC3CB-AB6A-BF46-83F9-7B2142E74689}"/>
              </a:ext>
            </a:extLst>
          </p:cNvPr>
          <p:cNvCxnSpPr>
            <a:cxnSpLocks/>
            <a:stCxn id="10" idx="3"/>
            <a:endCxn id="4104" idx="1"/>
          </p:cNvCxnSpPr>
          <p:nvPr/>
        </p:nvCxnSpPr>
        <p:spPr>
          <a:xfrm>
            <a:off x="2292817" y="2833443"/>
            <a:ext cx="1319258" cy="295297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Human Icons - Download Free Vector Icons | Noun Project">
            <a:extLst>
              <a:ext uri="{FF2B5EF4-FFF2-40B4-BE49-F238E27FC236}">
                <a16:creationId xmlns:a16="http://schemas.microsoft.com/office/drawing/2014/main" id="{A331AD3F-83AF-0F4B-B6CF-8F3768AEE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282" y="3882194"/>
            <a:ext cx="959925" cy="95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18EEE71-5DF7-9148-900D-35043FC9188E}"/>
              </a:ext>
            </a:extLst>
          </p:cNvPr>
          <p:cNvSpPr/>
          <p:nvPr/>
        </p:nvSpPr>
        <p:spPr>
          <a:xfrm>
            <a:off x="1572842" y="4842119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Bob</a:t>
            </a:r>
          </a:p>
        </p:txBody>
      </p:sp>
      <p:pic>
        <p:nvPicPr>
          <p:cNvPr id="20" name="Picture 8" descr="File icon PNG, ICO or ICNS | Free vector icons">
            <a:extLst>
              <a:ext uri="{FF2B5EF4-FFF2-40B4-BE49-F238E27FC236}">
                <a16:creationId xmlns:a16="http://schemas.microsoft.com/office/drawing/2014/main" id="{E2AD54A3-81FF-164D-A5FF-C0BB87B72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316" y="3724516"/>
            <a:ext cx="959925" cy="95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CFEF47-20D3-BC47-8A96-F579379A2428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2167877" y="4204479"/>
            <a:ext cx="1530439" cy="82230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Human Icons - Download Free Vector Icons | Noun Project">
            <a:extLst>
              <a:ext uri="{FF2B5EF4-FFF2-40B4-BE49-F238E27FC236}">
                <a16:creationId xmlns:a16="http://schemas.microsoft.com/office/drawing/2014/main" id="{09E26AC5-25E5-414D-9667-55E65E622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671" y="2058184"/>
            <a:ext cx="959925" cy="95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801EB8E-15EE-B445-9BAF-F52C508ACB9B}"/>
              </a:ext>
            </a:extLst>
          </p:cNvPr>
          <p:cNvSpPr/>
          <p:nvPr/>
        </p:nvSpPr>
        <p:spPr>
          <a:xfrm>
            <a:off x="7223231" y="3018109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Frank</a:t>
            </a:r>
          </a:p>
        </p:txBody>
      </p:sp>
      <p:pic>
        <p:nvPicPr>
          <p:cNvPr id="4106" name="Picture 10" descr="Document, file Free Icon of Office Workers">
            <a:extLst>
              <a:ext uri="{FF2B5EF4-FFF2-40B4-BE49-F238E27FC236}">
                <a16:creationId xmlns:a16="http://schemas.microsoft.com/office/drawing/2014/main" id="{C6956787-A254-2048-A401-C69048D99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83" y="3263935"/>
            <a:ext cx="822307" cy="82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161B5A-8A8D-BF41-B395-301C2787926E}"/>
              </a:ext>
            </a:extLst>
          </p:cNvPr>
          <p:cNvCxnSpPr>
            <a:cxnSpLocks/>
            <a:stCxn id="26" idx="1"/>
            <a:endCxn id="4106" idx="3"/>
          </p:cNvCxnSpPr>
          <p:nvPr/>
        </p:nvCxnSpPr>
        <p:spPr>
          <a:xfrm flipH="1">
            <a:off x="5213390" y="3202775"/>
            <a:ext cx="2009841" cy="472314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514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955D-EC9A-5D4D-BA95-7C321E01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working with remote repo</a:t>
            </a:r>
          </a:p>
        </p:txBody>
      </p:sp>
      <p:pic>
        <p:nvPicPr>
          <p:cNvPr id="4098" name="Picture 2" descr="Human Icons - Download Free Vector Icons | Noun Project">
            <a:extLst>
              <a:ext uri="{FF2B5EF4-FFF2-40B4-BE49-F238E27FC236}">
                <a16:creationId xmlns:a16="http://schemas.microsoft.com/office/drawing/2014/main" id="{D5271A0E-CFA3-784A-8B04-2CE187DD5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454" y="1688852"/>
            <a:ext cx="959925" cy="95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CF168D0-3040-EB49-A76E-BBD280113D3A}"/>
              </a:ext>
            </a:extLst>
          </p:cNvPr>
          <p:cNvSpPr/>
          <p:nvPr/>
        </p:nvSpPr>
        <p:spPr>
          <a:xfrm>
            <a:off x="2985528" y="1816442"/>
            <a:ext cx="3443806" cy="332396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2045DB-6EEC-A349-B6AB-3C24F6886649}"/>
              </a:ext>
            </a:extLst>
          </p:cNvPr>
          <p:cNvSpPr/>
          <p:nvPr/>
        </p:nvSpPr>
        <p:spPr>
          <a:xfrm>
            <a:off x="3186632" y="5239266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Shared Remote Repository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82C517-6D93-5944-897A-32963A7D714D}"/>
              </a:ext>
            </a:extLst>
          </p:cNvPr>
          <p:cNvSpPr/>
          <p:nvPr/>
        </p:nvSpPr>
        <p:spPr>
          <a:xfrm>
            <a:off x="1608014" y="2648777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4104" name="Picture 8" descr="File icon PNG, ICO or ICNS | Free vector icons">
            <a:extLst>
              <a:ext uri="{FF2B5EF4-FFF2-40B4-BE49-F238E27FC236}">
                <a16:creationId xmlns:a16="http://schemas.microsoft.com/office/drawing/2014/main" id="{572B7EBA-9B7A-174E-A779-372AA6E0D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075" y="2648777"/>
            <a:ext cx="959925" cy="95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9EC3CB-AB6A-BF46-83F9-7B2142E74689}"/>
              </a:ext>
            </a:extLst>
          </p:cNvPr>
          <p:cNvCxnSpPr>
            <a:cxnSpLocks/>
            <a:stCxn id="10" idx="3"/>
            <a:endCxn id="4104" idx="1"/>
          </p:cNvCxnSpPr>
          <p:nvPr/>
        </p:nvCxnSpPr>
        <p:spPr>
          <a:xfrm>
            <a:off x="2292817" y="2833443"/>
            <a:ext cx="1319258" cy="295297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Human Icons - Download Free Vector Icons | Noun Project">
            <a:extLst>
              <a:ext uri="{FF2B5EF4-FFF2-40B4-BE49-F238E27FC236}">
                <a16:creationId xmlns:a16="http://schemas.microsoft.com/office/drawing/2014/main" id="{A331AD3F-83AF-0F4B-B6CF-8F3768AEE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282" y="3882194"/>
            <a:ext cx="959925" cy="95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18EEE71-5DF7-9148-900D-35043FC9188E}"/>
              </a:ext>
            </a:extLst>
          </p:cNvPr>
          <p:cNvSpPr/>
          <p:nvPr/>
        </p:nvSpPr>
        <p:spPr>
          <a:xfrm>
            <a:off x="1572842" y="4842119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Bob</a:t>
            </a:r>
          </a:p>
        </p:txBody>
      </p:sp>
      <p:pic>
        <p:nvPicPr>
          <p:cNvPr id="20" name="Picture 8" descr="File icon PNG, ICO or ICNS | Free vector icons">
            <a:extLst>
              <a:ext uri="{FF2B5EF4-FFF2-40B4-BE49-F238E27FC236}">
                <a16:creationId xmlns:a16="http://schemas.microsoft.com/office/drawing/2014/main" id="{E2AD54A3-81FF-164D-A5FF-C0BB87B72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316" y="3724516"/>
            <a:ext cx="959925" cy="95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CFEF47-20D3-BC47-8A96-F579379A2428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2167877" y="4204479"/>
            <a:ext cx="1530439" cy="82230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Human Icons - Download Free Vector Icons | Noun Project">
            <a:extLst>
              <a:ext uri="{FF2B5EF4-FFF2-40B4-BE49-F238E27FC236}">
                <a16:creationId xmlns:a16="http://schemas.microsoft.com/office/drawing/2014/main" id="{09E26AC5-25E5-414D-9667-55E65E622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671" y="2058184"/>
            <a:ext cx="959925" cy="95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801EB8E-15EE-B445-9BAF-F52C508ACB9B}"/>
              </a:ext>
            </a:extLst>
          </p:cNvPr>
          <p:cNvSpPr/>
          <p:nvPr/>
        </p:nvSpPr>
        <p:spPr>
          <a:xfrm>
            <a:off x="7223231" y="3018109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Frank</a:t>
            </a:r>
          </a:p>
        </p:txBody>
      </p:sp>
      <p:pic>
        <p:nvPicPr>
          <p:cNvPr id="4106" name="Picture 10" descr="Document, file Free Icon of Office Workers">
            <a:extLst>
              <a:ext uri="{FF2B5EF4-FFF2-40B4-BE49-F238E27FC236}">
                <a16:creationId xmlns:a16="http://schemas.microsoft.com/office/drawing/2014/main" id="{C6956787-A254-2048-A401-C69048D99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83" y="3263935"/>
            <a:ext cx="822307" cy="82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161B5A-8A8D-BF41-B395-301C2787926E}"/>
              </a:ext>
            </a:extLst>
          </p:cNvPr>
          <p:cNvCxnSpPr>
            <a:cxnSpLocks/>
            <a:stCxn id="26" idx="1"/>
            <a:endCxn id="4106" idx="3"/>
          </p:cNvCxnSpPr>
          <p:nvPr/>
        </p:nvCxnSpPr>
        <p:spPr>
          <a:xfrm flipH="1">
            <a:off x="5213390" y="3202775"/>
            <a:ext cx="2009841" cy="472314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2" name="Picture 8" descr="Cross PNG, Cross Transparent Background - FreeIconsPNG">
            <a:extLst>
              <a:ext uri="{FF2B5EF4-FFF2-40B4-BE49-F238E27FC236}">
                <a16:creationId xmlns:a16="http://schemas.microsoft.com/office/drawing/2014/main" id="{0BEBBA22-40B7-3C40-BA39-136090BEA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60" y="2254102"/>
            <a:ext cx="2588017" cy="258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842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B3650-0326-8540-A3D6-0C7BC629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5838D-C71F-7B49-927C-3012E3531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Hosting medium/website for your Git repositories</a:t>
            </a:r>
          </a:p>
          <a:p>
            <a:r>
              <a:rPr lang="en-US" dirty="0"/>
              <a:t>Offers powerful collaborative abilities</a:t>
            </a:r>
          </a:p>
          <a:p>
            <a:r>
              <a:rPr lang="en-US" dirty="0"/>
              <a:t>A god indicator of what you code, how much you code and the quality of code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950" dirty="0">
                <a:cs typeface="Segoe UI Semilight" panose="020B0402040204020203" pitchFamily="34" charset="0"/>
              </a:rPr>
              <a:t>Git vs GitHub</a:t>
            </a:r>
          </a:p>
          <a:p>
            <a:pPr lvl="1"/>
            <a:r>
              <a:rPr lang="en-US" sz="2250" dirty="0">
                <a:cs typeface="Segoe UI Semilight" panose="020B0402040204020203" pitchFamily="34" charset="0"/>
              </a:rPr>
              <a:t>Git is a free, open source widely used version control system, downloadable to your local machine. It logs changes made to a group of designated computer files, referred to as Git Repository or Repo</a:t>
            </a:r>
          </a:p>
          <a:p>
            <a:pPr lvl="1"/>
            <a:r>
              <a:rPr lang="en-US" sz="2250" dirty="0">
                <a:cs typeface="Segoe UI Semilight" panose="020B0402040204020203" pitchFamily="34" charset="0"/>
              </a:rPr>
              <a:t>GitHub, an online service for hosting and sharing Git repositories remotely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07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C9D7-15E4-A24F-B932-2D234598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1EFAF-33C0-3D48-A75C-454359164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free GitHub account on </a:t>
            </a:r>
            <a:r>
              <a:rPr lang="en-US" dirty="0">
                <a:hlinkClick r:id="rId2"/>
              </a:rPr>
              <a:t>https://github.com/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09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C9D7-15E4-A24F-B932-2D234598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1EFAF-33C0-3D48-A75C-454359164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free GitHub account on </a:t>
            </a:r>
            <a:r>
              <a:rPr lang="en-US" dirty="0">
                <a:hlinkClick r:id="rId2"/>
              </a:rPr>
              <a:t>https://github.com/</a:t>
            </a:r>
            <a:r>
              <a:rPr lang="en-US" dirty="0"/>
              <a:t>.</a:t>
            </a:r>
          </a:p>
          <a:p>
            <a:r>
              <a:rPr lang="en-US" dirty="0"/>
              <a:t>Basic Git Model: Combined (Local + Remote)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 descr="Basic Git Workflow">
            <a:extLst>
              <a:ext uri="{FF2B5EF4-FFF2-40B4-BE49-F238E27FC236}">
                <a16:creationId xmlns:a16="http://schemas.microsoft.com/office/drawing/2014/main" id="{02F9CECF-8621-3644-B70A-BEA0D300A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967" y="2190307"/>
            <a:ext cx="4706872" cy="456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646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4E6D-DC28-FF47-B4E8-1CEF0169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6C3C-7BF8-1740-8C4A-524DE7BC1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remote GitHub repo</a:t>
            </a:r>
          </a:p>
          <a:p>
            <a:endParaRPr lang="en-US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B72B325-7920-CDA1-53B8-6F17F4EA7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3" y="1638852"/>
            <a:ext cx="5280716" cy="52258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F611C7-8FFB-4C33-BD85-136362EAEF49}"/>
              </a:ext>
            </a:extLst>
          </p:cNvPr>
          <p:cNvSpPr/>
          <p:nvPr/>
        </p:nvSpPr>
        <p:spPr>
          <a:xfrm>
            <a:off x="5038874" y="1638852"/>
            <a:ext cx="298704" cy="298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542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4E6D-DC28-FF47-B4E8-1CEF0169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6C3C-7BF8-1740-8C4A-524DE7BC1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6531" lvl="1" indent="-316531">
              <a:buClr>
                <a:srgbClr val="000050"/>
              </a:buClr>
              <a:buSzPct val="120000"/>
              <a:buFont typeface="Wingdings" charset="2"/>
              <a:buChar char="§"/>
            </a:pPr>
            <a:r>
              <a:rPr lang="en-US" sz="3200" dirty="0"/>
              <a:t>git push</a:t>
            </a:r>
          </a:p>
          <a:p>
            <a:pPr lvl="1"/>
            <a:r>
              <a:rPr lang="en-US" dirty="0"/>
              <a:t>Publish local repository to the remote repository</a:t>
            </a:r>
          </a:p>
          <a:p>
            <a:r>
              <a:rPr lang="en-US" dirty="0"/>
              <a:t>git pull</a:t>
            </a:r>
          </a:p>
          <a:p>
            <a:pPr lvl="1"/>
            <a:r>
              <a:rPr lang="en-US" altLang="en-US" dirty="0"/>
              <a:t>Get changes from a remote repository and merge them into your own repository</a:t>
            </a:r>
            <a:endParaRPr lang="en-US" dirty="0"/>
          </a:p>
          <a:p>
            <a:r>
              <a:rPr lang="en-US" dirty="0"/>
              <a:t>git fetch</a:t>
            </a:r>
          </a:p>
          <a:p>
            <a:pPr lvl="1"/>
            <a:r>
              <a:rPr lang="en-US" dirty="0"/>
              <a:t>Download the contents from a remote repository</a:t>
            </a:r>
          </a:p>
          <a:p>
            <a:pPr lvl="1"/>
            <a:r>
              <a:rPr lang="en-GB" dirty="0"/>
              <a:t>git fetch command is similar to git pull. </a:t>
            </a:r>
          </a:p>
          <a:p>
            <a:pPr lvl="1"/>
            <a:r>
              <a:rPr lang="en-GB" dirty="0"/>
              <a:t>git pull command does both a git fetch and git merge into your local branch</a:t>
            </a:r>
          </a:p>
        </p:txBody>
      </p:sp>
    </p:spTree>
    <p:extLst>
      <p:ext uri="{BB962C8B-B14F-4D97-AF65-F5344CB8AC3E}">
        <p14:creationId xmlns:p14="http://schemas.microsoft.com/office/powerpoint/2010/main" val="3047924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865" y="294543"/>
            <a:ext cx="7482702" cy="905608"/>
          </a:xfrm>
        </p:spPr>
        <p:txBody>
          <a:bodyPr/>
          <a:lstStyle/>
          <a:p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Git – Staging Area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58" y="1969477"/>
            <a:ext cx="8132885" cy="291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A61DA-B161-0543-8C5D-7361C5E8A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14" y="3851575"/>
            <a:ext cx="6802456" cy="981075"/>
          </a:xfrm>
        </p:spPr>
        <p:txBody>
          <a:bodyPr/>
          <a:lstStyle/>
          <a:p>
            <a:r>
              <a:rPr lang="en-US" sz="4500" dirty="0">
                <a:solidFill>
                  <a:schemeClr val="tx1"/>
                </a:solidFill>
              </a:rPr>
              <a:t>Questions</a:t>
            </a:r>
            <a:br>
              <a:rPr lang="en-US" sz="4500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Mail id: </a:t>
            </a:r>
            <a:r>
              <a:rPr lang="en-US" sz="3200" dirty="0">
                <a:solidFill>
                  <a:schemeClr val="tx1"/>
                </a:solidFill>
                <a:hlinkClick r:id="rId2"/>
              </a:rPr>
              <a:t>devki.jha@eng.ox.ac.uk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Website: </a:t>
            </a:r>
            <a:r>
              <a:rPr lang="en-US" sz="3200" dirty="0">
                <a:solidFill>
                  <a:schemeClr val="tx1"/>
                </a:solidFill>
                <a:hlinkClick r:id="rId3"/>
              </a:rPr>
              <a:t>https://dnjha.github.io</a:t>
            </a:r>
            <a:br>
              <a:rPr lang="en-US" sz="3200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43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BBCF-6BD7-6E4E-9265-17E17394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Control: Motivation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88C2C3B-0008-9046-8F0F-70159223B738}"/>
              </a:ext>
            </a:extLst>
          </p:cNvPr>
          <p:cNvSpPr/>
          <p:nvPr/>
        </p:nvSpPr>
        <p:spPr>
          <a:xfrm>
            <a:off x="1388534" y="2090301"/>
            <a:ext cx="1840089" cy="767644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0BBCA-90CC-2544-B890-21167A7DD99B}"/>
              </a:ext>
            </a:extLst>
          </p:cNvPr>
          <p:cNvSpPr txBox="1"/>
          <p:nvPr/>
        </p:nvSpPr>
        <p:spPr>
          <a:xfrm>
            <a:off x="1526988" y="2289457"/>
            <a:ext cx="156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Collaboration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D10ACC-239C-0B48-B5AD-C6ADA6D97DF7}"/>
              </a:ext>
            </a:extLst>
          </p:cNvPr>
          <p:cNvSpPr/>
          <p:nvPr/>
        </p:nvSpPr>
        <p:spPr>
          <a:xfrm>
            <a:off x="1388534" y="3410541"/>
            <a:ext cx="1840089" cy="767644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1D224B-7D30-7645-A1E9-36B9CED62A97}"/>
              </a:ext>
            </a:extLst>
          </p:cNvPr>
          <p:cNvSpPr txBox="1"/>
          <p:nvPr/>
        </p:nvSpPr>
        <p:spPr>
          <a:xfrm>
            <a:off x="1566499" y="3609697"/>
            <a:ext cx="148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Coordination</a:t>
            </a:r>
          </a:p>
        </p:txBody>
      </p:sp>
      <p:pic>
        <p:nvPicPr>
          <p:cNvPr id="1028" name="Picture 4" descr="Coordination Icons - Download Free Vector Icons | Noun Project">
            <a:extLst>
              <a:ext uri="{FF2B5EF4-FFF2-40B4-BE49-F238E27FC236}">
                <a16:creationId xmlns:a16="http://schemas.microsoft.com/office/drawing/2014/main" id="{2CBC542D-CFFF-6249-8E50-126ADA92A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11" y="3185406"/>
            <a:ext cx="11684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con Of Three People Brainstorming - Collaboration Icon Png, Transparent  Png , Transparent Png Image - PNGitem">
            <a:extLst>
              <a:ext uri="{FF2B5EF4-FFF2-40B4-BE49-F238E27FC236}">
                <a16:creationId xmlns:a16="http://schemas.microsoft.com/office/drawing/2014/main" id="{3280DDD2-F43A-6245-9C0A-7AD9B4338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01" y="1815970"/>
            <a:ext cx="1041751" cy="128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ue Diligence Icons - Download Free Vector Icons | Noun Project">
            <a:extLst>
              <a:ext uri="{FF2B5EF4-FFF2-40B4-BE49-F238E27FC236}">
                <a16:creationId xmlns:a16="http://schemas.microsoft.com/office/drawing/2014/main" id="{38667B69-53E3-6049-B802-52F1DAC8E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01" y="4562980"/>
            <a:ext cx="11684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AE3A0DF-D99B-8A49-9312-2048707729C3}"/>
              </a:ext>
            </a:extLst>
          </p:cNvPr>
          <p:cNvSpPr/>
          <p:nvPr/>
        </p:nvSpPr>
        <p:spPr>
          <a:xfrm>
            <a:off x="1388534" y="4730781"/>
            <a:ext cx="1840089" cy="767644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36C845-E04C-E146-8903-624435DE4820}"/>
              </a:ext>
            </a:extLst>
          </p:cNvPr>
          <p:cNvSpPr txBox="1"/>
          <p:nvPr/>
        </p:nvSpPr>
        <p:spPr>
          <a:xfrm>
            <a:off x="1495449" y="4929937"/>
            <a:ext cx="162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Due Diligence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E5C1D0-E2F5-D14C-81DF-49EBB5A5E717}"/>
              </a:ext>
            </a:extLst>
          </p:cNvPr>
          <p:cNvSpPr/>
          <p:nvPr/>
        </p:nvSpPr>
        <p:spPr>
          <a:xfrm>
            <a:off x="5600822" y="2090301"/>
            <a:ext cx="1840089" cy="767644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7600BF-95C6-1B46-8FDC-79291918E2CB}"/>
              </a:ext>
            </a:extLst>
          </p:cNvPr>
          <p:cNvSpPr txBox="1"/>
          <p:nvPr/>
        </p:nvSpPr>
        <p:spPr>
          <a:xfrm>
            <a:off x="6031390" y="2276270"/>
            <a:ext cx="97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Backup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5FC82A-E2F2-8A4D-A414-5AB4D8803C54}"/>
              </a:ext>
            </a:extLst>
          </p:cNvPr>
          <p:cNvSpPr/>
          <p:nvPr/>
        </p:nvSpPr>
        <p:spPr>
          <a:xfrm>
            <a:off x="5600822" y="3410541"/>
            <a:ext cx="1840089" cy="767644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3DBD92-2714-3541-AED1-8A0B1C350B95}"/>
              </a:ext>
            </a:extLst>
          </p:cNvPr>
          <p:cNvSpPr txBox="1"/>
          <p:nvPr/>
        </p:nvSpPr>
        <p:spPr>
          <a:xfrm>
            <a:off x="5681005" y="3609697"/>
            <a:ext cx="16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versions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87FF69-CDAA-4840-B3E4-9C31570E4144}"/>
              </a:ext>
            </a:extLst>
          </p:cNvPr>
          <p:cNvSpPr/>
          <p:nvPr/>
        </p:nvSpPr>
        <p:spPr>
          <a:xfrm>
            <a:off x="5600822" y="4730781"/>
            <a:ext cx="1840089" cy="767644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9865BA-0653-4E45-8098-21E2F8525F69}"/>
              </a:ext>
            </a:extLst>
          </p:cNvPr>
          <p:cNvSpPr txBox="1"/>
          <p:nvPr/>
        </p:nvSpPr>
        <p:spPr>
          <a:xfrm>
            <a:off x="5681005" y="4929937"/>
            <a:ext cx="173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Track changes</a:t>
            </a:r>
          </a:p>
        </p:txBody>
      </p:sp>
      <p:pic>
        <p:nvPicPr>
          <p:cNvPr id="1034" name="Picture 10" descr="Black data backup icon - Free black database icons">
            <a:extLst>
              <a:ext uri="{FF2B5EF4-FFF2-40B4-BE49-F238E27FC236}">
                <a16:creationId xmlns:a16="http://schemas.microsoft.com/office/drawing/2014/main" id="{2B2B3BF4-B003-D448-ACF8-8BE5E201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182" y="1937503"/>
            <a:ext cx="1051230" cy="105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zidocs - Document Management">
            <a:extLst>
              <a:ext uri="{FF2B5EF4-FFF2-40B4-BE49-F238E27FC236}">
                <a16:creationId xmlns:a16="http://schemas.microsoft.com/office/drawing/2014/main" id="{ACCFB65D-6E0F-CE42-83D5-D608A7158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501" y="3274345"/>
            <a:ext cx="128524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ranches Icons - Download Free Vector Icons | Noun Project">
            <a:extLst>
              <a:ext uri="{FF2B5EF4-FFF2-40B4-BE49-F238E27FC236}">
                <a16:creationId xmlns:a16="http://schemas.microsoft.com/office/drawing/2014/main" id="{5185798D-C714-CF4D-B4FD-FB95956A8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344" y="4434852"/>
            <a:ext cx="1424655" cy="142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gile Icons - Download Free Vector Icons | Noun Project">
            <a:extLst>
              <a:ext uri="{FF2B5EF4-FFF2-40B4-BE49-F238E27FC236}">
                <a16:creationId xmlns:a16="http://schemas.microsoft.com/office/drawing/2014/main" id="{888C596F-4CFB-2D4B-8B88-7AFCF352E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722" y="4148952"/>
            <a:ext cx="11684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EB8114E0-3D47-9C46-B028-40CE39D4B4AC}"/>
              </a:ext>
            </a:extLst>
          </p:cNvPr>
          <p:cNvSpPr/>
          <p:nvPr/>
        </p:nvSpPr>
        <p:spPr>
          <a:xfrm>
            <a:off x="3525292" y="3410541"/>
            <a:ext cx="1840089" cy="767644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5E30D-87BC-454B-9134-9CAACF6F2215}"/>
              </a:ext>
            </a:extLst>
          </p:cNvPr>
          <p:cNvSpPr txBox="1"/>
          <p:nvPr/>
        </p:nvSpPr>
        <p:spPr>
          <a:xfrm>
            <a:off x="4083633" y="3609697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Agile</a:t>
            </a:r>
          </a:p>
        </p:txBody>
      </p:sp>
    </p:spTree>
    <p:extLst>
      <p:ext uri="{BB962C8B-B14F-4D97-AF65-F5344CB8AC3E}">
        <p14:creationId xmlns:p14="http://schemas.microsoft.com/office/powerpoint/2010/main" val="299980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7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7" grpId="0" animBg="1"/>
      <p:bldP spid="2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36A8-3A16-D74B-89CE-171D0434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Control: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41A7F-C56F-AC44-9B5D-433DFD10B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Repository/Repo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Working Directory</a:t>
            </a:r>
          </a:p>
          <a:p>
            <a:r>
              <a:rPr lang="en-US" dirty="0"/>
              <a:t>Commit</a:t>
            </a:r>
          </a:p>
          <a:p>
            <a:pPr lvl="1"/>
            <a:r>
              <a:rPr lang="en-US" dirty="0"/>
              <a:t>Set of snapshots for a mini file system</a:t>
            </a:r>
          </a:p>
          <a:p>
            <a:pPr lvl="1"/>
            <a:r>
              <a:rPr lang="en-US" dirty="0"/>
              <a:t>e.g., save point during a video game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Branch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Checkout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52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36A8-3A16-D74B-89CE-171D0434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Control: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41A7F-C56F-AC44-9B5D-433DFD10B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Repository/Repo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Working Directory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Commit</a:t>
            </a:r>
          </a:p>
          <a:p>
            <a:r>
              <a:rPr lang="en-US" dirty="0"/>
              <a:t>Branch</a:t>
            </a:r>
          </a:p>
          <a:p>
            <a:pPr lvl="1"/>
            <a:r>
              <a:rPr lang="en-US" dirty="0"/>
              <a:t>New line of development that diverges from the main line</a:t>
            </a:r>
          </a:p>
          <a:p>
            <a:pPr lvl="1"/>
            <a:r>
              <a:rPr lang="en-US" dirty="0"/>
              <a:t>The new line can continue without altering the main line.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Checkout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22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36A8-3A16-D74B-89CE-171D0434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Control: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41A7F-C56F-AC44-9B5D-433DFD10B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Repository/Repo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Working Directory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Commit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Branch</a:t>
            </a:r>
          </a:p>
          <a:p>
            <a:r>
              <a:rPr lang="en-US" dirty="0"/>
              <a:t>Checkout</a:t>
            </a:r>
          </a:p>
          <a:p>
            <a:pPr lvl="1"/>
            <a:r>
              <a:rPr lang="en-GB" dirty="0"/>
              <a:t>act of switching between different versions of a target entity (branch)</a:t>
            </a:r>
            <a:endParaRPr lang="en-US" dirty="0"/>
          </a:p>
          <a:p>
            <a:pPr lvl="1"/>
            <a:r>
              <a:rPr lang="en-US" dirty="0"/>
              <a:t>It is possible to checkout many things from a repository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98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36A8-3A16-D74B-89CE-171D0434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Control: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41A7F-C56F-AC44-9B5D-433DFD10B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Repository/Repo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Working Directory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Commit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Branch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Checkout</a:t>
            </a:r>
          </a:p>
          <a:p>
            <a:r>
              <a:rPr lang="en-US" dirty="0"/>
              <a:t>SHA (Secure Hash Algorithm)</a:t>
            </a:r>
          </a:p>
          <a:p>
            <a:pPr lvl="1"/>
            <a:r>
              <a:rPr lang="en-US" dirty="0"/>
              <a:t>Basically, an ID number for each commit</a:t>
            </a:r>
          </a:p>
          <a:p>
            <a:pPr marL="422041" lvl="1" indent="0">
              <a:buNone/>
            </a:pPr>
            <a:r>
              <a:rPr lang="en-US" dirty="0"/>
              <a:t>e.g., “</a:t>
            </a:r>
            <a:r>
              <a:rPr lang="en-US" sz="1600" dirty="0"/>
              <a:t>5b654b3e63db67017ba7df8b3a3f838661ac00b2bd1a3efa456a90bfb4a03469</a:t>
            </a:r>
            <a:r>
              <a:rPr lang="en-US" dirty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914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865" y="294543"/>
            <a:ext cx="7482702" cy="905608"/>
          </a:xfrm>
        </p:spPr>
        <p:txBody>
          <a:bodyPr/>
          <a:lstStyle/>
          <a:p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Git: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15" dirty="0">
                <a:cs typeface="Segoe UI Semilight" panose="020B0402040204020203" pitchFamily="34" charset="0"/>
              </a:rPr>
              <a:t>Configure Git by opening a terminal window and entering the following commands:</a:t>
            </a:r>
          </a:p>
          <a:p>
            <a:pPr marL="0" indent="0">
              <a:buNone/>
            </a:pPr>
            <a:r>
              <a:rPr lang="en-US" sz="2215" dirty="0">
                <a:solidFill>
                  <a:schemeClr val="accent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	</a:t>
            </a:r>
            <a:r>
              <a:rPr lang="en-US" sz="2215" dirty="0">
                <a:solidFill>
                  <a:schemeClr val="accent5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$ </a:t>
            </a:r>
            <a:r>
              <a:rPr lang="en-US" sz="2215" dirty="0" err="1">
                <a:solidFill>
                  <a:schemeClr val="accent5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git</a:t>
            </a:r>
            <a:r>
              <a:rPr lang="en-US" sz="2215" dirty="0">
                <a:solidFill>
                  <a:schemeClr val="accent5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215" dirty="0" err="1">
                <a:solidFill>
                  <a:schemeClr val="accent5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config</a:t>
            </a:r>
            <a:r>
              <a:rPr lang="en-US" sz="2215" dirty="0">
                <a:solidFill>
                  <a:schemeClr val="accent5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--global user.name "Your Name"</a:t>
            </a:r>
          </a:p>
          <a:p>
            <a:pPr marL="0" indent="0">
              <a:buNone/>
            </a:pPr>
            <a:r>
              <a:rPr lang="en-US" sz="2215" dirty="0">
                <a:solidFill>
                  <a:schemeClr val="accent5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	$ </a:t>
            </a:r>
            <a:r>
              <a:rPr lang="en-US" sz="2215" dirty="0" err="1">
                <a:solidFill>
                  <a:schemeClr val="accent5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git</a:t>
            </a:r>
            <a:r>
              <a:rPr lang="en-US" sz="2215" dirty="0">
                <a:solidFill>
                  <a:schemeClr val="accent5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215" dirty="0" err="1">
                <a:solidFill>
                  <a:schemeClr val="accent5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config</a:t>
            </a:r>
            <a:r>
              <a:rPr lang="en-US" sz="2215" dirty="0">
                <a:solidFill>
                  <a:schemeClr val="accent5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--global </a:t>
            </a:r>
            <a:r>
              <a:rPr lang="en-US" sz="2215" dirty="0" err="1">
                <a:solidFill>
                  <a:schemeClr val="accent5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user.email</a:t>
            </a:r>
            <a:r>
              <a:rPr lang="en-US" sz="2215" dirty="0">
                <a:solidFill>
                  <a:schemeClr val="accent5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"</a:t>
            </a:r>
            <a:r>
              <a:rPr lang="en-US" sz="2215" dirty="0" err="1">
                <a:solidFill>
                  <a:schemeClr val="accent5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your@email</a:t>
            </a:r>
            <a:r>
              <a:rPr lang="en-US" sz="2215" dirty="0">
                <a:solidFill>
                  <a:schemeClr val="accent5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"</a:t>
            </a:r>
            <a:endParaRPr lang="en-GB" sz="2215" dirty="0">
              <a:solidFill>
                <a:schemeClr val="accent5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22041" lvl="1" indent="0">
              <a:buNone/>
            </a:pPr>
            <a:endParaRPr lang="en-US" dirty="0">
              <a:solidFill>
                <a:srgbClr val="00B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altLang="en-US" dirty="0"/>
              <a:t>You only need to do this once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If you want to use a different name/email address for a particular project, you can change it for just that project</a:t>
            </a:r>
          </a:p>
          <a:p>
            <a:pPr lvl="1"/>
            <a:r>
              <a:rPr lang="en-US" alt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altLang="en-US" dirty="0"/>
              <a:t> to the project directory</a:t>
            </a:r>
          </a:p>
          <a:p>
            <a:pPr lvl="1"/>
            <a:r>
              <a:rPr lang="en-US" altLang="en-US" dirty="0"/>
              <a:t>Use the above commands, but leave out the </a:t>
            </a:r>
            <a:r>
              <a:rPr lang="en-US" alt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--global</a:t>
            </a:r>
          </a:p>
          <a:p>
            <a:pPr marL="422041" lvl="1" indent="0">
              <a:buNone/>
            </a:pPr>
            <a:endParaRPr lang="en-US" dirty="0">
              <a:solidFill>
                <a:srgbClr val="00B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36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955D-EC9A-5D4D-BA95-7C321E01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35622-C8AF-5941-9791-70B5F087B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Git Model: Local</a:t>
            </a:r>
          </a:p>
        </p:txBody>
      </p:sp>
      <p:pic>
        <p:nvPicPr>
          <p:cNvPr id="2052" name="Picture 4" descr="Let&amp;#39;s Git started!. If you are reading this, chances are… | by Prithaj Nath  | Medium">
            <a:extLst>
              <a:ext uri="{FF2B5EF4-FFF2-40B4-BE49-F238E27FC236}">
                <a16:creationId xmlns:a16="http://schemas.microsoft.com/office/drawing/2014/main" id="{E5772615-35BC-0047-A5EE-572F0A2D6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439" y="2286000"/>
            <a:ext cx="6230098" cy="305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94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C36E-4E6E-2E46-86F9-7737739ED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Control: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482E4-CA5E-C546-97E0-8FC689A1D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also known as </a:t>
            </a:r>
            <a:r>
              <a:rPr lang="en-US" altLang="en-US" sz="2400" dirty="0">
                <a:solidFill>
                  <a:srgbClr val="FF0000"/>
                </a:solidFill>
              </a:rPr>
              <a:t>revision control</a:t>
            </a:r>
            <a:r>
              <a:rPr lang="en-US" altLang="en-US" sz="2400" dirty="0"/>
              <a:t>, or </a:t>
            </a:r>
            <a:r>
              <a:rPr lang="en-US" altLang="en-US" sz="2400" dirty="0">
                <a:solidFill>
                  <a:srgbClr val="FF0000"/>
                </a:solidFill>
              </a:rPr>
              <a:t>source control</a:t>
            </a:r>
            <a:endParaRPr lang="en-US" altLang="en-US" sz="2400" dirty="0"/>
          </a:p>
          <a:p>
            <a:r>
              <a:rPr lang="en-US" altLang="en-US" sz="2400" dirty="0"/>
              <a:t>is all about managing multiple versions of documents, programs, etc.</a:t>
            </a:r>
          </a:p>
          <a:p>
            <a:pPr lvl="1"/>
            <a:r>
              <a:rPr lang="en-US" altLang="en-US" sz="2000" dirty="0"/>
              <a:t>Almost all “real” projects use some kind of version control</a:t>
            </a:r>
          </a:p>
          <a:p>
            <a:pPr lvl="1"/>
            <a:r>
              <a:rPr lang="en-US" altLang="en-US" sz="2000" dirty="0"/>
              <a:t>Essential for production-ready programming tasks in industry</a:t>
            </a:r>
          </a:p>
          <a:p>
            <a:pPr lvl="1"/>
            <a:r>
              <a:rPr lang="en-US" altLang="en-US" sz="2000" dirty="0"/>
              <a:t>Essential for team projects, but also very useful for individual projects</a:t>
            </a:r>
          </a:p>
          <a:p>
            <a:r>
              <a:rPr lang="en-US" altLang="en-US" sz="2400" dirty="0"/>
              <a:t>Some well-known version control systems are </a:t>
            </a:r>
            <a:r>
              <a:rPr lang="en-US" altLang="en-US" sz="2400" dirty="0">
                <a:solidFill>
                  <a:schemeClr val="accent2"/>
                </a:solidFill>
              </a:rPr>
              <a:t>CVS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chemeClr val="accent2"/>
                </a:solidFill>
              </a:rPr>
              <a:t>Subversion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chemeClr val="accent2"/>
                </a:solidFill>
              </a:rPr>
              <a:t>Mercurial</a:t>
            </a:r>
            <a:r>
              <a:rPr lang="en-US" altLang="en-US" sz="2400" dirty="0"/>
              <a:t>, and </a:t>
            </a:r>
            <a:r>
              <a:rPr lang="en-US" altLang="en-US" sz="2400" dirty="0">
                <a:solidFill>
                  <a:schemeClr val="accent2"/>
                </a:solidFill>
              </a:rPr>
              <a:t>Git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1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C36E-4E6E-2E46-86F9-7737739ED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Why Version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482E4-CA5E-C546-97E0-8FC689A1D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 working by yourself:</a:t>
            </a:r>
          </a:p>
          <a:p>
            <a:pPr lvl="1"/>
            <a:r>
              <a:rPr lang="en-US" altLang="en-US" dirty="0"/>
              <a:t>Gives you a “time machine” for going back to earlier versions</a:t>
            </a:r>
          </a:p>
          <a:p>
            <a:pPr lvl="1"/>
            <a:r>
              <a:rPr lang="en-US" altLang="en-US" dirty="0"/>
              <a:t>Gives you great support for different versions (standalone, web app, etc.) of the same basic project</a:t>
            </a:r>
          </a:p>
          <a:p>
            <a:r>
              <a:rPr lang="en-US" altLang="en-US" dirty="0"/>
              <a:t>For working with others:</a:t>
            </a:r>
          </a:p>
          <a:p>
            <a:pPr lvl="1"/>
            <a:r>
              <a:rPr lang="en-US" altLang="en-US" dirty="0"/>
              <a:t>Greatly simplifies concurrent work</a:t>
            </a:r>
          </a:p>
          <a:p>
            <a:pPr lvl="1"/>
            <a:r>
              <a:rPr lang="en-US" altLang="en-US" dirty="0"/>
              <a:t>Merging changes</a:t>
            </a:r>
          </a:p>
          <a:p>
            <a:pPr lvl="1"/>
            <a:r>
              <a:rPr lang="en-US" altLang="en-US" dirty="0"/>
              <a:t>Know who did what and when (in your group project)</a:t>
            </a:r>
          </a:p>
          <a:p>
            <a:endParaRPr lang="en-US" alt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7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865" y="294543"/>
            <a:ext cx="7482702" cy="905608"/>
          </a:xfrm>
        </p:spPr>
        <p:txBody>
          <a:bodyPr/>
          <a:lstStyle/>
          <a:p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Git: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90" dirty="0">
                <a:cs typeface="Segoe UI Semilight" panose="020B0402040204020203" pitchFamily="34" charset="0"/>
              </a:rPr>
              <a:t>Setup:</a:t>
            </a:r>
          </a:p>
          <a:p>
            <a:pPr lvl="1"/>
            <a:r>
              <a:rPr lang="en-US" dirty="0">
                <a:cs typeface="Segoe UI Semilight" panose="020B0402040204020203" pitchFamily="34" charset="0"/>
              </a:rPr>
              <a:t>You need Git installed on your system</a:t>
            </a:r>
          </a:p>
          <a:p>
            <a:pPr lvl="1"/>
            <a:r>
              <a:rPr lang="en-US" dirty="0">
                <a:cs typeface="Segoe UI Semilight" panose="020B0402040204020203" pitchFamily="34" charset="0"/>
              </a:rPr>
              <a:t>You can access it in a UNIX Terminal, Terminal in mac or Git Bash on Windows</a:t>
            </a:r>
          </a:p>
          <a:p>
            <a:pPr lvl="1"/>
            <a:r>
              <a:rPr lang="en-US" dirty="0">
                <a:cs typeface="Segoe UI Semilight" panose="020B0402040204020203" pitchFamily="34" charset="0"/>
              </a:rPr>
              <a:t>Download and install Git for your operating system:</a:t>
            </a:r>
          </a:p>
          <a:p>
            <a:pPr marL="422041" lvl="1" indent="0">
              <a:buNone/>
            </a:pPr>
            <a:r>
              <a:rPr lang="en-GB" dirty="0">
                <a:solidFill>
                  <a:srgbClr val="00999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https://git-scm.com/downloads</a:t>
            </a:r>
            <a:endParaRPr lang="en-GB" dirty="0">
              <a:solidFill>
                <a:srgbClr val="009999"/>
              </a:solidFill>
            </a:endParaRPr>
          </a:p>
          <a:p>
            <a:pPr marL="422041" lvl="1" indent="0">
              <a:buNone/>
            </a:pPr>
            <a:endParaRPr lang="en-GB" dirty="0"/>
          </a:p>
          <a:p>
            <a:pPr lvl="1"/>
            <a:r>
              <a:rPr lang="en-US" altLang="en-US" dirty="0">
                <a:cs typeface="Segoe UI Semilight" panose="020B0402040204020203" pitchFamily="34" charset="0"/>
              </a:rPr>
              <a:t>Note: Git is primarily a command-line tool</a:t>
            </a:r>
          </a:p>
          <a:p>
            <a:pPr marL="422041" lvl="1" indent="0">
              <a:buNone/>
            </a:pPr>
            <a:endParaRPr lang="en-US" dirty="0">
              <a:solidFill>
                <a:srgbClr val="00B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89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36A8-3A16-D74B-89CE-171D0434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Control: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41A7F-C56F-AC44-9B5D-433DFD10B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Repository/Repo</a:t>
            </a:r>
          </a:p>
          <a:p>
            <a:r>
              <a:rPr lang="en-US" dirty="0"/>
              <a:t>Working Directory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Branch</a:t>
            </a:r>
          </a:p>
          <a:p>
            <a:r>
              <a:rPr lang="en-US" dirty="0"/>
              <a:t>Checkout</a:t>
            </a:r>
          </a:p>
          <a:p>
            <a:r>
              <a:rPr lang="en-US" dirty="0"/>
              <a:t>SHA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9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36A8-3A16-D74B-89CE-171D0434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Control: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41A7F-C56F-AC44-9B5D-433DFD10B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Git Bash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0D719-EE28-43A8-B6F7-4B69E7F666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45" t="34215" r="29315" b="21265"/>
          <a:stretch/>
        </p:blipFill>
        <p:spPr>
          <a:xfrm>
            <a:off x="544357" y="1668562"/>
            <a:ext cx="5141174" cy="447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47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36A8-3A16-D74B-89CE-171D0434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Control: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41A7F-C56F-AC44-9B5D-433DFD10B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Repository/Repo</a:t>
            </a:r>
          </a:p>
          <a:p>
            <a:pPr lvl="1"/>
            <a:r>
              <a:rPr lang="en-US" dirty="0"/>
              <a:t>is a directory that contains the project work</a:t>
            </a:r>
          </a:p>
          <a:p>
            <a:pPr lvl="1"/>
            <a:r>
              <a:rPr lang="en-US" dirty="0"/>
              <a:t>local or remote copy</a:t>
            </a:r>
          </a:p>
          <a:p>
            <a:pPr lvl="1"/>
            <a:r>
              <a:rPr lang="en-US" dirty="0"/>
              <a:t>Create repo</a:t>
            </a:r>
          </a:p>
          <a:p>
            <a:pPr lvl="2"/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test_repo</a:t>
            </a:r>
            <a:endParaRPr lang="en-US" dirty="0"/>
          </a:p>
          <a:p>
            <a:pPr lvl="2"/>
            <a:r>
              <a:rPr lang="en-US" dirty="0"/>
              <a:t>cd </a:t>
            </a:r>
            <a:r>
              <a:rPr lang="en-US" dirty="0" err="1"/>
              <a:t>test_repo</a:t>
            </a:r>
            <a:endParaRPr lang="en-US" dirty="0"/>
          </a:p>
          <a:p>
            <a:pPr lvl="1"/>
            <a:r>
              <a:rPr lang="en-US" dirty="0"/>
              <a:t>Create a file</a:t>
            </a:r>
          </a:p>
          <a:p>
            <a:pPr lvl="2"/>
            <a:r>
              <a:rPr lang="en-US" dirty="0"/>
              <a:t>Use VI (Mac/Linux)</a:t>
            </a:r>
          </a:p>
          <a:p>
            <a:pPr lvl="2"/>
            <a:r>
              <a:rPr lang="en-US" dirty="0"/>
              <a:t>Right click -&gt; New -&gt; File Type (Windows) </a:t>
            </a:r>
          </a:p>
        </p:txBody>
      </p:sp>
    </p:spTree>
    <p:extLst>
      <p:ext uri="{BB962C8B-B14F-4D97-AF65-F5344CB8AC3E}">
        <p14:creationId xmlns:p14="http://schemas.microsoft.com/office/powerpoint/2010/main" val="3058471294"/>
      </p:ext>
    </p:extLst>
  </p:cSld>
  <p:clrMapOvr>
    <a:masterClrMapping/>
  </p:clrMapOvr>
</p:sld>
</file>

<file path=ppt/theme/theme1.xml><?xml version="1.0" encoding="utf-8"?>
<a:theme xmlns:a="http://schemas.openxmlformats.org/drawingml/2006/main" name="SlideTheme">
  <a:themeElements>
    <a:clrScheme name="1_UTC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UTC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UTC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TC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TC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TC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TC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TC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TC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TC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TC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TC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TC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TC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lideTheme" id="{685CF9CD-FFBD-D245-86B0-F1FCC0F207C9}" vid="{640BF56C-A6E9-9847-B0BE-A09D7CB267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SlideTheme</Template>
  <TotalTime>7676</TotalTime>
  <Words>1160</Words>
  <Application>Microsoft Macintosh PowerPoint</Application>
  <PresentationFormat>On-screen Show (4:3)</PresentationFormat>
  <Paragraphs>233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Consolas</vt:lpstr>
      <vt:lpstr>Segoe UI Emoji</vt:lpstr>
      <vt:lpstr>Segoe UI Semibold</vt:lpstr>
      <vt:lpstr>Segoe UI Semilight</vt:lpstr>
      <vt:lpstr>Times New Roman</vt:lpstr>
      <vt:lpstr>Wingdings</vt:lpstr>
      <vt:lpstr>SlideTheme</vt:lpstr>
      <vt:lpstr>Version Control with Git</vt:lpstr>
      <vt:lpstr>Outline</vt:lpstr>
      <vt:lpstr>Version Control: Motivation</vt:lpstr>
      <vt:lpstr>Version Control: Concepts</vt:lpstr>
      <vt:lpstr>Why Version Control?</vt:lpstr>
      <vt:lpstr>Git: Introduction</vt:lpstr>
      <vt:lpstr>Version Control: Terminology</vt:lpstr>
      <vt:lpstr>Version Control: Terminology</vt:lpstr>
      <vt:lpstr>Version Control: Terminology</vt:lpstr>
      <vt:lpstr>Version Control: Terminology</vt:lpstr>
      <vt:lpstr>Basic Git Commands</vt:lpstr>
      <vt:lpstr>Basic Git Commands</vt:lpstr>
      <vt:lpstr>Basic Git Commands</vt:lpstr>
      <vt:lpstr>Basic Git Commands</vt:lpstr>
      <vt:lpstr>Basic Git Commands</vt:lpstr>
      <vt:lpstr>Basic Git Commands</vt:lpstr>
      <vt:lpstr>Basic Git Commands</vt:lpstr>
      <vt:lpstr>Basic Git Commands</vt:lpstr>
      <vt:lpstr>Git: working with remote repo</vt:lpstr>
      <vt:lpstr>Git: working with remote repo</vt:lpstr>
      <vt:lpstr>Git: working with remote repo</vt:lpstr>
      <vt:lpstr>Git: working with remote repo</vt:lpstr>
      <vt:lpstr>GitHub</vt:lpstr>
      <vt:lpstr>GitHub</vt:lpstr>
      <vt:lpstr>GitHub</vt:lpstr>
      <vt:lpstr>Extra Commands</vt:lpstr>
      <vt:lpstr>Extra Commands</vt:lpstr>
      <vt:lpstr>Git – Staging Area</vt:lpstr>
      <vt:lpstr>Questions  Mail id: devki.jha@eng.ox.ac.uk Website: https://dnjha.github.io  </vt:lpstr>
      <vt:lpstr>Version Control: Terminology</vt:lpstr>
      <vt:lpstr>Version Control: Terminology</vt:lpstr>
      <vt:lpstr>Version Control: Terminology</vt:lpstr>
      <vt:lpstr>Version Control: Terminology</vt:lpstr>
      <vt:lpstr>Git: Introduction</vt:lpstr>
      <vt:lpstr>Basic Git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Shell &amp; Version Control</dc:title>
  <dc:creator>Jude Fletcher</dc:creator>
  <cp:lastModifiedBy>Devki Jha</cp:lastModifiedBy>
  <cp:revision>18</cp:revision>
  <dcterms:created xsi:type="dcterms:W3CDTF">2020-10-23T10:09:07Z</dcterms:created>
  <dcterms:modified xsi:type="dcterms:W3CDTF">2022-10-25T15:37:11Z</dcterms:modified>
</cp:coreProperties>
</file>