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95" r:id="rId4"/>
    <p:sldId id="294" r:id="rId5"/>
    <p:sldId id="296" r:id="rId6"/>
    <p:sldId id="297" r:id="rId7"/>
    <p:sldId id="310" r:id="rId8"/>
    <p:sldId id="311" r:id="rId9"/>
    <p:sldId id="298" r:id="rId10"/>
    <p:sldId id="307" r:id="rId11"/>
    <p:sldId id="308" r:id="rId12"/>
    <p:sldId id="309" r:id="rId13"/>
    <p:sldId id="300" r:id="rId14"/>
    <p:sldId id="299" r:id="rId15"/>
    <p:sldId id="312" r:id="rId16"/>
    <p:sldId id="314" r:id="rId17"/>
    <p:sldId id="313" r:id="rId18"/>
    <p:sldId id="315" r:id="rId19"/>
    <p:sldId id="316" r:id="rId20"/>
    <p:sldId id="317" r:id="rId21"/>
    <p:sldId id="318" r:id="rId22"/>
    <p:sldId id="293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9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24/11/15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24/11/15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24/11/15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24/11/15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24/11/15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24/11/15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24/11/15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24/11/15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24/11/15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24/11/15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24/11/15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85315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Montserrat"/>
              </a:rPr>
              <a:t>© Paul Fremantle 2015.  Licensed under the Creative Commons 4.0 BY-SA (Attribution-</a:t>
            </a:r>
            <a:r>
              <a:rPr lang="en-US" sz="1000" dirty="0" err="1" smtClean="0">
                <a:latin typeface="Montserrat"/>
              </a:rPr>
              <a:t>Sharealike</a:t>
            </a:r>
            <a:r>
              <a:rPr lang="en-US" sz="1000" dirty="0" smtClean="0">
                <a:latin typeface="Montserra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Montserrat"/>
              </a:rPr>
              <a:t>See </a:t>
            </a:r>
            <a:r>
              <a:rPr lang="en-US" sz="1000" dirty="0" smtClean="0">
                <a:latin typeface="Montserrat"/>
                <a:hlinkClick r:id="rId13"/>
              </a:rPr>
              <a:t>http://creativecommons.org/licenses/by-sa/4.0/</a:t>
            </a:r>
            <a:r>
              <a:rPr lang="en-US" sz="1000" dirty="0" smtClean="0">
                <a:latin typeface="Montserra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Montserra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hyperlink" Target="http://www.slideshare.net/charmalloc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000" dirty="0" smtClean="0">
                <a:ea typeface="ヒラギノ角ゴ ProN W3" charset="0"/>
                <a:cs typeface="ヒラギノ角ゴ ProN W3" charset="0"/>
              </a:rPr>
              <a:t>Cloud Computing and Big Data</a:t>
            </a:r>
            <a:br>
              <a:rPr lang="en-US" sz="4000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/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>Big Data</a:t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>Pulling it all together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Nov 2015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processing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Apache </a:t>
            </a:r>
            <a:r>
              <a:rPr lang="en-US" dirty="0" err="1" smtClean="0"/>
              <a:t>Tez</a:t>
            </a:r>
            <a:endParaRPr lang="en-US" dirty="0" smtClean="0"/>
          </a:p>
          <a:p>
            <a:pPr lvl="1"/>
            <a:r>
              <a:rPr lang="en-US" dirty="0" err="1" smtClean="0"/>
              <a:t>Hortonworks</a:t>
            </a:r>
            <a:r>
              <a:rPr lang="en-US" dirty="0" smtClean="0"/>
              <a:t> project</a:t>
            </a:r>
          </a:p>
          <a:p>
            <a:pPr lvl="1"/>
            <a:r>
              <a:rPr lang="en-US" dirty="0" smtClean="0"/>
              <a:t>DAG model</a:t>
            </a:r>
          </a:p>
          <a:p>
            <a:pPr lvl="1"/>
            <a:r>
              <a:rPr lang="en-US" dirty="0" smtClean="0"/>
              <a:t>Designed to fit between YARN and Pig/Hive/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38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Cluster management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YARN</a:t>
            </a:r>
          </a:p>
          <a:p>
            <a:pPr lvl="1"/>
            <a:r>
              <a:rPr lang="en-US" dirty="0" smtClean="0"/>
              <a:t>Part of </a:t>
            </a:r>
            <a:r>
              <a:rPr lang="en-US" dirty="0" err="1" smtClean="0"/>
              <a:t>Hadoop</a:t>
            </a:r>
            <a:r>
              <a:rPr lang="en-US" dirty="0" smtClean="0"/>
              <a:t> but significantly rebuilt since </a:t>
            </a:r>
            <a:r>
              <a:rPr lang="en-US" dirty="0" err="1" smtClean="0"/>
              <a:t>Hadoop</a:t>
            </a:r>
            <a:r>
              <a:rPr lang="en-US" dirty="0" smtClean="0"/>
              <a:t> 1</a:t>
            </a:r>
          </a:p>
          <a:p>
            <a:r>
              <a:rPr lang="en-US" dirty="0" err="1" smtClean="0"/>
              <a:t>Mesos</a:t>
            </a:r>
            <a:r>
              <a:rPr lang="en-US" dirty="0" smtClean="0"/>
              <a:t>	</a:t>
            </a:r>
          </a:p>
          <a:p>
            <a:pPr lvl="1"/>
            <a:r>
              <a:rPr lang="en-US" dirty="0" smtClean="0"/>
              <a:t>Popular Apache project</a:t>
            </a:r>
          </a:p>
          <a:p>
            <a:pPr lvl="1"/>
            <a:r>
              <a:rPr lang="en-US" dirty="0" smtClean="0"/>
              <a:t>Built to be a resource manager for a complete datacenter</a:t>
            </a:r>
          </a:p>
          <a:p>
            <a:pPr lvl="2"/>
            <a:r>
              <a:rPr lang="en-US" dirty="0" smtClean="0"/>
              <a:t>Supports </a:t>
            </a:r>
            <a:r>
              <a:rPr lang="en-US" dirty="0"/>
              <a:t>many workloads (e.g. </a:t>
            </a:r>
            <a:r>
              <a:rPr lang="en-US" dirty="0" err="1"/>
              <a:t>Docker</a:t>
            </a:r>
            <a:r>
              <a:rPr lang="en-US" dirty="0"/>
              <a:t> as well as Spark)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7728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Apache </a:t>
            </a:r>
            <a:r>
              <a:rPr lang="en-US" dirty="0" err="1" smtClean="0"/>
              <a:t>Mesos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6912"/>
            <a:ext cx="9144000" cy="594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715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Realtime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Apache Storm</a:t>
            </a:r>
          </a:p>
          <a:p>
            <a:pPr lvl="1"/>
            <a:r>
              <a:rPr lang="en-US" dirty="0" smtClean="0"/>
              <a:t>Highly flexible model</a:t>
            </a:r>
          </a:p>
          <a:p>
            <a:pPr lvl="1"/>
            <a:r>
              <a:rPr lang="en-US" dirty="0" smtClean="0"/>
              <a:t>Supports pur</a:t>
            </a:r>
            <a:r>
              <a:rPr lang="en-US" dirty="0" smtClean="0"/>
              <a:t>e streaming and micro-batch</a:t>
            </a:r>
          </a:p>
          <a:p>
            <a:pPr lvl="1"/>
            <a:r>
              <a:rPr lang="en-US" dirty="0" smtClean="0"/>
              <a:t>Lots of plugins</a:t>
            </a:r>
          </a:p>
          <a:p>
            <a:r>
              <a:rPr lang="en-US" dirty="0" smtClean="0"/>
              <a:t>Apache Spark</a:t>
            </a:r>
          </a:p>
          <a:p>
            <a:pPr lvl="1"/>
            <a:r>
              <a:rPr lang="en-US" dirty="0" smtClean="0"/>
              <a:t>Micro-batch only</a:t>
            </a:r>
          </a:p>
          <a:p>
            <a:pPr lvl="1"/>
            <a:r>
              <a:rPr lang="en-US" dirty="0" smtClean="0"/>
              <a:t>Integrates cleanly into Spark (fewer components)</a:t>
            </a:r>
          </a:p>
          <a:p>
            <a:pPr lvl="1"/>
            <a:r>
              <a:rPr lang="en-US" dirty="0" smtClean="0"/>
              <a:t>Some plugins and more being developed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220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Visualisation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9192"/>
            <a:ext cx="9144000" cy="518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625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Visualisation</a:t>
            </a:r>
            <a:r>
              <a:rPr lang="en-US" dirty="0" smtClean="0"/>
              <a:t>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 products</a:t>
            </a:r>
          </a:p>
          <a:p>
            <a:pPr lvl="1"/>
            <a:r>
              <a:rPr lang="en-US" dirty="0" smtClean="0"/>
              <a:t>Tableau, </a:t>
            </a:r>
            <a:r>
              <a:rPr lang="en-US" dirty="0" err="1" smtClean="0"/>
              <a:t>Qlik</a:t>
            </a:r>
            <a:r>
              <a:rPr lang="en-US" dirty="0" smtClean="0"/>
              <a:t>, SAS, </a:t>
            </a:r>
            <a:r>
              <a:rPr lang="en-US" dirty="0" err="1" smtClean="0"/>
              <a:t>GoodData</a:t>
            </a:r>
            <a:endParaRPr lang="en-US" dirty="0" smtClean="0"/>
          </a:p>
          <a:p>
            <a:r>
              <a:rPr lang="en-US" dirty="0" smtClean="0"/>
              <a:t>Web-based systems</a:t>
            </a:r>
          </a:p>
          <a:p>
            <a:pPr lvl="1"/>
            <a:r>
              <a:rPr lang="en-US" dirty="0" smtClean="0"/>
              <a:t>Tableau Public, </a:t>
            </a:r>
            <a:r>
              <a:rPr lang="en-US" dirty="0" err="1" smtClean="0"/>
              <a:t>Datawrapper</a:t>
            </a:r>
            <a:r>
              <a:rPr lang="en-US" dirty="0" smtClean="0"/>
              <a:t>, Raw, </a:t>
            </a:r>
            <a:r>
              <a:rPr lang="en-US" dirty="0" err="1" smtClean="0"/>
              <a:t>Plotly</a:t>
            </a:r>
            <a:endParaRPr lang="en-US" dirty="0" smtClean="0"/>
          </a:p>
          <a:p>
            <a:r>
              <a:rPr lang="en-US" dirty="0" smtClean="0"/>
              <a:t>Developer oriented</a:t>
            </a:r>
          </a:p>
          <a:p>
            <a:pPr lvl="1"/>
            <a:r>
              <a:rPr lang="en-US" dirty="0" smtClean="0"/>
              <a:t>D3.js, </a:t>
            </a:r>
            <a:r>
              <a:rPr lang="en-US" dirty="0" err="1" smtClean="0"/>
              <a:t>dygraphs</a:t>
            </a:r>
            <a:r>
              <a:rPr lang="en-US" dirty="0" smtClean="0"/>
              <a:t>, Python charting, Leaflet, Fusion Charts, Google Charts,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205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Fortune top 10 big data </a:t>
            </a:r>
            <a:r>
              <a:rPr lang="en-US" dirty="0"/>
              <a:t>companies</a:t>
            </a:r>
            <a:br>
              <a:rPr lang="en-US" dirty="0"/>
            </a:br>
            <a:r>
              <a:rPr lang="en-US" sz="1200" dirty="0" err="1"/>
              <a:t>fortune.com</a:t>
            </a:r>
            <a:r>
              <a:rPr lang="en-US" sz="1200" dirty="0"/>
              <a:t>/2014/06/13/these-big-data-companies-are-ones-to-watch/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MapR</a:t>
            </a:r>
            <a:r>
              <a:rPr lang="en-US" dirty="0" smtClean="0"/>
              <a:t> – Apache Hadoop</a:t>
            </a:r>
            <a:endParaRPr lang="en-US" dirty="0"/>
          </a:p>
          <a:p>
            <a:r>
              <a:rPr lang="en-US" dirty="0" err="1" smtClean="0"/>
              <a:t>MemSQL</a:t>
            </a:r>
            <a:endParaRPr lang="en-US" dirty="0" smtClean="0"/>
          </a:p>
          <a:p>
            <a:r>
              <a:rPr lang="en-US" dirty="0" err="1" smtClean="0"/>
              <a:t>Databricks</a:t>
            </a:r>
            <a:r>
              <a:rPr lang="en-US" dirty="0" smtClean="0"/>
              <a:t> – Apache Spark</a:t>
            </a:r>
            <a:endParaRPr lang="en-US" dirty="0"/>
          </a:p>
          <a:p>
            <a:r>
              <a:rPr lang="en-US" dirty="0" err="1" smtClean="0"/>
              <a:t>Platfora</a:t>
            </a:r>
            <a:r>
              <a:rPr lang="en-US" dirty="0" smtClean="0"/>
              <a:t> – Apache Hadoop</a:t>
            </a:r>
            <a:endParaRPr lang="en-US" dirty="0"/>
          </a:p>
          <a:p>
            <a:r>
              <a:rPr lang="en-US" dirty="0" err="1" smtClean="0"/>
              <a:t>Splunk</a:t>
            </a:r>
            <a:endParaRPr lang="en-US" dirty="0"/>
          </a:p>
          <a:p>
            <a:r>
              <a:rPr lang="en-US" dirty="0" smtClean="0"/>
              <a:t>Teradata – Apache Hadoop</a:t>
            </a:r>
          </a:p>
          <a:p>
            <a:r>
              <a:rPr lang="en-US" dirty="0" err="1" smtClean="0"/>
              <a:t>Palantir</a:t>
            </a:r>
            <a:r>
              <a:rPr lang="en-US" dirty="0" smtClean="0"/>
              <a:t> – Hadoop, Cassandra, </a:t>
            </a:r>
            <a:r>
              <a:rPr lang="en-US" dirty="0" err="1" smtClean="0"/>
              <a:t>Lucene</a:t>
            </a:r>
            <a:endParaRPr lang="en-US" dirty="0"/>
          </a:p>
          <a:p>
            <a:r>
              <a:rPr lang="en-US" dirty="0" smtClean="0"/>
              <a:t>Premise</a:t>
            </a:r>
          </a:p>
          <a:p>
            <a:r>
              <a:rPr lang="en-US" dirty="0" err="1" smtClean="0"/>
              <a:t>Datameer</a:t>
            </a:r>
            <a:r>
              <a:rPr lang="en-US" dirty="0" smtClean="0"/>
              <a:t> – Apache Hadoop</a:t>
            </a:r>
            <a:endParaRPr lang="en-US" dirty="0"/>
          </a:p>
          <a:p>
            <a:r>
              <a:rPr lang="en-US" dirty="0" err="1" smtClean="0"/>
              <a:t>Cloudera</a:t>
            </a:r>
            <a:r>
              <a:rPr lang="en-US" dirty="0" smtClean="0"/>
              <a:t> – Apache Hadoop</a:t>
            </a:r>
          </a:p>
          <a:p>
            <a:r>
              <a:rPr lang="en-US" dirty="0" err="1" smtClean="0"/>
              <a:t>Hortonworks</a:t>
            </a:r>
            <a:r>
              <a:rPr lang="en-US" dirty="0" smtClean="0"/>
              <a:t> – Apache Hadoop</a:t>
            </a:r>
            <a:endParaRPr lang="en-US" dirty="0"/>
          </a:p>
          <a:p>
            <a:r>
              <a:rPr lang="en-US" dirty="0" err="1" smtClean="0"/>
              <a:t>MongoDB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MongoDB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Trifacta</a:t>
            </a:r>
            <a:r>
              <a:rPr lang="en-US" dirty="0" smtClean="0"/>
              <a:t> – Apache Hadoop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0" y="6096000"/>
            <a:ext cx="4572000" cy="5847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i="1" dirty="0">
                <a:solidFill>
                  <a:srgbClr val="FFFFFF"/>
                </a:solidFill>
                <a:latin typeface="Damascus"/>
              </a:rPr>
              <a:t>Rapid Web Application Development with </a:t>
            </a:r>
            <a:r>
              <a:rPr lang="en-US" sz="1600" i="1" dirty="0" err="1">
                <a:solidFill>
                  <a:srgbClr val="FFFFFF"/>
                </a:solidFill>
                <a:latin typeface="Damascus"/>
              </a:rPr>
              <a:t>MongoDB</a:t>
            </a:r>
            <a:r>
              <a:rPr lang="en-US" sz="1600" i="1" dirty="0">
                <a:solidFill>
                  <a:srgbClr val="FFFFFF"/>
                </a:solidFill>
                <a:latin typeface="Damascus"/>
              </a:rPr>
              <a:t> and the </a:t>
            </a:r>
            <a:r>
              <a:rPr lang="en-US" sz="1600" i="1" dirty="0" smtClean="0">
                <a:solidFill>
                  <a:srgbClr val="FFFFFF"/>
                </a:solidFill>
                <a:latin typeface="Damascus"/>
              </a:rPr>
              <a:t>JVM – Trisha Gee – Tuesday 16:15</a:t>
            </a:r>
            <a:endParaRPr lang="en-US" sz="1600" i="1" dirty="0">
              <a:solidFill>
                <a:srgbClr val="FFFFFF"/>
              </a:solidFill>
              <a:latin typeface="Damascus"/>
            </a:endParaRPr>
          </a:p>
        </p:txBody>
      </p:sp>
    </p:spTree>
    <p:extLst>
      <p:ext uri="{BB962C8B-B14F-4D97-AF65-F5344CB8AC3E}">
        <p14:creationId xmlns:p14="http://schemas.microsoft.com/office/powerpoint/2010/main" val="3731517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Hortonworks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4810"/>
            <a:ext cx="9144000" cy="499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788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Databricks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7336"/>
            <a:ext cx="9144000" cy="48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285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WSO2 DAS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9700"/>
            <a:ext cx="9144000" cy="402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099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Contents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Understanding the bigger picture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What are the different components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Message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queueing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and collection 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systems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Map-Reduce and DAG systems</a:t>
            </a:r>
          </a:p>
          <a:p>
            <a:pPr eaLnBrk="1" hangingPunct="1"/>
            <a:r>
              <a:rPr lang="en-US" dirty="0" err="1" smtClean="0">
                <a:ea typeface="ヒラギノ角ゴ ProN W3" charset="0"/>
                <a:cs typeface="ヒラギノ角ゴ ProN W3" charset="0"/>
              </a:rPr>
              <a:t>Realtime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Systems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Fast databases for speed</a:t>
            </a:r>
          </a:p>
          <a:p>
            <a:pPr eaLnBrk="1" hangingPunct="1"/>
            <a:r>
              <a:rPr lang="en-US" dirty="0" err="1" smtClean="0">
                <a:ea typeface="ヒラギノ角ゴ ProN W3" charset="0"/>
                <a:cs typeface="ヒラギノ角ゴ ProN W3" charset="0"/>
              </a:rPr>
              <a:t>Visualisation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and Dashboards</a:t>
            </a:r>
            <a:endParaRPr lang="en-US" dirty="0" smtClean="0">
              <a:ea typeface="ヒラギノ角ゴ ProN W3" charset="0"/>
              <a:cs typeface="ヒラギノ角ゴ ProN W3" charset="0"/>
            </a:endParaRPr>
          </a:p>
          <a:p>
            <a:pPr marL="0" indent="0" eaLnBrk="1" hangingPunct="1">
              <a:buNone/>
            </a:pPr>
            <a:endParaRPr lang="en-US" dirty="0" smtClean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35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585010"/>
            <a:ext cx="76200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888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real 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/>
          </a:p>
          <a:p>
            <a:pPr marL="0" indent="0">
              <a:buNone/>
            </a:pPr>
            <a:r>
              <a:rPr lang="en-US" sz="4000" smtClean="0"/>
              <a:t>You </a:t>
            </a:r>
            <a:r>
              <a:rPr lang="en-US" sz="4000" dirty="0" smtClean="0"/>
              <a:t>are on the bleeding edge</a:t>
            </a:r>
          </a:p>
          <a:p>
            <a:pPr lvl="1"/>
            <a:r>
              <a:rPr lang="en-US" sz="3600" dirty="0" smtClean="0"/>
              <a:t>Expect to have some pain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13742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437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1461129" y="1146627"/>
            <a:ext cx="6418040" cy="4765796"/>
            <a:chOff x="682770" y="81927"/>
            <a:chExt cx="7851858" cy="5830496"/>
          </a:xfrm>
        </p:grpSpPr>
        <p:sp>
          <p:nvSpPr>
            <p:cNvPr id="3" name="Rounded Rectangle 2"/>
            <p:cNvSpPr/>
            <p:nvPr/>
          </p:nvSpPr>
          <p:spPr>
            <a:xfrm>
              <a:off x="682770" y="5270658"/>
              <a:ext cx="7851858" cy="64176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The World</a:t>
              </a:r>
              <a:endParaRPr lang="en-US" dirty="0"/>
            </a:p>
          </p:txBody>
        </p:sp>
        <p:sp>
          <p:nvSpPr>
            <p:cNvPr id="6" name="Up Arrow 5"/>
            <p:cNvSpPr/>
            <p:nvPr/>
          </p:nvSpPr>
          <p:spPr>
            <a:xfrm>
              <a:off x="2926637" y="2935730"/>
              <a:ext cx="751047" cy="2157420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Up Arrow 6"/>
            <p:cNvSpPr/>
            <p:nvPr/>
          </p:nvSpPr>
          <p:spPr>
            <a:xfrm>
              <a:off x="3939327" y="4260221"/>
              <a:ext cx="751047" cy="832928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Up Arrow 7"/>
            <p:cNvSpPr/>
            <p:nvPr/>
          </p:nvSpPr>
          <p:spPr>
            <a:xfrm>
              <a:off x="4952017" y="4260221"/>
              <a:ext cx="751047" cy="832928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Up Arrow 8"/>
            <p:cNvSpPr/>
            <p:nvPr/>
          </p:nvSpPr>
          <p:spPr>
            <a:xfrm>
              <a:off x="6071759" y="4260221"/>
              <a:ext cx="751047" cy="832928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Up Arrow 9"/>
            <p:cNvSpPr/>
            <p:nvPr/>
          </p:nvSpPr>
          <p:spPr>
            <a:xfrm>
              <a:off x="7191501" y="4260221"/>
              <a:ext cx="751047" cy="832928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82770" y="4446818"/>
              <a:ext cx="18563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 collection </a:t>
              </a:r>
              <a:br>
                <a:rPr lang="en-US" dirty="0" smtClean="0"/>
              </a:br>
              <a:r>
                <a:rPr lang="en-US" dirty="0" smtClean="0"/>
                <a:t>models, </a:t>
              </a:r>
              <a:r>
                <a:rPr lang="en-US" dirty="0" err="1" smtClean="0"/>
                <a:t>queueing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939327" y="3741348"/>
              <a:ext cx="4281228" cy="34136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Storage</a:t>
              </a:r>
              <a:endParaRPr lang="en-US" dirty="0"/>
            </a:p>
          </p:txBody>
        </p:sp>
        <p:sp>
          <p:nvSpPr>
            <p:cNvPr id="13" name="Up Arrow 12"/>
            <p:cNvSpPr/>
            <p:nvPr/>
          </p:nvSpPr>
          <p:spPr>
            <a:xfrm>
              <a:off x="3832275" y="2935729"/>
              <a:ext cx="751047" cy="643964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Up Arrow 13"/>
            <p:cNvSpPr/>
            <p:nvPr/>
          </p:nvSpPr>
          <p:spPr>
            <a:xfrm>
              <a:off x="4952017" y="2935729"/>
              <a:ext cx="751047" cy="643964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Up Arrow 14"/>
            <p:cNvSpPr/>
            <p:nvPr/>
          </p:nvSpPr>
          <p:spPr>
            <a:xfrm>
              <a:off x="6071759" y="2935729"/>
              <a:ext cx="751047" cy="643964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Up Arrow 15"/>
            <p:cNvSpPr/>
            <p:nvPr/>
          </p:nvSpPr>
          <p:spPr>
            <a:xfrm>
              <a:off x="7191501" y="2935729"/>
              <a:ext cx="751047" cy="643964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539168" y="2375892"/>
              <a:ext cx="1138515" cy="39598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Realtime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82770" y="3741348"/>
              <a:ext cx="13274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Master data</a:t>
              </a:r>
              <a:endParaRPr lang="en-US" dirty="0"/>
            </a:p>
          </p:txBody>
        </p:sp>
        <p:sp>
          <p:nvSpPr>
            <p:cNvPr id="20" name="Up Arrow 19"/>
            <p:cNvSpPr/>
            <p:nvPr/>
          </p:nvSpPr>
          <p:spPr>
            <a:xfrm>
              <a:off x="2926636" y="1597584"/>
              <a:ext cx="751047" cy="643964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Up Arrow 21"/>
            <p:cNvSpPr/>
            <p:nvPr/>
          </p:nvSpPr>
          <p:spPr>
            <a:xfrm>
              <a:off x="4952017" y="1597584"/>
              <a:ext cx="751047" cy="643964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Up Arrow 23"/>
            <p:cNvSpPr/>
            <p:nvPr/>
          </p:nvSpPr>
          <p:spPr>
            <a:xfrm>
              <a:off x="6071759" y="1597584"/>
              <a:ext cx="751047" cy="643964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539168" y="996782"/>
              <a:ext cx="5681387" cy="50521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Visualisation</a:t>
              </a:r>
              <a:r>
                <a:rPr lang="en-US" dirty="0" smtClean="0"/>
                <a:t> Store</a:t>
              </a:r>
              <a:endParaRPr lang="en-US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534274" y="81927"/>
              <a:ext cx="5681387" cy="505219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Visualisation</a:t>
              </a:r>
              <a:r>
                <a:rPr lang="en-US" dirty="0" smtClean="0"/>
                <a:t> System</a:t>
              </a:r>
              <a:endParaRPr lang="en-US" dirty="0"/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51558" y="2324012"/>
              <a:ext cx="3731473" cy="611717"/>
            </a:xfrm>
            <a:prstGeom prst="rect">
              <a:avLst/>
            </a:prstGeom>
          </p:spPr>
        </p:pic>
        <p:sp>
          <p:nvSpPr>
            <p:cNvPr id="29" name="Up Arrow 28"/>
            <p:cNvSpPr/>
            <p:nvPr/>
          </p:nvSpPr>
          <p:spPr>
            <a:xfrm>
              <a:off x="3045157" y="587146"/>
              <a:ext cx="336489" cy="273091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Up Arrow 29"/>
            <p:cNvSpPr/>
            <p:nvPr/>
          </p:nvSpPr>
          <p:spPr>
            <a:xfrm>
              <a:off x="4522129" y="587146"/>
              <a:ext cx="336489" cy="273091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Up Arrow 30"/>
            <p:cNvSpPr/>
            <p:nvPr/>
          </p:nvSpPr>
          <p:spPr>
            <a:xfrm>
              <a:off x="5999101" y="587146"/>
              <a:ext cx="336489" cy="273091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Up Arrow 31"/>
            <p:cNvSpPr/>
            <p:nvPr/>
          </p:nvSpPr>
          <p:spPr>
            <a:xfrm>
              <a:off x="7476073" y="587146"/>
              <a:ext cx="336489" cy="273091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82770" y="2241548"/>
              <a:ext cx="167549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DAG pipeline</a:t>
              </a:r>
              <a:br>
                <a:rPr lang="en-US" dirty="0" smtClean="0"/>
              </a:br>
              <a:r>
                <a:rPr lang="en-US" dirty="0" smtClean="0"/>
                <a:t>Map-Reduce</a:t>
              </a:r>
              <a:br>
                <a:rPr lang="en-US" dirty="0" smtClean="0"/>
              </a:br>
              <a:r>
                <a:rPr lang="en-US" dirty="0" smtClean="0"/>
                <a:t>Micro-batch </a:t>
              </a:r>
              <a:r>
                <a:rPr lang="en-US" dirty="0" err="1" smtClean="0"/>
                <a:t>etc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82770" y="914857"/>
              <a:ext cx="14519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NoSQL</a:t>
              </a:r>
              <a:r>
                <a:rPr lang="en-US" dirty="0" smtClean="0"/>
                <a:t> or</a:t>
              </a:r>
              <a:br>
                <a:rPr lang="en-US" dirty="0" smtClean="0"/>
              </a:br>
              <a:r>
                <a:rPr lang="en-US" dirty="0" smtClean="0"/>
                <a:t>SQL database</a:t>
              </a:r>
              <a:endParaRPr lang="en-US" dirty="0"/>
            </a:p>
          </p:txBody>
        </p:sp>
      </p:grpSp>
      <p:sp>
        <p:nvSpPr>
          <p:cNvPr id="36" name="Title 3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The big picture</a:t>
            </a:r>
            <a:br>
              <a:rPr lang="en-US" sz="3600" dirty="0" smtClean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86698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big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have </a:t>
            </a:r>
            <a:r>
              <a:rPr lang="en-US" i="1" dirty="0" smtClean="0"/>
              <a:t>immutable </a:t>
            </a:r>
            <a:r>
              <a:rPr lang="en-US" dirty="0" smtClean="0"/>
              <a:t>master data</a:t>
            </a:r>
          </a:p>
          <a:p>
            <a:r>
              <a:rPr lang="en-US" dirty="0" smtClean="0"/>
              <a:t>You create a set of processes to:</a:t>
            </a:r>
          </a:p>
          <a:p>
            <a:pPr lvl="1"/>
            <a:r>
              <a:rPr lang="en-US" dirty="0" smtClean="0"/>
              <a:t>Collect </a:t>
            </a:r>
            <a:r>
              <a:rPr lang="en-US" dirty="0" smtClean="0"/>
              <a:t>that data</a:t>
            </a:r>
            <a:endParaRPr lang="en-US" dirty="0" smtClean="0"/>
          </a:p>
          <a:p>
            <a:pPr lvl="1"/>
            <a:r>
              <a:rPr lang="en-US" dirty="0" smtClean="0"/>
              <a:t>Store master data</a:t>
            </a:r>
          </a:p>
          <a:p>
            <a:pPr lvl="1"/>
            <a:r>
              <a:rPr lang="en-US" dirty="0" smtClean="0"/>
              <a:t>Process data </a:t>
            </a:r>
          </a:p>
          <a:p>
            <a:pPr lvl="1"/>
            <a:r>
              <a:rPr lang="en-US" dirty="0" err="1" smtClean="0"/>
              <a:t>Visualise</a:t>
            </a:r>
            <a:r>
              <a:rPr lang="en-US" dirty="0" smtClean="0"/>
              <a:t> </a:t>
            </a:r>
            <a:r>
              <a:rPr lang="en-US" dirty="0" smtClean="0"/>
              <a:t>and present</a:t>
            </a:r>
          </a:p>
          <a:p>
            <a:r>
              <a:rPr lang="en-US" dirty="0" smtClean="0"/>
              <a:t>Some of those processes act on batch and others on </a:t>
            </a:r>
            <a:r>
              <a:rPr lang="en-US" dirty="0" smtClean="0"/>
              <a:t>real-time </a:t>
            </a:r>
            <a:r>
              <a:rPr lang="en-US" dirty="0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9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choose the components?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main approaches:</a:t>
            </a:r>
          </a:p>
          <a:p>
            <a:pPr lvl="1"/>
            <a:r>
              <a:rPr lang="en-US" dirty="0" smtClean="0"/>
              <a:t>Best of breed</a:t>
            </a:r>
          </a:p>
          <a:p>
            <a:pPr lvl="2"/>
            <a:r>
              <a:rPr lang="en-US" dirty="0" smtClean="0"/>
              <a:t>Choose the best available component in each space</a:t>
            </a:r>
          </a:p>
          <a:p>
            <a:pPr lvl="1"/>
            <a:r>
              <a:rPr lang="en-US" dirty="0" smtClean="0"/>
              <a:t>Stack</a:t>
            </a:r>
          </a:p>
          <a:p>
            <a:pPr lvl="2"/>
            <a:r>
              <a:rPr lang="en-US" dirty="0" smtClean="0"/>
              <a:t>Choose a curated stack that a team or organization is providing/selling/supporting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968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Collection / Queuing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Two ways of making the choice</a:t>
            </a:r>
          </a:p>
          <a:p>
            <a:pPr lvl="1"/>
            <a:r>
              <a:rPr lang="en-US" dirty="0" smtClean="0"/>
              <a:t>The protocol</a:t>
            </a:r>
          </a:p>
          <a:p>
            <a:pPr lvl="1"/>
            <a:r>
              <a:rPr lang="en-US" dirty="0" smtClean="0"/>
              <a:t>The middleware</a:t>
            </a:r>
          </a:p>
          <a:p>
            <a:r>
              <a:rPr lang="en-US" dirty="0" smtClean="0"/>
              <a:t>Protocols</a:t>
            </a:r>
          </a:p>
          <a:p>
            <a:pPr lvl="1"/>
            <a:r>
              <a:rPr lang="en-US" dirty="0" err="1" smtClean="0"/>
              <a:t>ZeroMQ</a:t>
            </a:r>
            <a:r>
              <a:rPr lang="en-US" dirty="0" smtClean="0"/>
              <a:t>, MQTT, AMQP, STOMP, Kafka Protocol, </a:t>
            </a:r>
            <a:r>
              <a:rPr lang="en-US" dirty="0" err="1" smtClean="0"/>
              <a:t>Rendevouz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Middleware	</a:t>
            </a:r>
          </a:p>
          <a:p>
            <a:pPr lvl="1"/>
            <a:r>
              <a:rPr lang="en-US" dirty="0" smtClean="0"/>
              <a:t>Kafka, Apollo, </a:t>
            </a:r>
            <a:r>
              <a:rPr lang="en-US" dirty="0" err="1" smtClean="0"/>
              <a:t>Mosquitto</a:t>
            </a:r>
            <a:r>
              <a:rPr lang="en-US" dirty="0" smtClean="0"/>
              <a:t>, </a:t>
            </a:r>
            <a:r>
              <a:rPr lang="en-US" dirty="0" err="1" smtClean="0"/>
              <a:t>QPid</a:t>
            </a:r>
            <a:r>
              <a:rPr lang="en-US" dirty="0" smtClean="0"/>
              <a:t>, MQ, </a:t>
            </a:r>
            <a:r>
              <a:rPr lang="en-US" dirty="0" err="1" smtClean="0"/>
              <a:t>Tibco</a:t>
            </a:r>
            <a:r>
              <a:rPr lang="en-US" dirty="0" smtClean="0"/>
              <a:t>, WSO2,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79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Kafka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4900"/>
            <a:ext cx="9144000" cy="46434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60905" y="6437793"/>
            <a:ext cx="4652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http://www.slideshare.net/charmalloc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960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ZeroMQ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940" y="1417638"/>
            <a:ext cx="4496043" cy="466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87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</a:t>
            </a:r>
            <a:r>
              <a:rPr lang="en-US" dirty="0" smtClean="0"/>
              <a:t>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Apache </a:t>
            </a:r>
            <a:r>
              <a:rPr lang="en-US" dirty="0" err="1" smtClean="0"/>
              <a:t>Hadoop</a:t>
            </a:r>
            <a:endParaRPr lang="en-US" dirty="0" smtClean="0"/>
          </a:p>
          <a:p>
            <a:pPr lvl="1"/>
            <a:r>
              <a:rPr lang="en-US" dirty="0" smtClean="0"/>
              <a:t>Tried and tested</a:t>
            </a:r>
          </a:p>
          <a:p>
            <a:pPr lvl="1"/>
            <a:r>
              <a:rPr lang="en-US" dirty="0" smtClean="0"/>
              <a:t>More flexible since YARN</a:t>
            </a:r>
          </a:p>
          <a:p>
            <a:pPr lvl="1"/>
            <a:r>
              <a:rPr lang="en-US" dirty="0" smtClean="0"/>
              <a:t>Widely supported</a:t>
            </a:r>
          </a:p>
          <a:p>
            <a:pPr lvl="1"/>
            <a:r>
              <a:rPr lang="en-US" dirty="0" smtClean="0"/>
              <a:t>Massive ecosystem</a:t>
            </a:r>
          </a:p>
          <a:p>
            <a:r>
              <a:rPr lang="en-US" dirty="0" smtClean="0"/>
              <a:t>Apache Spark</a:t>
            </a:r>
          </a:p>
          <a:p>
            <a:pPr lvl="1"/>
            <a:r>
              <a:rPr lang="en-US" dirty="0" smtClean="0"/>
              <a:t>Newer architecture</a:t>
            </a:r>
          </a:p>
          <a:p>
            <a:pPr lvl="1"/>
            <a:r>
              <a:rPr lang="en-US" dirty="0" smtClean="0"/>
              <a:t>Significant performance</a:t>
            </a:r>
          </a:p>
          <a:p>
            <a:pPr lvl="1"/>
            <a:r>
              <a:rPr lang="en-US" dirty="0" smtClean="0"/>
              <a:t>Many capabilities built in</a:t>
            </a:r>
          </a:p>
          <a:p>
            <a:pPr lvl="1"/>
            <a:r>
              <a:rPr lang="en-US" dirty="0" smtClean="0"/>
              <a:t>Package management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237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3964</TotalTime>
  <Words>414</Words>
  <Application>Microsoft Macintosh PowerPoint</Application>
  <PresentationFormat>On-screen Show (4:3)</PresentationFormat>
  <Paragraphs>113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Cloud Computing and Big Data  Big Data Pulling it all together</vt:lpstr>
      <vt:lpstr>Contents</vt:lpstr>
      <vt:lpstr>The big picture </vt:lpstr>
      <vt:lpstr>The big picture</vt:lpstr>
      <vt:lpstr>How to choose the components?</vt:lpstr>
      <vt:lpstr>Collection / Queuing systems</vt:lpstr>
      <vt:lpstr>Apache Kafka</vt:lpstr>
      <vt:lpstr>ZeroMQ</vt:lpstr>
      <vt:lpstr>Processing approaches</vt:lpstr>
      <vt:lpstr>Other processing approaches</vt:lpstr>
      <vt:lpstr>Cluster management systems</vt:lpstr>
      <vt:lpstr>Apache Mesos </vt:lpstr>
      <vt:lpstr>Realtime</vt:lpstr>
      <vt:lpstr>Visualisation</vt:lpstr>
      <vt:lpstr>Visualisation approaches</vt:lpstr>
      <vt:lpstr>Fortune top 10 big data companies fortune.com/2014/06/13/these-big-data-companies-are-ones-to-watch/</vt:lpstr>
      <vt:lpstr>Hortonworks</vt:lpstr>
      <vt:lpstr>Databricks</vt:lpstr>
      <vt:lpstr>WSO2 DAS</vt:lpstr>
      <vt:lpstr>Lambda</vt:lpstr>
      <vt:lpstr>The real answer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382</cp:revision>
  <dcterms:created xsi:type="dcterms:W3CDTF">2012-03-07T10:41:54Z</dcterms:created>
  <dcterms:modified xsi:type="dcterms:W3CDTF">2015-11-24T08:15:03Z</dcterms:modified>
</cp:coreProperties>
</file>