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88" r:id="rId12"/>
    <p:sldId id="287" r:id="rId13"/>
    <p:sldId id="265" r:id="rId14"/>
    <p:sldId id="268" r:id="rId15"/>
    <p:sldId id="274" r:id="rId16"/>
    <p:sldId id="271" r:id="rId17"/>
    <p:sldId id="272" r:id="rId18"/>
    <p:sldId id="273" r:id="rId19"/>
    <p:sldId id="266" r:id="rId20"/>
    <p:sldId id="267" r:id="rId21"/>
    <p:sldId id="269" r:id="rId22"/>
    <p:sldId id="270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A471C-48D1-7B44-95AC-9BC38E01C91C}" type="slidenum">
              <a:rPr lang="en-GB"/>
              <a:pPr/>
              <a:t>10</a:t>
            </a:fld>
            <a:endParaRPr lang="en-GB"/>
          </a:p>
        </p:txBody>
      </p:sp>
      <p:sp>
        <p:nvSpPr>
          <p:cNvPr id="111618" name="Text Box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://blog.mccrory.me/2010/11/03/cap-theorem-and-the-cloud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Computing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Background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203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0" dirty="0"/>
              <a:t> What </a:t>
            </a:r>
            <a:r>
              <a:rPr lang="en-US" b="0" dirty="0" smtClean="0"/>
              <a:t>is Multi</a:t>
            </a:r>
            <a:r>
              <a:rPr lang="en-US" b="0" dirty="0"/>
              <a:t>-tenancy ?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665163" y="4783138"/>
            <a:ext cx="8228012" cy="20748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5602" rIns="0" bIns="0">
            <a:normAutofit/>
          </a:bodyPr>
          <a:lstStyle/>
          <a:p>
            <a:pPr marL="431800" indent="-323850" defTabSz="45720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Many </a:t>
            </a:r>
            <a:r>
              <a:rPr lang="en-US" sz="2800" dirty="0" smtClean="0"/>
              <a:t>parties sharing the </a:t>
            </a:r>
            <a:r>
              <a:rPr lang="en-US" sz="2800" dirty="0"/>
              <a:t>same set of resources, while giving </a:t>
            </a:r>
            <a:r>
              <a:rPr lang="en-US" sz="2800" dirty="0" smtClean="0"/>
              <a:t>each their own </a:t>
            </a:r>
            <a:r>
              <a:rPr lang="en-US" sz="2800" dirty="0"/>
              <a:t>space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5940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100" b="1" dirty="0" smtClean="0">
                <a:solidFill>
                  <a:schemeClr val="accent6">
                    <a:lumMod val="75000"/>
                  </a:schemeClr>
                </a:solidFill>
              </a:rPr>
              <a:t>Multi-tenancy </a:t>
            </a: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</a:rPr>
              <a:t>models</a:t>
            </a:r>
          </a:p>
        </p:txBody>
      </p:sp>
      <p:grpSp>
        <p:nvGrpSpPr>
          <p:cNvPr id="38914" name="Group 18"/>
          <p:cNvGrpSpPr>
            <a:grpSpLocks/>
          </p:cNvGrpSpPr>
          <p:nvPr/>
        </p:nvGrpSpPr>
        <p:grpSpPr bwMode="auto">
          <a:xfrm>
            <a:off x="681038" y="1052513"/>
            <a:ext cx="7359679" cy="5095796"/>
            <a:chOff x="363743" y="1124744"/>
            <a:chExt cx="7091210" cy="4909262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1116302" y="1124744"/>
              <a:ext cx="0" cy="446428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 bwMode="auto">
            <a:xfrm flipV="1">
              <a:off x="1116302" y="5581383"/>
              <a:ext cx="6327916" cy="764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918" name="TextBox 7"/>
            <p:cNvSpPr txBox="1">
              <a:spLocks noChangeArrowheads="1"/>
            </p:cNvSpPr>
            <p:nvPr/>
          </p:nvSpPr>
          <p:spPr bwMode="auto"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/>
                <a:t>Isolation</a:t>
              </a:r>
            </a:p>
          </p:txBody>
        </p:sp>
        <p:sp>
          <p:nvSpPr>
            <p:cNvPr id="38919" name="TextBox 8"/>
            <p:cNvSpPr txBox="1">
              <a:spLocks noChangeArrowheads="1"/>
            </p:cNvSpPr>
            <p:nvPr/>
          </p:nvSpPr>
          <p:spPr bwMode="auto"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 dirty="0"/>
                <a:t>Resource </a:t>
              </a:r>
              <a:r>
                <a:rPr lang="en-US" sz="2400" dirty="0" smtClean="0"/>
                <a:t>Optimization</a:t>
              </a:r>
              <a:endParaRPr lang="en-US" sz="2400" dirty="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978991" y="1773205"/>
              <a:ext cx="432874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491755" y="2565428"/>
              <a:ext cx="43287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55915" y="3285744"/>
              <a:ext cx="43134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394744" y="4148345"/>
              <a:ext cx="432874" cy="43281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38924" name="TextBox 14"/>
            <p:cNvSpPr txBox="1">
              <a:spLocks noChangeArrowheads="1"/>
            </p:cNvSpPr>
            <p:nvPr/>
          </p:nvSpPr>
          <p:spPr bwMode="auto"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Pure hardware</a:t>
              </a:r>
            </a:p>
          </p:txBody>
        </p:sp>
        <p:sp>
          <p:nvSpPr>
            <p:cNvPr id="38925" name="TextBox 15"/>
            <p:cNvSpPr txBox="1">
              <a:spLocks noChangeArrowheads="1"/>
            </p:cNvSpPr>
            <p:nvPr/>
          </p:nvSpPr>
          <p:spPr bwMode="auto"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Virtual Machine</a:t>
              </a:r>
            </a:p>
          </p:txBody>
        </p:sp>
        <p:sp>
          <p:nvSpPr>
            <p:cNvPr id="38926" name="TextBox 16"/>
            <p:cNvSpPr txBox="1">
              <a:spLocks noChangeArrowheads="1"/>
            </p:cNvSpPr>
            <p:nvPr/>
          </p:nvSpPr>
          <p:spPr bwMode="auto"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Container</a:t>
              </a:r>
              <a:endParaRPr lang="en-US" sz="2000" dirty="0"/>
            </a:p>
          </p:txBody>
        </p:sp>
        <p:sp>
          <p:nvSpPr>
            <p:cNvPr id="38927" name="TextBox 17"/>
            <p:cNvSpPr txBox="1">
              <a:spLocks noChangeArrowheads="1"/>
            </p:cNvSpPr>
            <p:nvPr/>
          </p:nvSpPr>
          <p:spPr bwMode="auto"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Shared Process</a:t>
              </a:r>
              <a:endParaRPr lang="en-US" sz="2000" dirty="0"/>
            </a:p>
            <a:p>
              <a:pPr eaLnBrk="1" hangingPunct="1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4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Performance Overhead of Multi</a:t>
            </a:r>
            <a:r>
              <a:rPr lang="en-GB" sz="3200" dirty="0" smtClean="0"/>
              <a:t>-</a:t>
            </a:r>
            <a:r>
              <a:rPr lang="en-GB" sz="3200" dirty="0"/>
              <a:t>T</a:t>
            </a:r>
            <a:r>
              <a:rPr lang="en-GB" sz="3200" dirty="0" smtClean="0"/>
              <a:t>enancy in WSO2 Carbon platform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32393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Azeez</a:t>
            </a:r>
            <a:r>
              <a:rPr lang="en-US" sz="1600" dirty="0"/>
              <a:t>, </a:t>
            </a:r>
            <a:r>
              <a:rPr lang="en-US" sz="1600" dirty="0" err="1"/>
              <a:t>Afkham</a:t>
            </a:r>
            <a:r>
              <a:rPr lang="en-US" sz="1600" dirty="0"/>
              <a:t>, </a:t>
            </a:r>
            <a:r>
              <a:rPr lang="en-US" sz="1600" dirty="0" err="1"/>
              <a:t>Srinath</a:t>
            </a:r>
            <a:r>
              <a:rPr lang="en-US" sz="1600" dirty="0"/>
              <a:t> </a:t>
            </a:r>
            <a:r>
              <a:rPr lang="en-US" sz="1600" dirty="0" err="1"/>
              <a:t>Perera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Gamage</a:t>
            </a:r>
            <a:r>
              <a:rPr lang="en-US" sz="1600" dirty="0"/>
              <a:t>, </a:t>
            </a:r>
            <a:r>
              <a:rPr lang="en-US" sz="1600" dirty="0" err="1"/>
              <a:t>Ruwan</a:t>
            </a:r>
            <a:r>
              <a:rPr lang="en-US" sz="1600" dirty="0"/>
              <a:t> Linton, </a:t>
            </a:r>
            <a:r>
              <a:rPr lang="en-US" sz="1600" dirty="0" err="1"/>
              <a:t>Prabath</a:t>
            </a:r>
            <a:r>
              <a:rPr lang="en-US" sz="1600" dirty="0"/>
              <a:t> </a:t>
            </a:r>
            <a:r>
              <a:rPr lang="en-US" sz="1600" dirty="0" err="1"/>
              <a:t>Siriwardana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Leelaratne</a:t>
            </a:r>
            <a:r>
              <a:rPr lang="en-US" sz="1600" dirty="0"/>
              <a:t>, </a:t>
            </a:r>
            <a:r>
              <a:rPr lang="en-US" sz="1600" dirty="0" err="1"/>
              <a:t>Sanjiva</a:t>
            </a:r>
            <a:r>
              <a:rPr lang="en-US" sz="1600" dirty="0"/>
              <a:t> </a:t>
            </a:r>
            <a:r>
              <a:rPr lang="en-US" sz="1600" dirty="0" err="1"/>
              <a:t>Weerawarana</a:t>
            </a:r>
            <a:r>
              <a:rPr lang="en-US" sz="1600" dirty="0"/>
              <a:t>, and Paul Fremantle. </a:t>
            </a:r>
            <a:r>
              <a:rPr lang="en-US" sz="1600" i="1" dirty="0"/>
              <a:t>"Multi-tenant SOA middleware for cloud computing."</a:t>
            </a:r>
            <a:r>
              <a:rPr lang="en-US" sz="1600" dirty="0"/>
              <a:t> In Cloud computing (cloud), 2010 </a:t>
            </a:r>
            <a:r>
              <a:rPr lang="en-US" sz="1600" dirty="0" err="1"/>
              <a:t>ieee</a:t>
            </a:r>
            <a:r>
              <a:rPr lang="en-US" sz="1600" dirty="0"/>
              <a:t> 3rd international conference on, pp. 458-465. IEEE, 2010.</a:t>
            </a:r>
          </a:p>
        </p:txBody>
      </p:sp>
    </p:spTree>
    <p:extLst>
      <p:ext uri="{BB962C8B-B14F-4D97-AF65-F5344CB8AC3E}">
        <p14:creationId xmlns:p14="http://schemas.microsoft.com/office/powerpoint/2010/main" val="396141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8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</a:t>
            </a:r>
          </a:p>
          <a:p>
            <a:pPr marL="457200" lvl="1" indent="0">
              <a:buNone/>
            </a:pPr>
            <a:r>
              <a:rPr lang="en-US" dirty="0" smtClean="0"/>
              <a:t>	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3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265238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Distributed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Computing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Scalability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Virtualization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Multi-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tenancy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Amdahl’s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Law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Gustavson’s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Law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Karp-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Flatt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Metric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Shared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Nothing Architectures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CAP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Theorem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Eventual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Consistency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32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24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701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7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30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2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234160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94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2"/>
            <a:r>
              <a:rPr lang="en-US" dirty="0" smtClean="0"/>
              <a:t>HA / Accessible 24x7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Able to split into 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 err="1" smtClean="0"/>
              <a:t>datacentres</a:t>
            </a:r>
            <a:endParaRPr lang="en-US" dirty="0" smtClean="0"/>
          </a:p>
          <a:p>
            <a:pPr lvl="2"/>
            <a:r>
              <a:rPr lang="en-US" dirty="0" smtClean="0"/>
              <a:t>Survive network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93" y="2177253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5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options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</a:t>
            </a:r>
          </a:p>
          <a:p>
            <a:pPr lvl="1"/>
            <a:r>
              <a:rPr lang="en-US" dirty="0" smtClean="0"/>
              <a:t>Traditional databases</a:t>
            </a:r>
          </a:p>
          <a:p>
            <a:pPr lvl="1"/>
            <a:r>
              <a:rPr lang="en-US" dirty="0" smtClean="0"/>
              <a:t>Cannot be scaled multi-</a:t>
            </a:r>
            <a:r>
              <a:rPr lang="en-US" dirty="0" err="1" smtClean="0"/>
              <a:t>datacentre</a:t>
            </a:r>
            <a:r>
              <a:rPr lang="en-US" dirty="0" smtClean="0"/>
              <a:t> or work in cases of high-latency</a:t>
            </a:r>
          </a:p>
          <a:p>
            <a:r>
              <a:rPr lang="en-US" dirty="0" smtClean="0"/>
              <a:t>AP</a:t>
            </a:r>
          </a:p>
          <a:p>
            <a:pPr lvl="1"/>
            <a:r>
              <a:rPr lang="en-US" dirty="0" smtClean="0"/>
              <a:t>Multi-master </a:t>
            </a:r>
            <a:r>
              <a:rPr lang="en-US" dirty="0" err="1" smtClean="0"/>
              <a:t>NoSQL</a:t>
            </a:r>
            <a:r>
              <a:rPr lang="en-US" dirty="0" smtClean="0"/>
              <a:t> databases </a:t>
            </a:r>
          </a:p>
          <a:p>
            <a:pPr lvl="2"/>
            <a:r>
              <a:rPr lang="en-US" dirty="0" smtClean="0"/>
              <a:t>Dynamo, Cassandra,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2"/>
            <a:r>
              <a:rPr lang="en-US" dirty="0" smtClean="0"/>
              <a:t>Not consistent but work across </a:t>
            </a:r>
            <a:r>
              <a:rPr lang="en-US" dirty="0" err="1" smtClean="0"/>
              <a:t>datacentres</a:t>
            </a:r>
            <a:r>
              <a:rPr lang="en-US" dirty="0" smtClean="0"/>
              <a:t> in a highly available model</a:t>
            </a:r>
          </a:p>
          <a:p>
            <a:r>
              <a:rPr lang="en-US" dirty="0" smtClean="0"/>
              <a:t>CP</a:t>
            </a:r>
          </a:p>
          <a:p>
            <a:pPr lvl="1"/>
            <a:r>
              <a:rPr lang="en-US" dirty="0" smtClean="0"/>
              <a:t>Not a good idea, as not available!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6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would not be possible without RPC/Services/APIs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Call a service to instantiate a machine image for us	</a:t>
            </a:r>
          </a:p>
          <a:p>
            <a:r>
              <a:rPr lang="en-US" dirty="0" smtClean="0"/>
              <a:t>Grid and Cloud both emerged from distributed computing concepts</a:t>
            </a:r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00" y="1772575"/>
            <a:ext cx="5080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92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Reconciliation / Eventual Consistency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60" y="1117939"/>
            <a:ext cx="3307815" cy="47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48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looked at the challenges to scaling on multiple servers</a:t>
            </a:r>
          </a:p>
          <a:p>
            <a:pPr lvl="1"/>
            <a:r>
              <a:rPr lang="en-US" dirty="0" smtClean="0"/>
              <a:t>Serial </a:t>
            </a:r>
            <a:r>
              <a:rPr lang="en-US" dirty="0" err="1" smtClean="0"/>
              <a:t>vs</a:t>
            </a:r>
            <a:r>
              <a:rPr lang="en-US" dirty="0" smtClean="0"/>
              <a:t> Parallel</a:t>
            </a:r>
          </a:p>
          <a:p>
            <a:pPr lvl="1"/>
            <a:r>
              <a:rPr lang="en-US" dirty="0" smtClean="0"/>
              <a:t>Fixed data </a:t>
            </a:r>
            <a:r>
              <a:rPr lang="en-US" dirty="0" err="1" smtClean="0"/>
              <a:t>vs</a:t>
            </a:r>
            <a:r>
              <a:rPr lang="en-US" dirty="0" smtClean="0"/>
              <a:t> growing</a:t>
            </a:r>
          </a:p>
          <a:p>
            <a:pPr lvl="1"/>
            <a:r>
              <a:rPr lang="en-US" dirty="0" smtClean="0"/>
              <a:t>CAP</a:t>
            </a:r>
          </a:p>
          <a:p>
            <a:pPr lvl="1"/>
            <a:r>
              <a:rPr lang="en-US" dirty="0" smtClean="0"/>
              <a:t>Eventually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2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55" y="4606581"/>
            <a:ext cx="1466861" cy="1466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Hardware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569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4071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14573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95075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712" y="2757615"/>
            <a:ext cx="1018713" cy="10187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53569" y="4075368"/>
            <a:ext cx="7644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93119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3119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9214" y="2757615"/>
            <a:ext cx="1018713" cy="1018713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873621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73621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716" y="2757615"/>
            <a:ext cx="1018713" cy="1018713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854123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54123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0218" y="2757615"/>
            <a:ext cx="1018713" cy="101871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834625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834625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53569" y="4187026"/>
            <a:ext cx="7644013" cy="3349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Hypervisor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2209994"/>
          </a:xfrm>
        </p:spPr>
        <p:txBody>
          <a:bodyPr>
            <a:normAutofit/>
          </a:bodyPr>
          <a:lstStyle/>
          <a:p>
            <a:r>
              <a:rPr lang="en-US" dirty="0" smtClean="0"/>
              <a:t>Dates back to 1972 with IBM VM/370</a:t>
            </a:r>
          </a:p>
          <a:p>
            <a:r>
              <a:rPr lang="en-US" dirty="0" smtClean="0"/>
              <a:t>Each user had a “virtual mainframe”</a:t>
            </a:r>
          </a:p>
          <a:p>
            <a:pPr lvl="1"/>
            <a:r>
              <a:rPr lang="en-US" dirty="0" smtClean="0"/>
              <a:t>Including a virtual punch card reader and writer!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20" y="3481974"/>
            <a:ext cx="3752315" cy="29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Commodity </a:t>
            </a:r>
            <a:br>
              <a:rPr lang="en-US" dirty="0" smtClean="0"/>
            </a:br>
            <a:r>
              <a:rPr lang="en-US" dirty="0" smtClean="0"/>
              <a:t>Hardware Virtualization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68" y="1417638"/>
            <a:ext cx="4999932" cy="4962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1985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62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2005 / Early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4" y="163604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52" y="1601854"/>
            <a:ext cx="3861348" cy="3844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VT-X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AMD-V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2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Replicability</a:t>
            </a:r>
            <a:endParaRPr lang="en-US" dirty="0" smtClean="0"/>
          </a:p>
          <a:p>
            <a:pPr lvl="1"/>
            <a:r>
              <a:rPr lang="en-US" dirty="0" smtClean="0"/>
              <a:t>Machines become repeatable images</a:t>
            </a:r>
          </a:p>
          <a:p>
            <a:pPr lvl="1"/>
            <a:r>
              <a:rPr lang="en-US" dirty="0" smtClean="0"/>
              <a:t>Can be migrated, snapshotted, version controlled</a:t>
            </a:r>
          </a:p>
          <a:p>
            <a:r>
              <a:rPr lang="en-US" dirty="0" smtClean="0"/>
              <a:t>Better resource utilization</a:t>
            </a:r>
          </a:p>
          <a:p>
            <a:pPr lvl="1"/>
            <a:r>
              <a:rPr lang="en-US" dirty="0" smtClean="0"/>
              <a:t>Most servers run at about 6-12% utilization 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New instances don’t necessarily require new hardware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503768" cy="4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778</Words>
  <Application>Microsoft Macintosh PowerPoint</Application>
  <PresentationFormat>On-screen Show (4:3)</PresentationFormat>
  <Paragraphs>193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Cloud Computing and Big Data  Cloud Computing Background</vt:lpstr>
      <vt:lpstr>Contents</vt:lpstr>
      <vt:lpstr>Distributed Computing</vt:lpstr>
      <vt:lpstr>Virtualization</vt:lpstr>
      <vt:lpstr>Virtualization </vt:lpstr>
      <vt:lpstr>Commodity  Hardware Virtualization</vt:lpstr>
      <vt:lpstr>Late 2005 / Early 2006</vt:lpstr>
      <vt:lpstr>Benefits of Virtualization</vt:lpstr>
      <vt:lpstr>Grid Computing</vt:lpstr>
      <vt:lpstr> What is Multi-tenancy ?</vt:lpstr>
      <vt:lpstr>Multi-tenancy models</vt:lpstr>
      <vt:lpstr>Performance Overhead of Multi-Tenancy in WSO2 Carbon platform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Cache</vt:lpstr>
      <vt:lpstr>CAP Theorem</vt:lpstr>
      <vt:lpstr>CAP options </vt:lpstr>
      <vt:lpstr>Dynamo Model</vt:lpstr>
      <vt:lpstr>Reconciliation / Eventual Consistency </vt:lpstr>
      <vt:lpstr>Summary 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325</cp:revision>
  <dcterms:created xsi:type="dcterms:W3CDTF">2012-03-07T10:41:54Z</dcterms:created>
  <dcterms:modified xsi:type="dcterms:W3CDTF">2015-11-10T12:09:12Z</dcterms:modified>
</cp:coreProperties>
</file>