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2" r:id="rId4"/>
    <p:sldId id="265" r:id="rId5"/>
    <p:sldId id="261" r:id="rId6"/>
    <p:sldId id="259" r:id="rId7"/>
    <p:sldId id="260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4" r:id="rId16"/>
    <p:sldId id="275" r:id="rId17"/>
    <p:sldId id="273" r:id="rId18"/>
    <p:sldId id="277" r:id="rId19"/>
    <p:sldId id="278" r:id="rId20"/>
    <p:sldId id="279" r:id="rId21"/>
    <p:sldId id="280" r:id="rId22"/>
    <p:sldId id="281" r:id="rId23"/>
    <p:sldId id="276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9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15/11/15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15/11/15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15/11/15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15/11/15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15/11/15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15/11/15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15/11/15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85315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Montserrat"/>
              </a:rPr>
              <a:t>© Paul Fremantle 2015.  Licensed under the Creative Commons 4.0 BY-SA (Attribution-</a:t>
            </a:r>
            <a:r>
              <a:rPr lang="en-US" sz="1000" dirty="0" err="1" smtClean="0">
                <a:latin typeface="Montserrat"/>
              </a:rPr>
              <a:t>Sharealike</a:t>
            </a:r>
            <a:r>
              <a:rPr lang="en-US" sz="1000" dirty="0" smtClean="0">
                <a:latin typeface="Montserra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Montserrat"/>
              </a:rPr>
              <a:t>See </a:t>
            </a:r>
            <a:r>
              <a:rPr lang="en-US" sz="1000" dirty="0" smtClean="0">
                <a:latin typeface="Montserrat"/>
                <a:hlinkClick r:id="rId13"/>
              </a:rPr>
              <a:t>http://creativecommons.org/licenses/by-sa/4.0/</a:t>
            </a:r>
            <a:r>
              <a:rPr lang="en-US" sz="1000" dirty="0" smtClean="0">
                <a:latin typeface="Montserra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Montserra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000" dirty="0" smtClean="0">
                <a:ea typeface="ヒラギノ角ゴ ProN W3" charset="0"/>
                <a:cs typeface="ヒラギノ角ゴ ProN W3" charset="0"/>
              </a:rPr>
              <a:t>Cloud Computing and Big Data</a:t>
            </a:r>
            <a:br>
              <a:rPr lang="en-US" sz="4000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/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>Understanding</a:t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> 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Cloud Services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Nov 2015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OpenStack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1752600"/>
          </a:xfrm>
        </p:spPr>
        <p:txBody>
          <a:bodyPr>
            <a:noAutofit/>
          </a:bodyPr>
          <a:lstStyle/>
          <a:p>
            <a:r>
              <a:rPr lang="en-US" sz="1600" dirty="0" smtClean="0"/>
              <a:t>Compute - </a:t>
            </a:r>
            <a:r>
              <a:rPr lang="en-US" sz="1600" i="1" dirty="0" smtClean="0"/>
              <a:t>Nova</a:t>
            </a:r>
          </a:p>
          <a:p>
            <a:r>
              <a:rPr lang="en-US" sz="1600" dirty="0" smtClean="0"/>
              <a:t>Networking - </a:t>
            </a:r>
            <a:r>
              <a:rPr lang="en-US" sz="1600" dirty="0"/>
              <a:t> </a:t>
            </a:r>
            <a:r>
              <a:rPr lang="en-US" sz="1600" i="1" dirty="0"/>
              <a:t>Neutron</a:t>
            </a:r>
            <a:r>
              <a:rPr lang="en-US" sz="1600" dirty="0"/>
              <a:t> (formerly Quantum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Block Storage – </a:t>
            </a:r>
            <a:r>
              <a:rPr lang="en-US" sz="1600" i="1" dirty="0" smtClean="0"/>
              <a:t>Cinder</a:t>
            </a:r>
          </a:p>
          <a:p>
            <a:r>
              <a:rPr lang="en-US" sz="1600" dirty="0" smtClean="0"/>
              <a:t>Object Storage – </a:t>
            </a:r>
            <a:r>
              <a:rPr lang="en-US" sz="1600" i="1" dirty="0" smtClean="0"/>
              <a:t>Swift</a:t>
            </a:r>
          </a:p>
          <a:p>
            <a:r>
              <a:rPr lang="en-US" sz="1600" dirty="0" smtClean="0"/>
              <a:t>Image Service – </a:t>
            </a:r>
            <a:r>
              <a:rPr lang="en-US" sz="1600" i="1" dirty="0" smtClean="0"/>
              <a:t>Glance</a:t>
            </a:r>
          </a:p>
          <a:p>
            <a:r>
              <a:rPr lang="en-US" sz="1600" dirty="0" smtClean="0"/>
              <a:t>Identity Service - </a:t>
            </a:r>
            <a:r>
              <a:rPr lang="en-US" sz="1600" i="1" dirty="0" smtClean="0"/>
              <a:t>Keystone</a:t>
            </a:r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8D07E-94DD-D34E-A9CB-F7E79C30F7B9}" type="datetime1">
              <a:rPr lang="en-US" smtClean="0"/>
              <a:t>15/11/15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EEE7-CF0A-0E41-8413-174CF43B1E87}" type="slidenum">
              <a:rPr lang="en-US" smtClean="0"/>
              <a:t>10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8108" y="1417638"/>
            <a:ext cx="2997408" cy="128278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3198202"/>
            <a:ext cx="8013700" cy="332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369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 / AWS main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EC2 (Elastic Compute Cloud)</a:t>
            </a:r>
          </a:p>
          <a:p>
            <a:pPr lvl="1"/>
            <a:r>
              <a:rPr lang="en-US" dirty="0" smtClean="0"/>
              <a:t>Instances</a:t>
            </a:r>
          </a:p>
          <a:p>
            <a:pPr lvl="2"/>
            <a:r>
              <a:rPr lang="en-US" dirty="0" smtClean="0"/>
              <a:t>Servers of various sizes</a:t>
            </a:r>
          </a:p>
          <a:p>
            <a:pPr lvl="1"/>
            <a:r>
              <a:rPr lang="en-US" dirty="0" smtClean="0"/>
              <a:t>AMIs (Amazon Machine Images)</a:t>
            </a:r>
          </a:p>
          <a:p>
            <a:pPr lvl="2"/>
            <a:r>
              <a:rPr lang="en-US" dirty="0" smtClean="0"/>
              <a:t>Server images </a:t>
            </a:r>
          </a:p>
          <a:p>
            <a:pPr lvl="1"/>
            <a:r>
              <a:rPr lang="en-US" dirty="0" smtClean="0"/>
              <a:t>Elastic Block Storage (EBS)</a:t>
            </a:r>
          </a:p>
          <a:p>
            <a:pPr lvl="2"/>
            <a:r>
              <a:rPr lang="en-US" dirty="0" smtClean="0"/>
              <a:t>Virtualized Hard drives</a:t>
            </a:r>
          </a:p>
          <a:p>
            <a:pPr lvl="1"/>
            <a:r>
              <a:rPr lang="en-US" dirty="0" smtClean="0"/>
              <a:t>VPC (Virtual Private Cloud)</a:t>
            </a:r>
          </a:p>
          <a:p>
            <a:pPr lvl="2"/>
            <a:r>
              <a:rPr lang="en-US" dirty="0" smtClean="0"/>
              <a:t>Secure network space</a:t>
            </a:r>
          </a:p>
          <a:p>
            <a:r>
              <a:rPr lang="en-US" dirty="0" smtClean="0"/>
              <a:t>S3 (Simple Storage Solution)</a:t>
            </a:r>
          </a:p>
          <a:p>
            <a:pPr lvl="1"/>
            <a:r>
              <a:rPr lang="en-US" dirty="0" smtClean="0"/>
              <a:t>“Buckets” of data </a:t>
            </a:r>
          </a:p>
          <a:p>
            <a:pPr lvl="1"/>
            <a:r>
              <a:rPr lang="en-US" dirty="0" smtClean="0"/>
              <a:t>Longer term storage of data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4307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Platform-as-a-Service</a:t>
            </a:r>
            <a:br>
              <a:rPr lang="en-US" dirty="0" smtClean="0"/>
            </a:br>
            <a:r>
              <a:rPr lang="en-US" dirty="0" err="1" smtClean="0"/>
              <a:t>PaaS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IaaS</a:t>
            </a:r>
            <a:r>
              <a:rPr lang="en-US" dirty="0" smtClean="0"/>
              <a:t> is about provisioning </a:t>
            </a:r>
          </a:p>
          <a:p>
            <a:pPr lvl="1"/>
            <a:r>
              <a:rPr lang="en-US" dirty="0" smtClean="0"/>
              <a:t>machines, disk, network</a:t>
            </a:r>
          </a:p>
          <a:p>
            <a:r>
              <a:rPr lang="en-US" dirty="0" err="1" smtClean="0"/>
              <a:t>PaaS</a:t>
            </a:r>
            <a:r>
              <a:rPr lang="en-US" dirty="0" smtClean="0"/>
              <a:t> is about provisioning services for developers</a:t>
            </a:r>
          </a:p>
          <a:p>
            <a:pPr lvl="1"/>
            <a:r>
              <a:rPr lang="en-US" dirty="0" err="1" smtClean="0"/>
              <a:t>Hadoop</a:t>
            </a:r>
            <a:r>
              <a:rPr lang="en-US" dirty="0" smtClean="0"/>
              <a:t>, Spark, JEE containers</a:t>
            </a:r>
          </a:p>
          <a:p>
            <a:pPr lvl="1"/>
            <a:r>
              <a:rPr lang="en-US" dirty="0" smtClean="0"/>
              <a:t>Databases, Queues, Pub/Sub</a:t>
            </a:r>
          </a:p>
          <a:p>
            <a:pPr lvl="1"/>
            <a:r>
              <a:rPr lang="en-US" dirty="0" smtClean="0"/>
              <a:t>Cache, Email services, Notifications</a:t>
            </a:r>
          </a:p>
          <a:p>
            <a:r>
              <a:rPr lang="en-US" dirty="0" smtClean="0"/>
              <a:t>Sort of </a:t>
            </a:r>
            <a:r>
              <a:rPr lang="en-US" dirty="0" err="1" smtClean="0"/>
              <a:t>SaaS</a:t>
            </a:r>
            <a:r>
              <a:rPr lang="en-US" dirty="0" smtClean="0"/>
              <a:t> for developers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57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</a:t>
            </a:r>
            <a:r>
              <a:rPr lang="en-US" dirty="0" err="1" smtClean="0"/>
              <a:t>PaaS</a:t>
            </a:r>
            <a:r>
              <a:rPr lang="en-US" dirty="0" smtClean="0"/>
              <a:t>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Amazon AWS is becoming a </a:t>
            </a:r>
            <a:r>
              <a:rPr lang="en-US" dirty="0" err="1" smtClean="0"/>
              <a:t>PaaS</a:t>
            </a:r>
            <a:endParaRPr lang="en-US" dirty="0" smtClean="0"/>
          </a:p>
          <a:p>
            <a:pPr lvl="1"/>
            <a:r>
              <a:rPr lang="en-US" dirty="0" smtClean="0"/>
              <a:t>RDS (Database), </a:t>
            </a:r>
            <a:r>
              <a:rPr lang="en-US" dirty="0" err="1" smtClean="0"/>
              <a:t>DynamoDB</a:t>
            </a:r>
            <a:endParaRPr lang="en-US" dirty="0" smtClean="0"/>
          </a:p>
          <a:p>
            <a:pPr lvl="1"/>
            <a:r>
              <a:rPr lang="en-US" dirty="0" err="1" smtClean="0"/>
              <a:t>ElastiCache</a:t>
            </a:r>
            <a:r>
              <a:rPr lang="en-US" dirty="0" smtClean="0"/>
              <a:t> (</a:t>
            </a:r>
            <a:r>
              <a:rPr lang="en-US" dirty="0" err="1" smtClean="0"/>
              <a:t>memcache</a:t>
            </a:r>
            <a:r>
              <a:rPr lang="en-US" dirty="0" smtClean="0"/>
              <a:t> as a service)</a:t>
            </a:r>
          </a:p>
          <a:p>
            <a:pPr lvl="1"/>
            <a:r>
              <a:rPr lang="en-US" dirty="0" smtClean="0"/>
              <a:t>Elastic Beanstalk (deployment as a service)</a:t>
            </a:r>
          </a:p>
          <a:p>
            <a:pPr lvl="1"/>
            <a:r>
              <a:rPr lang="en-US" dirty="0" smtClean="0"/>
              <a:t>Simple Notification Service</a:t>
            </a:r>
          </a:p>
          <a:p>
            <a:pPr lvl="1"/>
            <a:r>
              <a:rPr lang="en-US" dirty="0" smtClean="0"/>
              <a:t>API Gateway</a:t>
            </a:r>
          </a:p>
          <a:p>
            <a:pPr lvl="1"/>
            <a:r>
              <a:rPr lang="en-US" dirty="0" err="1" smtClean="0"/>
              <a:t>CloudSearch</a:t>
            </a:r>
            <a:endParaRPr lang="en-US" dirty="0" smtClean="0"/>
          </a:p>
          <a:p>
            <a:pPr lvl="1"/>
            <a:r>
              <a:rPr lang="en-US" dirty="0" err="1" smtClean="0"/>
              <a:t>Etc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72734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Public </a:t>
            </a:r>
            <a:r>
              <a:rPr lang="en-US" dirty="0" err="1" smtClean="0"/>
              <a:t>PaaS</a:t>
            </a:r>
            <a:r>
              <a:rPr lang="en-US" dirty="0" smtClean="0"/>
              <a:t>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App Engine</a:t>
            </a:r>
          </a:p>
          <a:p>
            <a:r>
              <a:rPr lang="en-US" dirty="0" err="1" smtClean="0"/>
              <a:t>Force.com</a:t>
            </a:r>
            <a:r>
              <a:rPr lang="en-US" dirty="0" smtClean="0"/>
              <a:t> App Cloud</a:t>
            </a:r>
          </a:p>
          <a:p>
            <a:pPr lvl="1"/>
            <a:r>
              <a:rPr lang="en-US" dirty="0" err="1" smtClean="0"/>
              <a:t>Heroku</a:t>
            </a:r>
            <a:r>
              <a:rPr lang="en-US" dirty="0" smtClean="0"/>
              <a:t> </a:t>
            </a:r>
          </a:p>
          <a:p>
            <a:r>
              <a:rPr lang="en-US" dirty="0" smtClean="0"/>
              <a:t>IBM </a:t>
            </a:r>
            <a:r>
              <a:rPr lang="en-US" dirty="0" err="1" smtClean="0"/>
              <a:t>Bluemix</a:t>
            </a:r>
            <a:endParaRPr lang="en-US" dirty="0" smtClean="0"/>
          </a:p>
          <a:p>
            <a:r>
              <a:rPr lang="en-US" dirty="0" err="1" smtClean="0"/>
              <a:t>RedHat</a:t>
            </a:r>
            <a:r>
              <a:rPr lang="en-US" dirty="0" smtClean="0"/>
              <a:t> </a:t>
            </a:r>
            <a:r>
              <a:rPr lang="en-US" dirty="0" err="1" smtClean="0"/>
              <a:t>OpenShift</a:t>
            </a:r>
            <a:endParaRPr lang="en-US" dirty="0" smtClean="0"/>
          </a:p>
          <a:p>
            <a:r>
              <a:rPr lang="en-US" dirty="0" smtClean="0"/>
              <a:t>WSO2 Cloud</a:t>
            </a:r>
          </a:p>
          <a:p>
            <a:r>
              <a:rPr lang="en-US" dirty="0" err="1" smtClean="0"/>
              <a:t>EngineYard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3062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</a:t>
            </a:r>
            <a:r>
              <a:rPr lang="en-US" dirty="0" err="1" smtClean="0"/>
              <a:t>PaaS</a:t>
            </a:r>
            <a:r>
              <a:rPr lang="en-US" dirty="0" smtClean="0"/>
              <a:t>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Pivotal </a:t>
            </a:r>
            <a:r>
              <a:rPr lang="en-US" dirty="0" err="1" smtClean="0"/>
              <a:t>CloudFoundry</a:t>
            </a:r>
            <a:endParaRPr lang="en-US" dirty="0" smtClean="0"/>
          </a:p>
          <a:p>
            <a:pPr lvl="1"/>
            <a:r>
              <a:rPr lang="en-US" dirty="0" smtClean="0"/>
              <a:t>The market leader</a:t>
            </a:r>
          </a:p>
          <a:p>
            <a:r>
              <a:rPr lang="en-US" dirty="0" err="1" smtClean="0"/>
              <a:t>Redhat</a:t>
            </a:r>
            <a:r>
              <a:rPr lang="en-US" dirty="0" smtClean="0"/>
              <a:t> </a:t>
            </a:r>
            <a:r>
              <a:rPr lang="en-US" dirty="0" err="1" smtClean="0"/>
              <a:t>OpenShift</a:t>
            </a:r>
            <a:endParaRPr lang="en-US" dirty="0" smtClean="0"/>
          </a:p>
          <a:p>
            <a:r>
              <a:rPr lang="en-US" dirty="0" smtClean="0"/>
              <a:t>Apache </a:t>
            </a:r>
            <a:r>
              <a:rPr lang="en-US" dirty="0" err="1" smtClean="0"/>
              <a:t>Stratos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653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as a Service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305" y="1218663"/>
            <a:ext cx="7585836" cy="480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00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PaaS</a:t>
            </a:r>
            <a:r>
              <a:rPr lang="en-US" dirty="0" smtClean="0"/>
              <a:t> and Containers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 be covered more later!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401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Amazon AWS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ways to interact</a:t>
            </a:r>
          </a:p>
          <a:p>
            <a:pPr lvl="1"/>
            <a:r>
              <a:rPr lang="en-US" dirty="0" smtClean="0"/>
              <a:t>Amazon Dashboard (web)</a:t>
            </a:r>
          </a:p>
          <a:p>
            <a:pPr lvl="1"/>
            <a:r>
              <a:rPr lang="en-US" dirty="0" smtClean="0"/>
              <a:t>APIs and Command-Line</a:t>
            </a:r>
          </a:p>
          <a:p>
            <a:pPr lvl="1"/>
            <a:r>
              <a:rPr lang="en-US" dirty="0" smtClean="0"/>
              <a:t>Third-party tools</a:t>
            </a:r>
          </a:p>
          <a:p>
            <a:pPr lvl="2"/>
            <a:r>
              <a:rPr lang="en-US" dirty="0" err="1" smtClean="0"/>
              <a:t>ElasticFox</a:t>
            </a:r>
            <a:r>
              <a:rPr lang="en-US" dirty="0" smtClean="0"/>
              <a:t>, </a:t>
            </a:r>
            <a:r>
              <a:rPr lang="en-US" dirty="0" err="1" smtClean="0"/>
              <a:t>HybridFox</a:t>
            </a:r>
            <a:endParaRPr lang="en-US" dirty="0" smtClean="0"/>
          </a:p>
          <a:p>
            <a:pPr lvl="2"/>
            <a:r>
              <a:rPr lang="en-US" dirty="0" err="1" smtClean="0"/>
              <a:t>Scalr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178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EC2 Dashboard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8100"/>
            <a:ext cx="9144000" cy="423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509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Contents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 smtClean="0">
                <a:ea typeface="ヒラギノ角ゴ ProN W3" charset="0"/>
                <a:cs typeface="ヒラギノ角ゴ ProN W3" charset="0"/>
              </a:rPr>
              <a:t>IaaS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/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PaaS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/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SaaS</a:t>
            </a:r>
            <a:endParaRPr lang="en-US" dirty="0" smtClean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Using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IaaS</a:t>
            </a:r>
            <a:endParaRPr lang="en-US" dirty="0" smtClean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Tools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Using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PaaS</a:t>
            </a:r>
            <a:endParaRPr lang="en-US" dirty="0" smtClean="0">
              <a:ea typeface="ヒラギノ角ゴ ProN W3" charset="0"/>
              <a:cs typeface="ヒラギノ角ゴ ProN W3" charset="0"/>
            </a:endParaRPr>
          </a:p>
          <a:p>
            <a:pPr marL="0" indent="0" eaLnBrk="1" hangingPunct="1">
              <a:buNone/>
            </a:pPr>
            <a:endParaRPr lang="en-US" dirty="0" smtClean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35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EC2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276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EC2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Instances</a:t>
            </a:r>
          </a:p>
          <a:p>
            <a:pPr lvl="1"/>
            <a:r>
              <a:rPr lang="en-US" dirty="0" smtClean="0"/>
              <a:t>Your virtual computers</a:t>
            </a:r>
          </a:p>
          <a:p>
            <a:r>
              <a:rPr lang="en-US" dirty="0" smtClean="0"/>
              <a:t>Volumes </a:t>
            </a:r>
          </a:p>
          <a:p>
            <a:pPr lvl="1"/>
            <a:r>
              <a:rPr lang="en-US" dirty="0" smtClean="0"/>
              <a:t>Disk drives</a:t>
            </a:r>
          </a:p>
          <a:p>
            <a:r>
              <a:rPr lang="en-US" dirty="0" smtClean="0"/>
              <a:t>Elastic IPs</a:t>
            </a:r>
          </a:p>
          <a:p>
            <a:pPr lvl="1"/>
            <a:r>
              <a:rPr lang="en-US" dirty="0" smtClean="0"/>
              <a:t>Specific IP address that can be assigned to systems</a:t>
            </a:r>
          </a:p>
          <a:p>
            <a:r>
              <a:rPr lang="en-US" dirty="0" smtClean="0"/>
              <a:t>Security Groups</a:t>
            </a:r>
          </a:p>
          <a:p>
            <a:pPr lvl="1"/>
            <a:r>
              <a:rPr lang="en-US" dirty="0" smtClean="0"/>
              <a:t>Sets of firewall 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837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components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Virtual Private Cloud (VPC)</a:t>
            </a:r>
          </a:p>
          <a:p>
            <a:pPr lvl="1"/>
            <a:r>
              <a:rPr lang="en-US" dirty="0" smtClean="0"/>
              <a:t>A secure subnet for your instances which can be </a:t>
            </a:r>
            <a:r>
              <a:rPr lang="en-US" dirty="0" err="1" smtClean="0"/>
              <a:t>VPNed</a:t>
            </a:r>
            <a:r>
              <a:rPr lang="en-US" dirty="0" smtClean="0"/>
              <a:t> to/from your own </a:t>
            </a:r>
            <a:r>
              <a:rPr lang="en-US" dirty="0" err="1" smtClean="0"/>
              <a:t>datacentre</a:t>
            </a:r>
            <a:endParaRPr lang="en-US" dirty="0" smtClean="0"/>
          </a:p>
          <a:p>
            <a:pPr lvl="1"/>
            <a:r>
              <a:rPr lang="en-US" dirty="0" smtClean="0"/>
              <a:t>Includes/requires an Internet Gateway for creating public services</a:t>
            </a:r>
          </a:p>
          <a:p>
            <a:r>
              <a:rPr lang="en-US" dirty="0" smtClean="0"/>
              <a:t>Load Balancers</a:t>
            </a:r>
          </a:p>
          <a:p>
            <a:pPr lvl="1"/>
            <a:r>
              <a:rPr lang="en-US" dirty="0" smtClean="0"/>
              <a:t>Network load-balancing system</a:t>
            </a:r>
          </a:p>
          <a:p>
            <a:r>
              <a:rPr lang="en-US" dirty="0" smtClean="0"/>
              <a:t>Key pairs</a:t>
            </a:r>
          </a:p>
          <a:p>
            <a:pPr lvl="1"/>
            <a:r>
              <a:rPr lang="en-US" dirty="0" smtClean="0"/>
              <a:t>Security tokens for managing access</a:t>
            </a:r>
          </a:p>
          <a:p>
            <a:r>
              <a:rPr lang="en-US" dirty="0" smtClean="0"/>
              <a:t>Route 53</a:t>
            </a:r>
          </a:p>
          <a:p>
            <a:pPr lvl="1"/>
            <a:r>
              <a:rPr lang="en-US" dirty="0" smtClean="0"/>
              <a:t>Amazon’s DNS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835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SaaS</a:t>
            </a:r>
            <a:r>
              <a:rPr lang="en-US" dirty="0" smtClean="0"/>
              <a:t>/</a:t>
            </a:r>
            <a:r>
              <a:rPr lang="en-US" dirty="0" err="1" smtClean="0"/>
              <a:t>PaaS</a:t>
            </a:r>
            <a:r>
              <a:rPr lang="en-US" dirty="0" smtClean="0"/>
              <a:t>/</a:t>
            </a:r>
            <a:r>
              <a:rPr lang="en-US" dirty="0" err="1" smtClean="0"/>
              <a:t>IaaS</a:t>
            </a:r>
            <a:endParaRPr lang="en-US" dirty="0" smtClean="0"/>
          </a:p>
          <a:p>
            <a:r>
              <a:rPr lang="en-US" dirty="0" err="1" smtClean="0"/>
              <a:t>IaaS</a:t>
            </a:r>
            <a:r>
              <a:rPr lang="en-US" dirty="0" smtClean="0"/>
              <a:t> providers</a:t>
            </a:r>
          </a:p>
          <a:p>
            <a:r>
              <a:rPr lang="en-US" dirty="0" err="1" smtClean="0"/>
              <a:t>PaaS</a:t>
            </a:r>
            <a:r>
              <a:rPr lang="en-US" dirty="0" smtClean="0"/>
              <a:t> providers</a:t>
            </a:r>
          </a:p>
          <a:p>
            <a:r>
              <a:rPr lang="en-US" dirty="0" smtClean="0"/>
              <a:t>Working with AWS / EC2</a:t>
            </a:r>
          </a:p>
          <a:p>
            <a:r>
              <a:rPr lang="en-US" smtClean="0"/>
              <a:t>Now to do a lab!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235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Capabilities offered as-a-Service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Software-as-a-Service</a:t>
            </a:r>
          </a:p>
          <a:p>
            <a:pPr lvl="1"/>
            <a:r>
              <a:rPr lang="en-US" dirty="0" err="1" smtClean="0"/>
              <a:t>Salesforce</a:t>
            </a:r>
            <a:r>
              <a:rPr lang="en-US" dirty="0" smtClean="0"/>
              <a:t>, </a:t>
            </a:r>
            <a:r>
              <a:rPr lang="en-US" dirty="0" err="1" smtClean="0"/>
              <a:t>Quickbooks</a:t>
            </a:r>
            <a:r>
              <a:rPr lang="en-US" dirty="0" smtClean="0"/>
              <a:t> Online, Gmail, </a:t>
            </a:r>
            <a:r>
              <a:rPr lang="en-US" dirty="0" err="1" smtClean="0"/>
              <a:t>Gdrive</a:t>
            </a:r>
            <a:r>
              <a:rPr lang="en-US" dirty="0" smtClean="0"/>
              <a:t>, Office 365,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Infrastructure-as-a-Service</a:t>
            </a:r>
          </a:p>
          <a:p>
            <a:pPr lvl="1"/>
            <a:r>
              <a:rPr lang="en-US" dirty="0" smtClean="0"/>
              <a:t>CPUs, Memory, Disk, Networks, Firewalls,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Amazon AWS, </a:t>
            </a:r>
            <a:r>
              <a:rPr lang="en-US" dirty="0" err="1" smtClean="0"/>
              <a:t>Joyent</a:t>
            </a:r>
            <a:r>
              <a:rPr lang="en-US" dirty="0" smtClean="0"/>
              <a:t>, Microsoft Azure, IBM </a:t>
            </a:r>
            <a:r>
              <a:rPr lang="en-US" dirty="0" err="1" smtClean="0"/>
              <a:t>Softlayer</a:t>
            </a:r>
            <a:r>
              <a:rPr lang="en-US" dirty="0" smtClean="0"/>
              <a:t>, Rackspace, Google Compute Engine</a:t>
            </a:r>
          </a:p>
          <a:p>
            <a:r>
              <a:rPr lang="en-US" dirty="0" smtClean="0"/>
              <a:t>Platform-as-a-Service</a:t>
            </a:r>
          </a:p>
          <a:p>
            <a:pPr lvl="1"/>
            <a:r>
              <a:rPr lang="en-US" dirty="0" smtClean="0"/>
              <a:t>Somewhere between!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123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7018"/>
            <a:ext cx="9144000" cy="522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099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Infrastructure-as-a-Service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638"/>
            <a:ext cx="9144000" cy="565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7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611188" y="3021930"/>
            <a:ext cx="8281987" cy="136683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 smtClean="0">
                <a:latin typeface="Montserrat"/>
                <a:cs typeface="Montserrat"/>
              </a:rPr>
              <a:t>Platform as a Service</a:t>
            </a:r>
            <a:endParaRPr lang="en-US" sz="2800" dirty="0">
              <a:latin typeface="Montserrat"/>
              <a:cs typeface="Montserrat"/>
            </a:endParaRPr>
          </a:p>
        </p:txBody>
      </p:sp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ea typeface="ＭＳ Ｐゴシック" charset="0"/>
              </a:rPr>
              <a:t>IaaS</a:t>
            </a:r>
            <a:r>
              <a:rPr lang="en-US" dirty="0" smtClean="0">
                <a:ea typeface="ＭＳ Ｐゴシック" charset="0"/>
              </a:rPr>
              <a:t>, </a:t>
            </a:r>
            <a:r>
              <a:rPr lang="en-US" dirty="0" err="1" smtClean="0">
                <a:ea typeface="ＭＳ Ｐゴシック" charset="0"/>
              </a:rPr>
              <a:t>PaaS</a:t>
            </a:r>
            <a:r>
              <a:rPr lang="en-US" dirty="0" smtClean="0">
                <a:ea typeface="ＭＳ Ｐゴシック" charset="0"/>
              </a:rPr>
              <a:t>, </a:t>
            </a:r>
            <a:r>
              <a:rPr lang="en-US" dirty="0" err="1" smtClean="0">
                <a:ea typeface="ＭＳ Ｐゴシック" charset="0"/>
              </a:rPr>
              <a:t>SaaS</a:t>
            </a:r>
            <a:endParaRPr lang="en-US" dirty="0">
              <a:ea typeface="ＭＳ Ｐゴシック" charset="0"/>
            </a:endParaRPr>
          </a:p>
        </p:txBody>
      </p:sp>
      <p:sp>
        <p:nvSpPr>
          <p:cNvPr id="20482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16518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CECC0BAE-1AA5-E54A-9938-47BD2113E9AD}" type="slidenum">
              <a:rPr lang="en-GB" sz="1200">
                <a:solidFill>
                  <a:srgbClr val="898989"/>
                </a:solidFill>
                <a:latin typeface="Calisto MT"/>
                <a:cs typeface="Arial" charset="0"/>
              </a:rPr>
              <a:pPr eaLnBrk="1" hangingPunct="1"/>
              <a:t>6</a:t>
            </a:fld>
            <a:endParaRPr lang="en-GB" sz="1200" dirty="0">
              <a:solidFill>
                <a:srgbClr val="898989"/>
              </a:solidFill>
              <a:latin typeface="Calisto MT"/>
              <a:cs typeface="Arial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11188" y="1366168"/>
            <a:ext cx="8281987" cy="15113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>
                <a:latin typeface="Montserrat"/>
                <a:cs typeface="Montserrat"/>
              </a:rPr>
              <a:t>Software as a Service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11188" y="4533230"/>
            <a:ext cx="8281987" cy="15128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>
                <a:latin typeface="Montserrat"/>
                <a:cs typeface="Montserrat"/>
              </a:rPr>
              <a:t>Infrastructure as a Service</a:t>
            </a:r>
          </a:p>
        </p:txBody>
      </p:sp>
      <p:sp>
        <p:nvSpPr>
          <p:cNvPr id="7" name="Up Arrow 6"/>
          <p:cNvSpPr/>
          <p:nvPr/>
        </p:nvSpPr>
        <p:spPr>
          <a:xfrm>
            <a:off x="611188" y="3021930"/>
            <a:ext cx="1885950" cy="129540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>
                <a:latin typeface="Montserrat"/>
                <a:cs typeface="Montserrat"/>
              </a:rPr>
              <a:t>Dev</a:t>
            </a:r>
            <a:r>
              <a:rPr lang="en-US" dirty="0">
                <a:latin typeface="Montserrat"/>
                <a:cs typeface="Montserrat"/>
              </a:rPr>
              <a:t> Ops</a:t>
            </a:r>
          </a:p>
        </p:txBody>
      </p:sp>
      <p:sp>
        <p:nvSpPr>
          <p:cNvPr id="8" name="Down Arrow 7"/>
          <p:cNvSpPr/>
          <p:nvPr/>
        </p:nvSpPr>
        <p:spPr>
          <a:xfrm>
            <a:off x="6761163" y="3021930"/>
            <a:ext cx="2293937" cy="12954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latin typeface="Montserrat"/>
                <a:cs typeface="Montserrat"/>
              </a:rPr>
              <a:t>Custom-</a:t>
            </a:r>
            <a:r>
              <a:rPr lang="en-US" sz="1600" dirty="0" err="1">
                <a:latin typeface="Montserrat"/>
                <a:cs typeface="Montserrat"/>
              </a:rPr>
              <a:t>ization</a:t>
            </a:r>
            <a:endParaRPr lang="en-US" sz="1600" dirty="0">
              <a:latin typeface="Montserrat"/>
              <a:cs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138153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</a:t>
            </a:r>
            <a:r>
              <a:rPr lang="en-US" dirty="0" err="1" smtClean="0"/>
              <a:t>IaaS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Main Infrastructure-as-a-Service options:</a:t>
            </a:r>
          </a:p>
          <a:p>
            <a:pPr lvl="1"/>
            <a:r>
              <a:rPr lang="en-US" dirty="0" smtClean="0"/>
              <a:t>Amazon AWS (largest market share)</a:t>
            </a:r>
          </a:p>
          <a:p>
            <a:pPr lvl="1"/>
            <a:r>
              <a:rPr lang="en-US" dirty="0" smtClean="0"/>
              <a:t>Google GCE</a:t>
            </a:r>
          </a:p>
          <a:p>
            <a:pPr lvl="1"/>
            <a:r>
              <a:rPr lang="en-US" dirty="0" smtClean="0"/>
              <a:t>Microsoft Azure</a:t>
            </a:r>
          </a:p>
          <a:p>
            <a:pPr lvl="1"/>
            <a:r>
              <a:rPr lang="en-US" dirty="0" smtClean="0"/>
              <a:t>IBM </a:t>
            </a:r>
            <a:r>
              <a:rPr lang="en-US" dirty="0" err="1" smtClean="0"/>
              <a:t>Softlayer</a:t>
            </a:r>
            <a:endParaRPr lang="en-US" dirty="0" smtClean="0"/>
          </a:p>
          <a:p>
            <a:pPr lvl="1"/>
            <a:r>
              <a:rPr lang="en-US" dirty="0" smtClean="0"/>
              <a:t>Rackspace</a:t>
            </a:r>
          </a:p>
          <a:p>
            <a:pPr lvl="1"/>
            <a:r>
              <a:rPr lang="en-US" dirty="0" err="1" smtClean="0"/>
              <a:t>Joyent</a:t>
            </a:r>
            <a:endParaRPr lang="en-US" dirty="0" smtClean="0"/>
          </a:p>
          <a:p>
            <a:pPr lvl="1"/>
            <a:r>
              <a:rPr lang="en-US" dirty="0" err="1" smtClean="0"/>
              <a:t>DigitalOcean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192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Gartner’s view</a:t>
            </a:r>
            <a:br>
              <a:rPr lang="en-US" dirty="0" smtClean="0"/>
            </a:b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865" y="968256"/>
            <a:ext cx="4997332" cy="516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614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</a:t>
            </a:r>
            <a:r>
              <a:rPr lang="en-US" dirty="0" err="1" smtClean="0"/>
              <a:t>IaaS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OpenStack</a:t>
            </a:r>
            <a:endParaRPr lang="en-US" dirty="0" smtClean="0"/>
          </a:p>
          <a:p>
            <a:r>
              <a:rPr lang="en-US" dirty="0" smtClean="0"/>
              <a:t>HP Enterprise Eucalyptus</a:t>
            </a:r>
          </a:p>
          <a:p>
            <a:r>
              <a:rPr lang="en-US" dirty="0" err="1" smtClean="0"/>
              <a:t>vmWare</a:t>
            </a:r>
            <a:r>
              <a:rPr lang="en-US" dirty="0" smtClean="0"/>
              <a:t> </a:t>
            </a:r>
            <a:r>
              <a:rPr lang="en-US" dirty="0" err="1" smtClean="0"/>
              <a:t>vSphere</a:t>
            </a:r>
            <a:r>
              <a:rPr lang="en-US" dirty="0" smtClean="0"/>
              <a:t> / </a:t>
            </a:r>
            <a:r>
              <a:rPr lang="en-US" dirty="0" err="1" smtClean="0"/>
              <a:t>vCloud</a:t>
            </a:r>
            <a:endParaRPr lang="en-US" dirty="0" smtClean="0"/>
          </a:p>
          <a:p>
            <a:r>
              <a:rPr lang="en-US" dirty="0" smtClean="0"/>
              <a:t>Apache </a:t>
            </a:r>
            <a:r>
              <a:rPr lang="en-US" dirty="0" err="1" smtClean="0"/>
              <a:t>CloudStack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159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3789</TotalTime>
  <Words>519</Words>
  <Application>Microsoft Macintosh PowerPoint</Application>
  <PresentationFormat>On-screen Show (4:3)</PresentationFormat>
  <Paragraphs>132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Cloud Computing and Big Data  Understanding  Cloud Services</vt:lpstr>
      <vt:lpstr>Contents</vt:lpstr>
      <vt:lpstr>Capabilities offered as-a-Service</vt:lpstr>
      <vt:lpstr>PowerPoint Presentation</vt:lpstr>
      <vt:lpstr>Infrastructure-as-a-Service</vt:lpstr>
      <vt:lpstr>IaaS, PaaS, SaaS</vt:lpstr>
      <vt:lpstr>Public IaaS</vt:lpstr>
      <vt:lpstr>Gartner’s view  </vt:lpstr>
      <vt:lpstr>Private IaaS</vt:lpstr>
      <vt:lpstr>OpenStack</vt:lpstr>
      <vt:lpstr>EC2 / AWS main functions</vt:lpstr>
      <vt:lpstr>Platform-as-a-Service PaaS</vt:lpstr>
      <vt:lpstr>Public PaaS options</vt:lpstr>
      <vt:lpstr>Other Public PaaS options</vt:lpstr>
      <vt:lpstr>Private PaaS options</vt:lpstr>
      <vt:lpstr>Platform as a Service model</vt:lpstr>
      <vt:lpstr>PaaS and Containers</vt:lpstr>
      <vt:lpstr>Back to Amazon AWS</vt:lpstr>
      <vt:lpstr>Amazon EC2 Dashboard</vt:lpstr>
      <vt:lpstr>Amazon EC2 demo</vt:lpstr>
      <vt:lpstr>Main EC2 components</vt:lpstr>
      <vt:lpstr>More components </vt:lpstr>
      <vt:lpstr>Summary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300</cp:revision>
  <dcterms:created xsi:type="dcterms:W3CDTF">2012-03-07T10:41:54Z</dcterms:created>
  <dcterms:modified xsi:type="dcterms:W3CDTF">2015-11-15T09:32:40Z</dcterms:modified>
</cp:coreProperties>
</file>