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87" r:id="rId5"/>
    <p:sldId id="290" r:id="rId6"/>
    <p:sldId id="289" r:id="rId7"/>
    <p:sldId id="299" r:id="rId8"/>
    <p:sldId id="292" r:id="rId9"/>
    <p:sldId id="293" r:id="rId10"/>
    <p:sldId id="294" r:id="rId11"/>
    <p:sldId id="295" r:id="rId12"/>
    <p:sldId id="297" r:id="rId13"/>
    <p:sldId id="298" r:id="rId14"/>
    <p:sldId id="296" r:id="rId15"/>
    <p:sldId id="300" r:id="rId16"/>
    <p:sldId id="301" r:id="rId17"/>
    <p:sldId id="302" r:id="rId18"/>
    <p:sldId id="303" r:id="rId19"/>
    <p:sldId id="30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15/11/15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2"/>
            <a:ext cx="2895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1"/>
            <a:ext cx="8229600" cy="8226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4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reo.me/DEBS_Siddhi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so2/siddh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by </a:t>
            </a:r>
            <a:r>
              <a:rPr lang="en-US" dirty="0" err="1" smtClean="0"/>
              <a:t>BackType</a:t>
            </a:r>
            <a:endParaRPr lang="en-US" dirty="0" smtClean="0"/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endParaRPr lang="en-US" dirty="0" smtClean="0"/>
          </a:p>
          <a:p>
            <a:r>
              <a:rPr lang="en-US" dirty="0" smtClean="0"/>
              <a:t>Acquired by Twitter</a:t>
            </a:r>
          </a:p>
          <a:p>
            <a:r>
              <a:rPr lang="en-US" dirty="0" smtClean="0"/>
              <a:t>Open Sourced and then donated to Apache</a:t>
            </a:r>
          </a:p>
          <a:p>
            <a:r>
              <a:rPr lang="en-US" dirty="0" smtClean="0"/>
              <a:t>Became a top level project in 2014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br>
              <a:rPr lang="en-US" dirty="0" smtClean="0"/>
            </a:br>
            <a:r>
              <a:rPr lang="en-US" dirty="0" smtClean="0"/>
              <a:t>Trident (micro-batch)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4" y="1417638"/>
            <a:ext cx="7385952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 smtClean="0"/>
              <a:t> query model</a:t>
            </a:r>
          </a:p>
          <a:p>
            <a:r>
              <a:rPr lang="en-US" dirty="0" smtClean="0"/>
              <a:t>SQL-like language for querying streams of data</a:t>
            </a:r>
          </a:p>
          <a:p>
            <a:pPr lvl="1"/>
            <a:r>
              <a:rPr lang="en-US" dirty="0" smtClean="0"/>
              <a:t>Extended with </a:t>
            </a:r>
            <a:r>
              <a:rPr lang="en-US" b="1" dirty="0" smtClean="0"/>
              <a:t>windows</a:t>
            </a:r>
          </a:p>
          <a:p>
            <a:pPr lvl="2"/>
            <a:r>
              <a:rPr lang="en-US" dirty="0" smtClean="0"/>
              <a:t>Time, Event count, batches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Based on data in the events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2"/>
            <a:r>
              <a:rPr lang="en-US" dirty="0" smtClean="0"/>
              <a:t>A then B then C within window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Licensed Open Source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https://github.com/wso2/siddhi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Pluggable into Storm and Spark</a:t>
            </a:r>
          </a:p>
          <a:p>
            <a:r>
              <a:rPr lang="en-US" sz="2400" dirty="0" smtClean="0"/>
              <a:t>Supports millions of events/sec</a:t>
            </a:r>
          </a:p>
          <a:p>
            <a:r>
              <a:rPr lang="en-US" sz="2400" dirty="0">
                <a:hlinkClick r:id="rId3"/>
              </a:rPr>
              <a:t>http://freo.me/</a:t>
            </a:r>
            <a:r>
              <a:rPr lang="en-US" sz="2400" dirty="0" smtClean="0">
                <a:hlinkClick r:id="rId3"/>
              </a:rPr>
              <a:t>DEBS_Siddhi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5" y="3888329"/>
            <a:ext cx="4440366" cy="29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Streaming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154"/>
            <a:ext cx="9144000" cy="2040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077"/>
            <a:ext cx="9144000" cy="34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Dstreams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Discretized 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097"/>
            <a:ext cx="9144000" cy="20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DStreams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CEP  capabilities </a:t>
            </a:r>
            <a:br>
              <a:rPr lang="en-US" dirty="0" smtClean="0"/>
            </a:br>
            <a:r>
              <a:rPr lang="en-US" dirty="0" smtClean="0"/>
              <a:t>in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DStream</a:t>
            </a:r>
            <a:r>
              <a:rPr lang="en-US" sz="2400" dirty="0" smtClean="0"/>
              <a:t> “</a:t>
            </a:r>
            <a:r>
              <a:rPr lang="en-US" sz="2400" dirty="0" err="1" smtClean="0"/>
              <a:t>updateStateByKey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Joins</a:t>
            </a:r>
          </a:p>
          <a:p>
            <a:r>
              <a:rPr lang="en-US" sz="2400" dirty="0" smtClean="0"/>
              <a:t>Windows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8" y="2783197"/>
            <a:ext cx="8564196" cy="3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</a:t>
            </a:r>
            <a:r>
              <a:rPr lang="en-US" dirty="0" err="1" smtClean="0"/>
              <a:t>vs</a:t>
            </a:r>
            <a:r>
              <a:rPr lang="en-US" dirty="0" smtClean="0"/>
              <a:t>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“Classic” Storm has no counterpart in Spark </a:t>
            </a:r>
          </a:p>
          <a:p>
            <a:pPr lvl="1"/>
            <a:r>
              <a:rPr lang="en-US" dirty="0" smtClean="0"/>
              <a:t>Spouts and Bolts</a:t>
            </a:r>
          </a:p>
          <a:p>
            <a:pPr lvl="1"/>
            <a:r>
              <a:rPr lang="en-US" dirty="0" smtClean="0"/>
              <a:t>Event by event processing</a:t>
            </a:r>
          </a:p>
          <a:p>
            <a:r>
              <a:rPr lang="en-US" dirty="0" smtClean="0"/>
              <a:t>Trident and Streaming both offer micro-batch models 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performant</a:t>
            </a:r>
            <a:r>
              <a:rPr lang="en-US" dirty="0" smtClean="0"/>
              <a:t> but less flexible</a:t>
            </a:r>
          </a:p>
          <a:p>
            <a:r>
              <a:rPr lang="en-US" dirty="0" smtClean="0"/>
              <a:t>Storm is more flexible for pure streaming systems</a:t>
            </a:r>
          </a:p>
          <a:p>
            <a:r>
              <a:rPr lang="en-US" dirty="0" smtClean="0"/>
              <a:t>Spark offers a much more unified programming model for Batch and Streaming</a:t>
            </a:r>
          </a:p>
        </p:txBody>
      </p:sp>
    </p:spTree>
    <p:extLst>
      <p:ext uri="{BB962C8B-B14F-4D97-AF65-F5344CB8AC3E}">
        <p14:creationId xmlns:p14="http://schemas.microsoft.com/office/powerpoint/2010/main" val="12268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 processing is hard</a:t>
            </a:r>
          </a:p>
          <a:p>
            <a:pPr lvl="1"/>
            <a:r>
              <a:rPr lang="en-US" dirty="0" smtClean="0"/>
              <a:t>Requires large memory and state</a:t>
            </a:r>
          </a:p>
          <a:p>
            <a:pPr lvl="1"/>
            <a:r>
              <a:rPr lang="en-US" dirty="0" smtClean="0"/>
              <a:t>The lambda architecture splits the problem into batch and </a:t>
            </a:r>
            <a:r>
              <a:rPr lang="en-US" dirty="0" err="1" smtClean="0"/>
              <a:t>realtime</a:t>
            </a:r>
            <a:r>
              <a:rPr lang="en-US" dirty="0" smtClean="0"/>
              <a:t> challenges</a:t>
            </a:r>
          </a:p>
          <a:p>
            <a:r>
              <a:rPr lang="en-US" dirty="0" smtClean="0"/>
              <a:t>Multiple approaches:</a:t>
            </a:r>
          </a:p>
          <a:p>
            <a:pPr lvl="1"/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Micro-batch</a:t>
            </a:r>
          </a:p>
          <a:p>
            <a:pPr lvl="1"/>
            <a:r>
              <a:rPr lang="en-US" smtClean="0"/>
              <a:t>CEP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6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 on the Lambda </a:t>
            </a:r>
            <a:r>
              <a:rPr lang="en-US" sz="3600" dirty="0" smtClean="0"/>
              <a:t>Architecture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Continuous data flow </a:t>
            </a:r>
          </a:p>
          <a:p>
            <a:pPr lvl="1"/>
            <a:r>
              <a:rPr lang="en-US" dirty="0" smtClean="0"/>
              <a:t>“Unbounded streams of data”</a:t>
            </a:r>
          </a:p>
          <a:p>
            <a:r>
              <a:rPr lang="en-US" dirty="0" smtClean="0"/>
              <a:t>Usually uses a message distribution system</a:t>
            </a:r>
          </a:p>
          <a:p>
            <a:pPr lvl="1"/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smtClean="0"/>
              <a:t>MQTT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 unbounded set of events with time</a:t>
            </a:r>
          </a:p>
          <a:p>
            <a:pPr lvl="1"/>
            <a:r>
              <a:rPr lang="en-US" dirty="0" smtClean="0"/>
              <a:t>&lt;t1, E1&gt;, &lt;t2, E2&gt;, </a:t>
            </a:r>
            <a:r>
              <a:rPr lang="is-IS" dirty="0" smtClean="0"/>
              <a:t>….., &lt;tn, En&gt;, ....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Stream processing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Working on an event at a time</a:t>
            </a:r>
          </a:p>
          <a:p>
            <a:pPr lvl="2"/>
            <a:r>
              <a:rPr lang="en-US" dirty="0" smtClean="0"/>
              <a:t>e.g. filter out all events where the wind speed &gt; 50 mph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Time-based processing of a single stream of events</a:t>
            </a:r>
          </a:p>
          <a:p>
            <a:pPr lvl="2"/>
            <a:r>
              <a:rPr lang="en-US" dirty="0" smtClean="0"/>
              <a:t>Average wind speed over the last hour compared to the average over the last day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Correlation of events across different streams</a:t>
            </a:r>
          </a:p>
          <a:p>
            <a:pPr lvl="2"/>
            <a:r>
              <a:rPr lang="en-US" dirty="0" smtClean="0"/>
              <a:t>Emergency calls correlated with wind speed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2326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697611" y="1764279"/>
            <a:ext cx="7629525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indent="-204432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480691" y="3927480"/>
            <a:ext cx="5642888" cy="1677263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32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6" cy="1619264"/>
              <a:chOff x="2359257" y="4617376"/>
              <a:chExt cx="2510156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5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65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41654"/>
              </p:ext>
            </p:extLst>
          </p:nvPr>
        </p:nvGraphicFramePr>
        <p:xfrm>
          <a:off x="834771" y="1927158"/>
          <a:ext cx="7299509" cy="367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401"/>
                <a:gridCol w="2646951"/>
                <a:gridCol w="3004157"/>
              </a:tblGrid>
              <a:tr h="38736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Databases with Real-Time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6" y="187151"/>
            <a:ext cx="7747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Each event is processed as it comes in</a:t>
            </a:r>
          </a:p>
          <a:p>
            <a:r>
              <a:rPr lang="en-US" dirty="0" smtClean="0"/>
              <a:t>Micro-batch</a:t>
            </a:r>
          </a:p>
          <a:p>
            <a:pPr lvl="1"/>
            <a:r>
              <a:rPr lang="en-US" dirty="0" smtClean="0"/>
              <a:t>Small batches of events are processed </a:t>
            </a:r>
          </a:p>
          <a:p>
            <a:pPr lvl="1"/>
            <a:r>
              <a:rPr lang="en-US" dirty="0" smtClean="0"/>
              <a:t>Typically trades flexibility for performance</a:t>
            </a:r>
          </a:p>
          <a:p>
            <a:r>
              <a:rPr lang="en-US" dirty="0" smtClean="0"/>
              <a:t>Shared nothing</a:t>
            </a:r>
          </a:p>
          <a:p>
            <a:pPr lvl="1"/>
            <a:r>
              <a:rPr lang="en-US" dirty="0" smtClean="0"/>
              <a:t>You can process events on any system in the cluster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/ Partitioned</a:t>
            </a:r>
          </a:p>
          <a:p>
            <a:pPr lvl="1"/>
            <a:r>
              <a:rPr lang="en-US" dirty="0" smtClean="0"/>
              <a:t>The event must be processed on a system that has the correct state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4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br>
              <a:rPr lang="en-US" dirty="0" smtClean="0"/>
            </a:br>
            <a:r>
              <a:rPr lang="en-US" sz="3600" dirty="0" smtClean="0"/>
              <a:t>DAG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9268" y="2167501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9268" y="4087035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34047" y="2126083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540096" y="2643799"/>
            <a:ext cx="993951" cy="6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16070" y="3037799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7"/>
            <a:endCxn id="6" idx="1"/>
          </p:cNvCxnSpPr>
          <p:nvPr/>
        </p:nvCxnSpPr>
        <p:spPr>
          <a:xfrm flipV="1">
            <a:off x="2279300" y="2650701"/>
            <a:ext cx="1254747" cy="1575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534047" y="4031811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 flipV="1">
            <a:off x="2540096" y="4556429"/>
            <a:ext cx="993951" cy="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5756631" y="2650701"/>
            <a:ext cx="859439" cy="9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5756631" y="3562417"/>
            <a:ext cx="859439" cy="99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2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465</Words>
  <Application>Microsoft Macintosh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Cloud Computing and Big Data  Realtime Big Data</vt:lpstr>
      <vt:lpstr>Recap on the Lambda Architecture</vt:lpstr>
      <vt:lpstr>Streaming </vt:lpstr>
      <vt:lpstr>Stream processing categorization</vt:lpstr>
      <vt:lpstr>Comparing Databases with Real-Time systems </vt:lpstr>
      <vt:lpstr>Lambda Architecture</vt:lpstr>
      <vt:lpstr>PowerPoint Presentation</vt:lpstr>
      <vt:lpstr>Approaches to Streaming</vt:lpstr>
      <vt:lpstr>Apache Storm DAG</vt:lpstr>
      <vt:lpstr>Apache Storm</vt:lpstr>
      <vt:lpstr>Apache Storm Trident (micro-batch)</vt:lpstr>
      <vt:lpstr>Siddhi</vt:lpstr>
      <vt:lpstr>Siddhi</vt:lpstr>
      <vt:lpstr>Apache Spark Streaming</vt:lpstr>
      <vt:lpstr>Dstreams Discretized Streams</vt:lpstr>
      <vt:lpstr>Operations on DStreams</vt:lpstr>
      <vt:lpstr>CEP  capabilities  in Spark Streaming</vt:lpstr>
      <vt:lpstr>Storm vs Spark Streaming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356</cp:revision>
  <dcterms:created xsi:type="dcterms:W3CDTF">2012-03-07T10:41:54Z</dcterms:created>
  <dcterms:modified xsi:type="dcterms:W3CDTF">2015-11-15T13:40:41Z</dcterms:modified>
</cp:coreProperties>
</file>