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296" r:id="rId11"/>
    <p:sldId id="297" r:id="rId12"/>
    <p:sldId id="272" r:id="rId13"/>
    <p:sldId id="280" r:id="rId14"/>
    <p:sldId id="267" r:id="rId15"/>
    <p:sldId id="282" r:id="rId16"/>
    <p:sldId id="278" r:id="rId17"/>
    <p:sldId id="279" r:id="rId18"/>
    <p:sldId id="276" r:id="rId19"/>
    <p:sldId id="268" r:id="rId20"/>
    <p:sldId id="283" r:id="rId21"/>
    <p:sldId id="277" r:id="rId22"/>
    <p:sldId id="274" r:id="rId23"/>
    <p:sldId id="281" r:id="rId24"/>
    <p:sldId id="284" r:id="rId25"/>
    <p:sldId id="275" r:id="rId26"/>
    <p:sldId id="298" r:id="rId27"/>
    <p:sldId id="294" r:id="rId28"/>
    <p:sldId id="288" r:id="rId29"/>
    <p:sldId id="285" r:id="rId30"/>
    <p:sldId id="286" r:id="rId31"/>
    <p:sldId id="287" r:id="rId32"/>
    <p:sldId id="289" r:id="rId33"/>
    <p:sldId id="290" r:id="rId34"/>
    <p:sldId id="292" r:id="rId35"/>
    <p:sldId id="291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16/11/15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16/11/15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16/11/15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16/11/15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16/11/15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16/11/15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16/11/15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16/11/15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16/11/15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16/11/15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16/11/15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 and More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Narrow and Wide dependencies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43250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Narrow dependencies:</a:t>
            </a:r>
            <a:br>
              <a:rPr lang="en-US" sz="1400" b="1" dirty="0" smtClean="0"/>
            </a:br>
            <a:r>
              <a:rPr lang="en-US" sz="1400" dirty="0" smtClean="0"/>
              <a:t>Each partition of the parent is used by one child partition</a:t>
            </a:r>
          </a:p>
          <a:p>
            <a:r>
              <a:rPr lang="en-US" sz="1400" b="1" dirty="0" smtClean="0"/>
              <a:t>Wide Dependencies:</a:t>
            </a:r>
            <a:br>
              <a:rPr lang="en-US" sz="1400" b="1" dirty="0" smtClean="0"/>
            </a:br>
            <a:r>
              <a:rPr lang="en-US" sz="1400" dirty="0" smtClean="0"/>
              <a:t>multiple child dependencies depend upon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How Spark computes jobs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898" y="6464773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Boxes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Partitions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shaded rectangles, in </a:t>
            </a:r>
            <a:r>
              <a:rPr lang="en-US" dirty="0"/>
              <a:t>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an action on RDD</a:t>
            </a:r>
          </a:p>
          <a:p>
            <a:r>
              <a:rPr lang="en-US" dirty="0"/>
              <a:t>G, </a:t>
            </a:r>
            <a:r>
              <a:rPr lang="en-US" dirty="0" smtClean="0"/>
              <a:t>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</a:t>
            </a:r>
            <a:r>
              <a:rPr lang="en-US" dirty="0" smtClean="0"/>
              <a:t>narrow transformations </a:t>
            </a:r>
            <a:r>
              <a:rPr lang="en-US" dirty="0"/>
              <a:t>inside each stage.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 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RDD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map: apply a function to each line/element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: can return a sequence not just an element</a:t>
            </a:r>
          </a:p>
          <a:p>
            <a:pPr lvl="1"/>
            <a:r>
              <a:rPr lang="en-US" dirty="0" smtClean="0"/>
              <a:t>filter: return element if </a:t>
            </a:r>
            <a:r>
              <a:rPr lang="en-US" dirty="0" err="1" smtClean="0"/>
              <a:t>func</a:t>
            </a:r>
            <a:r>
              <a:rPr lang="en-US" dirty="0" smtClean="0"/>
              <a:t>(element) is true</a:t>
            </a:r>
          </a:p>
          <a:p>
            <a:pPr lvl="1"/>
            <a:r>
              <a:rPr lang="en-US" dirty="0" err="1" smtClean="0"/>
              <a:t>reduceByKey</a:t>
            </a:r>
            <a:r>
              <a:rPr lang="en-US" dirty="0" smtClean="0"/>
              <a:t>: reduces a set of [K,V] key/value pairs</a:t>
            </a:r>
          </a:p>
          <a:p>
            <a:pPr lvl="1"/>
            <a:r>
              <a:rPr lang="en-US" dirty="0" smtClean="0"/>
              <a:t>reduce: apply a reducer function</a:t>
            </a:r>
          </a:p>
          <a:p>
            <a:pPr lvl="1"/>
            <a:r>
              <a:rPr lang="en-US" dirty="0" smtClean="0"/>
              <a:t>collect: get all the results back to the master (driver) server in the cluster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: apply a function across each element</a:t>
            </a:r>
          </a:p>
          <a:p>
            <a:r>
              <a:rPr lang="en-US" dirty="0" smtClean="0"/>
              <a:t>Operations on RDDs will happen across machines</a:t>
            </a:r>
          </a:p>
          <a:p>
            <a:pPr lvl="1"/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Lambda’s are unnamed functions</a:t>
            </a:r>
          </a:p>
          <a:p>
            <a:pPr lvl="1"/>
            <a:r>
              <a:rPr lang="en-US" dirty="0" smtClean="0"/>
              <a:t>From Alonzo Church’s 1930s work on the Lambda Calculus</a:t>
            </a:r>
          </a:p>
          <a:p>
            <a:pPr lvl="1"/>
            <a:r>
              <a:rPr lang="en-US" dirty="0" smtClean="0"/>
              <a:t>Recently added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lambda x: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sc</a:t>
            </a:r>
            <a:r>
              <a:rPr lang="en-US" sz="2000" dirty="0" smtClean="0"/>
              <a:t> =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books </a:t>
            </a:r>
            <a:r>
              <a:rPr lang="en-US" sz="2000" dirty="0"/>
              <a:t>= </a:t>
            </a:r>
            <a:r>
              <a:rPr lang="en-US" sz="2000" dirty="0" err="1"/>
              <a:t>sc.textFile</a:t>
            </a:r>
            <a:r>
              <a:rPr lang="en-US" sz="2000" dirty="0" smtClean="0"/>
              <a:t>(“books/*”)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numbered </a:t>
            </a:r>
            <a:r>
              <a:rPr lang="en-US" sz="2000" dirty="0"/>
              <a:t>= </a:t>
            </a:r>
            <a:r>
              <a:rPr lang="en-US" sz="2000" dirty="0" err="1" smtClean="0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doesn’t work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x)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Hive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SparkR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Yarn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Mesos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count across a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Accumulators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acc</a:t>
            </a:r>
            <a:r>
              <a:rPr lang="en-US" sz="2800" dirty="0" smtClean="0">
                <a:latin typeface="Lucida Console"/>
                <a:cs typeface="Lucida Console"/>
              </a:rPr>
              <a:t> = </a:t>
            </a:r>
            <a:r>
              <a:rPr lang="en-US" sz="2800" dirty="0" err="1" smtClean="0">
                <a:latin typeface="Lucida Console"/>
                <a:cs typeface="Lucida Console"/>
              </a:rPr>
              <a:t>sc.accumulator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>
                <a:latin typeface="Lucida Console"/>
                <a:cs typeface="Lucida Console"/>
              </a:rPr>
              <a:t>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</a:t>
            </a:r>
            <a:r>
              <a:rPr lang="en-US" sz="2800" dirty="0" smtClean="0">
                <a:latin typeface="Lucida Console"/>
                <a:cs typeface="Lucida Console"/>
              </a:rPr>
              <a:t>)</a:t>
            </a:r>
            <a:br>
              <a:rPr lang="en-US" sz="2800" dirty="0" smtClean="0">
                <a:latin typeface="Lucida Console"/>
                <a:cs typeface="Lucida Console"/>
              </a:rPr>
            </a:b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rdd.foreach</a:t>
            </a:r>
            <a:r>
              <a:rPr lang="en-US" sz="2800" dirty="0" smtClean="0">
                <a:latin typeface="Lucida Console"/>
                <a:cs typeface="Lucida Console"/>
              </a:rPr>
              <a:t>(lambda x: </a:t>
            </a:r>
            <a:r>
              <a:rPr lang="en-US" sz="2800" dirty="0" err="1" smtClean="0">
                <a:latin typeface="Lucida Console"/>
                <a:cs typeface="Lucida Console"/>
              </a:rPr>
              <a:t>acc.add</a:t>
            </a:r>
            <a:r>
              <a:rPr lang="en-US" sz="2800" dirty="0" smtClean="0">
                <a:latin typeface="Lucida Console"/>
                <a:cs typeface="Lucida Console"/>
              </a:rPr>
              <a:t>(x))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also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this </a:t>
            </a:r>
            <a:r>
              <a:rPr lang="en-US" i="1" dirty="0" smtClean="0"/>
              <a:t>will</a:t>
            </a:r>
            <a:r>
              <a:rPr lang="en-US" dirty="0" smtClean="0"/>
              <a:t> work when you test in 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</a:t>
            </a:r>
          </a:p>
          <a:p>
            <a:pPr lvl="1"/>
            <a:r>
              <a:rPr lang="en-US" dirty="0" smtClean="0"/>
              <a:t>Currently 148 community donated plugins</a:t>
            </a:r>
          </a:p>
          <a:p>
            <a:r>
              <a:rPr lang="en-US" dirty="0" smtClean="0"/>
              <a:t> Data connectors	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Couchbase</a:t>
            </a:r>
            <a:r>
              <a:rPr lang="en-US" dirty="0" smtClean="0"/>
              <a:t>, Mongo, CSV,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Machine Learning, Neural networks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1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bin</a:t>
            </a:r>
            <a:r>
              <a:rPr lang="en-US" sz="2400" dirty="0"/>
              <a:t>/spark-shell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2390105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lab!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3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understands the locality of data:</a:t>
            </a:r>
          </a:p>
          <a:p>
            <a:pPr lvl="1"/>
            <a:r>
              <a:rPr lang="en-US" dirty="0" smtClean="0"/>
              <a:t>Already in memory</a:t>
            </a:r>
          </a:p>
          <a:p>
            <a:pPr lvl="1"/>
            <a:r>
              <a:rPr lang="en-US" dirty="0" smtClean="0"/>
              <a:t>HDFS location</a:t>
            </a:r>
          </a:p>
          <a:p>
            <a:pPr lvl="1"/>
            <a:r>
              <a:rPr lang="en-US" dirty="0" smtClean="0"/>
              <a:t>Cassandra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16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ontserrat"/>
              </a:rPr>
              <a:t>Spark Core</a:t>
            </a:r>
            <a:endParaRPr lang="en-US" sz="2800" dirty="0">
              <a:latin typeface="Montserra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</a:t>
            </a:r>
          </a:p>
          <a:p>
            <a:pPr algn="ctr"/>
            <a:r>
              <a:rPr lang="en-US" sz="1400" dirty="0" smtClean="0">
                <a:latin typeface="Montserrat"/>
              </a:rPr>
              <a:t>SQL</a:t>
            </a:r>
            <a:endParaRPr lang="en-US" sz="1400" dirty="0">
              <a:latin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Streaming</a:t>
            </a:r>
            <a:endParaRPr lang="en-US" sz="1400" dirty="0">
              <a:latin typeface="Montserra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</a:t>
            </a:r>
          </a:p>
          <a:p>
            <a:pPr algn="ctr"/>
            <a:r>
              <a:rPr lang="en-US" sz="1400" dirty="0" smtClean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7917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Spark SQL</a:t>
            </a:r>
          </a:p>
          <a:p>
            <a:pPr lvl="1"/>
            <a:r>
              <a:rPr lang="en-US" dirty="0" smtClean="0"/>
              <a:t>Like Apache Hive – use SQL in Spark</a:t>
            </a:r>
          </a:p>
          <a:p>
            <a:r>
              <a:rPr lang="en-US" dirty="0" smtClean="0"/>
              <a:t>Spark Streaming	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analysis </a:t>
            </a:r>
            <a:r>
              <a:rPr lang="en-US" smtClean="0"/>
              <a:t>in Spark</a:t>
            </a:r>
            <a:endParaRPr lang="en-US" dirty="0" smtClean="0"/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Like Mahout – Machine learning in Spark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Graph processing in Spark</a:t>
            </a:r>
          </a:p>
          <a:p>
            <a:r>
              <a:rPr lang="en-US" dirty="0" err="1" smtClean="0"/>
              <a:t>SparkR</a:t>
            </a:r>
            <a:endParaRPr lang="en-US" dirty="0" smtClean="0"/>
          </a:p>
          <a:p>
            <a:pPr lvl="1"/>
            <a:r>
              <a:rPr lang="en-US" dirty="0" smtClean="0"/>
              <a:t>R statistical analysis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7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Integrates into existing Spark programs</a:t>
            </a:r>
          </a:p>
          <a:p>
            <a:pPr lvl="1"/>
            <a:r>
              <a:rPr lang="en-US" dirty="0" smtClean="0"/>
              <a:t>Mixes SQL with Python, </a:t>
            </a:r>
            <a:r>
              <a:rPr lang="en-US" dirty="0" err="1" smtClean="0"/>
              <a:t>Scala</a:t>
            </a:r>
            <a:r>
              <a:rPr lang="en-US" dirty="0" smtClean="0"/>
              <a:t> or Java</a:t>
            </a:r>
          </a:p>
          <a:p>
            <a:r>
              <a:rPr lang="en-US" dirty="0" smtClean="0"/>
              <a:t>Integrates data from CSV, Avro, Parquet, JDBC, ODBC, JSON,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Including joins across them</a:t>
            </a:r>
          </a:p>
          <a:p>
            <a:r>
              <a:rPr lang="en-US" dirty="0" smtClean="0"/>
              <a:t>Fully supports Apache Hive</a:t>
            </a:r>
          </a:p>
          <a:p>
            <a:pPr lvl="1"/>
            <a:r>
              <a:rPr lang="en-US" i="1" dirty="0" smtClean="0"/>
              <a:t>If you build it with Hive support</a:t>
            </a:r>
          </a:p>
          <a:p>
            <a:r>
              <a:rPr lang="en-US" dirty="0" smtClean="0"/>
              <a:t>Fits into the resilient scalable model of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3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fundamentally all about Map Reduce</a:t>
            </a:r>
          </a:p>
          <a:p>
            <a:pPr lvl="1"/>
            <a:r>
              <a:rPr lang="en-US" dirty="0" smtClean="0"/>
              <a:t>Though v2 did allow for other approaches</a:t>
            </a:r>
          </a:p>
          <a:p>
            <a:r>
              <a:rPr lang="en-US" dirty="0" smtClean="0"/>
              <a:t>Based on cheap commodity hardware</a:t>
            </a:r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698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stats and correlation testing</a:t>
            </a:r>
          </a:p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Alternating Least Squares 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-means,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Plus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10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718509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 is an open source system for statistics and graphics</a:t>
            </a:r>
          </a:p>
          <a:p>
            <a:pPr lvl="1"/>
            <a:r>
              <a:rPr lang="en-US" dirty="0" smtClean="0"/>
              <a:t>Based on the S language from AT&amp;T Bell Labs</a:t>
            </a:r>
          </a:p>
          <a:p>
            <a:r>
              <a:rPr lang="en-US" dirty="0" smtClean="0"/>
              <a:t>Supports a wide variety of statistical techniques and graphing tools</a:t>
            </a:r>
          </a:p>
          <a:p>
            <a:r>
              <a:rPr lang="en-US" dirty="0" smtClean="0"/>
              <a:t>An extensible set of packages that provide extra functions via CRAN</a:t>
            </a:r>
          </a:p>
          <a:p>
            <a:pPr lvl="1"/>
            <a:r>
              <a:rPr lang="en-US" dirty="0" smtClean="0"/>
              <a:t>The Comprehensive R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8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approach to use Spark from within R</a:t>
            </a:r>
          </a:p>
          <a:p>
            <a:r>
              <a:rPr lang="en-US" dirty="0" smtClean="0"/>
              <a:t>Also works with MLlib for machine learning</a:t>
            </a:r>
          </a:p>
          <a:p>
            <a:r>
              <a:rPr lang="en-US" dirty="0" smtClean="0"/>
              <a:t>Allows complex statistical analysis to be done on a Spark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6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does everything via replicated disk images</a:t>
            </a:r>
          </a:p>
          <a:p>
            <a:r>
              <a:rPr lang="en-US" dirty="0" smtClean="0"/>
              <a:t>Intermediate results are stored on disk</a:t>
            </a:r>
          </a:p>
          <a:p>
            <a:pPr lvl="1"/>
            <a:r>
              <a:rPr lang="en-US" dirty="0" smtClean="0"/>
              <a:t>Slow for many operations</a:t>
            </a:r>
          </a:p>
          <a:p>
            <a:pPr lvl="1"/>
            <a:r>
              <a:rPr lang="en-US" dirty="0" smtClean="0"/>
              <a:t>Including Machine Learning</a:t>
            </a:r>
          </a:p>
          <a:p>
            <a:pPr lvl="1"/>
            <a:r>
              <a:rPr lang="en-US" dirty="0" smtClean="0"/>
              <a:t>No support for interactive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model based on memory</a:t>
            </a:r>
          </a:p>
          <a:p>
            <a:pPr lvl="1"/>
            <a:r>
              <a:rPr lang="en-US" dirty="0" smtClean="0"/>
              <a:t>Based on Directed Acyclic Graphs</a:t>
            </a:r>
          </a:p>
          <a:p>
            <a:pPr lvl="1"/>
            <a:r>
              <a:rPr lang="en-US" dirty="0" smtClean="0"/>
              <a:t>And partitions</a:t>
            </a:r>
          </a:p>
          <a:p>
            <a:endParaRPr lang="en-US" dirty="0"/>
          </a:p>
          <a:p>
            <a:r>
              <a:rPr lang="en-US" dirty="0" smtClean="0"/>
              <a:t>What about reliability?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DAG</a:t>
            </a:r>
            <a:br>
              <a:rPr lang="en-US" dirty="0" smtClean="0"/>
            </a:br>
            <a:r>
              <a:rPr lang="en-US" sz="2700" dirty="0" smtClean="0"/>
              <a:t>Directed Acyclic Graph</a:t>
            </a:r>
            <a:br>
              <a:rPr lang="en-US" sz="2700" dirty="0" smtClean="0"/>
            </a:br>
            <a:r>
              <a:rPr lang="en-US" dirty="0" smtClean="0"/>
              <a:t>No Loops!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in 2009 at UC Berkeley</a:t>
            </a:r>
          </a:p>
          <a:p>
            <a:r>
              <a:rPr lang="en-US" dirty="0" smtClean="0"/>
              <a:t>Donated to Apache in 2013</a:t>
            </a:r>
          </a:p>
          <a:p>
            <a:r>
              <a:rPr lang="en-US" dirty="0" smtClean="0"/>
              <a:t>Written on top of JVM mainly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10x-100x faster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Supports coding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Supports an interactive shell</a:t>
            </a:r>
          </a:p>
          <a:p>
            <a:r>
              <a:rPr lang="en-US" dirty="0" smtClean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collection of data </a:t>
            </a:r>
          </a:p>
          <a:p>
            <a:pPr lvl="1"/>
            <a:r>
              <a:rPr lang="en-US" dirty="0" smtClean="0"/>
              <a:t>Partitioned across multiple machines</a:t>
            </a:r>
          </a:p>
          <a:p>
            <a:r>
              <a:rPr lang="en-US" dirty="0" smtClean="0"/>
              <a:t>Logs the lineage of the current data</a:t>
            </a:r>
          </a:p>
          <a:p>
            <a:pPr lvl="1"/>
            <a:r>
              <a:rPr lang="en-US" dirty="0" smtClean="0"/>
              <a:t>If there is a failure, recreate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Solves the reliability problem</a:t>
            </a:r>
            <a:endParaRPr lang="en-US" dirty="0" smtClean="0"/>
          </a:p>
          <a:p>
            <a:r>
              <a:rPr lang="en-US" dirty="0" smtClean="0"/>
              <a:t>Developers can specify the </a:t>
            </a:r>
            <a:r>
              <a:rPr lang="en-US" i="1" dirty="0" smtClean="0"/>
              <a:t>persistence</a:t>
            </a:r>
            <a:r>
              <a:rPr lang="en-US" dirty="0" smtClean="0"/>
              <a:t> and </a:t>
            </a:r>
            <a:r>
              <a:rPr lang="en-US" i="1" dirty="0" smtClean="0"/>
              <a:t>partitioning</a:t>
            </a:r>
            <a:r>
              <a:rPr lang="en-US" dirty="0" smtClean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979</Words>
  <Application>Microsoft Macintosh PowerPoint</Application>
  <PresentationFormat>On-screen Show (4:3)</PresentationFormat>
  <Paragraphs>220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Cloud Computing and Big Data  Apache Spark and More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Narrow and Wide dependencies </vt:lpstr>
      <vt:lpstr>How Spark computes jobs </vt:lpstr>
      <vt:lpstr>Hadoop vs Spark sorting</vt:lpstr>
      <vt:lpstr>Apache Spark cluster model</vt:lpstr>
      <vt:lpstr>Apache Spark RDD objects</vt:lpstr>
      <vt:lpstr>Serialization</vt:lpstr>
      <vt:lpstr>Lambda syntax</vt:lpstr>
      <vt:lpstr>Lambda syntax in Python 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Spark packages</vt:lpstr>
      <vt:lpstr>Using Spark Packages</vt:lpstr>
      <vt:lpstr>Time for a lab!</vt:lpstr>
      <vt:lpstr>Locality</vt:lpstr>
      <vt:lpstr>Spark Extras</vt:lpstr>
      <vt:lpstr>Spark Extras</vt:lpstr>
      <vt:lpstr>SparkSQL</vt:lpstr>
      <vt:lpstr>Spark SQL example</vt:lpstr>
      <vt:lpstr>Spark MLlib</vt:lpstr>
      <vt:lpstr>MLlib example</vt:lpstr>
      <vt:lpstr>GraphX</vt:lpstr>
      <vt:lpstr>R</vt:lpstr>
      <vt:lpstr>SparkR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344</cp:revision>
  <dcterms:created xsi:type="dcterms:W3CDTF">2012-03-07T10:41:54Z</dcterms:created>
  <dcterms:modified xsi:type="dcterms:W3CDTF">2015-11-16T11:27:40Z</dcterms:modified>
</cp:coreProperties>
</file>