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0" r:id="rId4"/>
    <p:sldId id="264" r:id="rId5"/>
    <p:sldId id="265" r:id="rId6"/>
    <p:sldId id="295" r:id="rId7"/>
    <p:sldId id="266" r:id="rId8"/>
    <p:sldId id="273" r:id="rId9"/>
    <p:sldId id="296" r:id="rId10"/>
    <p:sldId id="297" r:id="rId11"/>
    <p:sldId id="272" r:id="rId12"/>
    <p:sldId id="280" r:id="rId13"/>
    <p:sldId id="267" r:id="rId14"/>
    <p:sldId id="282" r:id="rId15"/>
    <p:sldId id="278" r:id="rId16"/>
    <p:sldId id="279" r:id="rId17"/>
    <p:sldId id="276" r:id="rId18"/>
    <p:sldId id="268" r:id="rId19"/>
    <p:sldId id="283" r:id="rId20"/>
    <p:sldId id="277" r:id="rId21"/>
    <p:sldId id="274" r:id="rId22"/>
    <p:sldId id="281" r:id="rId23"/>
    <p:sldId id="284" r:id="rId24"/>
    <p:sldId id="275" r:id="rId25"/>
    <p:sldId id="298" r:id="rId26"/>
    <p:sldId id="294" r:id="rId27"/>
    <p:sldId id="288" r:id="rId28"/>
    <p:sldId id="285" r:id="rId29"/>
    <p:sldId id="286" r:id="rId30"/>
    <p:sldId id="287" r:id="rId31"/>
    <p:sldId id="289" r:id="rId32"/>
    <p:sldId id="290" r:id="rId33"/>
    <p:sldId id="292" r:id="rId34"/>
    <p:sldId id="291" r:id="rId35"/>
    <p:sldId id="29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12/11/15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12/11/15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12/11/15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12/11/15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12/11/15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12/11/15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12/11/15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cs.berkeley.edu/~matei/papers/2012/nsdi_spark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www.cs.berkeley.edu/~matei/papers/2012/nsdi_spark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Apache Spark and More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How Spark computes jobs</a:t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6" y="953379"/>
            <a:ext cx="5384391" cy="3675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3898" y="6464773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</a:t>
            </a:r>
            <a:r>
              <a:rPr lang="en-US" dirty="0" smtClean="0">
                <a:hlinkClick r:id="rId3"/>
              </a:rPr>
              <a:t>nsdi_spark.pdf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05877" y="1226595"/>
            <a:ext cx="30669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Boxes</a:t>
            </a:r>
            <a:r>
              <a:rPr lang="en-US" b="1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solid outlines are </a:t>
            </a:r>
            <a:r>
              <a:rPr lang="en-US" b="1" dirty="0"/>
              <a:t>RDDs.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Partitions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shaded rectangles, in </a:t>
            </a:r>
            <a:r>
              <a:rPr lang="en-US" dirty="0"/>
              <a:t>black if they are </a:t>
            </a:r>
            <a:r>
              <a:rPr lang="en-US" b="1" dirty="0"/>
              <a:t>already in memory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run an action on RDD</a:t>
            </a:r>
          </a:p>
          <a:p>
            <a:r>
              <a:rPr lang="en-US" dirty="0"/>
              <a:t>G, </a:t>
            </a:r>
            <a:r>
              <a:rPr lang="en-US" dirty="0" smtClean="0"/>
              <a:t>build </a:t>
            </a:r>
            <a:r>
              <a:rPr lang="en-US" b="1" dirty="0"/>
              <a:t>stages</a:t>
            </a:r>
            <a:r>
              <a:rPr lang="en-US" dirty="0"/>
              <a:t> at wide dependencies and </a:t>
            </a:r>
            <a:r>
              <a:rPr lang="en-US" b="1" dirty="0"/>
              <a:t>pipeline</a:t>
            </a:r>
            <a:r>
              <a:rPr lang="en-US" dirty="0"/>
              <a:t> </a:t>
            </a:r>
            <a:r>
              <a:rPr lang="en-US" dirty="0" smtClean="0"/>
              <a:t>narrow transformations </a:t>
            </a:r>
            <a:r>
              <a:rPr lang="en-US" dirty="0"/>
              <a:t>inside each stage.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this case, stage 1’s</a:t>
            </a:r>
          </a:p>
          <a:p>
            <a:r>
              <a:rPr lang="en-US" dirty="0"/>
              <a:t>output RDD is already in RAM, so we run stage 2 and then 3.</a:t>
            </a:r>
          </a:p>
        </p:txBody>
      </p:sp>
    </p:spTree>
    <p:extLst>
      <p:ext uri="{BB962C8B-B14F-4D97-AF65-F5344CB8AC3E}">
        <p14:creationId xmlns:p14="http://schemas.microsoft.com/office/powerpoint/2010/main" val="294550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Spark sorting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296811"/>
            <a:ext cx="87503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15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cluster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RDD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Typical operations include</a:t>
            </a:r>
          </a:p>
          <a:p>
            <a:pPr lvl="1"/>
            <a:r>
              <a:rPr lang="en-US" dirty="0" smtClean="0"/>
              <a:t>map: apply a function to each line/element</a:t>
            </a:r>
          </a:p>
          <a:p>
            <a:pPr lvl="1"/>
            <a:r>
              <a:rPr lang="en-US" dirty="0" err="1" smtClean="0"/>
              <a:t>flatMap</a:t>
            </a:r>
            <a:r>
              <a:rPr lang="en-US" dirty="0" smtClean="0"/>
              <a:t>: can return a sequence not just an element</a:t>
            </a:r>
          </a:p>
          <a:p>
            <a:pPr lvl="1"/>
            <a:r>
              <a:rPr lang="en-US" dirty="0" smtClean="0"/>
              <a:t>filter: return element if </a:t>
            </a:r>
            <a:r>
              <a:rPr lang="en-US" dirty="0" err="1" smtClean="0"/>
              <a:t>func</a:t>
            </a:r>
            <a:r>
              <a:rPr lang="en-US" dirty="0" smtClean="0"/>
              <a:t>(element) is true</a:t>
            </a:r>
          </a:p>
          <a:p>
            <a:pPr lvl="1"/>
            <a:r>
              <a:rPr lang="en-US" dirty="0" err="1" smtClean="0"/>
              <a:t>reduceByKey</a:t>
            </a:r>
            <a:r>
              <a:rPr lang="en-US" dirty="0" smtClean="0"/>
              <a:t>: reduces a set of [K,V] key/value pairs</a:t>
            </a:r>
          </a:p>
          <a:p>
            <a:pPr lvl="1"/>
            <a:r>
              <a:rPr lang="en-US" dirty="0" smtClean="0"/>
              <a:t>reduce: apply a reducer function</a:t>
            </a:r>
          </a:p>
          <a:p>
            <a:pPr lvl="1"/>
            <a:r>
              <a:rPr lang="en-US" dirty="0" smtClean="0"/>
              <a:t>collect: get all the results back to the master (driver) server in the cluster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: apply a function across each element</a:t>
            </a:r>
          </a:p>
          <a:p>
            <a:r>
              <a:rPr lang="en-US" dirty="0" smtClean="0"/>
              <a:t>Operations on RDDs will happen across machines</a:t>
            </a:r>
          </a:p>
          <a:p>
            <a:pPr lvl="1"/>
            <a:r>
              <a:rPr lang="en-US" dirty="0" smtClean="0"/>
              <a:t>Be careful!</a:t>
            </a:r>
          </a:p>
        </p:txBody>
      </p:sp>
    </p:spTree>
    <p:extLst>
      <p:ext uri="{BB962C8B-B14F-4D97-AF65-F5344CB8AC3E}">
        <p14:creationId xmlns:p14="http://schemas.microsoft.com/office/powerpoint/2010/main" val="397535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058"/>
            <a:ext cx="9144000" cy="518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09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Lambda’s are unnamed functions</a:t>
            </a:r>
          </a:p>
          <a:p>
            <a:pPr lvl="1"/>
            <a:r>
              <a:rPr lang="en-US" dirty="0" smtClean="0"/>
              <a:t>From Alonzo Church’s 1930s work on the Lambda Calculus</a:t>
            </a:r>
          </a:p>
          <a:p>
            <a:pPr lvl="1"/>
            <a:r>
              <a:rPr lang="en-US" dirty="0" smtClean="0"/>
              <a:t>Recently added to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37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syntax in Python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lambda x: </a:t>
            </a:r>
            <a:r>
              <a:rPr lang="en-US" dirty="0" err="1" smtClean="0"/>
              <a:t>x.split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 smtClean="0"/>
              <a:t>lambda </a:t>
            </a:r>
            <a:r>
              <a:rPr lang="en-US" dirty="0" err="1" smtClean="0"/>
              <a:t>x,y</a:t>
            </a:r>
            <a:r>
              <a:rPr lang="en-US" dirty="0" smtClean="0"/>
              <a:t>: </a:t>
            </a:r>
            <a:r>
              <a:rPr lang="en-US" dirty="0" err="1" smtClean="0"/>
              <a:t>x+y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47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sc</a:t>
            </a:r>
            <a:r>
              <a:rPr lang="en-US" sz="2000" dirty="0" smtClean="0"/>
              <a:t> = </a:t>
            </a:r>
            <a:r>
              <a:rPr lang="en-US" sz="2000" dirty="0" err="1" smtClean="0"/>
              <a:t>SparkContext</a:t>
            </a:r>
            <a:r>
              <a:rPr lang="en-US" sz="2000" dirty="0" smtClean="0"/>
              <a:t>()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books </a:t>
            </a:r>
            <a:r>
              <a:rPr lang="en-US" sz="2000" dirty="0"/>
              <a:t>= </a:t>
            </a:r>
            <a:r>
              <a:rPr lang="en-US" sz="2000" dirty="0" err="1"/>
              <a:t>sc.textFile</a:t>
            </a:r>
            <a:r>
              <a:rPr lang="en-US" sz="2000" dirty="0" smtClean="0"/>
              <a:t>(“books/*”)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split = </a:t>
            </a:r>
            <a:r>
              <a:rPr lang="en-US" sz="2000" dirty="0" err="1"/>
              <a:t>books.flatMap</a:t>
            </a:r>
            <a:r>
              <a:rPr lang="en-US" sz="2000" dirty="0"/>
              <a:t>(lambda line: </a:t>
            </a:r>
            <a:r>
              <a:rPr lang="en-US" sz="2000" dirty="0" err="1"/>
              <a:t>line.split</a:t>
            </a:r>
            <a:r>
              <a:rPr lang="en-US" sz="2000" dirty="0"/>
              <a:t>())</a:t>
            </a:r>
          </a:p>
          <a:p>
            <a:pPr marL="0" indent="0">
              <a:buNone/>
            </a:pPr>
            <a:r>
              <a:rPr lang="en-US" sz="2000" dirty="0" smtClean="0"/>
              <a:t>numbered </a:t>
            </a:r>
            <a:r>
              <a:rPr lang="en-US" sz="2000" dirty="0"/>
              <a:t>= </a:t>
            </a:r>
            <a:r>
              <a:rPr lang="en-US" sz="2000" dirty="0" err="1" smtClean="0"/>
              <a:t>split.map</a:t>
            </a:r>
            <a:r>
              <a:rPr lang="en-US" sz="2000" dirty="0"/>
              <a:t>(lambda word: (word, 1))</a:t>
            </a:r>
          </a:p>
          <a:p>
            <a:pPr marL="0" indent="0">
              <a:buNone/>
            </a:pPr>
            <a:r>
              <a:rPr lang="en-US" sz="2000" dirty="0" err="1"/>
              <a:t>wordcount</a:t>
            </a:r>
            <a:r>
              <a:rPr lang="en-US" sz="2000" dirty="0"/>
              <a:t> = </a:t>
            </a:r>
            <a:r>
              <a:rPr lang="en-US" sz="2000" dirty="0" err="1"/>
              <a:t>numbered.reduceByKey</a:t>
            </a:r>
            <a:r>
              <a:rPr lang="en-US" sz="2000" dirty="0"/>
              <a:t>(lambda </a:t>
            </a:r>
            <a:r>
              <a:rPr lang="en-US" sz="2000" dirty="0" err="1"/>
              <a:t>a,b</a:t>
            </a:r>
            <a:r>
              <a:rPr lang="en-US" sz="2000" dirty="0"/>
              <a:t>: </a:t>
            </a:r>
            <a:r>
              <a:rPr lang="en-US" sz="2000" dirty="0" err="1"/>
              <a:t>a+b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for </a:t>
            </a:r>
            <a:r>
              <a:rPr lang="en-US" sz="2000" dirty="0" err="1"/>
              <a:t>k,v</a:t>
            </a:r>
            <a:r>
              <a:rPr lang="en-US" sz="2000" dirty="0"/>
              <a:t> in </a:t>
            </a:r>
            <a:r>
              <a:rPr lang="en-US" sz="2000" dirty="0" err="1"/>
              <a:t>wordcount.collect</a:t>
            </a:r>
            <a:r>
              <a:rPr lang="en-US" sz="2000" dirty="0"/>
              <a:t>():</a:t>
            </a:r>
          </a:p>
          <a:p>
            <a:pPr marL="0" indent="0">
              <a:buNone/>
            </a:pPr>
            <a:r>
              <a:rPr lang="en-US" sz="2000" dirty="0"/>
              <a:t>  print </a:t>
            </a:r>
            <a:r>
              <a:rPr lang="en-US" sz="2000" dirty="0" err="1"/>
              <a:t>k,v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sc.stop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0108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doesn’t work </a:t>
            </a:r>
            <a:r>
              <a:rPr lang="en-US" dirty="0">
                <a:sym typeface="Wingdings"/>
              </a:rPr>
              <a:t/>
            </a:r>
            <a:br>
              <a:rPr lang="en-US" dirty="0">
                <a:sym typeface="Wingdings"/>
              </a:rPr>
            </a:br>
            <a:r>
              <a:rPr lang="en-US" dirty="0" smtClean="0">
                <a:sym typeface="Wingdings"/>
              </a:rPr>
              <a:t>in a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counter = 0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</a:t>
            </a:r>
            <a:r>
              <a:rPr lang="en-US" sz="2800" dirty="0">
                <a:latin typeface="Lucida Console"/>
                <a:cs typeface="Lucida Console"/>
              </a:rPr>
              <a:t> 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# Wrong: Don't do this!!</a:t>
            </a:r>
          </a:p>
          <a:p>
            <a:pPr marL="0" indent="0">
              <a:buNone/>
            </a:pPr>
            <a:r>
              <a:rPr lang="en-US" sz="2800" dirty="0" err="1">
                <a:latin typeface="Lucida Console"/>
                <a:cs typeface="Lucida Console"/>
              </a:rPr>
              <a:t>rdd.foreach</a:t>
            </a:r>
            <a:r>
              <a:rPr lang="en-US" sz="2800" dirty="0">
                <a:latin typeface="Lucida Console"/>
                <a:cs typeface="Lucida Console"/>
              </a:rPr>
              <a:t>(lambda x: counter += x)</a:t>
            </a:r>
          </a:p>
          <a:p>
            <a:pPr marL="0" indent="0">
              <a:buNone/>
            </a:pP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800" dirty="0">
                <a:latin typeface="Lucida Console"/>
                <a:cs typeface="Lucida Console"/>
              </a:rPr>
              <a:t>print("Counter value: " + counter)</a:t>
            </a:r>
          </a:p>
        </p:txBody>
      </p:sp>
    </p:spTree>
    <p:extLst>
      <p:ext uri="{BB962C8B-B14F-4D97-AF65-F5344CB8AC3E}">
        <p14:creationId xmlns:p14="http://schemas.microsoft.com/office/powerpoint/2010/main" val="965116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cluster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612900"/>
            <a:ext cx="7569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2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What is wrong with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Hadoop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?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Apache Spark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PySpark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/ Python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SparkSQL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and Hive</a:t>
            </a:r>
          </a:p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SparkR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Yarn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Spark and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Mesos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count across a cluster?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Accumulators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acc</a:t>
            </a:r>
            <a:r>
              <a:rPr lang="en-US" sz="2800" dirty="0" smtClean="0">
                <a:latin typeface="Lucida Console"/>
                <a:cs typeface="Lucida Console"/>
              </a:rPr>
              <a:t> = </a:t>
            </a:r>
            <a:r>
              <a:rPr lang="en-US" sz="2800" dirty="0" err="1" smtClean="0">
                <a:latin typeface="Lucida Console"/>
                <a:cs typeface="Lucida Console"/>
              </a:rPr>
              <a:t>sc.accumulator</a:t>
            </a:r>
            <a:r>
              <a:rPr lang="en-US" sz="2800" dirty="0" smtClean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/>
                <a:cs typeface="Lucida Console"/>
              </a:rPr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rdd</a:t>
            </a:r>
            <a:r>
              <a:rPr lang="en-US" sz="2800" dirty="0" smtClean="0">
                <a:latin typeface="Lucida Console"/>
                <a:cs typeface="Lucida Console"/>
              </a:rPr>
              <a:t> </a:t>
            </a:r>
            <a:r>
              <a:rPr lang="en-US" sz="2800" dirty="0">
                <a:latin typeface="Lucida Console"/>
                <a:cs typeface="Lucida Console"/>
              </a:rPr>
              <a:t>= </a:t>
            </a:r>
            <a:r>
              <a:rPr lang="en-US" sz="2800" dirty="0" err="1">
                <a:latin typeface="Lucida Console"/>
                <a:cs typeface="Lucida Console"/>
              </a:rPr>
              <a:t>sc.parallelize</a:t>
            </a:r>
            <a:r>
              <a:rPr lang="en-US" sz="2800" dirty="0">
                <a:latin typeface="Lucida Console"/>
                <a:cs typeface="Lucida Console"/>
              </a:rPr>
              <a:t>(data</a:t>
            </a:r>
            <a:r>
              <a:rPr lang="en-US" sz="2800" dirty="0" smtClean="0">
                <a:latin typeface="Lucida Console"/>
                <a:cs typeface="Lucida Console"/>
              </a:rPr>
              <a:t>)</a:t>
            </a:r>
            <a:br>
              <a:rPr lang="en-US" sz="2800" dirty="0" smtClean="0">
                <a:latin typeface="Lucida Console"/>
                <a:cs typeface="Lucida Console"/>
              </a:rPr>
            </a:br>
            <a:r>
              <a:rPr lang="en-US" sz="2800" dirty="0" smtClean="0">
                <a:latin typeface="Lucida Console"/>
                <a:cs typeface="Lucida Console"/>
              </a:rPr>
              <a:t>	</a:t>
            </a:r>
            <a:r>
              <a:rPr lang="en-US" sz="2800" dirty="0" err="1" smtClean="0">
                <a:latin typeface="Lucida Console"/>
                <a:cs typeface="Lucida Console"/>
              </a:rPr>
              <a:t>rdd.foreach</a:t>
            </a:r>
            <a:r>
              <a:rPr lang="en-US" sz="2800" dirty="0" smtClean="0">
                <a:latin typeface="Lucida Console"/>
                <a:cs typeface="Lucida Console"/>
              </a:rPr>
              <a:t>(lambda x: </a:t>
            </a:r>
            <a:r>
              <a:rPr lang="en-US" sz="2800" dirty="0" err="1" smtClean="0">
                <a:latin typeface="Lucida Console"/>
                <a:cs typeface="Lucida Console"/>
              </a:rPr>
              <a:t>acc.add</a:t>
            </a:r>
            <a:r>
              <a:rPr lang="en-US" sz="2800" dirty="0" smtClean="0">
                <a:latin typeface="Lucida Console"/>
                <a:cs typeface="Lucida Console"/>
              </a:rPr>
              <a:t>(x))</a:t>
            </a:r>
            <a:endParaRPr lang="en-US" sz="28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0352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also doesn’t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rdd.foreach</a:t>
            </a:r>
            <a:r>
              <a:rPr lang="en-US" dirty="0"/>
              <a:t>(</a:t>
            </a:r>
            <a:r>
              <a:rPr lang="en-US" dirty="0" err="1"/>
              <a:t>println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Of course this </a:t>
            </a:r>
            <a:r>
              <a:rPr lang="en-US" i="1" dirty="0" smtClean="0"/>
              <a:t>will</a:t>
            </a:r>
            <a:r>
              <a:rPr lang="en-US" dirty="0" smtClean="0"/>
              <a:t> work when you test in local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02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wide set of plugins</a:t>
            </a:r>
          </a:p>
          <a:p>
            <a:pPr lvl="1"/>
            <a:r>
              <a:rPr lang="en-US" dirty="0" smtClean="0"/>
              <a:t>Currently 148 community donated plugins</a:t>
            </a:r>
          </a:p>
          <a:p>
            <a:r>
              <a:rPr lang="en-US" dirty="0" smtClean="0"/>
              <a:t> Data connectors	</a:t>
            </a:r>
          </a:p>
          <a:p>
            <a:pPr lvl="1"/>
            <a:r>
              <a:rPr lang="en-US" dirty="0" smtClean="0"/>
              <a:t>Cassandra, </a:t>
            </a:r>
            <a:r>
              <a:rPr lang="en-US" dirty="0" err="1" smtClean="0"/>
              <a:t>Couchbase</a:t>
            </a:r>
            <a:r>
              <a:rPr lang="en-US" dirty="0" smtClean="0"/>
              <a:t>, Mongo, CSV,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Machine Learning, Neural networks</a:t>
            </a:r>
          </a:p>
          <a:p>
            <a:r>
              <a:rPr lang="en-US" dirty="0" smtClean="0"/>
              <a:t>Streaming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11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Automatic download from the web: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bin</a:t>
            </a:r>
            <a:r>
              <a:rPr lang="en-US" sz="2400" dirty="0"/>
              <a:t>/spark-shell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-packages com.databricks:spark-csv_2.11:1.2.0</a:t>
            </a:r>
          </a:p>
        </p:txBody>
      </p:sp>
    </p:spTree>
    <p:extLst>
      <p:ext uri="{BB962C8B-B14F-4D97-AF65-F5344CB8AC3E}">
        <p14:creationId xmlns:p14="http://schemas.microsoft.com/office/powerpoint/2010/main" val="2390105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a lab!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83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understands the locality of data:</a:t>
            </a:r>
          </a:p>
          <a:p>
            <a:pPr lvl="1"/>
            <a:r>
              <a:rPr lang="en-US" dirty="0" smtClean="0"/>
              <a:t>Already in memory</a:t>
            </a:r>
          </a:p>
          <a:p>
            <a:pPr lvl="1"/>
            <a:r>
              <a:rPr lang="en-US" dirty="0" smtClean="0"/>
              <a:t>HDFS location</a:t>
            </a:r>
          </a:p>
          <a:p>
            <a:pPr lvl="1"/>
            <a:r>
              <a:rPr lang="en-US" dirty="0" smtClean="0"/>
              <a:t>Cassandra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16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Extras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2800" y="4510708"/>
            <a:ext cx="7467600" cy="1117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Montserrat"/>
              </a:rPr>
              <a:t>Spark Core</a:t>
            </a:r>
            <a:endParaRPr lang="en-US" sz="2800" dirty="0">
              <a:latin typeface="Montserra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2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 </a:t>
            </a:r>
          </a:p>
          <a:p>
            <a:pPr algn="ctr"/>
            <a:r>
              <a:rPr lang="en-US" sz="1400" dirty="0" smtClean="0">
                <a:latin typeface="Montserrat"/>
              </a:rPr>
              <a:t>SQL</a:t>
            </a:r>
            <a:endParaRPr lang="en-US" sz="1400" dirty="0">
              <a:latin typeface="Montserra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6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 Streaming</a:t>
            </a:r>
            <a:endParaRPr lang="en-US" sz="1400" dirty="0">
              <a:latin typeface="Montserra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60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</a:t>
            </a:r>
          </a:p>
          <a:p>
            <a:pPr algn="ctr"/>
            <a:r>
              <a:rPr lang="en-US" sz="1400" dirty="0" smtClean="0">
                <a:latin typeface="Montserrat"/>
              </a:rPr>
              <a:t>MLlib	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84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tserrat"/>
              </a:rPr>
              <a:t>SparkR</a:t>
            </a:r>
            <a:endParaRPr lang="en-US" sz="1400" dirty="0">
              <a:latin typeface="Montserra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08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tserrat"/>
              </a:rPr>
              <a:t>GraphX</a:t>
            </a:r>
            <a:endParaRPr lang="en-US" sz="14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79171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Spark SQL</a:t>
            </a:r>
          </a:p>
          <a:p>
            <a:pPr lvl="1"/>
            <a:r>
              <a:rPr lang="en-US" dirty="0" smtClean="0"/>
              <a:t>Like Apache Hive – use SQL in Spark</a:t>
            </a:r>
          </a:p>
          <a:p>
            <a:r>
              <a:rPr lang="en-US" dirty="0" smtClean="0"/>
              <a:t>Spark Streaming	</a:t>
            </a:r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analysis </a:t>
            </a:r>
            <a:r>
              <a:rPr lang="en-US" smtClean="0"/>
              <a:t>in Spark</a:t>
            </a:r>
            <a:endParaRPr lang="en-US" dirty="0" smtClean="0"/>
          </a:p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Like Mahout – Machine learning in Spark</a:t>
            </a:r>
          </a:p>
          <a:p>
            <a:r>
              <a:rPr lang="en-US" dirty="0" err="1" smtClean="0"/>
              <a:t>GraphX</a:t>
            </a:r>
            <a:endParaRPr lang="en-US" dirty="0" smtClean="0"/>
          </a:p>
          <a:p>
            <a:pPr lvl="1"/>
            <a:r>
              <a:rPr lang="en-US" dirty="0" smtClean="0"/>
              <a:t>Graph processing in Spark</a:t>
            </a:r>
          </a:p>
          <a:p>
            <a:r>
              <a:rPr lang="en-US" dirty="0" err="1" smtClean="0"/>
              <a:t>SparkR</a:t>
            </a:r>
            <a:endParaRPr lang="en-US" dirty="0" smtClean="0"/>
          </a:p>
          <a:p>
            <a:pPr lvl="1"/>
            <a:r>
              <a:rPr lang="en-US" dirty="0" smtClean="0"/>
              <a:t>R statistical analysis on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37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Integrates into existing Spark programs</a:t>
            </a:r>
          </a:p>
          <a:p>
            <a:pPr lvl="1"/>
            <a:r>
              <a:rPr lang="en-US" dirty="0" smtClean="0"/>
              <a:t>Mixes SQL with Python, </a:t>
            </a:r>
            <a:r>
              <a:rPr lang="en-US" dirty="0" err="1" smtClean="0"/>
              <a:t>Scala</a:t>
            </a:r>
            <a:r>
              <a:rPr lang="en-US" dirty="0" smtClean="0"/>
              <a:t> or Java</a:t>
            </a:r>
          </a:p>
          <a:p>
            <a:r>
              <a:rPr lang="en-US" dirty="0" smtClean="0"/>
              <a:t>Integrates data from CSV, Avro, Parquet, JDBC, ODBC, JSON,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Including joins across them</a:t>
            </a:r>
          </a:p>
          <a:p>
            <a:r>
              <a:rPr lang="en-US" dirty="0" smtClean="0"/>
              <a:t>Fully supports Apache Hive</a:t>
            </a:r>
          </a:p>
          <a:p>
            <a:pPr lvl="1"/>
            <a:r>
              <a:rPr lang="en-US" i="1" dirty="0" smtClean="0"/>
              <a:t>If you build it with Hive support</a:t>
            </a:r>
          </a:p>
          <a:p>
            <a:r>
              <a:rPr lang="en-US" dirty="0" smtClean="0"/>
              <a:t>Fits into the resilient scalable model of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32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from </a:t>
            </a:r>
            <a:r>
              <a:rPr lang="en-US" dirty="0" err="1">
                <a:latin typeface="Lucida Console"/>
                <a:cs typeface="Lucida Console"/>
              </a:rPr>
              <a:t>pyspark.sql</a:t>
            </a:r>
            <a:r>
              <a:rPr lang="en-US" dirty="0">
                <a:latin typeface="Lucida Console"/>
                <a:cs typeface="Lucida Console"/>
              </a:rPr>
              <a:t> import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, Row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sc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lines = </a:t>
            </a:r>
            <a:r>
              <a:rPr lang="en-US" dirty="0" err="1">
                <a:latin typeface="Lucida Console"/>
                <a:cs typeface="Lucida Console"/>
              </a:rPr>
              <a:t>sc.textFile</a:t>
            </a:r>
            <a:r>
              <a:rPr lang="en-US" dirty="0">
                <a:latin typeface="Lucida Console"/>
                <a:cs typeface="Lucida Console"/>
              </a:rPr>
              <a:t>("examples/</a:t>
            </a:r>
            <a:r>
              <a:rPr lang="en-US" dirty="0" err="1">
                <a:latin typeface="Lucida Console"/>
                <a:cs typeface="Lucida Console"/>
              </a:rPr>
              <a:t>src</a:t>
            </a:r>
            <a:r>
              <a:rPr lang="en-US" dirty="0">
                <a:latin typeface="Lucida Console"/>
                <a:cs typeface="Lucida Console"/>
              </a:rPr>
              <a:t>/main/resources/</a:t>
            </a:r>
            <a:r>
              <a:rPr lang="en-US" dirty="0" err="1">
                <a:latin typeface="Lucida Console"/>
                <a:cs typeface="Lucida Console"/>
              </a:rPr>
              <a:t>people.txt</a:t>
            </a:r>
            <a:r>
              <a:rPr lang="en-US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parts = </a:t>
            </a:r>
            <a:r>
              <a:rPr lang="en-US" dirty="0" err="1">
                <a:latin typeface="Lucida Console"/>
                <a:cs typeface="Lucida Console"/>
              </a:rPr>
              <a:t>lines.map</a:t>
            </a:r>
            <a:r>
              <a:rPr lang="en-US" dirty="0">
                <a:latin typeface="Lucida Console"/>
                <a:cs typeface="Lucida Console"/>
              </a:rPr>
              <a:t>(lambda l: </a:t>
            </a:r>
            <a:r>
              <a:rPr lang="en-US" dirty="0" err="1">
                <a:latin typeface="Lucida Console"/>
                <a:cs typeface="Lucida Console"/>
              </a:rPr>
              <a:t>l.split</a:t>
            </a:r>
            <a:r>
              <a:rPr lang="en-US" dirty="0">
                <a:latin typeface="Lucida Console"/>
                <a:cs typeface="Lucida Console"/>
              </a:rPr>
              <a:t>(","))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people = </a:t>
            </a:r>
            <a:r>
              <a:rPr lang="en-US" dirty="0" err="1">
                <a:latin typeface="Lucida Console"/>
                <a:cs typeface="Lucida Console"/>
              </a:rPr>
              <a:t>parts.map</a:t>
            </a:r>
            <a:r>
              <a:rPr lang="en-US" dirty="0">
                <a:latin typeface="Lucida Console"/>
                <a:cs typeface="Lucida Console"/>
              </a:rPr>
              <a:t>(lambda p: Row(name=p[0], age=</a:t>
            </a:r>
            <a:r>
              <a:rPr lang="en-US" dirty="0" err="1">
                <a:latin typeface="Lucida Console"/>
                <a:cs typeface="Lucida Console"/>
              </a:rPr>
              <a:t>int</a:t>
            </a:r>
            <a:r>
              <a:rPr lang="en-US" dirty="0">
                <a:latin typeface="Lucida Console"/>
                <a:cs typeface="Lucida Console"/>
              </a:rPr>
              <a:t>(p[1])))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sqlContext.createDataFrame</a:t>
            </a:r>
            <a:r>
              <a:rPr lang="en-US" dirty="0">
                <a:latin typeface="Lucida Console"/>
                <a:cs typeface="Lucida Console"/>
              </a:rPr>
              <a:t>(people)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schemaPeople.registerTempTable</a:t>
            </a:r>
            <a:r>
              <a:rPr lang="en-US" dirty="0">
                <a:latin typeface="Lucida Console"/>
                <a:cs typeface="Lucida Console"/>
              </a:rPr>
              <a:t>("people")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teenagers = </a:t>
            </a:r>
            <a:r>
              <a:rPr lang="en-US" dirty="0" err="1">
                <a:latin typeface="Lucida Console"/>
                <a:cs typeface="Lucida Console"/>
              </a:rPr>
              <a:t>sqlContext.sql</a:t>
            </a:r>
            <a:r>
              <a:rPr lang="en-US" dirty="0">
                <a:latin typeface="Lucida Console"/>
                <a:cs typeface="Lucida Console"/>
              </a:rPr>
              <a:t>("SELECT name FROM people WHERE age &gt;= 13 AND age &lt;= 19")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teenNames</a:t>
            </a:r>
            <a:r>
              <a:rPr lang="en-US" dirty="0">
                <a:latin typeface="Lucida Console"/>
                <a:cs typeface="Lucida Console"/>
              </a:rPr>
              <a:t> = </a:t>
            </a:r>
            <a:r>
              <a:rPr lang="en-US" dirty="0" err="1">
                <a:latin typeface="Lucida Console"/>
                <a:cs typeface="Lucida Console"/>
              </a:rPr>
              <a:t>teenagers.map</a:t>
            </a:r>
            <a:r>
              <a:rPr lang="en-US" dirty="0">
                <a:latin typeface="Lucida Console"/>
                <a:cs typeface="Lucida Console"/>
              </a:rPr>
              <a:t>(lambda p: "Name: " + </a:t>
            </a:r>
            <a:r>
              <a:rPr lang="en-US" dirty="0" err="1">
                <a:latin typeface="Lucida Console"/>
                <a:cs typeface="Lucida Console"/>
              </a:rPr>
              <a:t>p.name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for 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 in </a:t>
            </a:r>
            <a:r>
              <a:rPr lang="en-US" dirty="0" err="1">
                <a:latin typeface="Lucida Console"/>
                <a:cs typeface="Lucida Console"/>
              </a:rPr>
              <a:t>teenNames.collect</a:t>
            </a:r>
            <a:r>
              <a:rPr lang="en-US" dirty="0">
                <a:latin typeface="Lucida Console"/>
                <a:cs typeface="Lucida Console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print(</a:t>
            </a:r>
            <a:r>
              <a:rPr lang="en-US" dirty="0" err="1">
                <a:latin typeface="Lucida Console"/>
                <a:cs typeface="Lucida Console"/>
              </a:rPr>
              <a:t>teenName</a:t>
            </a:r>
            <a:r>
              <a:rPr lang="en-US" dirty="0">
                <a:latin typeface="Lucida Console"/>
                <a:cs typeface="Lucida Conso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469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Hadoop</a:t>
            </a:r>
            <a:r>
              <a:rPr lang="en-US" dirty="0" smtClean="0"/>
              <a:t> is fundamentally all about Map Reduce</a:t>
            </a:r>
          </a:p>
          <a:p>
            <a:pPr lvl="1"/>
            <a:r>
              <a:rPr lang="en-US" dirty="0" smtClean="0"/>
              <a:t>Though v2 did allow for other approaches</a:t>
            </a:r>
          </a:p>
          <a:p>
            <a:r>
              <a:rPr lang="en-US" dirty="0" smtClean="0"/>
              <a:t>Based on cheap commodity hardware</a:t>
            </a:r>
            <a:endParaRPr lang="en-US" dirty="0"/>
          </a:p>
          <a:p>
            <a:r>
              <a:rPr lang="en-US" dirty="0" smtClean="0"/>
              <a:t>But</a:t>
            </a:r>
            <a:r>
              <a:rPr lang="is-IS" dirty="0" smtClean="0"/>
              <a:t>….</a:t>
            </a:r>
          </a:p>
          <a:p>
            <a:pPr lvl="1"/>
            <a:r>
              <a:rPr lang="is-IS" dirty="0" smtClean="0"/>
              <a:t>Not based on cheap commodity hardware with lots of memory!</a:t>
            </a:r>
          </a:p>
        </p:txBody>
      </p:sp>
    </p:spTree>
    <p:extLst>
      <p:ext uri="{BB962C8B-B14F-4D97-AF65-F5344CB8AC3E}">
        <p14:creationId xmlns:p14="http://schemas.microsoft.com/office/powerpoint/2010/main" val="350456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stats and correlation testing</a:t>
            </a:r>
          </a:p>
          <a:p>
            <a:r>
              <a:rPr lang="en-US" dirty="0" smtClean="0"/>
              <a:t>Classification and regression</a:t>
            </a:r>
          </a:p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Alternating Least Squares </a:t>
            </a:r>
          </a:p>
          <a:p>
            <a:r>
              <a:rPr lang="en-US" dirty="0" smtClean="0"/>
              <a:t>Clustering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-means,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Frequent Pattern Mining</a:t>
            </a:r>
          </a:p>
          <a:p>
            <a:r>
              <a:rPr lang="en-US" dirty="0" smtClean="0"/>
              <a:t>Plus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10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Mllib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from </a:t>
            </a:r>
            <a:r>
              <a:rPr lang="en-US" sz="1600" dirty="0" err="1">
                <a:latin typeface="Lucida Console"/>
                <a:cs typeface="Lucida Console"/>
              </a:rPr>
              <a:t>pyspark.mllib.fpm</a:t>
            </a:r>
            <a:r>
              <a:rPr lang="en-US" sz="1600" dirty="0">
                <a:latin typeface="Lucida Console"/>
                <a:cs typeface="Lucida Console"/>
              </a:rPr>
              <a:t> import </a:t>
            </a:r>
            <a:r>
              <a:rPr lang="en-US" sz="1600" dirty="0" err="1">
                <a:latin typeface="Lucida Console"/>
                <a:cs typeface="Lucida Console"/>
              </a:rPr>
              <a:t>FPGrowth</a:t>
            </a: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data = </a:t>
            </a:r>
            <a:r>
              <a:rPr lang="en-US" sz="1600" dirty="0" err="1">
                <a:latin typeface="Lucida Console"/>
                <a:cs typeface="Lucida Console"/>
              </a:rPr>
              <a:t>sc.textFile</a:t>
            </a:r>
            <a:r>
              <a:rPr lang="en-US" sz="1600" dirty="0">
                <a:latin typeface="Lucida Console"/>
                <a:cs typeface="Lucida Console"/>
              </a:rPr>
              <a:t>("data/</a:t>
            </a:r>
            <a:r>
              <a:rPr lang="en-US" sz="1600" dirty="0" err="1">
                <a:latin typeface="Lucida Console"/>
                <a:cs typeface="Lucida Console"/>
              </a:rPr>
              <a:t>mllib</a:t>
            </a:r>
            <a:r>
              <a:rPr lang="en-US" sz="1600" dirty="0">
                <a:latin typeface="Lucida Console"/>
                <a:cs typeface="Lucida Console"/>
              </a:rPr>
              <a:t>/</a:t>
            </a:r>
            <a:r>
              <a:rPr lang="en-US" sz="1600" dirty="0" err="1">
                <a:latin typeface="Lucida Console"/>
                <a:cs typeface="Lucida Console"/>
              </a:rPr>
              <a:t>sample_fpgrowth.txt</a:t>
            </a:r>
            <a:r>
              <a:rPr lang="en-US" sz="1600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transactions = </a:t>
            </a:r>
            <a:r>
              <a:rPr lang="en-US" sz="1600" dirty="0" err="1">
                <a:latin typeface="Lucida Console"/>
                <a:cs typeface="Lucida Console"/>
              </a:rPr>
              <a:t>data.map</a:t>
            </a:r>
            <a:r>
              <a:rPr lang="en-US" sz="1600" dirty="0">
                <a:latin typeface="Lucida Console"/>
                <a:cs typeface="Lucida Console"/>
              </a:rPr>
              <a:t>(lambda line: </a:t>
            </a:r>
            <a:r>
              <a:rPr lang="en-US" sz="1600" dirty="0" err="1">
                <a:latin typeface="Lucida Console"/>
                <a:cs typeface="Lucida Console"/>
              </a:rPr>
              <a:t>line.strip</a:t>
            </a:r>
            <a:r>
              <a:rPr lang="en-US" sz="1600" dirty="0">
                <a:latin typeface="Lucida Console"/>
                <a:cs typeface="Lucida Console"/>
              </a:rPr>
              <a:t>().split(' '))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model = </a:t>
            </a:r>
            <a:r>
              <a:rPr lang="en-US" sz="1600" dirty="0" err="1">
                <a:latin typeface="Lucida Console"/>
                <a:cs typeface="Lucida Console"/>
              </a:rPr>
              <a:t>FPGrowth.train</a:t>
            </a:r>
            <a:r>
              <a:rPr lang="en-US" sz="1600" dirty="0">
                <a:latin typeface="Lucida Console"/>
                <a:cs typeface="Lucida Console"/>
              </a:rPr>
              <a:t>(transactions, </a:t>
            </a:r>
            <a:r>
              <a:rPr lang="en-US" sz="1600" dirty="0" err="1">
                <a:latin typeface="Lucida Console"/>
                <a:cs typeface="Lucida Console"/>
              </a:rPr>
              <a:t>minSupport</a:t>
            </a:r>
            <a:r>
              <a:rPr lang="en-US" sz="1600" dirty="0">
                <a:latin typeface="Lucida Console"/>
                <a:cs typeface="Lucida Console"/>
              </a:rPr>
              <a:t>=0.2, </a:t>
            </a:r>
            <a:r>
              <a:rPr lang="en-US" sz="1600" dirty="0" smtClean="0">
                <a:latin typeface="Lucida Console"/>
                <a:cs typeface="Lucida Console"/>
              </a:rPr>
              <a:t>	</a:t>
            </a:r>
            <a:r>
              <a:rPr lang="en-US" sz="1600" dirty="0" err="1" smtClean="0">
                <a:latin typeface="Lucida Console"/>
                <a:cs typeface="Lucida Console"/>
              </a:rPr>
              <a:t>numPartitions</a:t>
            </a:r>
            <a:r>
              <a:rPr lang="en-US" sz="1600" dirty="0">
                <a:latin typeface="Lucida Console"/>
                <a:cs typeface="Lucida Console"/>
              </a:rPr>
              <a:t>=10)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result = </a:t>
            </a:r>
            <a:r>
              <a:rPr lang="en-US" sz="1600" dirty="0" err="1">
                <a:latin typeface="Lucida Console"/>
                <a:cs typeface="Lucida Console"/>
              </a:rPr>
              <a:t>model.freqItemsets</a:t>
            </a:r>
            <a:r>
              <a:rPr lang="en-US" sz="1600" dirty="0">
                <a:latin typeface="Lucida Console"/>
                <a:cs typeface="Lucida Console"/>
              </a:rPr>
              <a:t>().collect()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for fi in result: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    print(fi)</a:t>
            </a:r>
          </a:p>
        </p:txBody>
      </p:sp>
    </p:spTree>
    <p:extLst>
      <p:ext uri="{BB962C8B-B14F-4D97-AF65-F5344CB8AC3E}">
        <p14:creationId xmlns:p14="http://schemas.microsoft.com/office/powerpoint/2010/main" val="718509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668" y="274638"/>
            <a:ext cx="2639155" cy="904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10" y="1295243"/>
            <a:ext cx="7128120" cy="46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R is an open source system for statistics and graphics</a:t>
            </a:r>
          </a:p>
          <a:p>
            <a:pPr lvl="1"/>
            <a:r>
              <a:rPr lang="en-US" dirty="0" smtClean="0"/>
              <a:t>Based on the S language from AT&amp;T Bell Labs</a:t>
            </a:r>
          </a:p>
          <a:p>
            <a:r>
              <a:rPr lang="en-US" dirty="0" smtClean="0"/>
              <a:t>Supports a wide variety of statistical techniques and graphing tools</a:t>
            </a:r>
          </a:p>
          <a:p>
            <a:r>
              <a:rPr lang="en-US" dirty="0" smtClean="0"/>
              <a:t>An extensible set of packages that provide extra functions via CRAN</a:t>
            </a:r>
          </a:p>
          <a:p>
            <a:pPr lvl="1"/>
            <a:r>
              <a:rPr lang="en-US" dirty="0" smtClean="0"/>
              <a:t>The Comprehensive R Archive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385" y="117126"/>
            <a:ext cx="1170279" cy="9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98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lightweight approach to use Spark from within R</a:t>
            </a:r>
          </a:p>
          <a:p>
            <a:r>
              <a:rPr lang="en-US" dirty="0" smtClean="0"/>
              <a:t>Also works with MLlib for machine learning</a:t>
            </a:r>
          </a:p>
          <a:p>
            <a:r>
              <a:rPr lang="en-US" dirty="0" smtClean="0"/>
              <a:t>Allows complex statistical analysis to be done on a Spark cluster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56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3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and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does everything via replicated disk images</a:t>
            </a:r>
          </a:p>
          <a:p>
            <a:r>
              <a:rPr lang="en-US" dirty="0" smtClean="0"/>
              <a:t>Intermediate results are stored on disk</a:t>
            </a:r>
          </a:p>
          <a:p>
            <a:pPr lvl="1"/>
            <a:r>
              <a:rPr lang="en-US" dirty="0" smtClean="0"/>
              <a:t>Slow for many operations</a:t>
            </a:r>
          </a:p>
          <a:p>
            <a:pPr lvl="1"/>
            <a:r>
              <a:rPr lang="en-US" dirty="0" smtClean="0"/>
              <a:t>Including Machine Learning</a:t>
            </a:r>
          </a:p>
          <a:p>
            <a:pPr lvl="1"/>
            <a:r>
              <a:rPr lang="en-US" dirty="0" smtClean="0"/>
              <a:t>No support for interactive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2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model based on memory</a:t>
            </a:r>
          </a:p>
          <a:p>
            <a:pPr lvl="1"/>
            <a:r>
              <a:rPr lang="en-US" dirty="0" smtClean="0"/>
              <a:t>Based on Directed Acyclic Graphs</a:t>
            </a:r>
          </a:p>
          <a:p>
            <a:pPr lvl="1"/>
            <a:r>
              <a:rPr lang="en-US" dirty="0" smtClean="0"/>
              <a:t>And partitions</a:t>
            </a:r>
          </a:p>
          <a:p>
            <a:endParaRPr lang="en-US" dirty="0"/>
          </a:p>
          <a:p>
            <a:r>
              <a:rPr lang="en-US" dirty="0" smtClean="0"/>
              <a:t>What about reliability?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5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DAG</a:t>
            </a:r>
            <a:br>
              <a:rPr lang="en-US" dirty="0" smtClean="0"/>
            </a:br>
            <a:r>
              <a:rPr lang="en-US" sz="2700" dirty="0" smtClean="0"/>
              <a:t>Directed Acyclic Graph</a:t>
            </a:r>
            <a:br>
              <a:rPr lang="en-US" sz="2700" dirty="0" smtClean="0"/>
            </a:br>
            <a:r>
              <a:rPr lang="en-US" dirty="0" smtClean="0"/>
              <a:t>No Loops!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199382"/>
            <a:ext cx="452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7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Started in 2009 at UC Berkeley</a:t>
            </a:r>
          </a:p>
          <a:p>
            <a:r>
              <a:rPr lang="en-US" dirty="0" smtClean="0"/>
              <a:t>Donated to Apache in 2013</a:t>
            </a:r>
          </a:p>
          <a:p>
            <a:r>
              <a:rPr lang="en-US" dirty="0" smtClean="0"/>
              <a:t>Written on top of JVM mainly in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dirty="0" smtClean="0"/>
              <a:t>10x-100x faster than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Supports coding in:</a:t>
            </a:r>
          </a:p>
          <a:p>
            <a:pPr lvl="1"/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r>
              <a:rPr lang="en-US" dirty="0" smtClean="0"/>
              <a:t>Supports an interactive shell</a:t>
            </a:r>
          </a:p>
          <a:p>
            <a:r>
              <a:rPr lang="en-US" dirty="0" smtClean="0"/>
              <a:t>More details in this paper:</a:t>
            </a:r>
          </a:p>
          <a:p>
            <a:pPr lvl="1"/>
            <a:r>
              <a:rPr lang="en-US" sz="1900" dirty="0"/>
              <a:t>http://</a:t>
            </a:r>
            <a:r>
              <a:rPr lang="en-US" sz="1900" dirty="0" err="1"/>
              <a:t>www.cs.berkeley.edu</a:t>
            </a:r>
            <a:r>
              <a:rPr lang="en-US" sz="1900" dirty="0"/>
              <a:t>/~</a:t>
            </a:r>
            <a:r>
              <a:rPr lang="en-US" sz="1900" dirty="0" err="1"/>
              <a:t>matei</a:t>
            </a:r>
            <a:r>
              <a:rPr lang="en-US" sz="1900" dirty="0"/>
              <a:t>/papers/2012/</a:t>
            </a:r>
            <a:r>
              <a:rPr lang="en-US" sz="1900" dirty="0" err="1"/>
              <a:t>nsdi_spark.pdf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95676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Resilient Distributed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logical collection of data </a:t>
            </a:r>
          </a:p>
          <a:p>
            <a:pPr lvl="1"/>
            <a:r>
              <a:rPr lang="en-US" dirty="0" smtClean="0"/>
              <a:t>Partitioned across multiple machines</a:t>
            </a:r>
          </a:p>
          <a:p>
            <a:r>
              <a:rPr lang="en-US" dirty="0" smtClean="0"/>
              <a:t>Logs the lineage of the current data</a:t>
            </a:r>
          </a:p>
          <a:p>
            <a:pPr lvl="1"/>
            <a:r>
              <a:rPr lang="en-US" dirty="0" smtClean="0"/>
              <a:t>If there is a failure, recreate the data</a:t>
            </a:r>
          </a:p>
          <a:p>
            <a:r>
              <a:rPr lang="en-US" dirty="0" smtClean="0"/>
              <a:t>Developers can specify the </a:t>
            </a:r>
            <a:r>
              <a:rPr lang="en-US" i="1" dirty="0" smtClean="0"/>
              <a:t>persistence</a:t>
            </a:r>
            <a:r>
              <a:rPr lang="en-US" dirty="0" smtClean="0"/>
              <a:t> and </a:t>
            </a:r>
            <a:r>
              <a:rPr lang="en-US" i="1" dirty="0" smtClean="0"/>
              <a:t>partitioning</a:t>
            </a:r>
            <a:r>
              <a:rPr lang="en-US" dirty="0" smtClean="0"/>
              <a:t> of RDDs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6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Narrow and Wide dependencies</a:t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8" y="869537"/>
            <a:ext cx="6616299" cy="4371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7185" y="6432507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http://www.cs.berkeley.edu/~matei/papers/2012/</a:t>
            </a:r>
            <a:r>
              <a:rPr lang="en-US" dirty="0" smtClean="0">
                <a:hlinkClick r:id="rId3"/>
              </a:rPr>
              <a:t>nsdi_spark.pdf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7008" y="5054560"/>
            <a:ext cx="5694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Narrow dependencies:</a:t>
            </a:r>
            <a:br>
              <a:rPr lang="en-US" sz="1400" b="1" dirty="0" smtClean="0"/>
            </a:br>
            <a:r>
              <a:rPr lang="en-US" sz="1400" dirty="0" smtClean="0"/>
              <a:t>Each partition of the parent is used by one child partition</a:t>
            </a:r>
          </a:p>
          <a:p>
            <a:r>
              <a:rPr lang="en-US" sz="1400" b="1" dirty="0" smtClean="0"/>
              <a:t>Wide Dependencies:</a:t>
            </a:r>
            <a:br>
              <a:rPr lang="en-US" sz="1400" b="1" dirty="0" smtClean="0"/>
            </a:br>
            <a:r>
              <a:rPr lang="en-US" sz="1400" dirty="0" smtClean="0"/>
              <a:t>multiple child dependencies depend upon 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732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3887</TotalTime>
  <Words>966</Words>
  <Application>Microsoft Macintosh PowerPoint</Application>
  <PresentationFormat>On-screen Show (4:3)</PresentationFormat>
  <Paragraphs>211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Cloud Computing and Big Data  Apache Spark and More</vt:lpstr>
      <vt:lpstr>Contents</vt:lpstr>
      <vt:lpstr>Issues with Hadoop</vt:lpstr>
      <vt:lpstr>Hadoop and Disk</vt:lpstr>
      <vt:lpstr>Improved Approach</vt:lpstr>
      <vt:lpstr>DAG Directed Acyclic Graph No Loops!</vt:lpstr>
      <vt:lpstr>Apache Spark</vt:lpstr>
      <vt:lpstr>Resilient Distributed Datasets</vt:lpstr>
      <vt:lpstr>Narrow and Wide dependencies </vt:lpstr>
      <vt:lpstr>How Spark computes jobs </vt:lpstr>
      <vt:lpstr>Hadoop vs Spark sorting</vt:lpstr>
      <vt:lpstr>Apache Spark cluster model</vt:lpstr>
      <vt:lpstr>Apache Spark RDD objects</vt:lpstr>
      <vt:lpstr>Serialization</vt:lpstr>
      <vt:lpstr>Lambda syntax</vt:lpstr>
      <vt:lpstr>Lambda syntax in Python </vt:lpstr>
      <vt:lpstr>Example</vt:lpstr>
      <vt:lpstr>What doesn’t work  in a cluster</vt:lpstr>
      <vt:lpstr>Apache Spark cluster model</vt:lpstr>
      <vt:lpstr>How to count across a cluster?</vt:lpstr>
      <vt:lpstr>What also doesn’t work</vt:lpstr>
      <vt:lpstr>Spark packages</vt:lpstr>
      <vt:lpstr>Using Spark Packages</vt:lpstr>
      <vt:lpstr>Time for a lab!</vt:lpstr>
      <vt:lpstr>Locality</vt:lpstr>
      <vt:lpstr>Spark Extras</vt:lpstr>
      <vt:lpstr>Spark Extras</vt:lpstr>
      <vt:lpstr>SparkSQL</vt:lpstr>
      <vt:lpstr>Spark SQL example</vt:lpstr>
      <vt:lpstr>Spark MLlib</vt:lpstr>
      <vt:lpstr>Mllib example</vt:lpstr>
      <vt:lpstr>GraphX</vt:lpstr>
      <vt:lpstr>R</vt:lpstr>
      <vt:lpstr>SparkR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341</cp:revision>
  <dcterms:created xsi:type="dcterms:W3CDTF">2012-03-07T10:41:54Z</dcterms:created>
  <dcterms:modified xsi:type="dcterms:W3CDTF">2015-11-12T17:31:34Z</dcterms:modified>
</cp:coreProperties>
</file>