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86" r:id="rId4"/>
    <p:sldId id="287" r:id="rId5"/>
    <p:sldId id="290" r:id="rId6"/>
    <p:sldId id="289" r:id="rId7"/>
    <p:sldId id="299" r:id="rId8"/>
    <p:sldId id="292" r:id="rId9"/>
    <p:sldId id="293" r:id="rId10"/>
    <p:sldId id="294" r:id="rId11"/>
    <p:sldId id="295" r:id="rId12"/>
    <p:sldId id="297" r:id="rId13"/>
    <p:sldId id="298" r:id="rId14"/>
    <p:sldId id="296" r:id="rId15"/>
    <p:sldId id="300" r:id="rId16"/>
    <p:sldId id="301" r:id="rId17"/>
    <p:sldId id="302" r:id="rId18"/>
    <p:sldId id="303" r:id="rId19"/>
    <p:sldId id="304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5" y="6356352"/>
            <a:ext cx="2895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A8D424FE-D216-4DA0-9EB3-59CD2FCFD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54381"/>
            <a:ext cx="8229600" cy="8226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hyperlink" Target="http://creativecommons.org/licenses/by-sa/3.0/" TargetMode="Externa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4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orm.apache.or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o.me/DEBS_Siddhi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so2/siddh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by </a:t>
            </a:r>
            <a:r>
              <a:rPr lang="en-US" dirty="0" err="1" smtClean="0"/>
              <a:t>BackType</a:t>
            </a:r>
            <a:endParaRPr lang="en-US" dirty="0" smtClean="0"/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endParaRPr lang="en-US" dirty="0" smtClean="0"/>
          </a:p>
          <a:p>
            <a:r>
              <a:rPr lang="en-US" dirty="0" smtClean="0"/>
              <a:t>Acquired by Twitter</a:t>
            </a:r>
          </a:p>
          <a:p>
            <a:r>
              <a:rPr lang="en-US" dirty="0" smtClean="0"/>
              <a:t>Open Sourced and then donated to Apache</a:t>
            </a:r>
          </a:p>
          <a:p>
            <a:r>
              <a:rPr lang="en-US" dirty="0" smtClean="0"/>
              <a:t>Became a top level project in 2014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http://storm.apache.org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Storm</a:t>
            </a:r>
            <a:br>
              <a:rPr lang="en-US" dirty="0" smtClean="0"/>
            </a:br>
            <a:r>
              <a:rPr lang="en-US" dirty="0" smtClean="0"/>
              <a:t>Trident (micro-batch)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4" y="1417638"/>
            <a:ext cx="7385952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stateful</a:t>
            </a:r>
            <a:r>
              <a:rPr lang="en-US" dirty="0" smtClean="0"/>
              <a:t> query model</a:t>
            </a:r>
          </a:p>
          <a:p>
            <a:r>
              <a:rPr lang="en-US" dirty="0" smtClean="0"/>
              <a:t>SQL-like language for querying streams of data</a:t>
            </a:r>
          </a:p>
          <a:p>
            <a:pPr lvl="1"/>
            <a:r>
              <a:rPr lang="en-US" dirty="0" smtClean="0"/>
              <a:t>Extended with </a:t>
            </a:r>
            <a:r>
              <a:rPr lang="en-US" b="1" dirty="0" smtClean="0"/>
              <a:t>windows</a:t>
            </a:r>
          </a:p>
          <a:p>
            <a:pPr lvl="2"/>
            <a:r>
              <a:rPr lang="en-US" dirty="0" smtClean="0"/>
              <a:t>Time, Event count, batches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Based on data in the events</a:t>
            </a:r>
          </a:p>
          <a:p>
            <a:pPr lvl="1"/>
            <a:r>
              <a:rPr lang="en-US" dirty="0" smtClean="0"/>
              <a:t>Pattern matching</a:t>
            </a:r>
          </a:p>
          <a:p>
            <a:pPr lvl="2"/>
            <a:r>
              <a:rPr lang="en-US" dirty="0" smtClean="0"/>
              <a:t>A then B then C within window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Licensed Open Source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https://github.com/wso2/siddhi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Pluggable into Storm and Spark</a:t>
            </a:r>
          </a:p>
          <a:p>
            <a:r>
              <a:rPr lang="en-US" sz="2400" dirty="0" smtClean="0"/>
              <a:t>Supports millions of events/sec</a:t>
            </a:r>
          </a:p>
          <a:p>
            <a:r>
              <a:rPr lang="en-US" sz="2400" dirty="0">
                <a:hlinkClick r:id="rId3"/>
              </a:rPr>
              <a:t>http://freo.me/</a:t>
            </a:r>
            <a:r>
              <a:rPr lang="en-US" sz="2400" dirty="0" smtClean="0">
                <a:hlinkClick r:id="rId3"/>
              </a:rPr>
              <a:t>DEBS_Siddhi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" y="3888329"/>
            <a:ext cx="4440366" cy="29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Streaming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4154"/>
            <a:ext cx="9144000" cy="2040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077"/>
            <a:ext cx="9144000" cy="34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Dstreams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Discretized 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097"/>
            <a:ext cx="9144000" cy="20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 err="1" smtClean="0"/>
              <a:t>DStreams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CEP  capabilities </a:t>
            </a:r>
            <a:br>
              <a:rPr lang="en-US" dirty="0" smtClean="0"/>
            </a:br>
            <a:r>
              <a:rPr lang="en-US" dirty="0" smtClean="0"/>
              <a:t>in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DStream</a:t>
            </a:r>
            <a:r>
              <a:rPr lang="en-US" sz="2400" dirty="0" smtClean="0"/>
              <a:t> “</a:t>
            </a:r>
            <a:r>
              <a:rPr lang="en-US" sz="2400" dirty="0" err="1" smtClean="0"/>
              <a:t>updateStateByKey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Joins</a:t>
            </a:r>
          </a:p>
          <a:p>
            <a:r>
              <a:rPr lang="en-US" sz="2400" dirty="0" smtClean="0"/>
              <a:t>Windows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8" y="2783197"/>
            <a:ext cx="8564196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</a:t>
            </a:r>
            <a:r>
              <a:rPr lang="en-US" dirty="0" err="1" smtClean="0"/>
              <a:t>vs</a:t>
            </a:r>
            <a:r>
              <a:rPr lang="en-US" dirty="0" smtClean="0"/>
              <a:t> 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“Classic” Storm has no counterpart in Spark </a:t>
            </a:r>
          </a:p>
          <a:p>
            <a:pPr lvl="1"/>
            <a:r>
              <a:rPr lang="en-US" dirty="0" smtClean="0"/>
              <a:t>Spouts and Bolts</a:t>
            </a:r>
          </a:p>
          <a:p>
            <a:pPr lvl="1"/>
            <a:r>
              <a:rPr lang="en-US" dirty="0" smtClean="0"/>
              <a:t>Event by event processing</a:t>
            </a:r>
          </a:p>
          <a:p>
            <a:r>
              <a:rPr lang="en-US" dirty="0" smtClean="0"/>
              <a:t>Trident and Streaming both offer micro-batch models </a:t>
            </a:r>
          </a:p>
          <a:p>
            <a:pPr lvl="1"/>
            <a:r>
              <a:rPr lang="en-US" dirty="0" smtClean="0"/>
              <a:t>More </a:t>
            </a:r>
            <a:r>
              <a:rPr lang="en-US" dirty="0" err="1" smtClean="0"/>
              <a:t>performant</a:t>
            </a:r>
            <a:r>
              <a:rPr lang="en-US" dirty="0" smtClean="0"/>
              <a:t> but less flexible</a:t>
            </a:r>
          </a:p>
          <a:p>
            <a:r>
              <a:rPr lang="en-US" dirty="0" smtClean="0"/>
              <a:t>Storm is more flexible for pure streaming systems</a:t>
            </a:r>
          </a:p>
          <a:p>
            <a:r>
              <a:rPr lang="en-US" dirty="0" smtClean="0"/>
              <a:t>Spark offers a much more unified programming model for Batch and Streaming</a:t>
            </a:r>
          </a:p>
        </p:txBody>
      </p:sp>
    </p:spTree>
    <p:extLst>
      <p:ext uri="{BB962C8B-B14F-4D97-AF65-F5344CB8AC3E}">
        <p14:creationId xmlns:p14="http://schemas.microsoft.com/office/powerpoint/2010/main" val="12268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Realtime</a:t>
            </a:r>
            <a:r>
              <a:rPr lang="en-US" dirty="0" smtClean="0"/>
              <a:t> processing is hard</a:t>
            </a:r>
          </a:p>
          <a:p>
            <a:pPr lvl="1"/>
            <a:r>
              <a:rPr lang="en-US" dirty="0" smtClean="0"/>
              <a:t>Requires large memory and state</a:t>
            </a:r>
          </a:p>
          <a:p>
            <a:pPr lvl="1"/>
            <a:r>
              <a:rPr lang="en-US" dirty="0" smtClean="0"/>
              <a:t>The lambda architecture splits the problem into batch and </a:t>
            </a:r>
            <a:r>
              <a:rPr lang="en-US" dirty="0" err="1" smtClean="0"/>
              <a:t>realtime</a:t>
            </a:r>
            <a:r>
              <a:rPr lang="en-US" dirty="0" smtClean="0"/>
              <a:t> challenges</a:t>
            </a:r>
          </a:p>
          <a:p>
            <a:r>
              <a:rPr lang="en-US" dirty="0" smtClean="0"/>
              <a:t>Multiple approaches:</a:t>
            </a:r>
          </a:p>
          <a:p>
            <a:pPr lvl="1"/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Micro-batch</a:t>
            </a:r>
          </a:p>
          <a:p>
            <a:pPr lvl="1"/>
            <a:r>
              <a:rPr lang="en-US" smtClean="0"/>
              <a:t>CEP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 on the Lambda Architecture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Continuous data flow </a:t>
            </a:r>
          </a:p>
          <a:p>
            <a:pPr lvl="1"/>
            <a:r>
              <a:rPr lang="en-US" dirty="0" smtClean="0"/>
              <a:t>“Unbounded streams of data”</a:t>
            </a:r>
          </a:p>
          <a:p>
            <a:r>
              <a:rPr lang="en-US" dirty="0" smtClean="0"/>
              <a:t>Usually uses a message distribution system</a:t>
            </a:r>
          </a:p>
          <a:p>
            <a:pPr lvl="1"/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Apache Kafka</a:t>
            </a:r>
          </a:p>
          <a:p>
            <a:pPr lvl="1"/>
            <a:r>
              <a:rPr lang="en-US" dirty="0" smtClean="0"/>
              <a:t>MQTT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unbounded set of events with time</a:t>
            </a:r>
          </a:p>
          <a:p>
            <a:pPr lvl="1"/>
            <a:r>
              <a:rPr lang="en-US" dirty="0" smtClean="0"/>
              <a:t>&lt;t1, E1&gt;, &lt;t2, E2&gt;, </a:t>
            </a:r>
            <a:r>
              <a:rPr lang="is-IS" dirty="0" smtClean="0"/>
              <a:t>….., &lt;tn, En&gt;, ....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7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Stream processing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event processing</a:t>
            </a:r>
          </a:p>
          <a:p>
            <a:pPr lvl="1"/>
            <a:r>
              <a:rPr lang="en-US" dirty="0" smtClean="0"/>
              <a:t>Working on an event at a time</a:t>
            </a:r>
          </a:p>
          <a:p>
            <a:pPr lvl="2"/>
            <a:r>
              <a:rPr lang="en-US" dirty="0" smtClean="0"/>
              <a:t>e.g. filter out all events where the wind speed &gt; 50 mph</a:t>
            </a:r>
          </a:p>
          <a:p>
            <a:r>
              <a:rPr lang="en-US" dirty="0" smtClean="0"/>
              <a:t>Event stream processing</a:t>
            </a:r>
          </a:p>
          <a:p>
            <a:pPr lvl="1"/>
            <a:r>
              <a:rPr lang="en-US" dirty="0" smtClean="0"/>
              <a:t>Time-based processing of a single stream of events</a:t>
            </a:r>
          </a:p>
          <a:p>
            <a:pPr lvl="2"/>
            <a:r>
              <a:rPr lang="en-US" dirty="0" smtClean="0"/>
              <a:t>Average wind speed over the last hour compared to the average over the last day</a:t>
            </a:r>
          </a:p>
          <a:p>
            <a:r>
              <a:rPr lang="en-US" dirty="0" smtClean="0"/>
              <a:t>Complex Event Processing </a:t>
            </a:r>
          </a:p>
          <a:p>
            <a:pPr lvl="1"/>
            <a:r>
              <a:rPr lang="en-US" dirty="0" smtClean="0"/>
              <a:t>Correlation of events across different streams</a:t>
            </a:r>
          </a:p>
          <a:p>
            <a:pPr lvl="2"/>
            <a:r>
              <a:rPr lang="en-US" dirty="0" smtClean="0"/>
              <a:t>Emergency calls correlated with wind speed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23266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 bwMode="auto">
          <a:xfrm flipH="1">
            <a:off x="697611" y="1764279"/>
            <a:ext cx="7629525" cy="3934778"/>
          </a:xfrm>
          <a:prstGeom prst="round2SameRect">
            <a:avLst>
              <a:gd name="adj1" fmla="val 5211"/>
              <a:gd name="adj2" fmla="val 0"/>
            </a:avLst>
          </a:prstGeom>
          <a:gradFill flip="none" rotWithShape="1">
            <a:gsLst>
              <a:gs pos="800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49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indent="-204432">
              <a:lnSpc>
                <a:spcPct val="90000"/>
              </a:lnSpc>
              <a:spcBef>
                <a:spcPts val="567"/>
              </a:spcBef>
              <a:buClr>
                <a:srgbClr val="FFFF99"/>
              </a:buClr>
              <a:buSzPct val="120000"/>
              <a:defRPr/>
            </a:pPr>
            <a:endParaRPr lang="en-US" altLang="zh-CN" kern="0" dirty="0"/>
          </a:p>
        </p:txBody>
      </p:sp>
      <p:grpSp>
        <p:nvGrpSpPr>
          <p:cNvPr id="2" name="Group 32"/>
          <p:cNvGrpSpPr/>
          <p:nvPr/>
        </p:nvGrpSpPr>
        <p:grpSpPr>
          <a:xfrm>
            <a:off x="2480691" y="3927480"/>
            <a:ext cx="5642888" cy="1677263"/>
            <a:chOff x="2240498" y="4477730"/>
            <a:chExt cx="6269875" cy="1863626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240498" y="4477730"/>
              <a:ext cx="6269875" cy="186362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82000">
                  <a:schemeClr val="tx1">
                    <a:lumMod val="95000"/>
                    <a:lumOff val="5000"/>
                  </a:schemeClr>
                </a:gs>
              </a:gsLst>
              <a:lin ang="8100000" scaled="1"/>
              <a:tileRect/>
            </a:gradFill>
            <a:ln w="349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-204432">
                <a:lnSpc>
                  <a:spcPct val="90000"/>
                </a:lnSpc>
                <a:spcBef>
                  <a:spcPts val="567"/>
                </a:spcBef>
                <a:buClr>
                  <a:srgbClr val="FFFF99"/>
                </a:buClr>
                <a:buSzPct val="120000"/>
                <a:defRPr/>
              </a:pPr>
              <a:endParaRPr lang="en-US" altLang="zh-CN" kern="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2359257" y="4617376"/>
              <a:ext cx="2510156" cy="1619264"/>
              <a:chOff x="2359257" y="4617376"/>
              <a:chExt cx="2510156" cy="1619264"/>
            </a:xfrm>
          </p:grpSpPr>
          <p:pic>
            <p:nvPicPr>
              <p:cNvPr id="73" name="Picture 8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246" y="4617376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54"/>
              <p:cNvGrpSpPr/>
              <p:nvPr/>
            </p:nvGrpSpPr>
            <p:grpSpPr>
              <a:xfrm>
                <a:off x="3681378" y="5474639"/>
                <a:ext cx="740066" cy="762001"/>
                <a:chOff x="555334" y="4191000"/>
                <a:chExt cx="587666" cy="609600"/>
              </a:xfrm>
            </p:grpSpPr>
            <p:pic>
              <p:nvPicPr>
                <p:cNvPr id="79" name="Picture 3" descr="C:\Documents and Settings\antonk\Local Settings\Temporary Internet Files\Content.IE5\AV78XKCM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34" y="4191000"/>
                  <a:ext cx="587666" cy="527538"/>
                </a:xfrm>
                <a:prstGeom prst="rect">
                  <a:avLst/>
                </a:prstGeom>
                <a:noFill/>
              </p:spPr>
            </p:pic>
            <p:sp>
              <p:nvSpPr>
                <p:cNvPr id="80" name="Can 79"/>
                <p:cNvSpPr/>
                <p:nvPr/>
              </p:nvSpPr>
              <p:spPr>
                <a:xfrm>
                  <a:off x="860133" y="4419600"/>
                  <a:ext cx="228600" cy="381000"/>
                </a:xfrm>
                <a:prstGeom prst="can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sz="1100" dirty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75" name="Curved Connector 13"/>
              <p:cNvCxnSpPr/>
              <p:nvPr/>
            </p:nvCxnSpPr>
            <p:spPr>
              <a:xfrm>
                <a:off x="3467064" y="4941354"/>
                <a:ext cx="584347" cy="533278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848325" y="4819548"/>
                <a:ext cx="102108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request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7" name="Curved Connector 13"/>
              <p:cNvCxnSpPr/>
              <p:nvPr/>
            </p:nvCxnSpPr>
            <p:spPr>
              <a:xfrm rot="10800000">
                <a:off x="3074156" y="5265332"/>
                <a:ext cx="607223" cy="539013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19"/>
              <p:cNvSpPr txBox="1"/>
              <p:nvPr/>
            </p:nvSpPr>
            <p:spPr>
              <a:xfrm>
                <a:off x="2359257" y="5602632"/>
                <a:ext cx="117411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response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Group 29"/>
            <p:cNvGrpSpPr/>
            <p:nvPr/>
          </p:nvGrpSpPr>
          <p:grpSpPr>
            <a:xfrm>
              <a:off x="5335262" y="4664974"/>
              <a:ext cx="2846710" cy="1381162"/>
              <a:chOff x="5335262" y="4664974"/>
              <a:chExt cx="2846710" cy="1381162"/>
            </a:xfrm>
          </p:grpSpPr>
          <p:pic>
            <p:nvPicPr>
              <p:cNvPr id="64" name="Picture 3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396022" y="5046004"/>
                <a:ext cx="555625" cy="7270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32"/>
              <p:cNvGrpSpPr>
                <a:grpSpLocks/>
              </p:cNvGrpSpPr>
              <p:nvPr/>
            </p:nvGrpSpPr>
            <p:grpSpPr bwMode="auto">
              <a:xfrm>
                <a:off x="5467328" y="4688814"/>
                <a:ext cx="857256" cy="500066"/>
                <a:chOff x="258" y="448397"/>
                <a:chExt cx="1030863" cy="868320"/>
              </a:xfrm>
              <a:solidFill>
                <a:srgbClr val="DDE8C6">
                  <a:alpha val="20000"/>
                </a:srgbClr>
              </a:solidFill>
            </p:grpSpPr>
            <p:sp>
              <p:nvSpPr>
                <p:cNvPr id="71" name=" 3"/>
                <p:cNvSpPr/>
                <p:nvPr/>
              </p:nvSpPr>
              <p:spPr>
                <a:xfrm>
                  <a:off x="258" y="448397"/>
                  <a:ext cx="1030863" cy="868320"/>
                </a:xfrm>
                <a:prstGeom prst="gear6">
                  <a:avLst/>
                </a:prstGeom>
                <a:solidFill>
                  <a:schemeClr val="accent1"/>
                </a:solidFill>
                <a:ln w="3175" cmpd="sng"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 4"/>
                <p:cNvSpPr/>
                <p:nvPr/>
              </p:nvSpPr>
              <p:spPr>
                <a:xfrm>
                  <a:off x="243146" y="669207"/>
                  <a:ext cx="545087" cy="426700"/>
                </a:xfrm>
                <a:prstGeom prst="rect">
                  <a:avLst/>
                </a:prstGeom>
                <a:noFill/>
                <a:ln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16510" tIns="16510" rIns="16510" bIns="16510" spcCol="1270" anchor="ctr"/>
                <a:lstStyle/>
                <a:p>
                  <a:pPr algn="ctr" defTabSz="520065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Event</a:t>
                  </a:r>
                  <a:endParaRPr lang="en-US" sz="600" b="1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66" name="Curved Connector 13"/>
              <p:cNvCxnSpPr>
                <a:endCxn id="64" idx="1"/>
              </p:cNvCxnSpPr>
              <p:nvPr/>
            </p:nvCxnSpPr>
            <p:spPr>
              <a:xfrm rot="16200000" flipH="1">
                <a:off x="6032746" y="5046265"/>
                <a:ext cx="226487" cy="500066"/>
              </a:xfrm>
              <a:prstGeom prst="curvedConnector2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 descr="C:\Users\scohen\Pictures\Microsoft Clip Organizer\j0433941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154" y="5398181"/>
                <a:ext cx="785818" cy="647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8" name="Curved Connector 13"/>
              <p:cNvCxnSpPr>
                <a:stCxn id="64" idx="3"/>
                <a:endCxn id="67" idx="1"/>
              </p:cNvCxnSpPr>
              <p:nvPr/>
            </p:nvCxnSpPr>
            <p:spPr>
              <a:xfrm>
                <a:off x="6951647" y="5409542"/>
                <a:ext cx="444507" cy="312617"/>
              </a:xfrm>
              <a:prstGeom prst="curvedConnector3">
                <a:avLst>
                  <a:gd name="adj1" fmla="val 50000"/>
                </a:avLst>
              </a:prstGeom>
              <a:ln w="381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93498" y="4664974"/>
                <a:ext cx="95195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output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35262" y="5274574"/>
                <a:ext cx="955228" cy="7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input </a:t>
                </a:r>
                <a:b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</a:br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stream</a:t>
                </a:r>
                <a:endPara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41654"/>
              </p:ext>
            </p:extLst>
          </p:nvPr>
        </p:nvGraphicFramePr>
        <p:xfrm>
          <a:off x="834771" y="1927158"/>
          <a:ext cx="7299509" cy="3677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401"/>
                <a:gridCol w="2646951"/>
                <a:gridCol w="3004157"/>
              </a:tblGrid>
              <a:tr h="38736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Event-driven Applications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Query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Paradigm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Ad-hoc queries or requests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Continuous standing queries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Latency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Seconds, hours, days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Milliseconds or less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4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 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Hundreds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events/sec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Tens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of thousands of events/sec or more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7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Databases with Real-Time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" y="1417638"/>
            <a:ext cx="8561154" cy="42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6" y="187151"/>
            <a:ext cx="7747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streaming</a:t>
            </a:r>
          </a:p>
          <a:p>
            <a:pPr lvl="1"/>
            <a:r>
              <a:rPr lang="en-US" dirty="0" smtClean="0"/>
              <a:t>Each event is processed as it comes in</a:t>
            </a:r>
          </a:p>
          <a:p>
            <a:r>
              <a:rPr lang="en-US" dirty="0" smtClean="0"/>
              <a:t>Micro-batch</a:t>
            </a:r>
          </a:p>
          <a:p>
            <a:pPr lvl="1"/>
            <a:r>
              <a:rPr lang="en-US" dirty="0" smtClean="0"/>
              <a:t>Small batches of events are processed </a:t>
            </a:r>
          </a:p>
          <a:p>
            <a:pPr lvl="1"/>
            <a:r>
              <a:rPr lang="en-US" dirty="0" smtClean="0"/>
              <a:t>Typically trades flexibility for performance</a:t>
            </a:r>
          </a:p>
          <a:p>
            <a:r>
              <a:rPr lang="en-US" dirty="0" smtClean="0"/>
              <a:t>Shared nothing</a:t>
            </a:r>
          </a:p>
          <a:p>
            <a:pPr lvl="1"/>
            <a:r>
              <a:rPr lang="en-US" dirty="0" smtClean="0"/>
              <a:t>You can process events on any system in the cluster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/ Partitioned</a:t>
            </a:r>
          </a:p>
          <a:p>
            <a:pPr lvl="1"/>
            <a:r>
              <a:rPr lang="en-US" dirty="0" smtClean="0"/>
              <a:t>The event must be processed on a system that has the correct state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Apache </a:t>
            </a:r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9268" y="2167501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9268" y="4087035"/>
            <a:ext cx="1780828" cy="9525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34047" y="2126083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540096" y="2643799"/>
            <a:ext cx="993951" cy="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16070" y="3037799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7"/>
            <a:endCxn id="6" idx="1"/>
          </p:cNvCxnSpPr>
          <p:nvPr/>
        </p:nvCxnSpPr>
        <p:spPr>
          <a:xfrm flipV="1">
            <a:off x="2279300" y="2650701"/>
            <a:ext cx="1254747" cy="1575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34047" y="4031811"/>
            <a:ext cx="2222584" cy="1049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Bolt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 flipV="1">
            <a:off x="2540096" y="4556429"/>
            <a:ext cx="993951" cy="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>
            <a:off x="5756631" y="2650701"/>
            <a:ext cx="859439" cy="9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5756631" y="3562417"/>
            <a:ext cx="859439" cy="99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2" y="274638"/>
            <a:ext cx="3238500" cy="101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1550" y="5453576"/>
            <a:ext cx="2581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another DAG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474</Words>
  <Application>Microsoft Macintosh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Cloud Computing and Big Data  Realtime Big Data</vt:lpstr>
      <vt:lpstr>Recap on the Lambda Architecture</vt:lpstr>
      <vt:lpstr>Streaming </vt:lpstr>
      <vt:lpstr>Stream processing categorization</vt:lpstr>
      <vt:lpstr>Comparing Databases with Real-Time systems </vt:lpstr>
      <vt:lpstr>Lambda Architecture</vt:lpstr>
      <vt:lpstr>PowerPoint Presentation</vt:lpstr>
      <vt:lpstr>Approaches to Streaming</vt:lpstr>
      <vt:lpstr>Apache Storm</vt:lpstr>
      <vt:lpstr>Apache Storm</vt:lpstr>
      <vt:lpstr>Apache Storm Trident (micro-batch)</vt:lpstr>
      <vt:lpstr>Siddhi</vt:lpstr>
      <vt:lpstr>Siddhi</vt:lpstr>
      <vt:lpstr>Apache Spark Streaming</vt:lpstr>
      <vt:lpstr>Dstreams Discretized Streams</vt:lpstr>
      <vt:lpstr>Operations on DStreams</vt:lpstr>
      <vt:lpstr>CEP  capabilities  in Spark Streaming</vt:lpstr>
      <vt:lpstr>Storm vs Spark Streaming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358</cp:revision>
  <dcterms:created xsi:type="dcterms:W3CDTF">2012-03-07T10:41:54Z</dcterms:created>
  <dcterms:modified xsi:type="dcterms:W3CDTF">2015-11-15T13:45:14Z</dcterms:modified>
</cp:coreProperties>
</file>