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95" r:id="rId4"/>
    <p:sldId id="294" r:id="rId5"/>
    <p:sldId id="296" r:id="rId6"/>
    <p:sldId id="319" r:id="rId7"/>
    <p:sldId id="320" r:id="rId8"/>
    <p:sldId id="321" r:id="rId9"/>
    <p:sldId id="322" r:id="rId10"/>
    <p:sldId id="323" r:id="rId11"/>
    <p:sldId id="297" r:id="rId12"/>
    <p:sldId id="310" r:id="rId13"/>
    <p:sldId id="311" r:id="rId14"/>
    <p:sldId id="325" r:id="rId15"/>
    <p:sldId id="298" r:id="rId16"/>
    <p:sldId id="308" r:id="rId17"/>
    <p:sldId id="309" r:id="rId18"/>
    <p:sldId id="300" r:id="rId19"/>
    <p:sldId id="299" r:id="rId20"/>
    <p:sldId id="312" r:id="rId21"/>
    <p:sldId id="314" r:id="rId22"/>
    <p:sldId id="313" r:id="rId23"/>
    <p:sldId id="315" r:id="rId24"/>
    <p:sldId id="316" r:id="rId25"/>
    <p:sldId id="317" r:id="rId26"/>
    <p:sldId id="318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24/11/15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slideshare.net/charmalloc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Big Data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Pulling it all together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</a:t>
            </a:r>
            <a:r>
              <a:rPr lang="en-US" dirty="0" err="1" smtClean="0"/>
              <a:t>visualise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 SQL database?</a:t>
            </a:r>
          </a:p>
          <a:p>
            <a:r>
              <a:rPr lang="en-US" dirty="0" smtClean="0"/>
              <a:t>From a </a:t>
            </a:r>
            <a:r>
              <a:rPr lang="en-US" dirty="0" err="1" smtClean="0"/>
              <a:t>NoSQL</a:t>
            </a:r>
            <a:r>
              <a:rPr lang="en-US" dirty="0" smtClean="0"/>
              <a:t> database?</a:t>
            </a:r>
          </a:p>
          <a:p>
            <a:r>
              <a:rPr lang="en-US" dirty="0" smtClean="0"/>
              <a:t>Generate charts in Python Spark?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8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Collection / Queuing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ways of making the choice</a:t>
            </a:r>
          </a:p>
          <a:p>
            <a:pPr lvl="1"/>
            <a:r>
              <a:rPr lang="en-US" dirty="0" smtClean="0"/>
              <a:t>The protocol</a:t>
            </a:r>
          </a:p>
          <a:p>
            <a:pPr lvl="1"/>
            <a:r>
              <a:rPr lang="en-US" dirty="0" smtClean="0"/>
              <a:t>The middleware</a:t>
            </a:r>
          </a:p>
          <a:p>
            <a:r>
              <a:rPr lang="en-US" dirty="0" smtClean="0"/>
              <a:t>Protocols</a:t>
            </a:r>
          </a:p>
          <a:p>
            <a:pPr lvl="1"/>
            <a:r>
              <a:rPr lang="en-US" dirty="0" err="1" smtClean="0"/>
              <a:t>ZeroMQ</a:t>
            </a:r>
            <a:r>
              <a:rPr lang="en-US" dirty="0" smtClean="0"/>
              <a:t>, MQTT, AMQP, STOMP, Kafka Protocol, </a:t>
            </a:r>
            <a:r>
              <a:rPr lang="en-US" dirty="0" err="1" smtClean="0"/>
              <a:t>Rendevouz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Middleware	</a:t>
            </a:r>
          </a:p>
          <a:p>
            <a:pPr lvl="1"/>
            <a:r>
              <a:rPr lang="en-US" dirty="0" smtClean="0"/>
              <a:t>Kafka, Apollo, </a:t>
            </a:r>
            <a:r>
              <a:rPr lang="en-US" dirty="0" err="1" smtClean="0"/>
              <a:t>Mosquitto</a:t>
            </a:r>
            <a:r>
              <a:rPr lang="en-US" dirty="0" smtClean="0"/>
              <a:t>, </a:t>
            </a:r>
            <a:r>
              <a:rPr lang="en-US" dirty="0" err="1" smtClean="0"/>
              <a:t>QPid</a:t>
            </a:r>
            <a:r>
              <a:rPr lang="en-US" dirty="0" smtClean="0"/>
              <a:t>, MQ, </a:t>
            </a:r>
            <a:r>
              <a:rPr lang="en-US" dirty="0" err="1" smtClean="0"/>
              <a:t>Tibco</a:t>
            </a:r>
            <a:r>
              <a:rPr lang="en-US" dirty="0" smtClean="0"/>
              <a:t>, WSO2,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Kafka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4900"/>
            <a:ext cx="9144000" cy="4643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0905" y="6437793"/>
            <a:ext cx="465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http://www.slideshare.net/charmalloc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6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ZeroMQ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40" y="1417638"/>
            <a:ext cx="4496043" cy="46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CassandraFS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(not open source)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0124" y="1417638"/>
            <a:ext cx="7443476" cy="52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1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Covered in detail already</a:t>
            </a:r>
          </a:p>
          <a:p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Spark</a:t>
            </a:r>
          </a:p>
          <a:p>
            <a:r>
              <a:rPr lang="en-US" dirty="0" err="1" smtClean="0"/>
              <a:t>Tez</a:t>
            </a:r>
            <a:endParaRPr lang="en-US" dirty="0" smtClean="0"/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3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YARN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Hadoop</a:t>
            </a:r>
            <a:r>
              <a:rPr lang="en-US" dirty="0" smtClean="0"/>
              <a:t> but significantly rebuilt since </a:t>
            </a:r>
            <a:r>
              <a:rPr lang="en-US" dirty="0" err="1" smtClean="0"/>
              <a:t>Hadoop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Mesos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Popular Apache project</a:t>
            </a:r>
          </a:p>
          <a:p>
            <a:pPr lvl="1"/>
            <a:r>
              <a:rPr lang="en-US" dirty="0" smtClean="0"/>
              <a:t>Built to be a resource manager for a complete datacenter</a:t>
            </a:r>
          </a:p>
          <a:p>
            <a:pPr lvl="2"/>
            <a:r>
              <a:rPr lang="en-US" dirty="0" smtClean="0"/>
              <a:t>Supports </a:t>
            </a:r>
            <a:r>
              <a:rPr lang="en-US" dirty="0"/>
              <a:t>many workloads (e.g. </a:t>
            </a:r>
            <a:r>
              <a:rPr lang="en-US" dirty="0" err="1"/>
              <a:t>Docker</a:t>
            </a:r>
            <a:r>
              <a:rPr lang="en-US" dirty="0"/>
              <a:t> as well as Spark)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72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Mesos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912"/>
            <a:ext cx="9144000" cy="59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1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Realtime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Apache Storm</a:t>
            </a:r>
          </a:p>
          <a:p>
            <a:pPr lvl="1"/>
            <a:r>
              <a:rPr lang="en-US" dirty="0" smtClean="0"/>
              <a:t>Highly flexible model</a:t>
            </a:r>
          </a:p>
          <a:p>
            <a:pPr lvl="1"/>
            <a:r>
              <a:rPr lang="en-US" dirty="0" smtClean="0"/>
              <a:t>Supports pure streaming and micro-batch</a:t>
            </a:r>
          </a:p>
          <a:p>
            <a:pPr lvl="1"/>
            <a:r>
              <a:rPr lang="en-US" dirty="0" smtClean="0"/>
              <a:t>Lots of plugins</a:t>
            </a:r>
          </a:p>
          <a:p>
            <a:r>
              <a:rPr lang="en-US" dirty="0" smtClean="0"/>
              <a:t>Apache Spark</a:t>
            </a:r>
          </a:p>
          <a:p>
            <a:pPr lvl="1"/>
            <a:r>
              <a:rPr lang="en-US" dirty="0" smtClean="0"/>
              <a:t>Micro-batch only</a:t>
            </a:r>
          </a:p>
          <a:p>
            <a:pPr lvl="1"/>
            <a:r>
              <a:rPr lang="en-US" dirty="0" smtClean="0"/>
              <a:t>Integrates cleanly into Spark (fewer components)</a:t>
            </a:r>
          </a:p>
          <a:p>
            <a:pPr lvl="1"/>
            <a:r>
              <a:rPr lang="en-US" dirty="0" smtClean="0"/>
              <a:t>Some plugins and more being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2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192"/>
            <a:ext cx="9144000" cy="51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the bigger picture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are the different components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Message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queueing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collection systems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Map-Reduce and DAG systems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Systems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Fast databases for speed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Visualisation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Dashboards</a:t>
            </a:r>
          </a:p>
          <a:p>
            <a:pPr marL="0" indent="0" eaLnBrk="1" hangingPunct="1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Visualisation</a:t>
            </a:r>
            <a:r>
              <a:rPr lang="en-US" dirty="0" smtClean="0"/>
              <a:t>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products</a:t>
            </a:r>
          </a:p>
          <a:p>
            <a:pPr lvl="1"/>
            <a:r>
              <a:rPr lang="en-US" dirty="0" smtClean="0"/>
              <a:t>Tableau, </a:t>
            </a:r>
            <a:r>
              <a:rPr lang="en-US" dirty="0" err="1" smtClean="0"/>
              <a:t>Qlik</a:t>
            </a:r>
            <a:r>
              <a:rPr lang="en-US" dirty="0" smtClean="0"/>
              <a:t>, SAS, </a:t>
            </a:r>
            <a:r>
              <a:rPr lang="en-US" dirty="0" err="1" smtClean="0"/>
              <a:t>GoodData</a:t>
            </a:r>
            <a:endParaRPr lang="en-US" dirty="0" smtClean="0"/>
          </a:p>
          <a:p>
            <a:r>
              <a:rPr lang="en-US" dirty="0" smtClean="0"/>
              <a:t>Web-based systems</a:t>
            </a:r>
          </a:p>
          <a:p>
            <a:pPr lvl="1"/>
            <a:r>
              <a:rPr lang="en-US" dirty="0" smtClean="0"/>
              <a:t>Tableau Public, </a:t>
            </a:r>
            <a:r>
              <a:rPr lang="en-US" dirty="0" err="1" smtClean="0"/>
              <a:t>Datawrapper</a:t>
            </a:r>
            <a:r>
              <a:rPr lang="en-US" dirty="0" smtClean="0"/>
              <a:t>, Raw, </a:t>
            </a:r>
            <a:r>
              <a:rPr lang="en-US" dirty="0" err="1" smtClean="0"/>
              <a:t>Plotly</a:t>
            </a:r>
            <a:endParaRPr lang="en-US" dirty="0" smtClean="0"/>
          </a:p>
          <a:p>
            <a:r>
              <a:rPr lang="en-US" dirty="0" smtClean="0"/>
              <a:t>Developer oriented</a:t>
            </a:r>
          </a:p>
          <a:p>
            <a:pPr lvl="1"/>
            <a:r>
              <a:rPr lang="en-US" dirty="0" smtClean="0"/>
              <a:t>D3.js, </a:t>
            </a:r>
            <a:r>
              <a:rPr lang="en-US" dirty="0" err="1" smtClean="0"/>
              <a:t>dygraphs</a:t>
            </a:r>
            <a:r>
              <a:rPr lang="en-US" dirty="0" smtClean="0"/>
              <a:t>, Python charting, Leaflet, Fusion Charts, Google Charts,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0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Fortune top 10 big data </a:t>
            </a:r>
            <a:r>
              <a:rPr lang="en-US" dirty="0"/>
              <a:t>companies</a:t>
            </a:r>
            <a:br>
              <a:rPr lang="en-US" dirty="0"/>
            </a:br>
            <a:r>
              <a:rPr lang="en-US" sz="1200" dirty="0" err="1"/>
              <a:t>fortune.com</a:t>
            </a:r>
            <a:r>
              <a:rPr lang="en-US" sz="1200" dirty="0"/>
              <a:t>/2014/06/13/these-big-data-companies-are-ones-to-watch/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MapR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MemSQL</a:t>
            </a:r>
            <a:endParaRPr lang="en-US" dirty="0" smtClean="0"/>
          </a:p>
          <a:p>
            <a:r>
              <a:rPr lang="en-US" dirty="0" err="1" smtClean="0"/>
              <a:t>Databricks</a:t>
            </a:r>
            <a:r>
              <a:rPr lang="en-US" dirty="0" smtClean="0"/>
              <a:t> – Apache Spark</a:t>
            </a:r>
            <a:endParaRPr lang="en-US" dirty="0"/>
          </a:p>
          <a:p>
            <a:r>
              <a:rPr lang="en-US" dirty="0" err="1" smtClean="0"/>
              <a:t>Platfora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Splunk</a:t>
            </a:r>
            <a:endParaRPr lang="en-US" dirty="0"/>
          </a:p>
          <a:p>
            <a:r>
              <a:rPr lang="en-US" dirty="0" smtClean="0"/>
              <a:t>Teradata – Apache Hadoop</a:t>
            </a:r>
          </a:p>
          <a:p>
            <a:r>
              <a:rPr lang="en-US" dirty="0" err="1" smtClean="0"/>
              <a:t>Palantir</a:t>
            </a:r>
            <a:r>
              <a:rPr lang="en-US" dirty="0" smtClean="0"/>
              <a:t> – Hadoop, Cassandra, </a:t>
            </a:r>
            <a:r>
              <a:rPr lang="en-US" dirty="0" err="1" smtClean="0"/>
              <a:t>Lucene</a:t>
            </a:r>
            <a:endParaRPr lang="en-US" dirty="0"/>
          </a:p>
          <a:p>
            <a:r>
              <a:rPr lang="en-US" dirty="0" smtClean="0"/>
              <a:t>Premise</a:t>
            </a:r>
          </a:p>
          <a:p>
            <a:r>
              <a:rPr lang="en-US" dirty="0" err="1" smtClean="0"/>
              <a:t>Datameer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Cloudera</a:t>
            </a:r>
            <a:r>
              <a:rPr lang="en-US" dirty="0" smtClean="0"/>
              <a:t> – Apache Hadoop</a:t>
            </a:r>
          </a:p>
          <a:p>
            <a:r>
              <a:rPr lang="en-US" dirty="0" err="1" smtClean="0"/>
              <a:t>Hortonworks</a:t>
            </a:r>
            <a:r>
              <a:rPr lang="en-US" dirty="0" smtClean="0"/>
              <a:t> – Apache Hadoop</a:t>
            </a:r>
            <a:endParaRPr lang="en-US" dirty="0"/>
          </a:p>
          <a:p>
            <a:r>
              <a:rPr lang="en-US" dirty="0" err="1" smtClean="0"/>
              <a:t>MongoDB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Trifacta</a:t>
            </a:r>
            <a:r>
              <a:rPr lang="en-US" dirty="0" smtClean="0"/>
              <a:t> – Apache Hadoop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6096000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>
                <a:solidFill>
                  <a:srgbClr val="FFFFFF"/>
                </a:solidFill>
                <a:latin typeface="Damascus"/>
              </a:rPr>
              <a:t>Rapid Web Application Development with </a:t>
            </a:r>
            <a:r>
              <a:rPr lang="en-US" sz="1600" i="1" dirty="0" err="1">
                <a:solidFill>
                  <a:srgbClr val="FFFFFF"/>
                </a:solidFill>
                <a:latin typeface="Damascus"/>
              </a:rPr>
              <a:t>MongoDB</a:t>
            </a:r>
            <a:r>
              <a:rPr lang="en-US" sz="1600" i="1" dirty="0">
                <a:solidFill>
                  <a:srgbClr val="FFFFFF"/>
                </a:solidFill>
                <a:latin typeface="Damascus"/>
              </a:rPr>
              <a:t> and the </a:t>
            </a:r>
            <a:r>
              <a:rPr lang="en-US" sz="1600" i="1" dirty="0" smtClean="0">
                <a:solidFill>
                  <a:srgbClr val="FFFFFF"/>
                </a:solidFill>
                <a:latin typeface="Damascus"/>
              </a:rPr>
              <a:t>JVM – Trisha Gee – Tuesday 16:15</a:t>
            </a:r>
            <a:endParaRPr lang="en-US" sz="1600" i="1" dirty="0">
              <a:solidFill>
                <a:srgbClr val="FFFFFF"/>
              </a:solidFill>
              <a:latin typeface="Damascus"/>
            </a:endParaRPr>
          </a:p>
        </p:txBody>
      </p:sp>
    </p:spTree>
    <p:extLst>
      <p:ext uri="{BB962C8B-B14F-4D97-AF65-F5344CB8AC3E}">
        <p14:creationId xmlns:p14="http://schemas.microsoft.com/office/powerpoint/2010/main" val="3731517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Hortonworks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4810"/>
            <a:ext cx="9144000" cy="49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88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Databricks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336"/>
            <a:ext cx="9144000" cy="48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85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WSO2 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9144000" cy="40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99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85010"/>
            <a:ext cx="7620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88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/>
          </a:p>
          <a:p>
            <a:pPr marL="0" indent="0">
              <a:buNone/>
            </a:pPr>
            <a:r>
              <a:rPr lang="en-US" sz="4000" smtClean="0"/>
              <a:t>You </a:t>
            </a:r>
            <a:r>
              <a:rPr lang="en-US" sz="4000" dirty="0" smtClean="0"/>
              <a:t>are on the bleeding edge</a:t>
            </a:r>
          </a:p>
          <a:p>
            <a:pPr lvl="1"/>
            <a:r>
              <a:rPr lang="en-US" sz="3600" dirty="0" smtClean="0"/>
              <a:t>Expect to have some pain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3742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461129" y="1146627"/>
            <a:ext cx="6418040" cy="4765796"/>
            <a:chOff x="682770" y="81927"/>
            <a:chExt cx="7851858" cy="5830496"/>
          </a:xfrm>
        </p:grpSpPr>
        <p:sp>
          <p:nvSpPr>
            <p:cNvPr id="3" name="Rounded Rectangle 2"/>
            <p:cNvSpPr/>
            <p:nvPr/>
          </p:nvSpPr>
          <p:spPr>
            <a:xfrm>
              <a:off x="682770" y="5270658"/>
              <a:ext cx="7851858" cy="64176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 World</a:t>
              </a:r>
              <a:endParaRPr lang="en-US" dirty="0"/>
            </a:p>
          </p:txBody>
        </p:sp>
        <p:sp>
          <p:nvSpPr>
            <p:cNvPr id="6" name="Up Arrow 5"/>
            <p:cNvSpPr/>
            <p:nvPr/>
          </p:nvSpPr>
          <p:spPr>
            <a:xfrm>
              <a:off x="2926637" y="2935730"/>
              <a:ext cx="751047" cy="215742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/>
            <p:cNvSpPr/>
            <p:nvPr/>
          </p:nvSpPr>
          <p:spPr>
            <a:xfrm>
              <a:off x="393932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>
              <a:off x="495201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Up Arrow 8"/>
            <p:cNvSpPr/>
            <p:nvPr/>
          </p:nvSpPr>
          <p:spPr>
            <a:xfrm>
              <a:off x="6071759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 Arrow 9"/>
            <p:cNvSpPr/>
            <p:nvPr/>
          </p:nvSpPr>
          <p:spPr>
            <a:xfrm>
              <a:off x="7191501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2770" y="4446818"/>
              <a:ext cx="1856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collection </a:t>
              </a:r>
              <a:br>
                <a:rPr lang="en-US" dirty="0" smtClean="0"/>
              </a:br>
              <a:r>
                <a:rPr lang="en-US" dirty="0" smtClean="0"/>
                <a:t>models, </a:t>
              </a:r>
              <a:r>
                <a:rPr lang="en-US" dirty="0" err="1" smtClean="0"/>
                <a:t>queueing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39327" y="3741348"/>
              <a:ext cx="4281228" cy="3413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</a:t>
              </a:r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3832275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952017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6071759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7191501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39168" y="2375892"/>
              <a:ext cx="1138515" cy="39598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Realtime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2770" y="3741348"/>
              <a:ext cx="132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 data</a:t>
              </a:r>
              <a:endParaRPr lang="en-US" dirty="0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926636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4952017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Up Arrow 23"/>
            <p:cNvSpPr/>
            <p:nvPr/>
          </p:nvSpPr>
          <p:spPr>
            <a:xfrm>
              <a:off x="6071759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39168" y="996782"/>
              <a:ext cx="5681387" cy="50521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Visualisation</a:t>
              </a:r>
              <a:r>
                <a:rPr lang="en-US" dirty="0" smtClean="0"/>
                <a:t> Store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34274" y="81927"/>
              <a:ext cx="5681387" cy="50521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Visualisation</a:t>
              </a:r>
              <a:r>
                <a:rPr lang="en-US" dirty="0" smtClean="0"/>
                <a:t> System</a:t>
              </a:r>
              <a:endParaRPr lang="en-US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1558" y="2324012"/>
              <a:ext cx="3731473" cy="611717"/>
            </a:xfrm>
            <a:prstGeom prst="rect">
              <a:avLst/>
            </a:prstGeom>
          </p:spPr>
        </p:pic>
        <p:sp>
          <p:nvSpPr>
            <p:cNvPr id="29" name="Up Arrow 28"/>
            <p:cNvSpPr/>
            <p:nvPr/>
          </p:nvSpPr>
          <p:spPr>
            <a:xfrm>
              <a:off x="3045157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/>
            <p:cNvSpPr/>
            <p:nvPr/>
          </p:nvSpPr>
          <p:spPr>
            <a:xfrm>
              <a:off x="4522129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 Arrow 30"/>
            <p:cNvSpPr/>
            <p:nvPr/>
          </p:nvSpPr>
          <p:spPr>
            <a:xfrm>
              <a:off x="5999101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 Arrow 31"/>
            <p:cNvSpPr/>
            <p:nvPr/>
          </p:nvSpPr>
          <p:spPr>
            <a:xfrm>
              <a:off x="7476073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770" y="2241548"/>
              <a:ext cx="16754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DAG pipeline</a:t>
              </a:r>
              <a:br>
                <a:rPr lang="en-US" dirty="0" smtClean="0"/>
              </a:br>
              <a:r>
                <a:rPr lang="en-US" dirty="0" smtClean="0"/>
                <a:t>Map-Reduce</a:t>
              </a:r>
              <a:br>
                <a:rPr lang="en-US" dirty="0" smtClean="0"/>
              </a:br>
              <a:r>
                <a:rPr lang="en-US" dirty="0" smtClean="0"/>
                <a:t>Micro-batch </a:t>
              </a:r>
              <a:r>
                <a:rPr lang="en-US" dirty="0" err="1" smtClean="0"/>
                <a:t>etc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2770" y="914857"/>
              <a:ext cx="1451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NoSQL</a:t>
              </a:r>
              <a:r>
                <a:rPr lang="en-US" dirty="0" smtClean="0"/>
                <a:t> or</a:t>
              </a:r>
              <a:br>
                <a:rPr lang="en-US" dirty="0" smtClean="0"/>
              </a:br>
              <a:r>
                <a:rPr lang="en-US" dirty="0" smtClean="0"/>
                <a:t>SQL database</a:t>
              </a:r>
              <a:endParaRPr lang="en-US" dirty="0"/>
            </a:p>
          </p:txBody>
        </p: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The big picture</a:t>
            </a:r>
            <a:br>
              <a:rPr lang="en-US" sz="3600" dirty="0" smtClean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669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</a:t>
            </a:r>
            <a:r>
              <a:rPr lang="en-US" i="1" dirty="0" smtClean="0"/>
              <a:t>immutable </a:t>
            </a:r>
            <a:r>
              <a:rPr lang="en-US" dirty="0" smtClean="0"/>
              <a:t>master data</a:t>
            </a:r>
          </a:p>
          <a:p>
            <a:r>
              <a:rPr lang="en-US" dirty="0" smtClean="0"/>
              <a:t>You create a set of processes to:</a:t>
            </a:r>
          </a:p>
          <a:p>
            <a:pPr lvl="1"/>
            <a:r>
              <a:rPr lang="en-US" dirty="0" smtClean="0"/>
              <a:t>Collect that data</a:t>
            </a:r>
          </a:p>
          <a:p>
            <a:pPr lvl="1"/>
            <a:r>
              <a:rPr lang="en-US" dirty="0" smtClean="0"/>
              <a:t>Store master data</a:t>
            </a:r>
          </a:p>
          <a:p>
            <a:pPr lvl="1"/>
            <a:r>
              <a:rPr lang="en-US" dirty="0" smtClean="0"/>
              <a:t>Process data </a:t>
            </a:r>
          </a:p>
          <a:p>
            <a:pPr lvl="1"/>
            <a:r>
              <a:rPr lang="en-US" dirty="0" err="1" smtClean="0"/>
              <a:t>Visualise</a:t>
            </a:r>
            <a:r>
              <a:rPr lang="en-US" dirty="0" smtClean="0"/>
              <a:t> and present</a:t>
            </a:r>
          </a:p>
          <a:p>
            <a:r>
              <a:rPr lang="en-US" dirty="0" smtClean="0"/>
              <a:t>Some of those processes act on batch and others on real-time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choose the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approaches:</a:t>
            </a:r>
          </a:p>
          <a:p>
            <a:pPr lvl="1"/>
            <a:r>
              <a:rPr lang="en-US" dirty="0" smtClean="0"/>
              <a:t>Best of breed</a:t>
            </a:r>
          </a:p>
          <a:p>
            <a:pPr lvl="2"/>
            <a:r>
              <a:rPr lang="en-US" dirty="0" smtClean="0"/>
              <a:t>Choose the best available component in each space</a:t>
            </a:r>
          </a:p>
          <a:p>
            <a:pPr lvl="1"/>
            <a:r>
              <a:rPr lang="en-US" dirty="0" smtClean="0"/>
              <a:t>Stack</a:t>
            </a:r>
          </a:p>
          <a:p>
            <a:pPr lvl="2"/>
            <a:r>
              <a:rPr lang="en-US" dirty="0" smtClean="0"/>
              <a:t>Choose a curated stack that a team or organization is providing/selling/supporting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6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Minimise</a:t>
            </a:r>
            <a:r>
              <a:rPr lang="en-US" dirty="0" smtClean="0"/>
              <a:t> the pain</a:t>
            </a:r>
          </a:p>
          <a:p>
            <a:pPr lvl="1"/>
            <a:r>
              <a:rPr lang="en-US" dirty="0" smtClean="0"/>
              <a:t>Choose what you need when you need it</a:t>
            </a:r>
          </a:p>
          <a:p>
            <a:pPr lvl="1"/>
            <a:r>
              <a:rPr lang="en-US" dirty="0" smtClean="0"/>
              <a:t>Don’t over engineer</a:t>
            </a:r>
          </a:p>
        </p:txBody>
      </p:sp>
    </p:spTree>
    <p:extLst>
      <p:ext uri="{BB962C8B-B14F-4D97-AF65-F5344CB8AC3E}">
        <p14:creationId xmlns:p14="http://schemas.microsoft.com/office/powerpoint/2010/main" val="148978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ingest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transfer</a:t>
            </a:r>
          </a:p>
          <a:p>
            <a:r>
              <a:rPr lang="en-US" dirty="0" smtClean="0"/>
              <a:t>Live stream</a:t>
            </a:r>
          </a:p>
          <a:p>
            <a:pPr lvl="1"/>
            <a:r>
              <a:rPr lang="en-US" dirty="0" smtClean="0"/>
              <a:t>Sockets</a:t>
            </a:r>
          </a:p>
          <a:p>
            <a:pPr lvl="1"/>
            <a:r>
              <a:rPr lang="en-US" dirty="0" smtClean="0"/>
              <a:t>Syslog</a:t>
            </a:r>
          </a:p>
          <a:p>
            <a:pPr lvl="1"/>
            <a:r>
              <a:rPr lang="en-US" dirty="0" smtClean="0"/>
              <a:t>Messaging system</a:t>
            </a:r>
          </a:p>
          <a:p>
            <a:r>
              <a:rPr lang="en-US" dirty="0" smtClean="0"/>
              <a:t>From existing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store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</a:t>
            </a:r>
          </a:p>
          <a:p>
            <a:r>
              <a:rPr lang="en-US" dirty="0" smtClean="0"/>
              <a:t>Cassandra File System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database only</a:t>
            </a:r>
          </a:p>
          <a:p>
            <a:pPr lvl="1"/>
            <a:r>
              <a:rPr lang="en-US" dirty="0" smtClean="0"/>
              <a:t>Mongo / HBase / Cassandra</a:t>
            </a:r>
          </a:p>
          <a:p>
            <a:r>
              <a:rPr lang="en-US" dirty="0" err="1" smtClean="0"/>
              <a:t>zFS</a:t>
            </a:r>
            <a:r>
              <a:rPr lang="en-US" dirty="0" smtClean="0"/>
              <a:t> / </a:t>
            </a:r>
            <a:r>
              <a:rPr lang="en-US" dirty="0" err="1" smtClean="0"/>
              <a:t>GlusterFS</a:t>
            </a:r>
            <a:r>
              <a:rPr lang="en-US" dirty="0" smtClean="0"/>
              <a:t> / NFS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2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process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Map Reduce</a:t>
            </a:r>
          </a:p>
          <a:p>
            <a:r>
              <a:rPr lang="en-US" dirty="0" smtClean="0"/>
              <a:t>Hive / Pig</a:t>
            </a:r>
          </a:p>
          <a:p>
            <a:r>
              <a:rPr lang="en-US" dirty="0" smtClean="0"/>
              <a:t>DAG</a:t>
            </a:r>
          </a:p>
          <a:p>
            <a:r>
              <a:rPr lang="en-US" dirty="0" smtClean="0"/>
              <a:t>Pipeline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728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472</Words>
  <Application>Microsoft Macintosh PowerPoint</Application>
  <PresentationFormat>On-screen Show (4:3)</PresentationFormat>
  <Paragraphs>132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Cloud Computing and Big Data  Big Data Pulling it all together</vt:lpstr>
      <vt:lpstr>Contents</vt:lpstr>
      <vt:lpstr>The big picture </vt:lpstr>
      <vt:lpstr>The big picture</vt:lpstr>
      <vt:lpstr>How to choose the components?</vt:lpstr>
      <vt:lpstr>Approach</vt:lpstr>
      <vt:lpstr>How do I ingest data?</vt:lpstr>
      <vt:lpstr>How do I store data?</vt:lpstr>
      <vt:lpstr>How do I process data?</vt:lpstr>
      <vt:lpstr>How do I visualise data</vt:lpstr>
      <vt:lpstr>Collection / Queuing systems</vt:lpstr>
      <vt:lpstr>Apache Kafka</vt:lpstr>
      <vt:lpstr>ZeroMQ</vt:lpstr>
      <vt:lpstr>CassandraFS (not open source)</vt:lpstr>
      <vt:lpstr>Processing approaches</vt:lpstr>
      <vt:lpstr>Cluster management systems</vt:lpstr>
      <vt:lpstr>Apache Mesos </vt:lpstr>
      <vt:lpstr>Realtime</vt:lpstr>
      <vt:lpstr>Visualisation</vt:lpstr>
      <vt:lpstr>Visualisation approaches</vt:lpstr>
      <vt:lpstr>Fortune top 10 big data companies fortune.com/2014/06/13/these-big-data-companies-are-ones-to-watch/</vt:lpstr>
      <vt:lpstr>Hortonworks</vt:lpstr>
      <vt:lpstr>Databricks</vt:lpstr>
      <vt:lpstr>WSO2 DAS</vt:lpstr>
      <vt:lpstr>Lambda</vt:lpstr>
      <vt:lpstr>The real answer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386</cp:revision>
  <dcterms:created xsi:type="dcterms:W3CDTF">2012-03-07T10:41:54Z</dcterms:created>
  <dcterms:modified xsi:type="dcterms:W3CDTF">2015-11-24T22:19:22Z</dcterms:modified>
</cp:coreProperties>
</file>