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5" r:id="rId5"/>
    <p:sldId id="261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30/11/15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5" y="1218663"/>
            <a:ext cx="7585836" cy="48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be covered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0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Tools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EC2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Your virtual computers</a:t>
            </a:r>
          </a:p>
          <a:p>
            <a:r>
              <a:rPr lang="en-US" dirty="0" smtClean="0"/>
              <a:t>Volumes (EBS)</a:t>
            </a:r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Elastic IPs</a:t>
            </a:r>
          </a:p>
          <a:p>
            <a:pPr lvl="1"/>
            <a:r>
              <a:rPr lang="en-US" dirty="0" smtClean="0"/>
              <a:t>Specific IP address that can be assigned to systems</a:t>
            </a:r>
          </a:p>
          <a:p>
            <a:r>
              <a:rPr lang="en-US" dirty="0" smtClean="0"/>
              <a:t>Security Groups</a:t>
            </a:r>
          </a:p>
          <a:p>
            <a:pPr lvl="1"/>
            <a:r>
              <a:rPr lang="en-US" dirty="0" smtClean="0"/>
              <a:t>Sets of firewall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A secure subnet for your instances which can be </a:t>
            </a:r>
            <a:r>
              <a:rPr lang="en-US" dirty="0" err="1" smtClean="0"/>
              <a:t>VPNed</a:t>
            </a:r>
            <a:r>
              <a:rPr lang="en-US" dirty="0" smtClean="0"/>
              <a:t> to/from your own </a:t>
            </a:r>
            <a:r>
              <a:rPr lang="en-US" dirty="0" err="1" smtClean="0"/>
              <a:t>datacentre</a:t>
            </a:r>
            <a:endParaRPr lang="en-US" dirty="0" smtClean="0"/>
          </a:p>
          <a:p>
            <a:pPr lvl="1"/>
            <a:r>
              <a:rPr lang="en-US" dirty="0" smtClean="0"/>
              <a:t>Includes/requires an Internet Gateway for creating public services</a:t>
            </a:r>
          </a:p>
          <a:p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Network load-balancing system</a:t>
            </a:r>
          </a:p>
          <a:p>
            <a:r>
              <a:rPr lang="en-US" dirty="0" smtClean="0"/>
              <a:t>Key pairs</a:t>
            </a:r>
          </a:p>
          <a:p>
            <a:pPr lvl="1"/>
            <a:r>
              <a:rPr lang="en-US" dirty="0" smtClean="0"/>
              <a:t>Security tokens for managing access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Amazon’s DNS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difference between </a:t>
            </a:r>
            <a:r>
              <a:rPr lang="en-US" b="1" dirty="0" smtClean="0"/>
              <a:t>stopping</a:t>
            </a:r>
            <a:r>
              <a:rPr lang="en-US" dirty="0" smtClean="0"/>
              <a:t> an instance and </a:t>
            </a:r>
            <a:r>
              <a:rPr lang="en-US" b="1" dirty="0" smtClean="0"/>
              <a:t>terminating</a:t>
            </a:r>
            <a:endParaRPr lang="en-US" b="1" dirty="0"/>
          </a:p>
          <a:p>
            <a:pPr lvl="1"/>
            <a:r>
              <a:rPr lang="en-US" b="1" dirty="0" smtClean="0"/>
              <a:t>Stopping</a:t>
            </a:r>
          </a:p>
          <a:p>
            <a:pPr lvl="2"/>
            <a:r>
              <a:rPr lang="en-US" dirty="0" smtClean="0"/>
              <a:t>Your instance is stopped, but the disk is still allocated</a:t>
            </a:r>
          </a:p>
          <a:p>
            <a:pPr lvl="2"/>
            <a:r>
              <a:rPr lang="en-US" dirty="0" smtClean="0"/>
              <a:t>You will be charged for EBS disk </a:t>
            </a:r>
          </a:p>
          <a:p>
            <a:pPr lvl="1"/>
            <a:r>
              <a:rPr lang="en-US" b="1" dirty="0" smtClean="0"/>
              <a:t>Terminating</a:t>
            </a:r>
          </a:p>
          <a:p>
            <a:pPr lvl="2"/>
            <a:r>
              <a:rPr lang="en-US" dirty="0" smtClean="0"/>
              <a:t>Disk will also be removed and you will not be charged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machine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T2, M4, M3, C4, C3, R3, G2, I2, D2</a:t>
            </a:r>
          </a:p>
          <a:p>
            <a:pPr lvl="2"/>
            <a:r>
              <a:rPr lang="en-US" dirty="0" smtClean="0"/>
              <a:t>General purpose – T, M</a:t>
            </a:r>
          </a:p>
          <a:p>
            <a:pPr lvl="2"/>
            <a:r>
              <a:rPr lang="en-US" dirty="0" smtClean="0"/>
              <a:t>Compute – C</a:t>
            </a:r>
          </a:p>
          <a:p>
            <a:pPr lvl="2"/>
            <a:r>
              <a:rPr lang="en-US" dirty="0" smtClean="0"/>
              <a:t>Memory – R</a:t>
            </a:r>
          </a:p>
          <a:p>
            <a:pPr lvl="2"/>
            <a:r>
              <a:rPr lang="en-US" dirty="0" smtClean="0"/>
              <a:t>GPU – G</a:t>
            </a:r>
          </a:p>
          <a:p>
            <a:pPr lvl="2"/>
            <a:r>
              <a:rPr lang="en-US" dirty="0" smtClean="0"/>
              <a:t>IO – I</a:t>
            </a:r>
          </a:p>
          <a:p>
            <a:pPr lvl="2"/>
            <a:r>
              <a:rPr lang="en-US" dirty="0" smtClean="0"/>
              <a:t>Data – D</a:t>
            </a:r>
          </a:p>
          <a:p>
            <a:r>
              <a:rPr lang="en-US" dirty="0" smtClean="0"/>
              <a:t>Numbers indicate the “family version”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M4 </a:t>
            </a:r>
            <a:r>
              <a:rPr lang="en-US" dirty="0" err="1" smtClean="0"/>
              <a:t>supercedes</a:t>
            </a:r>
            <a:r>
              <a:rPr lang="en-US" dirty="0" smtClean="0"/>
              <a:t> 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instance types </a:t>
            </a:r>
            <a:r>
              <a:rPr lang="en-US" sz="3200" smtClean="0"/>
              <a:t>(subset)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3249"/>
              </p:ext>
            </p:extLst>
          </p:nvPr>
        </p:nvGraphicFramePr>
        <p:xfrm>
          <a:off x="320965" y="1082677"/>
          <a:ext cx="8512536" cy="4907600"/>
        </p:xfrm>
        <a:graphic>
          <a:graphicData uri="http://schemas.openxmlformats.org/drawingml/2006/table">
            <a:tbl>
              <a:tblPr firstRow="1" bandCol="1">
                <a:tableStyleId>{3C2FFA5D-87B4-456A-9821-1D502468CF0F}</a:tableStyleId>
              </a:tblPr>
              <a:tblGrid>
                <a:gridCol w="778925"/>
                <a:gridCol w="723287"/>
                <a:gridCol w="856817"/>
                <a:gridCol w="1001474"/>
                <a:gridCol w="1357556"/>
                <a:gridCol w="1402065"/>
                <a:gridCol w="723287"/>
                <a:gridCol w="723287"/>
                <a:gridCol w="945838"/>
              </a:tblGrid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Instance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Type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vCPU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Memory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Storage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Performance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Physical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Processor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Clock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Speed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EBS OPT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Enhance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t2.micro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3.3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3.0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m4.10xlarge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3.75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g2.2xlarge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60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 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120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u="none" strike="noStrike">
                          <a:effectLst/>
                        </a:rPr>
                        <a:t> -</a:t>
                      </a:r>
                      <a:endParaRPr lang="sk-SK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50" u="none" strike="noStrike">
                          <a:effectLst/>
                        </a:rPr>
                        <a:t>- </a:t>
                      </a:r>
                      <a:endParaRPr lang="pl-PL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15.25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32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244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320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30.5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1 </a:t>
                      </a:r>
                      <a:r>
                        <a:rPr lang="cs-CZ" sz="1050" u="none" strike="noStrike" dirty="0" err="1">
                          <a:effectLst/>
                        </a:rPr>
                        <a:t>x</a:t>
                      </a:r>
                      <a:r>
                        <a:rPr lang="cs-CZ" sz="1050" u="none" strike="noStrike" dirty="0">
                          <a:effectLst/>
                        </a:rPr>
                        <a:t> 800 SSD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Moderate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 Xeon E5-2670 v2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i2.4xlarge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122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4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8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30.5</a:t>
                      </a:r>
                      <a:endParaRPr lang="nb-NO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3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6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889</Words>
  <Application>Microsoft Macintosh PowerPoint</Application>
  <PresentationFormat>On-screen Show (4:3)</PresentationFormat>
  <Paragraphs>295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Cloud Computing and Big Data  Understanding  Cloud Services</vt:lpstr>
      <vt:lpstr>Contents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Platform as a Service model</vt:lpstr>
      <vt:lpstr>PaaS and Containers</vt:lpstr>
      <vt:lpstr>Back to Amazon AWS</vt:lpstr>
      <vt:lpstr>Amazon EC2 Dashboard</vt:lpstr>
      <vt:lpstr>Amazon EC2 demo</vt:lpstr>
      <vt:lpstr>Main EC2 components</vt:lpstr>
      <vt:lpstr>More components </vt:lpstr>
      <vt:lpstr>Important</vt:lpstr>
      <vt:lpstr>EC2 machine sizes</vt:lpstr>
      <vt:lpstr>Amazon instance types (subset)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309</cp:revision>
  <dcterms:created xsi:type="dcterms:W3CDTF">2012-03-07T10:41:54Z</dcterms:created>
  <dcterms:modified xsi:type="dcterms:W3CDTF">2015-11-30T09:01:59Z</dcterms:modified>
</cp:coreProperties>
</file>