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85" r:id="rId3"/>
    <p:sldId id="286" r:id="rId4"/>
    <p:sldId id="287" r:id="rId5"/>
    <p:sldId id="290" r:id="rId6"/>
    <p:sldId id="289" r:id="rId7"/>
    <p:sldId id="299" r:id="rId8"/>
    <p:sldId id="292" r:id="rId9"/>
    <p:sldId id="293" r:id="rId10"/>
    <p:sldId id="294" r:id="rId11"/>
    <p:sldId id="295" r:id="rId12"/>
    <p:sldId id="297" r:id="rId13"/>
    <p:sldId id="298" r:id="rId14"/>
    <p:sldId id="296" r:id="rId15"/>
    <p:sldId id="300" r:id="rId16"/>
    <p:sldId id="301" r:id="rId17"/>
    <p:sldId id="302" r:id="rId18"/>
    <p:sldId id="303" r:id="rId19"/>
    <p:sldId id="304" r:id="rId20"/>
    <p:sldId id="28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21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30/11/15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2" y="6356352"/>
            <a:ext cx="2133600" cy="365125"/>
          </a:xfrm>
          <a:prstGeom prst="rect">
            <a:avLst/>
          </a:prstGeom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5" y="6356352"/>
            <a:ext cx="2895600" cy="365125"/>
          </a:xfrm>
          <a:prstGeom prst="rect">
            <a:avLst/>
          </a:prstGeom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lIns="82296" tIns="41148" rIns="82296" bIns="41148"/>
          <a:lstStyle/>
          <a:p>
            <a:fld id="{A8D424FE-D216-4DA0-9EB3-59CD2FCFD2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754381"/>
            <a:ext cx="8229600" cy="82264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553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hyperlink" Target="http://creativecommons.org/licenses/by-nc-sa/4.0/" TargetMode="Externa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2015.  </a:t>
            </a:r>
            <a:r>
              <a:rPr lang="en-US" sz="700" dirty="0" smtClean="0">
                <a:latin typeface="Montserrat"/>
              </a:rPr>
              <a:t>This </a:t>
            </a:r>
            <a:r>
              <a:rPr lang="en-US" sz="700" dirty="0" smtClean="0">
                <a:latin typeface="Montserrat"/>
              </a:rPr>
              <a:t>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4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orm.apache.org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freo.me/DEBS_Siddhi" TargetMode="Externa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wso2/siddhi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err="1" smtClean="0">
                <a:ea typeface="ヒラギノ角ゴ ProN W3" charset="0"/>
                <a:cs typeface="ヒラギノ角ゴ ProN W3" charset="0"/>
              </a:rPr>
              <a:t>Realtime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</a:t>
            </a:r>
            <a:r>
              <a:rPr lang="en-US" smtClean="0">
                <a:ea typeface="ヒラギノ角ゴ ProN W3" charset="0"/>
                <a:cs typeface="ヒラギノ角ゴ ProN W3" charset="0"/>
              </a:rPr>
              <a:t>Big Data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Nov 2015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Storm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Originally developed by </a:t>
            </a:r>
            <a:r>
              <a:rPr lang="en-US" dirty="0" err="1" smtClean="0"/>
              <a:t>BackType</a:t>
            </a:r>
            <a:endParaRPr lang="en-US" dirty="0" smtClean="0"/>
          </a:p>
          <a:p>
            <a:pPr lvl="1"/>
            <a:r>
              <a:rPr lang="en-US" dirty="0" smtClean="0"/>
              <a:t>Nathan </a:t>
            </a:r>
            <a:r>
              <a:rPr lang="en-US" dirty="0" err="1" smtClean="0"/>
              <a:t>Marz</a:t>
            </a:r>
            <a:endParaRPr lang="en-US" dirty="0" smtClean="0"/>
          </a:p>
          <a:p>
            <a:r>
              <a:rPr lang="en-US" dirty="0" smtClean="0"/>
              <a:t>Acquired by Twitter</a:t>
            </a:r>
          </a:p>
          <a:p>
            <a:r>
              <a:rPr lang="en-US" dirty="0" smtClean="0"/>
              <a:t>Open Sourced and then donated to Apache</a:t>
            </a:r>
          </a:p>
          <a:p>
            <a:r>
              <a:rPr lang="en-US" dirty="0" smtClean="0"/>
              <a:t>Became a top level project in 2014 </a:t>
            </a:r>
          </a:p>
          <a:p>
            <a:pPr lvl="1"/>
            <a:r>
              <a:rPr lang="en-US" dirty="0" smtClean="0">
                <a:hlinkClick r:id="rId2"/>
              </a:rPr>
              <a:t>http://storm.apache.org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981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Storm</a:t>
            </a:r>
            <a:br>
              <a:rPr lang="en-US" dirty="0" smtClean="0"/>
            </a:br>
            <a:r>
              <a:rPr lang="en-US" dirty="0" smtClean="0"/>
              <a:t>Trident (micro-batch)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44" y="1417638"/>
            <a:ext cx="7385952" cy="479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44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Siddhi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stateful</a:t>
            </a:r>
            <a:r>
              <a:rPr lang="en-US" dirty="0" smtClean="0"/>
              <a:t> query model</a:t>
            </a:r>
          </a:p>
          <a:p>
            <a:r>
              <a:rPr lang="en-US" dirty="0" smtClean="0"/>
              <a:t>SQL-like language for querying streams of data</a:t>
            </a:r>
          </a:p>
          <a:p>
            <a:pPr lvl="1"/>
            <a:r>
              <a:rPr lang="en-US" dirty="0" smtClean="0"/>
              <a:t>Extended with </a:t>
            </a:r>
            <a:r>
              <a:rPr lang="en-US" b="1" dirty="0" smtClean="0"/>
              <a:t>windows</a:t>
            </a:r>
          </a:p>
          <a:p>
            <a:pPr lvl="2"/>
            <a:r>
              <a:rPr lang="en-US" dirty="0" smtClean="0"/>
              <a:t>Time, Event count, batches</a:t>
            </a:r>
          </a:p>
          <a:p>
            <a:pPr lvl="1"/>
            <a:r>
              <a:rPr lang="en-US" dirty="0" smtClean="0"/>
              <a:t>Partitioned</a:t>
            </a:r>
          </a:p>
          <a:p>
            <a:pPr lvl="2"/>
            <a:r>
              <a:rPr lang="en-US" dirty="0" smtClean="0"/>
              <a:t>Based on data in the events</a:t>
            </a:r>
          </a:p>
          <a:p>
            <a:pPr lvl="1"/>
            <a:r>
              <a:rPr lang="en-US" dirty="0" smtClean="0"/>
              <a:t>Pattern matching</a:t>
            </a:r>
          </a:p>
          <a:p>
            <a:pPr lvl="2"/>
            <a:r>
              <a:rPr lang="en-US" dirty="0" smtClean="0"/>
              <a:t>A then B then C within window 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284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Siddhi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Apache Licensed Open Source on </a:t>
            </a:r>
            <a:r>
              <a:rPr lang="en-US" sz="2400" dirty="0" err="1" smtClean="0"/>
              <a:t>Github</a:t>
            </a:r>
            <a:endParaRPr lang="en-US" sz="2400" dirty="0" smtClean="0"/>
          </a:p>
          <a:p>
            <a:pPr lvl="1"/>
            <a:r>
              <a:rPr lang="en-US" sz="2000" dirty="0">
                <a:hlinkClick r:id="rId2"/>
              </a:rPr>
              <a:t>https://github.com/wso2/siddhi</a:t>
            </a:r>
            <a:r>
              <a:rPr lang="en-US" sz="2000" dirty="0" smtClean="0">
                <a:hlinkClick r:id="rId2"/>
              </a:rPr>
              <a:t>/</a:t>
            </a:r>
            <a:r>
              <a:rPr lang="en-US" sz="2000" dirty="0" smtClean="0"/>
              <a:t> </a:t>
            </a:r>
          </a:p>
          <a:p>
            <a:r>
              <a:rPr lang="en-US" sz="2400" dirty="0" smtClean="0"/>
              <a:t>Pluggable into Storm and Spark</a:t>
            </a:r>
          </a:p>
          <a:p>
            <a:r>
              <a:rPr lang="en-US" sz="2400" dirty="0" smtClean="0"/>
              <a:t>Supports millions of events/sec</a:t>
            </a:r>
          </a:p>
          <a:p>
            <a:r>
              <a:rPr lang="en-US" sz="2400" dirty="0">
                <a:hlinkClick r:id="rId3"/>
              </a:rPr>
              <a:t>http://freo.me/</a:t>
            </a:r>
            <a:r>
              <a:rPr lang="en-US" sz="2400" dirty="0" smtClean="0">
                <a:hlinkClick r:id="rId3"/>
              </a:rPr>
              <a:t>DEBS_Siddhi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635" y="3888329"/>
            <a:ext cx="4440366" cy="296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492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Spark Streaming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74154"/>
            <a:ext cx="9144000" cy="20405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6077"/>
            <a:ext cx="9144000" cy="341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072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Dstreams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Discretized Streams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22097"/>
            <a:ext cx="9144000" cy="200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494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</a:t>
            </a:r>
            <a:r>
              <a:rPr lang="en-US" dirty="0" err="1" smtClean="0"/>
              <a:t>DStreams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0700"/>
            <a:ext cx="9144000" cy="325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875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CEP  capabilities </a:t>
            </a:r>
            <a:br>
              <a:rPr lang="en-US" dirty="0" smtClean="0"/>
            </a:br>
            <a:r>
              <a:rPr lang="en-US" dirty="0" smtClean="0"/>
              <a:t>in Spark Streaming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DStream</a:t>
            </a:r>
            <a:r>
              <a:rPr lang="en-US" sz="2400" dirty="0" smtClean="0"/>
              <a:t> “</a:t>
            </a:r>
            <a:r>
              <a:rPr lang="en-US" sz="2400" dirty="0" err="1" smtClean="0"/>
              <a:t>updateStateByKey</a:t>
            </a:r>
            <a:r>
              <a:rPr lang="en-US" sz="2400" dirty="0" smtClean="0"/>
              <a:t>”</a:t>
            </a:r>
          </a:p>
          <a:p>
            <a:r>
              <a:rPr lang="en-US" sz="2400" dirty="0" smtClean="0"/>
              <a:t>Joins</a:t>
            </a:r>
          </a:p>
          <a:p>
            <a:r>
              <a:rPr lang="en-US" sz="2400" dirty="0" smtClean="0"/>
              <a:t>Windows</a:t>
            </a:r>
          </a:p>
          <a:p>
            <a:pPr lvl="1"/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78" y="2783197"/>
            <a:ext cx="8564196" cy="334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689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Storm </a:t>
            </a:r>
            <a:r>
              <a:rPr lang="en-US" dirty="0" err="1" smtClean="0"/>
              <a:t>vs</a:t>
            </a:r>
            <a:r>
              <a:rPr lang="en-US" dirty="0" smtClean="0"/>
              <a:t> Spark Streaming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“Classic” Storm has no counterpart in Spark </a:t>
            </a:r>
          </a:p>
          <a:p>
            <a:pPr lvl="1"/>
            <a:r>
              <a:rPr lang="en-US" dirty="0" smtClean="0"/>
              <a:t>Spouts and Bolts</a:t>
            </a:r>
          </a:p>
          <a:p>
            <a:pPr lvl="1"/>
            <a:r>
              <a:rPr lang="en-US" dirty="0" smtClean="0"/>
              <a:t>Event by event processing</a:t>
            </a:r>
          </a:p>
          <a:p>
            <a:r>
              <a:rPr lang="en-US" dirty="0" smtClean="0"/>
              <a:t>Trident and Streaming both offer micro-batch models </a:t>
            </a:r>
          </a:p>
          <a:p>
            <a:pPr lvl="1"/>
            <a:r>
              <a:rPr lang="en-US" dirty="0" smtClean="0"/>
              <a:t>More </a:t>
            </a:r>
            <a:r>
              <a:rPr lang="en-US" dirty="0" err="1" smtClean="0"/>
              <a:t>performant</a:t>
            </a:r>
            <a:r>
              <a:rPr lang="en-US" dirty="0" smtClean="0"/>
              <a:t> but less flexible</a:t>
            </a:r>
          </a:p>
          <a:p>
            <a:r>
              <a:rPr lang="en-US" dirty="0" smtClean="0"/>
              <a:t>Storm is more flexible for pure streaming systems</a:t>
            </a:r>
          </a:p>
          <a:p>
            <a:r>
              <a:rPr lang="en-US" dirty="0" smtClean="0"/>
              <a:t>Spark offers a much more unified programming model for Batch and Streaming</a:t>
            </a:r>
          </a:p>
        </p:txBody>
      </p:sp>
    </p:spTree>
    <p:extLst>
      <p:ext uri="{BB962C8B-B14F-4D97-AF65-F5344CB8AC3E}">
        <p14:creationId xmlns:p14="http://schemas.microsoft.com/office/powerpoint/2010/main" val="122685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Realtime</a:t>
            </a:r>
            <a:r>
              <a:rPr lang="en-US" dirty="0" smtClean="0"/>
              <a:t> processing is hard</a:t>
            </a:r>
          </a:p>
          <a:p>
            <a:pPr lvl="1"/>
            <a:r>
              <a:rPr lang="en-US" dirty="0" smtClean="0"/>
              <a:t>Requires large memory and state</a:t>
            </a:r>
          </a:p>
          <a:p>
            <a:pPr lvl="1"/>
            <a:r>
              <a:rPr lang="en-US" dirty="0" smtClean="0"/>
              <a:t>The lambda architecture splits the problem into batch and </a:t>
            </a:r>
            <a:r>
              <a:rPr lang="en-US" dirty="0" err="1" smtClean="0"/>
              <a:t>realtime</a:t>
            </a:r>
            <a:r>
              <a:rPr lang="en-US" dirty="0" smtClean="0"/>
              <a:t> challenges</a:t>
            </a:r>
          </a:p>
          <a:p>
            <a:r>
              <a:rPr lang="en-US" dirty="0" smtClean="0"/>
              <a:t>Multiple approaches:</a:t>
            </a:r>
          </a:p>
          <a:p>
            <a:pPr lvl="1"/>
            <a:r>
              <a:rPr lang="en-US" dirty="0" smtClean="0"/>
              <a:t>Pure Streaming</a:t>
            </a:r>
          </a:p>
          <a:p>
            <a:pPr lvl="1"/>
            <a:r>
              <a:rPr lang="en-US" dirty="0" smtClean="0"/>
              <a:t>Micro-batch</a:t>
            </a:r>
          </a:p>
          <a:p>
            <a:pPr lvl="1"/>
            <a:r>
              <a:rPr lang="en-US" smtClean="0"/>
              <a:t>CEP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16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Recap on the Lambda Architecture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64" y="1417638"/>
            <a:ext cx="8561154" cy="423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129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42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Continuous data flow </a:t>
            </a:r>
          </a:p>
          <a:p>
            <a:pPr lvl="1"/>
            <a:r>
              <a:rPr lang="en-US" dirty="0" smtClean="0"/>
              <a:t>“Unbounded streams of data”</a:t>
            </a:r>
          </a:p>
          <a:p>
            <a:r>
              <a:rPr lang="en-US" dirty="0" smtClean="0"/>
              <a:t>Usually uses a message distribution system</a:t>
            </a:r>
          </a:p>
          <a:p>
            <a:pPr lvl="1"/>
            <a:r>
              <a:rPr lang="en-US" dirty="0" smtClean="0"/>
              <a:t>JMS</a:t>
            </a:r>
          </a:p>
          <a:p>
            <a:pPr lvl="1"/>
            <a:r>
              <a:rPr lang="en-US" dirty="0" smtClean="0"/>
              <a:t>Apache Kafka</a:t>
            </a:r>
          </a:p>
          <a:p>
            <a:pPr lvl="1"/>
            <a:r>
              <a:rPr lang="en-US" dirty="0" smtClean="0"/>
              <a:t>MQTT</a:t>
            </a:r>
          </a:p>
          <a:p>
            <a:pPr lvl="1"/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An unbounded set of events with time</a:t>
            </a:r>
          </a:p>
          <a:p>
            <a:pPr lvl="1"/>
            <a:r>
              <a:rPr lang="en-US" dirty="0" smtClean="0"/>
              <a:t>&lt;t1, E1&gt;, &lt;t2, E2&gt;, </a:t>
            </a:r>
            <a:r>
              <a:rPr lang="is-IS" dirty="0" smtClean="0"/>
              <a:t>….., &lt;tn, En&gt;, ....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677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Stream processing categorization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Simple event processing</a:t>
            </a:r>
          </a:p>
          <a:p>
            <a:pPr lvl="1"/>
            <a:r>
              <a:rPr lang="en-US" dirty="0" smtClean="0"/>
              <a:t>Working on an event at a time</a:t>
            </a:r>
          </a:p>
          <a:p>
            <a:pPr lvl="2"/>
            <a:r>
              <a:rPr lang="en-US" dirty="0" smtClean="0"/>
              <a:t>e.g. filter out all events where the wind speed &gt; 50 mph</a:t>
            </a:r>
          </a:p>
          <a:p>
            <a:r>
              <a:rPr lang="en-US" dirty="0" smtClean="0"/>
              <a:t>Event stream processing</a:t>
            </a:r>
          </a:p>
          <a:p>
            <a:pPr lvl="1"/>
            <a:r>
              <a:rPr lang="en-US" dirty="0" smtClean="0"/>
              <a:t>Time-based processing of a single stream of events</a:t>
            </a:r>
          </a:p>
          <a:p>
            <a:pPr lvl="2"/>
            <a:r>
              <a:rPr lang="en-US" dirty="0" smtClean="0"/>
              <a:t>Average wind speed over the last hour compared to the average over the last day</a:t>
            </a:r>
          </a:p>
          <a:p>
            <a:r>
              <a:rPr lang="en-US" dirty="0" smtClean="0"/>
              <a:t>Complex Event Processing </a:t>
            </a:r>
          </a:p>
          <a:p>
            <a:pPr lvl="1"/>
            <a:r>
              <a:rPr lang="en-US" dirty="0" smtClean="0"/>
              <a:t>Correlation of events across different streams</a:t>
            </a:r>
          </a:p>
          <a:p>
            <a:pPr lvl="2"/>
            <a:r>
              <a:rPr lang="en-US" dirty="0" smtClean="0"/>
              <a:t>Emergency calls correlated with wind speed in real time</a:t>
            </a:r>
          </a:p>
        </p:txBody>
      </p:sp>
    </p:spTree>
    <p:extLst>
      <p:ext uri="{BB962C8B-B14F-4D97-AF65-F5344CB8AC3E}">
        <p14:creationId xmlns:p14="http://schemas.microsoft.com/office/powerpoint/2010/main" val="2232668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 bwMode="auto">
          <a:xfrm flipH="1">
            <a:off x="697611" y="1764279"/>
            <a:ext cx="7629525" cy="3934778"/>
          </a:xfrm>
          <a:prstGeom prst="round2SameRect">
            <a:avLst>
              <a:gd name="adj1" fmla="val 5211"/>
              <a:gd name="adj2" fmla="val 0"/>
            </a:avLst>
          </a:prstGeom>
          <a:gradFill flip="none" rotWithShape="1">
            <a:gsLst>
              <a:gs pos="8000">
                <a:schemeClr val="accent1">
                  <a:tint val="66000"/>
                  <a:satMod val="160000"/>
                  <a:alpha val="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4925">
            <a:noFill/>
            <a:round/>
            <a:headEnd/>
            <a:tailEnd/>
          </a:ln>
        </p:spPr>
        <p:txBody>
          <a:bodyPr vert="horz" wrap="square" lIns="82296" tIns="41148" rIns="82296" bIns="41148" numCol="1" anchor="t" anchorCtr="0" compatLnSpc="1">
            <a:prstTxWarp prst="textNoShape">
              <a:avLst/>
            </a:prstTxWarp>
          </a:bodyPr>
          <a:lstStyle/>
          <a:p>
            <a:pPr indent="-204432">
              <a:lnSpc>
                <a:spcPct val="90000"/>
              </a:lnSpc>
              <a:spcBef>
                <a:spcPts val="567"/>
              </a:spcBef>
              <a:buClr>
                <a:srgbClr val="FFFF99"/>
              </a:buClr>
              <a:buSzPct val="120000"/>
              <a:defRPr/>
            </a:pPr>
            <a:endParaRPr lang="en-US" altLang="zh-CN" kern="0" dirty="0"/>
          </a:p>
        </p:txBody>
      </p:sp>
      <p:grpSp>
        <p:nvGrpSpPr>
          <p:cNvPr id="2" name="Group 32"/>
          <p:cNvGrpSpPr/>
          <p:nvPr/>
        </p:nvGrpSpPr>
        <p:grpSpPr>
          <a:xfrm>
            <a:off x="2480691" y="3927480"/>
            <a:ext cx="5642888" cy="1677263"/>
            <a:chOff x="2240498" y="4477730"/>
            <a:chExt cx="6269875" cy="1863626"/>
          </a:xfrm>
        </p:grpSpPr>
        <p:sp>
          <p:nvSpPr>
            <p:cNvPr id="61" name="Rectangle 60"/>
            <p:cNvSpPr/>
            <p:nvPr/>
          </p:nvSpPr>
          <p:spPr bwMode="auto">
            <a:xfrm>
              <a:off x="2240498" y="4477730"/>
              <a:ext cx="6269875" cy="1863626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50000">
                  <a:schemeClr val="tx1">
                    <a:lumMod val="75000"/>
                    <a:lumOff val="25000"/>
                  </a:schemeClr>
                </a:gs>
                <a:gs pos="82000">
                  <a:schemeClr val="tx1">
                    <a:lumMod val="95000"/>
                    <a:lumOff val="5000"/>
                  </a:schemeClr>
                </a:gs>
              </a:gsLst>
              <a:lin ang="8100000" scaled="1"/>
              <a:tileRect/>
            </a:gradFill>
            <a:ln w="349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indent="-204432">
                <a:lnSpc>
                  <a:spcPct val="90000"/>
                </a:lnSpc>
                <a:spcBef>
                  <a:spcPts val="567"/>
                </a:spcBef>
                <a:buClr>
                  <a:srgbClr val="FFFF99"/>
                </a:buClr>
                <a:buSzPct val="120000"/>
                <a:defRPr/>
              </a:pPr>
              <a:endParaRPr lang="en-US" altLang="zh-CN" kern="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" name="Group 31"/>
            <p:cNvGrpSpPr/>
            <p:nvPr/>
          </p:nvGrpSpPr>
          <p:grpSpPr>
            <a:xfrm>
              <a:off x="2359257" y="4617376"/>
              <a:ext cx="2510156" cy="1619264"/>
              <a:chOff x="2359257" y="4617376"/>
              <a:chExt cx="2510156" cy="1619264"/>
            </a:xfrm>
          </p:grpSpPr>
          <p:pic>
            <p:nvPicPr>
              <p:cNvPr id="73" name="Picture 8" descr="C:\Users\scohen\Pictures\Microsoft Clip Organizer\j0433941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81246" y="4617376"/>
                <a:ext cx="785818" cy="6479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4" name="Group 54"/>
              <p:cNvGrpSpPr/>
              <p:nvPr/>
            </p:nvGrpSpPr>
            <p:grpSpPr>
              <a:xfrm>
                <a:off x="3681378" y="5474639"/>
                <a:ext cx="740066" cy="762001"/>
                <a:chOff x="555334" y="4191000"/>
                <a:chExt cx="587666" cy="609600"/>
              </a:xfrm>
            </p:grpSpPr>
            <p:pic>
              <p:nvPicPr>
                <p:cNvPr id="79" name="Picture 3" descr="C:\Documents and Settings\antonk\Local Settings\Temporary Internet Files\Content.IE5\AV78XKCM\MCj04348450000[1].png"/>
                <p:cNvPicPr>
                  <a:picLocks noChangeAspect="1" noChangeArrowheads="1"/>
                </p:cNvPicPr>
                <p:nvPr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5334" y="4191000"/>
                  <a:ext cx="587666" cy="527538"/>
                </a:xfrm>
                <a:prstGeom prst="rect">
                  <a:avLst/>
                </a:prstGeom>
                <a:noFill/>
              </p:spPr>
            </p:pic>
            <p:sp>
              <p:nvSpPr>
                <p:cNvPr id="80" name="Can 79"/>
                <p:cNvSpPr/>
                <p:nvPr/>
              </p:nvSpPr>
              <p:spPr>
                <a:xfrm>
                  <a:off x="860133" y="4419600"/>
                  <a:ext cx="228600" cy="381000"/>
                </a:xfrm>
                <a:prstGeom prst="can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n-US" sz="1100" dirty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cxnSp>
            <p:nvCxnSpPr>
              <p:cNvPr id="75" name="Curved Connector 13"/>
              <p:cNvCxnSpPr/>
              <p:nvPr/>
            </p:nvCxnSpPr>
            <p:spPr>
              <a:xfrm>
                <a:off x="3467064" y="4941354"/>
                <a:ext cx="584347" cy="533278"/>
              </a:xfrm>
              <a:prstGeom prst="curvedConnector2">
                <a:avLst/>
              </a:prstGeom>
              <a:ln w="381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3848325" y="4819548"/>
                <a:ext cx="1021088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request</a:t>
                </a:r>
                <a:endParaRPr lang="en-US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cxnSp>
            <p:nvCxnSpPr>
              <p:cNvPr id="77" name="Curved Connector 13"/>
              <p:cNvCxnSpPr/>
              <p:nvPr/>
            </p:nvCxnSpPr>
            <p:spPr>
              <a:xfrm rot="10800000">
                <a:off x="3074156" y="5265332"/>
                <a:ext cx="607223" cy="539013"/>
              </a:xfrm>
              <a:prstGeom prst="curvedConnector2">
                <a:avLst/>
              </a:prstGeom>
              <a:ln w="381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19"/>
              <p:cNvSpPr txBox="1"/>
              <p:nvPr/>
            </p:nvSpPr>
            <p:spPr>
              <a:xfrm>
                <a:off x="2359257" y="5602632"/>
                <a:ext cx="1174111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response</a:t>
                </a:r>
                <a:endParaRPr lang="en-US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7" name="Group 29"/>
            <p:cNvGrpSpPr/>
            <p:nvPr/>
          </p:nvGrpSpPr>
          <p:grpSpPr>
            <a:xfrm>
              <a:off x="5335262" y="4664974"/>
              <a:ext cx="2846710" cy="1381162"/>
              <a:chOff x="5335262" y="4664974"/>
              <a:chExt cx="2846710" cy="1381162"/>
            </a:xfrm>
          </p:grpSpPr>
          <p:pic>
            <p:nvPicPr>
              <p:cNvPr id="64" name="Picture 326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396022" y="5046004"/>
                <a:ext cx="555625" cy="7270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</p:pic>
          <p:grpSp>
            <p:nvGrpSpPr>
              <p:cNvPr id="8" name="Group 132"/>
              <p:cNvGrpSpPr>
                <a:grpSpLocks/>
              </p:cNvGrpSpPr>
              <p:nvPr/>
            </p:nvGrpSpPr>
            <p:grpSpPr bwMode="auto">
              <a:xfrm>
                <a:off x="5467328" y="4688814"/>
                <a:ext cx="857256" cy="500066"/>
                <a:chOff x="258" y="448397"/>
                <a:chExt cx="1030863" cy="868320"/>
              </a:xfrm>
              <a:solidFill>
                <a:srgbClr val="DDE8C6">
                  <a:alpha val="20000"/>
                </a:srgbClr>
              </a:solidFill>
            </p:grpSpPr>
            <p:sp>
              <p:nvSpPr>
                <p:cNvPr id="71" name=" 3"/>
                <p:cNvSpPr/>
                <p:nvPr/>
              </p:nvSpPr>
              <p:spPr>
                <a:xfrm>
                  <a:off x="258" y="448397"/>
                  <a:ext cx="1030863" cy="868320"/>
                </a:xfrm>
                <a:prstGeom prst="gear6">
                  <a:avLst/>
                </a:prstGeom>
                <a:solidFill>
                  <a:schemeClr val="accent1"/>
                </a:solidFill>
                <a:ln w="3175" cmpd="sng">
                  <a:solidFill>
                    <a:schemeClr val="tx1"/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72" name=" 4"/>
                <p:cNvSpPr/>
                <p:nvPr/>
              </p:nvSpPr>
              <p:spPr>
                <a:xfrm>
                  <a:off x="243146" y="669207"/>
                  <a:ext cx="545087" cy="426700"/>
                </a:xfrm>
                <a:prstGeom prst="rect">
                  <a:avLst/>
                </a:prstGeom>
                <a:noFill/>
                <a:ln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lIns="16510" tIns="16510" rIns="16510" bIns="16510" spcCol="1270" anchor="ctr"/>
                <a:lstStyle/>
                <a:p>
                  <a:pPr algn="ctr" defTabSz="520065">
                    <a:lnSpc>
                      <a:spcPct val="90000"/>
                    </a:lnSpc>
                    <a:spcAft>
                      <a:spcPct val="35000"/>
                    </a:spcAft>
                    <a:defRPr/>
                  </a:pPr>
                  <a:r>
                    <a:rPr lang="en-US" sz="1100" b="1" dirty="0">
                      <a:solidFill>
                        <a:schemeClr val="tx1"/>
                      </a:solidFill>
                      <a:latin typeface="Calibri" pitchFamily="34" charset="0"/>
                      <a:cs typeface="Calibri" pitchFamily="34" charset="0"/>
                    </a:rPr>
                    <a:t>Event</a:t>
                  </a:r>
                  <a:endParaRPr lang="en-US" sz="600" b="1" dirty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cxnSp>
            <p:nvCxnSpPr>
              <p:cNvPr id="66" name="Curved Connector 13"/>
              <p:cNvCxnSpPr>
                <a:endCxn id="64" idx="1"/>
              </p:cNvCxnSpPr>
              <p:nvPr/>
            </p:nvCxnSpPr>
            <p:spPr>
              <a:xfrm rot="16200000" flipH="1">
                <a:off x="6032746" y="5046265"/>
                <a:ext cx="226487" cy="500066"/>
              </a:xfrm>
              <a:prstGeom prst="curvedConnector2">
                <a:avLst/>
              </a:prstGeom>
              <a:ln w="381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7" name="Picture 66" descr="C:\Users\scohen\Pictures\Microsoft Clip Organizer\j0433941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96154" y="5398181"/>
                <a:ext cx="785818" cy="6479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68" name="Curved Connector 13"/>
              <p:cNvCxnSpPr>
                <a:stCxn id="64" idx="3"/>
                <a:endCxn id="67" idx="1"/>
              </p:cNvCxnSpPr>
              <p:nvPr/>
            </p:nvCxnSpPr>
            <p:spPr>
              <a:xfrm>
                <a:off x="6951647" y="5409542"/>
                <a:ext cx="444507" cy="312617"/>
              </a:xfrm>
              <a:prstGeom prst="curvedConnector3">
                <a:avLst>
                  <a:gd name="adj1" fmla="val 50000"/>
                </a:avLst>
              </a:prstGeom>
              <a:ln w="381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/>
              <p:cNvSpPr txBox="1"/>
              <p:nvPr/>
            </p:nvSpPr>
            <p:spPr>
              <a:xfrm>
                <a:off x="7193498" y="4664974"/>
                <a:ext cx="951958" cy="718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output </a:t>
                </a:r>
                <a:b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</a:br>
                <a: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stream</a:t>
                </a:r>
                <a:endParaRPr lang="en-US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5335262" y="5274574"/>
                <a:ext cx="955228" cy="718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input </a:t>
                </a:r>
                <a:b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</a:br>
                <a: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stream</a:t>
                </a:r>
                <a:endParaRPr lang="en-US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141654"/>
              </p:ext>
            </p:extLst>
          </p:nvPr>
        </p:nvGraphicFramePr>
        <p:xfrm>
          <a:off x="834771" y="1927158"/>
          <a:ext cx="7299509" cy="36776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8401"/>
                <a:gridCol w="2646951"/>
                <a:gridCol w="3004157"/>
              </a:tblGrid>
              <a:tr h="387362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Database Applications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Event-driven Applications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09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Query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Paradigm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Ad-hoc queries or requests</a:t>
                      </a:r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Continuous standing queries</a:t>
                      </a:r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893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Latency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Seconds, hours, days</a:t>
                      </a:r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Milliseconds or less</a:t>
                      </a:r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44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Data Rate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Hundreds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of events/sec</a:t>
                      </a:r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Tens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of thousands of events/sec or more</a:t>
                      </a:r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4592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 smtClean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algn="ctr"/>
                      <a:endParaRPr lang="en-US" sz="1600" dirty="0" smtClean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algn="ctr"/>
                      <a:endParaRPr lang="en-US" sz="700" dirty="0" smtClean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algn="ctr"/>
                      <a:endParaRPr lang="en-US" sz="1600" dirty="0" smtClean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algn="ctr"/>
                      <a:endParaRPr lang="en-US" sz="1600" dirty="0" smtClean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algn="ctr"/>
                      <a:endParaRPr lang="en-US" sz="1400" dirty="0" smtClean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Comparing Databases with Real-Time systems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398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64" y="1417638"/>
            <a:ext cx="8561154" cy="423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129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46" y="187151"/>
            <a:ext cx="77470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07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Streaming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Pure streaming</a:t>
            </a:r>
          </a:p>
          <a:p>
            <a:pPr lvl="1"/>
            <a:r>
              <a:rPr lang="en-US" dirty="0" smtClean="0"/>
              <a:t>Each event is processed as it comes in</a:t>
            </a:r>
          </a:p>
          <a:p>
            <a:r>
              <a:rPr lang="en-US" dirty="0" smtClean="0"/>
              <a:t>Micro-batch</a:t>
            </a:r>
          </a:p>
          <a:p>
            <a:pPr lvl="1"/>
            <a:r>
              <a:rPr lang="en-US" dirty="0" smtClean="0"/>
              <a:t>Small batches of events are processed </a:t>
            </a:r>
          </a:p>
          <a:p>
            <a:pPr lvl="1"/>
            <a:r>
              <a:rPr lang="en-US" dirty="0" smtClean="0"/>
              <a:t>Typically trades flexibility for performance</a:t>
            </a:r>
          </a:p>
          <a:p>
            <a:r>
              <a:rPr lang="en-US" dirty="0" smtClean="0"/>
              <a:t>Shared nothing</a:t>
            </a:r>
          </a:p>
          <a:p>
            <a:pPr lvl="1"/>
            <a:r>
              <a:rPr lang="en-US" dirty="0" smtClean="0"/>
              <a:t>You can process events on any system in the cluster</a:t>
            </a:r>
          </a:p>
          <a:p>
            <a:r>
              <a:rPr lang="en-US" dirty="0" err="1" smtClean="0"/>
              <a:t>Stateful</a:t>
            </a:r>
            <a:r>
              <a:rPr lang="en-US" dirty="0" smtClean="0"/>
              <a:t> / Partitioned</a:t>
            </a:r>
          </a:p>
          <a:p>
            <a:pPr lvl="1"/>
            <a:r>
              <a:rPr lang="en-US" dirty="0" smtClean="0"/>
              <a:t>The event must be processed on a system that has the correct state in memory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040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Apache Storm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59268" y="2167501"/>
            <a:ext cx="1780828" cy="9525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Spout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59268" y="4087035"/>
            <a:ext cx="1780828" cy="9525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Spout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534047" y="2126083"/>
            <a:ext cx="2222584" cy="104923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Bolt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6"/>
            <a:endCxn id="6" idx="1"/>
          </p:cNvCxnSpPr>
          <p:nvPr/>
        </p:nvCxnSpPr>
        <p:spPr>
          <a:xfrm>
            <a:off x="2540096" y="2643799"/>
            <a:ext cx="993951" cy="69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6616070" y="3037799"/>
            <a:ext cx="2222584" cy="104923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Bolt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5" idx="7"/>
            <a:endCxn id="6" idx="1"/>
          </p:cNvCxnSpPr>
          <p:nvPr/>
        </p:nvCxnSpPr>
        <p:spPr>
          <a:xfrm flipV="1">
            <a:off x="2279300" y="2650701"/>
            <a:ext cx="1254747" cy="15758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3534047" y="4031811"/>
            <a:ext cx="2222584" cy="104923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Bolt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5" idx="6"/>
            <a:endCxn id="14" idx="1"/>
          </p:cNvCxnSpPr>
          <p:nvPr/>
        </p:nvCxnSpPr>
        <p:spPr>
          <a:xfrm flipV="1">
            <a:off x="2540096" y="4556429"/>
            <a:ext cx="993951" cy="69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11" idx="1"/>
          </p:cNvCxnSpPr>
          <p:nvPr/>
        </p:nvCxnSpPr>
        <p:spPr>
          <a:xfrm>
            <a:off x="5756631" y="2650701"/>
            <a:ext cx="859439" cy="9117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1" idx="1"/>
          </p:cNvCxnSpPr>
          <p:nvPr/>
        </p:nvCxnSpPr>
        <p:spPr>
          <a:xfrm flipV="1">
            <a:off x="5756631" y="3562417"/>
            <a:ext cx="859439" cy="9940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112" y="274638"/>
            <a:ext cx="3238500" cy="1016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11550" y="5453576"/>
            <a:ext cx="2581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another DAG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6221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3110</TotalTime>
  <Words>474</Words>
  <Application>Microsoft Macintosh PowerPoint</Application>
  <PresentationFormat>On-screen Show (4:3)</PresentationFormat>
  <Paragraphs>113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Cloud Computing and Big Data  Realtime Big Data</vt:lpstr>
      <vt:lpstr>Recap on the Lambda Architecture</vt:lpstr>
      <vt:lpstr>Streaming </vt:lpstr>
      <vt:lpstr>Stream processing categorization</vt:lpstr>
      <vt:lpstr>Comparing Databases with Real-Time systems </vt:lpstr>
      <vt:lpstr>Lambda Architecture</vt:lpstr>
      <vt:lpstr>PowerPoint Presentation</vt:lpstr>
      <vt:lpstr>Approaches to Streaming</vt:lpstr>
      <vt:lpstr>Apache Storm</vt:lpstr>
      <vt:lpstr>Apache Storm</vt:lpstr>
      <vt:lpstr>Apache Storm Trident (micro-batch)</vt:lpstr>
      <vt:lpstr>Siddhi</vt:lpstr>
      <vt:lpstr>Siddhi</vt:lpstr>
      <vt:lpstr>Apache Spark Streaming</vt:lpstr>
      <vt:lpstr>Dstreams Discretized Streams</vt:lpstr>
      <vt:lpstr>Operations on DStreams</vt:lpstr>
      <vt:lpstr>CEP  capabilities  in Spark Streaming</vt:lpstr>
      <vt:lpstr>Storm vs Spark Streaming</vt:lpstr>
      <vt:lpstr>Summary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361</cp:revision>
  <dcterms:created xsi:type="dcterms:W3CDTF">2012-03-07T10:41:54Z</dcterms:created>
  <dcterms:modified xsi:type="dcterms:W3CDTF">2015-11-30T09:00:05Z</dcterms:modified>
</cp:coreProperties>
</file>