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65" r:id="rId5"/>
    <p:sldId id="261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15/11/15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85315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© Paul Fremantle 2015.  Licensed under the Creative Commons 4.0 BY-SA (Attribution-</a:t>
            </a:r>
            <a:r>
              <a:rPr lang="en-US" sz="1000" dirty="0" err="1" smtClean="0">
                <a:latin typeface="Montserrat"/>
              </a:rPr>
              <a:t>Sharealike</a:t>
            </a:r>
            <a:r>
              <a:rPr lang="en-US" sz="1000" dirty="0" smtClean="0">
                <a:latin typeface="Montserra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Montserrat"/>
              </a:rPr>
              <a:t>See </a:t>
            </a:r>
            <a:r>
              <a:rPr lang="en-US" sz="1000" dirty="0" smtClean="0">
                <a:latin typeface="Montserrat"/>
                <a:hlinkClick r:id="rId13"/>
              </a:rPr>
              <a:t>http://creativecommons.org/licenses/by-sa/4.0/</a:t>
            </a:r>
            <a:r>
              <a:rPr lang="en-US" sz="1000" dirty="0" smtClean="0">
                <a:latin typeface="Montserra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Montserra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Understanding</a:t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 Cloud Services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Nov 2015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526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Compute - </a:t>
            </a:r>
            <a:r>
              <a:rPr lang="en-US" sz="1600" i="1" dirty="0" smtClean="0"/>
              <a:t>Nova</a:t>
            </a:r>
          </a:p>
          <a:p>
            <a:r>
              <a:rPr lang="en-US" sz="1600" dirty="0" smtClean="0"/>
              <a:t>Networking - </a:t>
            </a:r>
            <a:r>
              <a:rPr lang="en-US" sz="1600" dirty="0"/>
              <a:t> </a:t>
            </a:r>
            <a:r>
              <a:rPr lang="en-US" sz="1600" i="1" dirty="0"/>
              <a:t>Neutron</a:t>
            </a:r>
            <a:r>
              <a:rPr lang="en-US" sz="1600" dirty="0"/>
              <a:t> (formerly Quantum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Block Storage – </a:t>
            </a:r>
            <a:r>
              <a:rPr lang="en-US" sz="1600" i="1" dirty="0" smtClean="0"/>
              <a:t>Cinder</a:t>
            </a:r>
          </a:p>
          <a:p>
            <a:r>
              <a:rPr lang="en-US" sz="1600" dirty="0" smtClean="0"/>
              <a:t>Object Storage – </a:t>
            </a:r>
            <a:r>
              <a:rPr lang="en-US" sz="1600" i="1" dirty="0" smtClean="0"/>
              <a:t>Swift</a:t>
            </a:r>
          </a:p>
          <a:p>
            <a:r>
              <a:rPr lang="en-US" sz="1600" dirty="0" smtClean="0"/>
              <a:t>Image Service – </a:t>
            </a:r>
            <a:r>
              <a:rPr lang="en-US" sz="1600" i="1" dirty="0" smtClean="0"/>
              <a:t>Glance</a:t>
            </a:r>
          </a:p>
          <a:p>
            <a:r>
              <a:rPr lang="en-US" sz="1600" dirty="0" smtClean="0"/>
              <a:t>Identity Service - </a:t>
            </a:r>
            <a:r>
              <a:rPr lang="en-US" sz="1600" i="1" dirty="0" smtClean="0"/>
              <a:t>Keystone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D07E-94DD-D34E-A9CB-F7E79C30F7B9}" type="datetime1">
              <a:rPr lang="en-US" smtClean="0"/>
              <a:t>15/11/15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EEE7-CF0A-0E41-8413-174CF43B1E87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08" y="1417638"/>
            <a:ext cx="2997408" cy="12827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198202"/>
            <a:ext cx="8013700" cy="332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/ AWS 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Servers of various sizes</a:t>
            </a:r>
          </a:p>
          <a:p>
            <a:pPr lvl="1"/>
            <a:r>
              <a:rPr lang="en-US" dirty="0" smtClean="0"/>
              <a:t>AMIs (Amazon Machine Images)</a:t>
            </a:r>
          </a:p>
          <a:p>
            <a:pPr lvl="2"/>
            <a:r>
              <a:rPr lang="en-US" dirty="0" smtClean="0"/>
              <a:t>Server images 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2"/>
            <a:r>
              <a:rPr lang="en-US" dirty="0" smtClean="0"/>
              <a:t>Virtualized Hard drives</a:t>
            </a:r>
          </a:p>
          <a:p>
            <a:pPr lvl="1"/>
            <a:r>
              <a:rPr lang="en-US" dirty="0" smtClean="0"/>
              <a:t>VPC (Virtual Private Cloud)</a:t>
            </a:r>
          </a:p>
          <a:p>
            <a:pPr lvl="2"/>
            <a:r>
              <a:rPr lang="en-US" dirty="0" smtClean="0"/>
              <a:t>Secure network space</a:t>
            </a:r>
          </a:p>
          <a:p>
            <a:r>
              <a:rPr lang="en-US" dirty="0" smtClean="0"/>
              <a:t>S3 (Simple Storage Solution)</a:t>
            </a:r>
          </a:p>
          <a:p>
            <a:pPr lvl="1"/>
            <a:r>
              <a:rPr lang="en-US" dirty="0" smtClean="0"/>
              <a:t>“Buckets” of data </a:t>
            </a:r>
          </a:p>
          <a:p>
            <a:pPr lvl="1"/>
            <a:r>
              <a:rPr lang="en-US" dirty="0" smtClean="0"/>
              <a:t>Longer term storage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30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Platform-as-a-Service</a:t>
            </a:r>
            <a:br>
              <a:rPr lang="en-US" dirty="0" smtClean="0"/>
            </a:br>
            <a:r>
              <a:rPr lang="en-US" dirty="0" err="1" smtClean="0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IaaS</a:t>
            </a:r>
            <a:r>
              <a:rPr lang="en-US" dirty="0" smtClean="0"/>
              <a:t> is about provisioning </a:t>
            </a:r>
          </a:p>
          <a:p>
            <a:pPr lvl="1"/>
            <a:r>
              <a:rPr lang="en-US" dirty="0" smtClean="0"/>
              <a:t>machines, disk, network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is about provisioning services for developers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, Spark, JEE containers</a:t>
            </a:r>
          </a:p>
          <a:p>
            <a:pPr lvl="1"/>
            <a:r>
              <a:rPr lang="en-US" dirty="0" smtClean="0"/>
              <a:t>Databases, Queues, Pub/Sub</a:t>
            </a:r>
          </a:p>
          <a:p>
            <a:pPr lvl="1"/>
            <a:r>
              <a:rPr lang="en-US" dirty="0" smtClean="0"/>
              <a:t>Cache, Email services, Notifications</a:t>
            </a:r>
          </a:p>
          <a:p>
            <a:r>
              <a:rPr lang="en-US" dirty="0" smtClean="0"/>
              <a:t>Sort of </a:t>
            </a:r>
            <a:r>
              <a:rPr lang="en-US" dirty="0" err="1" smtClean="0"/>
              <a:t>SaaS</a:t>
            </a:r>
            <a:r>
              <a:rPr lang="en-US" dirty="0" smtClean="0"/>
              <a:t> for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AWS is becoming a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RDS (Database),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err="1" smtClean="0"/>
              <a:t>ElastiCache</a:t>
            </a:r>
            <a:r>
              <a:rPr lang="en-US" dirty="0" smtClean="0"/>
              <a:t> (</a:t>
            </a:r>
            <a:r>
              <a:rPr lang="en-US" dirty="0" err="1" smtClean="0"/>
              <a:t>memcache</a:t>
            </a:r>
            <a:r>
              <a:rPr lang="en-US" dirty="0" smtClean="0"/>
              <a:t> as a service)</a:t>
            </a:r>
          </a:p>
          <a:p>
            <a:pPr lvl="1"/>
            <a:r>
              <a:rPr lang="en-US" dirty="0" smtClean="0"/>
              <a:t>Elastic Beanstalk (deployment as a service)</a:t>
            </a:r>
          </a:p>
          <a:p>
            <a:pPr lvl="1"/>
            <a:r>
              <a:rPr lang="en-US" dirty="0" smtClean="0"/>
              <a:t>Simple Notification Service</a:t>
            </a:r>
          </a:p>
          <a:p>
            <a:pPr lvl="1"/>
            <a:r>
              <a:rPr lang="en-US" dirty="0" smtClean="0"/>
              <a:t>API Gateway</a:t>
            </a:r>
          </a:p>
          <a:p>
            <a:pPr lvl="1"/>
            <a:r>
              <a:rPr lang="en-US" dirty="0" err="1" smtClean="0"/>
              <a:t>CloudSearch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73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Public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App Engine</a:t>
            </a:r>
          </a:p>
          <a:p>
            <a:r>
              <a:rPr lang="en-US" dirty="0" err="1" smtClean="0"/>
              <a:t>Force.com</a:t>
            </a:r>
            <a:r>
              <a:rPr lang="en-US" dirty="0" smtClean="0"/>
              <a:t> App Cloud</a:t>
            </a:r>
          </a:p>
          <a:p>
            <a:pPr lvl="1"/>
            <a:r>
              <a:rPr lang="en-US" dirty="0" err="1" smtClean="0"/>
              <a:t>Heroku</a:t>
            </a:r>
            <a:r>
              <a:rPr lang="en-US" dirty="0" smtClean="0"/>
              <a:t> </a:t>
            </a:r>
          </a:p>
          <a:p>
            <a:r>
              <a:rPr lang="en-US" dirty="0" smtClean="0"/>
              <a:t>IBM </a:t>
            </a:r>
            <a:r>
              <a:rPr lang="en-US" dirty="0" err="1" smtClean="0"/>
              <a:t>Bluemix</a:t>
            </a:r>
            <a:endParaRPr lang="en-US" dirty="0" smtClean="0"/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WSO2 Cloud</a:t>
            </a:r>
          </a:p>
          <a:p>
            <a:r>
              <a:rPr lang="en-US" dirty="0" err="1" smtClean="0"/>
              <a:t>EngineYard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306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PaaS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Pivotal </a:t>
            </a:r>
            <a:r>
              <a:rPr lang="en-US" dirty="0" err="1" smtClean="0"/>
              <a:t>CloudFoundry</a:t>
            </a:r>
            <a:endParaRPr lang="en-US" dirty="0" smtClean="0"/>
          </a:p>
          <a:p>
            <a:pPr lvl="1"/>
            <a:r>
              <a:rPr lang="en-US" dirty="0" smtClean="0"/>
              <a:t>The market leader</a:t>
            </a:r>
          </a:p>
          <a:p>
            <a:r>
              <a:rPr lang="en-US" dirty="0" err="1" smtClean="0"/>
              <a:t>Redhat</a:t>
            </a:r>
            <a:r>
              <a:rPr lang="en-US" dirty="0" smtClean="0"/>
              <a:t> </a:t>
            </a:r>
            <a:r>
              <a:rPr lang="en-US" dirty="0" err="1" smtClean="0"/>
              <a:t>OpenShift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Stratos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a Service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5" y="1218663"/>
            <a:ext cx="7585836" cy="480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PaaS</a:t>
            </a:r>
            <a:r>
              <a:rPr lang="en-US" dirty="0" smtClean="0"/>
              <a:t> and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be covered more later!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0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Amazon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interact</a:t>
            </a:r>
          </a:p>
          <a:p>
            <a:pPr lvl="1"/>
            <a:r>
              <a:rPr lang="en-US" dirty="0" smtClean="0"/>
              <a:t>Amazon Dashboard (web)</a:t>
            </a:r>
          </a:p>
          <a:p>
            <a:pPr lvl="1"/>
            <a:r>
              <a:rPr lang="en-US" dirty="0" smtClean="0"/>
              <a:t>APIs and Command-Line</a:t>
            </a:r>
          </a:p>
          <a:p>
            <a:pPr lvl="1"/>
            <a:r>
              <a:rPr lang="en-US" dirty="0" smtClean="0"/>
              <a:t>Third-party tools</a:t>
            </a:r>
          </a:p>
          <a:p>
            <a:pPr lvl="2"/>
            <a:r>
              <a:rPr lang="en-US" dirty="0" err="1" smtClean="0"/>
              <a:t>ElasticFox</a:t>
            </a:r>
            <a:r>
              <a:rPr lang="en-US" dirty="0" smtClean="0"/>
              <a:t>, </a:t>
            </a:r>
            <a:r>
              <a:rPr lang="en-US" dirty="0" err="1" smtClean="0"/>
              <a:t>HybridFox</a:t>
            </a:r>
            <a:endParaRPr lang="en-US" dirty="0" smtClean="0"/>
          </a:p>
          <a:p>
            <a:pPr lvl="2"/>
            <a:r>
              <a:rPr lang="en-US" dirty="0" err="1" smtClean="0"/>
              <a:t>Scalr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0"/>
            <a:ext cx="914400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Contents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 /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SaaS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IaaS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Tools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Using </a:t>
            </a:r>
            <a:r>
              <a:rPr lang="en-US" dirty="0" err="1" smtClean="0">
                <a:ea typeface="ヒラギノ角ゴ ProN W3" charset="0"/>
                <a:cs typeface="ヒラギノ角ゴ ProN W3" charset="0"/>
              </a:rPr>
              <a:t>PaaS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pPr marL="0" indent="0" eaLnBrk="1" hangingPunct="1">
              <a:buNone/>
            </a:pPr>
            <a:endParaRPr lang="en-US" dirty="0" smtClean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7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EC2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Instances</a:t>
            </a:r>
          </a:p>
          <a:p>
            <a:pPr lvl="1"/>
            <a:r>
              <a:rPr lang="en-US" dirty="0" smtClean="0"/>
              <a:t>Your virtual computers</a:t>
            </a:r>
          </a:p>
          <a:p>
            <a:r>
              <a:rPr lang="en-US" dirty="0" smtClean="0"/>
              <a:t>Volumes </a:t>
            </a:r>
            <a:r>
              <a:rPr lang="en-US" dirty="0" smtClean="0"/>
              <a:t>(EBS)</a:t>
            </a:r>
            <a:endParaRPr lang="en-US" dirty="0" smtClean="0"/>
          </a:p>
          <a:p>
            <a:pPr lvl="1"/>
            <a:r>
              <a:rPr lang="en-US" dirty="0" smtClean="0"/>
              <a:t>Disk drives</a:t>
            </a:r>
          </a:p>
          <a:p>
            <a:r>
              <a:rPr lang="en-US" dirty="0" smtClean="0"/>
              <a:t>Elastic IPs</a:t>
            </a:r>
          </a:p>
          <a:p>
            <a:pPr lvl="1"/>
            <a:r>
              <a:rPr lang="en-US" dirty="0" smtClean="0"/>
              <a:t>Specific IP address that can be assigned to systems</a:t>
            </a:r>
          </a:p>
          <a:p>
            <a:r>
              <a:rPr lang="en-US" dirty="0" smtClean="0"/>
              <a:t>Security Groups</a:t>
            </a:r>
          </a:p>
          <a:p>
            <a:pPr lvl="1"/>
            <a:r>
              <a:rPr lang="en-US" dirty="0" smtClean="0"/>
              <a:t>Sets of firewall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8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components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Virtual Private Cloud (VPC)</a:t>
            </a:r>
          </a:p>
          <a:p>
            <a:pPr lvl="1"/>
            <a:r>
              <a:rPr lang="en-US" dirty="0" smtClean="0"/>
              <a:t>A secure subnet for your instances which can be </a:t>
            </a:r>
            <a:r>
              <a:rPr lang="en-US" dirty="0" err="1" smtClean="0"/>
              <a:t>VPNed</a:t>
            </a:r>
            <a:r>
              <a:rPr lang="en-US" dirty="0" smtClean="0"/>
              <a:t> to/from your own </a:t>
            </a:r>
            <a:r>
              <a:rPr lang="en-US" dirty="0" err="1" smtClean="0"/>
              <a:t>datacentre</a:t>
            </a:r>
            <a:endParaRPr lang="en-US" dirty="0" smtClean="0"/>
          </a:p>
          <a:p>
            <a:pPr lvl="1"/>
            <a:r>
              <a:rPr lang="en-US" dirty="0" smtClean="0"/>
              <a:t>Includes/requires an Internet Gateway for creating public services</a:t>
            </a:r>
          </a:p>
          <a:p>
            <a:r>
              <a:rPr lang="en-US" dirty="0" smtClean="0"/>
              <a:t>Load Balancers</a:t>
            </a:r>
          </a:p>
          <a:p>
            <a:pPr lvl="1"/>
            <a:r>
              <a:rPr lang="en-US" dirty="0" smtClean="0"/>
              <a:t>Network load-balancing system</a:t>
            </a:r>
          </a:p>
          <a:p>
            <a:r>
              <a:rPr lang="en-US" dirty="0" smtClean="0"/>
              <a:t>Key pairs</a:t>
            </a:r>
          </a:p>
          <a:p>
            <a:pPr lvl="1"/>
            <a:r>
              <a:rPr lang="en-US" dirty="0" smtClean="0"/>
              <a:t>Security tokens for managing access</a:t>
            </a:r>
          </a:p>
          <a:p>
            <a:r>
              <a:rPr lang="en-US" dirty="0" smtClean="0"/>
              <a:t>Route 53</a:t>
            </a:r>
          </a:p>
          <a:p>
            <a:pPr lvl="1"/>
            <a:r>
              <a:rPr lang="en-US" dirty="0" smtClean="0"/>
              <a:t>Amazon’s DNS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a difference between </a:t>
            </a:r>
            <a:r>
              <a:rPr lang="en-US" b="1" dirty="0" smtClean="0"/>
              <a:t>stopping</a:t>
            </a:r>
            <a:r>
              <a:rPr lang="en-US" dirty="0" smtClean="0"/>
              <a:t> an instance and </a:t>
            </a:r>
            <a:r>
              <a:rPr lang="en-US" b="1" dirty="0" smtClean="0"/>
              <a:t>terminating</a:t>
            </a:r>
            <a:endParaRPr lang="en-US" b="1" dirty="0"/>
          </a:p>
          <a:p>
            <a:pPr lvl="1"/>
            <a:r>
              <a:rPr lang="en-US" b="1" dirty="0" smtClean="0"/>
              <a:t>Stopping</a:t>
            </a:r>
          </a:p>
          <a:p>
            <a:pPr lvl="2"/>
            <a:r>
              <a:rPr lang="en-US" dirty="0" smtClean="0"/>
              <a:t>Your instance is stopped, but the disk is still allocated</a:t>
            </a:r>
          </a:p>
          <a:p>
            <a:pPr lvl="2"/>
            <a:r>
              <a:rPr lang="en-US" dirty="0" smtClean="0"/>
              <a:t>You will be charged for EBS disk </a:t>
            </a:r>
          </a:p>
          <a:p>
            <a:pPr lvl="1"/>
            <a:r>
              <a:rPr lang="en-US" b="1" dirty="0" smtClean="0"/>
              <a:t>Terminating</a:t>
            </a:r>
          </a:p>
          <a:p>
            <a:pPr lvl="2"/>
            <a:r>
              <a:rPr lang="en-US" dirty="0" smtClean="0"/>
              <a:t>Disk will also be removed and you will not be charged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1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machine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Families</a:t>
            </a:r>
          </a:p>
          <a:p>
            <a:pPr lvl="1"/>
            <a:r>
              <a:rPr lang="en-US" dirty="0" smtClean="0"/>
              <a:t>T2, M4, M3, C4, C3, R3, G2, I2, D2</a:t>
            </a:r>
          </a:p>
          <a:p>
            <a:pPr lvl="2"/>
            <a:r>
              <a:rPr lang="en-US" dirty="0" smtClean="0"/>
              <a:t>General purpose – T, M</a:t>
            </a:r>
          </a:p>
          <a:p>
            <a:pPr lvl="2"/>
            <a:r>
              <a:rPr lang="en-US" dirty="0" smtClean="0"/>
              <a:t>Compute – C</a:t>
            </a:r>
          </a:p>
          <a:p>
            <a:pPr lvl="2"/>
            <a:r>
              <a:rPr lang="en-US" dirty="0" smtClean="0"/>
              <a:t>Memory – R</a:t>
            </a:r>
          </a:p>
          <a:p>
            <a:pPr lvl="2"/>
            <a:r>
              <a:rPr lang="en-US" dirty="0" smtClean="0"/>
              <a:t>GPU – G</a:t>
            </a:r>
          </a:p>
          <a:p>
            <a:pPr lvl="2"/>
            <a:r>
              <a:rPr lang="en-US" dirty="0" smtClean="0"/>
              <a:t>IO – I</a:t>
            </a:r>
          </a:p>
          <a:p>
            <a:pPr lvl="2"/>
            <a:r>
              <a:rPr lang="en-US" dirty="0" smtClean="0"/>
              <a:t>Data – D</a:t>
            </a:r>
          </a:p>
          <a:p>
            <a:r>
              <a:rPr lang="en-US" dirty="0" smtClean="0"/>
              <a:t>Numbers indicate the “family version”</a:t>
            </a:r>
          </a:p>
          <a:p>
            <a:pPr lvl="1"/>
            <a:r>
              <a:rPr lang="en-US" dirty="0" err="1" smtClean="0"/>
              <a:t>E.g</a:t>
            </a:r>
            <a:r>
              <a:rPr lang="en-US" dirty="0" smtClean="0"/>
              <a:t> M4 </a:t>
            </a:r>
            <a:r>
              <a:rPr lang="en-US" dirty="0" err="1" smtClean="0"/>
              <a:t>supercedes</a:t>
            </a:r>
            <a:r>
              <a:rPr lang="en-US" dirty="0" smtClean="0"/>
              <a:t> M3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69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Amazon instance types </a:t>
            </a:r>
            <a:r>
              <a:rPr lang="en-US" sz="3200" smtClean="0"/>
              <a:t>(subset)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3249"/>
              </p:ext>
            </p:extLst>
          </p:nvPr>
        </p:nvGraphicFramePr>
        <p:xfrm>
          <a:off x="320965" y="1082677"/>
          <a:ext cx="8512536" cy="4907600"/>
        </p:xfrm>
        <a:graphic>
          <a:graphicData uri="http://schemas.openxmlformats.org/drawingml/2006/table">
            <a:tbl>
              <a:tblPr firstRow="1" bandCol="1">
                <a:tableStyleId>{3C2FFA5D-87B4-456A-9821-1D502468CF0F}</a:tableStyleId>
              </a:tblPr>
              <a:tblGrid>
                <a:gridCol w="778925"/>
                <a:gridCol w="723287"/>
                <a:gridCol w="856817"/>
                <a:gridCol w="1001474"/>
                <a:gridCol w="1357556"/>
                <a:gridCol w="1402065"/>
                <a:gridCol w="723287"/>
                <a:gridCol w="723287"/>
                <a:gridCol w="945838"/>
              </a:tblGrid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Instance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Type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vCPU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Memory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Storage</a:t>
                      </a:r>
                      <a:endParaRPr lang="en-US" sz="1050" b="1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Performance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Physical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Processor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Clock 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Speed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EBS OPT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Enhance</a:t>
                      </a:r>
                      <a:br>
                        <a:rPr lang="en-US" sz="1050" u="none" strike="noStrike">
                          <a:effectLst/>
                        </a:rPr>
                      </a:br>
                      <a:r>
                        <a:rPr lang="en-US" sz="1050" u="none" strike="noStrike">
                          <a:effectLst/>
                        </a:rPr>
                        <a:t>Networking</a:t>
                      </a:r>
                      <a:endParaRPr lang="en-US" sz="1050" b="1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8105" marB="0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t2.micro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3.3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t2.large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Low to 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 Xeon family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Up to 3.0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402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m4.10xlarge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3.75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c4.8xlarge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EBS Only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E5-2666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2.9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g2.2xlarge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8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15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60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 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60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120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2.6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050" u="none" strike="noStrike">
                          <a:effectLst/>
                        </a:rPr>
                        <a:t> -</a:t>
                      </a:r>
                      <a:endParaRPr lang="sk-SK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050" u="none" strike="noStrike">
                          <a:effectLst/>
                        </a:rPr>
                        <a:t>- </a:t>
                      </a:r>
                      <a:endParaRPr lang="pl-PL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15.25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1 x 32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r3.8xlarge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244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2 x 320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 dirty="0">
                          <a:effectLst/>
                        </a:rPr>
                        <a:t>30.5</a:t>
                      </a:r>
                      <a:endParaRPr lang="nb-NO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1 </a:t>
                      </a:r>
                      <a:r>
                        <a:rPr lang="cs-CZ" sz="1050" u="none" strike="noStrike" dirty="0" err="1">
                          <a:effectLst/>
                        </a:rPr>
                        <a:t>x</a:t>
                      </a:r>
                      <a:r>
                        <a:rPr lang="cs-CZ" sz="1050" u="none" strike="noStrike" dirty="0">
                          <a:effectLst/>
                        </a:rPr>
                        <a:t> 800 SSD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Moderate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 Xeon E5-2670 v2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 dirty="0">
                          <a:effectLst/>
                        </a:rPr>
                        <a:t>2.5</a:t>
                      </a:r>
                      <a:endParaRPr lang="hr-HR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i2.4xlarge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16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122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4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High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 dirty="0">
                          <a:effectLst/>
                        </a:rPr>
                        <a:t>32</a:t>
                      </a:r>
                      <a:endParaRPr lang="is-I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>
                          <a:effectLst/>
                        </a:rPr>
                        <a:t>8 x 800 SSD</a:t>
                      </a:r>
                      <a:endParaRPr lang="cs-CZ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E5-2670 v2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2.5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050" u="none" strike="noStrike">
                          <a:effectLst/>
                        </a:rPr>
                        <a:t>30.5</a:t>
                      </a:r>
                      <a:endParaRPr lang="nb-NO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3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Moderate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  <a:tr h="26585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d2.8xlarge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u="none" strike="noStrike" dirty="0">
                          <a:effectLst/>
                        </a:rPr>
                        <a:t>36</a:t>
                      </a:r>
                      <a:endParaRPr lang="cs-CZ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244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24 x 2000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10 Gigabit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050" u="none" strike="noStrike">
                          <a:effectLst/>
                        </a:rPr>
                        <a:t> Xeon E5-2676 v3</a:t>
                      </a:r>
                      <a:endParaRPr lang="is-I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u="none" strike="noStrike">
                          <a:effectLst/>
                        </a:rPr>
                        <a:t>2.4</a:t>
                      </a:r>
                      <a:endParaRPr lang="hr-HR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>
                          <a:effectLst/>
                        </a:rPr>
                        <a:t>Yes</a:t>
                      </a:r>
                      <a:endParaRPr lang="en-US" sz="1050" b="0" i="0" u="none" strike="noStrike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Yes</a:t>
                      </a:r>
                      <a:endParaRPr lang="en-US" sz="1050" b="0" i="0" u="none" strike="noStrike" dirty="0">
                        <a:solidFill>
                          <a:srgbClr val="333333"/>
                        </a:solidFill>
                        <a:effectLst/>
                        <a:latin typeface="Helvetica"/>
                      </a:endParaRPr>
                    </a:p>
                  </a:txBody>
                  <a:tcPr marL="8105" marR="8105" marT="64842" marB="64842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8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SaaS</a:t>
            </a:r>
            <a:r>
              <a:rPr lang="en-US" dirty="0" smtClean="0"/>
              <a:t>/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endParaRPr lang="en-US" dirty="0" smtClean="0"/>
          </a:p>
          <a:p>
            <a:r>
              <a:rPr lang="en-US" dirty="0" err="1" smtClean="0"/>
              <a:t>IaaS</a:t>
            </a:r>
            <a:r>
              <a:rPr lang="en-US" dirty="0" smtClean="0"/>
              <a:t> providers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 providers</a:t>
            </a:r>
          </a:p>
          <a:p>
            <a:r>
              <a:rPr lang="en-US" dirty="0" smtClean="0"/>
              <a:t>Working with AWS / EC2</a:t>
            </a:r>
          </a:p>
          <a:p>
            <a:r>
              <a:rPr lang="en-US" smtClean="0"/>
              <a:t>Now to do a lab!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Capabilities offered as-a-Service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Software-as-a-Service</a:t>
            </a:r>
          </a:p>
          <a:p>
            <a:pPr lvl="1"/>
            <a:r>
              <a:rPr lang="en-US" dirty="0" err="1" smtClean="0"/>
              <a:t>Salesforce</a:t>
            </a:r>
            <a:r>
              <a:rPr lang="en-US" dirty="0" smtClean="0"/>
              <a:t>, </a:t>
            </a:r>
            <a:r>
              <a:rPr lang="en-US" dirty="0" err="1" smtClean="0"/>
              <a:t>Quickbooks</a:t>
            </a:r>
            <a:r>
              <a:rPr lang="en-US" dirty="0" smtClean="0"/>
              <a:t> Online, Gmail, </a:t>
            </a:r>
            <a:r>
              <a:rPr lang="en-US" dirty="0" err="1" smtClean="0"/>
              <a:t>Gdrive</a:t>
            </a:r>
            <a:r>
              <a:rPr lang="en-US" dirty="0" smtClean="0"/>
              <a:t>, Office 365,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Infrastructure-as-a-Service</a:t>
            </a:r>
          </a:p>
          <a:p>
            <a:pPr lvl="1"/>
            <a:r>
              <a:rPr lang="en-US" dirty="0" smtClean="0"/>
              <a:t>CPUs, Memory, Disk, Networks, Firewalls,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Amazon AWS, </a:t>
            </a:r>
            <a:r>
              <a:rPr lang="en-US" dirty="0" err="1" smtClean="0"/>
              <a:t>Joyent</a:t>
            </a:r>
            <a:r>
              <a:rPr lang="en-US" dirty="0" smtClean="0"/>
              <a:t>, Microsoft Azure, IBM </a:t>
            </a:r>
            <a:r>
              <a:rPr lang="en-US" dirty="0" err="1" smtClean="0"/>
              <a:t>Softlayer</a:t>
            </a:r>
            <a:r>
              <a:rPr lang="en-US" dirty="0" smtClean="0"/>
              <a:t>, Rackspace, Google Compute Engine</a:t>
            </a:r>
          </a:p>
          <a:p>
            <a:r>
              <a:rPr lang="en-US" dirty="0" smtClean="0"/>
              <a:t>Platform-as-a-Service</a:t>
            </a:r>
          </a:p>
          <a:p>
            <a:pPr lvl="1"/>
            <a:r>
              <a:rPr lang="en-US" dirty="0" smtClean="0"/>
              <a:t>Somewhere between!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12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018"/>
            <a:ext cx="9144000" cy="52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1188" y="3021930"/>
            <a:ext cx="8281987" cy="13668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latin typeface="Montserrat"/>
                <a:cs typeface="Montserrat"/>
              </a:rPr>
              <a:t>Platform as a Service</a:t>
            </a:r>
            <a:endParaRPr lang="en-US" sz="2800" dirty="0">
              <a:latin typeface="Montserrat"/>
              <a:cs typeface="Montserrat"/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ea typeface="ＭＳ Ｐゴシック" charset="0"/>
              </a:rPr>
              <a:t>IaaS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PaaS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err="1" smtClean="0">
                <a:ea typeface="ＭＳ Ｐゴシック" charset="0"/>
              </a:rPr>
              <a:t>SaaS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6518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CECC0BAE-1AA5-E54A-9938-47BD2113E9AD}" type="slidenum">
              <a:rPr lang="en-GB" sz="1200">
                <a:solidFill>
                  <a:srgbClr val="898989"/>
                </a:solidFill>
                <a:latin typeface="Calisto MT"/>
                <a:cs typeface="Arial" charset="0"/>
              </a:rPr>
              <a:pPr eaLnBrk="1" hangingPunct="1"/>
              <a:t>6</a:t>
            </a:fld>
            <a:endParaRPr lang="en-GB" sz="1200" dirty="0">
              <a:solidFill>
                <a:srgbClr val="898989"/>
              </a:solidFill>
              <a:latin typeface="Calisto MT"/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188" y="1366168"/>
            <a:ext cx="8281987" cy="1511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Software as a Service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1188" y="4533230"/>
            <a:ext cx="8281987" cy="15128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latin typeface="Montserrat"/>
                <a:cs typeface="Montserrat"/>
              </a:rPr>
              <a:t>Infrastructure as a Service</a:t>
            </a:r>
          </a:p>
        </p:txBody>
      </p:sp>
      <p:sp>
        <p:nvSpPr>
          <p:cNvPr id="7" name="Up Arrow 6"/>
          <p:cNvSpPr/>
          <p:nvPr/>
        </p:nvSpPr>
        <p:spPr>
          <a:xfrm>
            <a:off x="611188" y="3021930"/>
            <a:ext cx="1885950" cy="12954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Montserrat"/>
                <a:cs typeface="Montserrat"/>
              </a:rPr>
              <a:t>Dev</a:t>
            </a:r>
            <a:r>
              <a:rPr lang="en-US" dirty="0">
                <a:latin typeface="Montserrat"/>
                <a:cs typeface="Montserrat"/>
              </a:rPr>
              <a:t> Ops</a:t>
            </a:r>
          </a:p>
        </p:txBody>
      </p:sp>
      <p:sp>
        <p:nvSpPr>
          <p:cNvPr id="8" name="Down Arrow 7"/>
          <p:cNvSpPr/>
          <p:nvPr/>
        </p:nvSpPr>
        <p:spPr>
          <a:xfrm>
            <a:off x="6761163" y="3021930"/>
            <a:ext cx="2293937" cy="1295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Montserrat"/>
                <a:cs typeface="Montserrat"/>
              </a:rPr>
              <a:t>Custom-</a:t>
            </a:r>
            <a:r>
              <a:rPr lang="en-US" sz="1600" dirty="0" err="1">
                <a:latin typeface="Montserrat"/>
                <a:cs typeface="Montserrat"/>
              </a:rPr>
              <a:t>ization</a:t>
            </a:r>
            <a:endParaRPr lang="en-US" sz="1600" dirty="0">
              <a:latin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815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Main Infrastructure-as-a-Service options:</a:t>
            </a:r>
          </a:p>
          <a:p>
            <a:pPr lvl="1"/>
            <a:r>
              <a:rPr lang="en-US" dirty="0" smtClean="0"/>
              <a:t>Amazon AWS (largest market share)</a:t>
            </a:r>
          </a:p>
          <a:p>
            <a:pPr lvl="1"/>
            <a:r>
              <a:rPr lang="en-US" dirty="0" smtClean="0"/>
              <a:t>Google GCE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Softlayer</a:t>
            </a:r>
            <a:endParaRPr lang="en-US" dirty="0" smtClean="0"/>
          </a:p>
          <a:p>
            <a:pPr lvl="1"/>
            <a:r>
              <a:rPr lang="en-US" dirty="0" smtClean="0"/>
              <a:t>Rackspace</a:t>
            </a:r>
          </a:p>
          <a:p>
            <a:pPr lvl="1"/>
            <a:r>
              <a:rPr lang="en-US" dirty="0" err="1" smtClean="0"/>
              <a:t>Joyent</a:t>
            </a:r>
            <a:endParaRPr lang="en-US" dirty="0" smtClean="0"/>
          </a:p>
          <a:p>
            <a:pPr lvl="1"/>
            <a:r>
              <a:rPr lang="en-US" dirty="0" err="1" smtClean="0"/>
              <a:t>DigitalOcean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9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Gartner’s view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65" y="968256"/>
            <a:ext cx="4997332" cy="51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1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OpenStack</a:t>
            </a:r>
            <a:endParaRPr lang="en-US" dirty="0" smtClean="0"/>
          </a:p>
          <a:p>
            <a:r>
              <a:rPr lang="en-US" dirty="0" smtClean="0"/>
              <a:t>HP Enterprise Eucalyptus</a:t>
            </a:r>
          </a:p>
          <a:p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/ </a:t>
            </a:r>
            <a:r>
              <a:rPr lang="en-US" dirty="0" err="1" smtClean="0"/>
              <a:t>vCloud</a:t>
            </a:r>
            <a:endParaRPr lang="en-US" dirty="0" smtClean="0"/>
          </a:p>
          <a:p>
            <a:r>
              <a:rPr lang="en-US" dirty="0" smtClean="0"/>
              <a:t>Apache </a:t>
            </a:r>
            <a:r>
              <a:rPr lang="en-US" dirty="0" err="1" smtClean="0"/>
              <a:t>CloudStack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889</Words>
  <Application>Microsoft Macintosh PowerPoint</Application>
  <PresentationFormat>On-screen Show (4:3)</PresentationFormat>
  <Paragraphs>295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Cloud Computing and Big Data  Understanding  Cloud Services</vt:lpstr>
      <vt:lpstr>Contents</vt:lpstr>
      <vt:lpstr>Capabilities offered as-a-Service</vt:lpstr>
      <vt:lpstr>PowerPoint Presentation</vt:lpstr>
      <vt:lpstr>Infrastructure-as-a-Service</vt:lpstr>
      <vt:lpstr>IaaS, PaaS, SaaS</vt:lpstr>
      <vt:lpstr>Public IaaS</vt:lpstr>
      <vt:lpstr>Gartner’s view  </vt:lpstr>
      <vt:lpstr>Private IaaS</vt:lpstr>
      <vt:lpstr>OpenStack</vt:lpstr>
      <vt:lpstr>EC2 / AWS main functions</vt:lpstr>
      <vt:lpstr>Platform-as-a-Service PaaS</vt:lpstr>
      <vt:lpstr>Public PaaS options</vt:lpstr>
      <vt:lpstr>Other Public PaaS options</vt:lpstr>
      <vt:lpstr>Private PaaS options</vt:lpstr>
      <vt:lpstr>Platform as a Service model</vt:lpstr>
      <vt:lpstr>PaaS and Containers</vt:lpstr>
      <vt:lpstr>Back to Amazon AWS</vt:lpstr>
      <vt:lpstr>Amazon EC2 Dashboard</vt:lpstr>
      <vt:lpstr>Amazon EC2 demo</vt:lpstr>
      <vt:lpstr>Main EC2 components</vt:lpstr>
      <vt:lpstr>More components </vt:lpstr>
      <vt:lpstr>Important</vt:lpstr>
      <vt:lpstr>EC2 machine sizes</vt:lpstr>
      <vt:lpstr>Amazon instance types (subset) 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307</cp:revision>
  <dcterms:created xsi:type="dcterms:W3CDTF">2012-03-07T10:41:54Z</dcterms:created>
  <dcterms:modified xsi:type="dcterms:W3CDTF">2015-11-15T10:25:04Z</dcterms:modified>
</cp:coreProperties>
</file>