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0" r:id="rId4"/>
    <p:sldId id="259" r:id="rId5"/>
    <p:sldId id="262" r:id="rId6"/>
    <p:sldId id="258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17/09/15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Containers and 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the evolution of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PaaS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on top of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adds several things to LXC and containerization:</a:t>
            </a:r>
          </a:p>
          <a:p>
            <a:pPr lvl="1"/>
            <a:r>
              <a:rPr lang="en-US" dirty="0" smtClean="0"/>
              <a:t>Copy on write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2"/>
            <a:r>
              <a:rPr lang="en-US" dirty="0" smtClean="0"/>
              <a:t>Layered images and the ability to extend machines easily</a:t>
            </a:r>
          </a:p>
          <a:p>
            <a:pPr lvl="1"/>
            <a:r>
              <a:rPr lang="en-US" dirty="0" smtClean="0"/>
              <a:t>Simple textual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Portable deployment across machines</a:t>
            </a:r>
          </a:p>
          <a:p>
            <a:pPr lvl="2"/>
            <a:r>
              <a:rPr lang="en-US" dirty="0" smtClean="0"/>
              <a:t>Creating an ecosystem of images</a:t>
            </a:r>
          </a:p>
          <a:p>
            <a:pPr lvl="1"/>
            <a:r>
              <a:rPr lang="en-US" dirty="0" smtClean="0"/>
              <a:t>Application centric</a:t>
            </a:r>
          </a:p>
          <a:p>
            <a:pPr lvl="2"/>
            <a:r>
              <a:rPr lang="en-US" dirty="0" smtClean="0"/>
              <a:t>Each VM is a process (roughly speaking)</a:t>
            </a:r>
          </a:p>
          <a:p>
            <a:pPr lvl="1"/>
            <a:r>
              <a:rPr lang="en-US" dirty="0" smtClean="0"/>
              <a:t>Plus others (auto-build,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7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ecosystem </a:t>
            </a:r>
            <a:r>
              <a:rPr lang="en-US" dirty="0" smtClean="0"/>
              <a:t>has created a </a:t>
            </a:r>
            <a:r>
              <a:rPr lang="en-US" i="1" dirty="0" smtClean="0"/>
              <a:t> network effect</a:t>
            </a:r>
            <a:endParaRPr lang="en-US" dirty="0"/>
          </a:p>
          <a:p>
            <a:r>
              <a:rPr lang="en-US" dirty="0" smtClean="0"/>
              <a:t>Metcalfe’s Law states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value of a telecommunications network is proportional to the square of the number of connected users of the system </a:t>
            </a:r>
          </a:p>
          <a:p>
            <a:r>
              <a:rPr lang="en-US" dirty="0" smtClean="0"/>
              <a:t>There is surely a corollary for ecosystems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8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Docker</a:t>
            </a:r>
            <a:r>
              <a:rPr lang="en-US" dirty="0" smtClean="0"/>
              <a:t> work?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7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3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simple </a:t>
            </a:r>
            <a:r>
              <a:rPr lang="en-US" dirty="0" err="1" smtClean="0"/>
              <a:t>Docker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apt-get install </a:t>
            </a:r>
            <a:r>
              <a:rPr lang="en-US" dirty="0" err="1" smtClean="0"/>
              <a:t>docker.io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pull </a:t>
            </a:r>
            <a:r>
              <a:rPr lang="en-US" dirty="0" err="1" smtClean="0"/>
              <a:t>ubuntu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run –t –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ubuntu</a:t>
            </a:r>
            <a:r>
              <a:rPr lang="en-US" dirty="0" smtClean="0"/>
              <a:t> /bin/bash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commit </a:t>
            </a:r>
            <a:r>
              <a:rPr lang="en-US" dirty="0" err="1" smtClean="0"/>
              <a:t>funky_freo</a:t>
            </a:r>
            <a:r>
              <a:rPr lang="en-US" dirty="0" smtClean="0"/>
              <a:t> image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push image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7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ecosystem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74" y="1417638"/>
            <a:ext cx="5911725" cy="44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with </a:t>
            </a:r>
            <a:r>
              <a:rPr lang="en-US" dirty="0" err="1" smtClean="0"/>
              <a:t>Docker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(and </a:t>
            </a:r>
            <a:r>
              <a:rPr lang="en-US" smtClean="0"/>
              <a:t>then solutions)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8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History and Approach</a:t>
            </a:r>
          </a:p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ecosystem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in a container model</a:t>
            </a:r>
            <a:endParaRPr lang="en-US" dirty="0"/>
          </a:p>
          <a:p>
            <a:r>
              <a:rPr lang="en-US" dirty="0" smtClean="0"/>
              <a:t>Futures</a:t>
            </a:r>
          </a:p>
        </p:txBody>
      </p:sp>
    </p:spTree>
    <p:extLst>
      <p:ext uri="{BB962C8B-B14F-4D97-AF65-F5344CB8AC3E}">
        <p14:creationId xmlns:p14="http://schemas.microsoft.com/office/powerpoint/2010/main" val="362050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Sharing of resources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> Isolation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10235" y="1583765"/>
            <a:ext cx="0" cy="4258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43107" y="5841999"/>
            <a:ext cx="68998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69777" y="3180700"/>
            <a:ext cx="158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More isolation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53027" y="5863698"/>
            <a:ext cx="338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Better resource </a:t>
            </a:r>
            <a:r>
              <a:rPr lang="en-US" b="1" dirty="0" err="1" smtClean="0"/>
              <a:t>utilisation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4588" y="1667443"/>
            <a:ext cx="226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Dedicated data </a:t>
            </a:r>
            <a:r>
              <a:rPr lang="en-US" dirty="0" err="1" smtClean="0"/>
              <a:t>centre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2987" y="2417490"/>
            <a:ext cx="193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Dedicated HW/</a:t>
            </a:r>
            <a:br>
              <a:rPr lang="en-US" dirty="0" smtClean="0"/>
            </a:br>
            <a:r>
              <a:rPr lang="en-US" dirty="0" smtClean="0"/>
              <a:t>Shared </a:t>
            </a:r>
            <a:r>
              <a:rPr lang="en-US" dirty="0" err="1" smtClean="0"/>
              <a:t>Datacentre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02079" y="3214003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</a:t>
            </a:r>
            <a:br>
              <a:rPr lang="en-US" dirty="0" smtClean="0"/>
            </a:br>
            <a:r>
              <a:rPr lang="en-US" dirty="0" smtClean="0"/>
              <a:t>Machines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9439" y="4479976"/>
            <a:ext cx="199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OS</a:t>
            </a:r>
            <a:br>
              <a:rPr lang="en-US" dirty="0" smtClean="0"/>
            </a:br>
            <a:r>
              <a:rPr lang="en-US" dirty="0" smtClean="0"/>
              <a:t>Separate processes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1537" y="5182381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</a:t>
            </a:r>
          </a:p>
          <a:p>
            <a:r>
              <a:rPr lang="en-US" dirty="0" smtClean="0"/>
              <a:t>Process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7251" y="397449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917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Lightweight Virtualization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zSystems</a:t>
            </a:r>
            <a:r>
              <a:rPr lang="en-US" dirty="0" smtClean="0"/>
              <a:t> Virtual Servers from late 1990s</a:t>
            </a:r>
          </a:p>
          <a:p>
            <a:pPr lvl="1"/>
            <a:r>
              <a:rPr lang="en-US" dirty="0" smtClean="0"/>
              <a:t>(Yeah the mainframe did everything first)</a:t>
            </a:r>
          </a:p>
          <a:p>
            <a:r>
              <a:rPr lang="en-US" dirty="0" smtClean="0"/>
              <a:t>Solaris Containers</a:t>
            </a:r>
          </a:p>
          <a:p>
            <a:r>
              <a:rPr lang="en-US" dirty="0" smtClean="0"/>
              <a:t>AIX Workload Partitions</a:t>
            </a:r>
          </a:p>
          <a:p>
            <a:r>
              <a:rPr lang="en-US" dirty="0" smtClean="0"/>
              <a:t>FreeBSD Jail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5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Container?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virtual server</a:t>
            </a:r>
          </a:p>
          <a:p>
            <a:pPr lvl="1"/>
            <a:r>
              <a:rPr lang="en-US" dirty="0" smtClean="0"/>
              <a:t>Running within an Operating System</a:t>
            </a:r>
          </a:p>
          <a:p>
            <a:pPr lvl="1"/>
            <a:r>
              <a:rPr lang="en-US" dirty="0" smtClean="0"/>
              <a:t>Providing various levels of isolation and control</a:t>
            </a:r>
          </a:p>
          <a:p>
            <a:pPr lvl="1"/>
            <a:r>
              <a:rPr lang="en-US" dirty="0" smtClean="0"/>
              <a:t>E.g. Disk isolation and control</a:t>
            </a:r>
          </a:p>
          <a:p>
            <a:pPr lvl="1"/>
            <a:r>
              <a:rPr lang="en-US" dirty="0" smtClean="0"/>
              <a:t>Network isolation</a:t>
            </a:r>
          </a:p>
          <a:p>
            <a:pPr lvl="1"/>
            <a:r>
              <a:rPr lang="en-US" dirty="0" smtClean="0"/>
              <a:t>CPU and memory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7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Containers (LXC)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inside th</a:t>
            </a:r>
            <a:r>
              <a:rPr lang="en-US" dirty="0" smtClean="0"/>
              <a:t>e Linux Operating System</a:t>
            </a:r>
          </a:p>
          <a:p>
            <a:pPr lvl="1"/>
            <a:r>
              <a:rPr lang="en-US" dirty="0" smtClean="0"/>
              <a:t>Not the only Linux option,</a:t>
            </a:r>
            <a:r>
              <a:rPr lang="en-US" dirty="0"/>
              <a:t> </a:t>
            </a:r>
            <a:r>
              <a:rPr lang="en-US" dirty="0" smtClean="0"/>
              <a:t>but the most popular</a:t>
            </a:r>
          </a:p>
          <a:p>
            <a:r>
              <a:rPr lang="en-US" dirty="0" smtClean="0"/>
              <a:t>Allows virtualization including CPU, memory, disk</a:t>
            </a:r>
          </a:p>
          <a:p>
            <a:r>
              <a:rPr lang="en-US" dirty="0" smtClean="0"/>
              <a:t>Simple and 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of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apt-get install </a:t>
            </a:r>
            <a:r>
              <a:rPr lang="en-US" dirty="0" err="1" smtClean="0"/>
              <a:t>lxc</a:t>
            </a:r>
            <a:endParaRPr lang="en-US" dirty="0" smtClean="0"/>
          </a:p>
          <a:p>
            <a:r>
              <a:rPr lang="en-US" dirty="0" err="1"/>
              <a:t>lxc</a:t>
            </a:r>
            <a:r>
              <a:rPr lang="en-US" dirty="0"/>
              <a:t>-create -t </a:t>
            </a:r>
            <a:r>
              <a:rPr lang="en-US" dirty="0" err="1"/>
              <a:t>ubuntu</a:t>
            </a:r>
            <a:r>
              <a:rPr lang="en-US" dirty="0"/>
              <a:t> -n cn-</a:t>
            </a:r>
            <a:r>
              <a:rPr lang="en-US" dirty="0" smtClean="0"/>
              <a:t>01</a:t>
            </a:r>
          </a:p>
          <a:p>
            <a:r>
              <a:rPr lang="en-US" dirty="0" err="1"/>
              <a:t>lxc</a:t>
            </a:r>
            <a:r>
              <a:rPr lang="en-US" dirty="0"/>
              <a:t>-start </a:t>
            </a:r>
            <a:r>
              <a:rPr lang="en-US" dirty="0" smtClean="0"/>
              <a:t>–n cn-01</a:t>
            </a:r>
          </a:p>
          <a:p>
            <a:r>
              <a:rPr lang="en-US" dirty="0" err="1" smtClean="0"/>
              <a:t>lxc</a:t>
            </a:r>
            <a:r>
              <a:rPr lang="en-US" dirty="0" smtClean="0"/>
              <a:t>-console –n cn-01</a:t>
            </a:r>
          </a:p>
          <a:p>
            <a:r>
              <a:rPr lang="en-US" dirty="0" err="1" smtClean="0"/>
              <a:t>lxc</a:t>
            </a:r>
            <a:r>
              <a:rPr lang="en-US" dirty="0" smtClean="0"/>
              <a:t>-freeze –n cn-01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8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Control of resources by process:</a:t>
            </a:r>
          </a:p>
          <a:p>
            <a:pPr lvl="1"/>
            <a:r>
              <a:rPr lang="en-US" dirty="0" err="1"/>
              <a:t>blkio</a:t>
            </a:r>
            <a:r>
              <a:rPr lang="en-US" dirty="0"/>
              <a:t> — this subsystem sets limits </a:t>
            </a:r>
            <a:r>
              <a:rPr lang="en-US" dirty="0" smtClean="0"/>
              <a:t>block </a:t>
            </a:r>
            <a:r>
              <a:rPr lang="en-US" dirty="0"/>
              <a:t>devices such as physical drives 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pu</a:t>
            </a:r>
            <a:r>
              <a:rPr lang="en-US" dirty="0" smtClean="0"/>
              <a:t> - access </a:t>
            </a:r>
            <a:r>
              <a:rPr lang="en-US" dirty="0"/>
              <a:t>to the CPU.</a:t>
            </a:r>
          </a:p>
          <a:p>
            <a:pPr lvl="1"/>
            <a:r>
              <a:rPr lang="en-US" dirty="0" err="1"/>
              <a:t>cpuacct</a:t>
            </a:r>
            <a:r>
              <a:rPr lang="en-US" dirty="0"/>
              <a:t> — this </a:t>
            </a:r>
            <a:r>
              <a:rPr lang="en-US" dirty="0" smtClean="0"/>
              <a:t>reports on CPU usage</a:t>
            </a:r>
            <a:endParaRPr lang="en-US" dirty="0"/>
          </a:p>
          <a:p>
            <a:pPr lvl="1"/>
            <a:r>
              <a:rPr lang="en-US" dirty="0" err="1"/>
              <a:t>cpuset</a:t>
            </a:r>
            <a:r>
              <a:rPr lang="en-US" dirty="0"/>
              <a:t> — this </a:t>
            </a:r>
            <a:r>
              <a:rPr lang="en-US" dirty="0" smtClean="0"/>
              <a:t>controls usage by CPUs in a multicore</a:t>
            </a:r>
            <a:endParaRPr lang="en-US" dirty="0"/>
          </a:p>
          <a:p>
            <a:pPr lvl="1"/>
            <a:r>
              <a:rPr lang="en-US" dirty="0"/>
              <a:t>devices — this </a:t>
            </a:r>
            <a:r>
              <a:rPr lang="en-US" dirty="0" smtClean="0"/>
              <a:t>denies or grants access to devices</a:t>
            </a:r>
            <a:endParaRPr lang="en-US" dirty="0"/>
          </a:p>
          <a:p>
            <a:pPr lvl="1"/>
            <a:r>
              <a:rPr lang="en-US" dirty="0"/>
              <a:t>freezer — </a:t>
            </a:r>
            <a:r>
              <a:rPr lang="en-US" dirty="0" smtClean="0"/>
              <a:t>suspends and resumes tasks</a:t>
            </a:r>
            <a:endParaRPr lang="en-US" dirty="0"/>
          </a:p>
          <a:p>
            <a:pPr lvl="1"/>
            <a:r>
              <a:rPr lang="en-US" dirty="0"/>
              <a:t>memory — </a:t>
            </a:r>
            <a:r>
              <a:rPr lang="en-US" dirty="0" smtClean="0"/>
              <a:t>controls and reports on memory usage</a:t>
            </a:r>
            <a:endParaRPr lang="en-US" dirty="0"/>
          </a:p>
          <a:p>
            <a:pPr lvl="1"/>
            <a:r>
              <a:rPr lang="en-US" dirty="0" err="1"/>
              <a:t>net_cls</a:t>
            </a:r>
            <a:r>
              <a:rPr lang="en-US" dirty="0"/>
              <a:t> — </a:t>
            </a:r>
            <a:r>
              <a:rPr lang="en-US" dirty="0" smtClean="0"/>
              <a:t>tags network packets with ids for control</a:t>
            </a:r>
            <a:endParaRPr lang="en-US" dirty="0"/>
          </a:p>
          <a:p>
            <a:pPr lvl="1"/>
            <a:r>
              <a:rPr lang="en-US" dirty="0" err="1"/>
              <a:t>net_prio</a:t>
            </a:r>
            <a:r>
              <a:rPr lang="en-US" dirty="0"/>
              <a:t> </a:t>
            </a:r>
            <a:r>
              <a:rPr lang="en-US" dirty="0" smtClean="0"/>
              <a:t>— priority </a:t>
            </a:r>
            <a:r>
              <a:rPr lang="en-US" dirty="0"/>
              <a:t>of network traffic </a:t>
            </a:r>
            <a:r>
              <a:rPr lang="en-US" dirty="0" smtClean="0"/>
              <a:t>per interface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ns — the namespace subsystem.</a:t>
            </a:r>
          </a:p>
        </p:txBody>
      </p:sp>
    </p:spTree>
    <p:extLst>
      <p:ext uri="{BB962C8B-B14F-4D97-AF65-F5344CB8AC3E}">
        <p14:creationId xmlns:p14="http://schemas.microsoft.com/office/powerpoint/2010/main" val="40072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libcontainer</a:t>
            </a:r>
            <a:r>
              <a:rPr lang="en-US" dirty="0" smtClean="0"/>
              <a:t> and the Open Container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 err="1" smtClean="0"/>
              <a:t>standardised</a:t>
            </a:r>
            <a:r>
              <a:rPr lang="en-US" sz="2800" dirty="0" smtClean="0"/>
              <a:t> interface into the container layer</a:t>
            </a:r>
          </a:p>
          <a:p>
            <a:pPr lvl="1"/>
            <a:r>
              <a:rPr lang="en-US" sz="2400" dirty="0" smtClean="0"/>
              <a:t>Part of </a:t>
            </a:r>
            <a:r>
              <a:rPr lang="en-US" sz="2400" dirty="0" err="1" smtClean="0"/>
              <a:t>runC</a:t>
            </a:r>
            <a:r>
              <a:rPr lang="en-US" sz="2400" dirty="0" smtClean="0"/>
              <a:t> the open runtime from </a:t>
            </a:r>
            <a:r>
              <a:rPr lang="en-US" sz="2400" dirty="0" err="1" smtClean="0"/>
              <a:t>Docker</a:t>
            </a:r>
            <a:endParaRPr lang="en-US" sz="2400" dirty="0" smtClean="0"/>
          </a:p>
          <a:p>
            <a:pPr lvl="1"/>
            <a:r>
              <a:rPr lang="en-US" sz="2400" dirty="0" smtClean="0"/>
              <a:t>A key basis of the Open Container Foundation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3753970"/>
            <a:ext cx="7137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2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441</Words>
  <Application>Microsoft Macintosh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Cloud Computing and Big Data  Containers and  the evolution of PaaS</vt:lpstr>
      <vt:lpstr>Contents</vt:lpstr>
      <vt:lpstr>Sharing of resources vs Isolation</vt:lpstr>
      <vt:lpstr>Lightweight Virtualization history</vt:lpstr>
      <vt:lpstr>What is a Container? </vt:lpstr>
      <vt:lpstr>Linux Containers (LXC)</vt:lpstr>
      <vt:lpstr>A sample of LXC</vt:lpstr>
      <vt:lpstr>cgroups</vt:lpstr>
      <vt:lpstr>libcontainer and the Open Container Foundation</vt:lpstr>
      <vt:lpstr>Docker on top of LXC</vt:lpstr>
      <vt:lpstr>Why Docker?</vt:lpstr>
      <vt:lpstr>How does Docker work?</vt:lpstr>
      <vt:lpstr>Some simple Docker commands</vt:lpstr>
      <vt:lpstr>Docker ecosystem</vt:lpstr>
      <vt:lpstr>Challenges with Docker (and then solutions)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295</cp:revision>
  <dcterms:created xsi:type="dcterms:W3CDTF">2012-03-07T10:41:54Z</dcterms:created>
  <dcterms:modified xsi:type="dcterms:W3CDTF">2015-09-17T15:01:44Z</dcterms:modified>
</cp:coreProperties>
</file>