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3" r:id="rId4"/>
    <p:sldId id="299" r:id="rId5"/>
    <p:sldId id="294" r:id="rId6"/>
    <p:sldId id="297" r:id="rId7"/>
    <p:sldId id="295" r:id="rId8"/>
    <p:sldId id="261" r:id="rId9"/>
    <p:sldId id="262" r:id="rId10"/>
    <p:sldId id="259" r:id="rId11"/>
    <p:sldId id="282" r:id="rId12"/>
    <p:sldId id="283" r:id="rId13"/>
    <p:sldId id="300" r:id="rId14"/>
    <p:sldId id="260" r:id="rId15"/>
    <p:sldId id="298" r:id="rId16"/>
    <p:sldId id="263" r:id="rId17"/>
    <p:sldId id="264" r:id="rId18"/>
    <p:sldId id="265" r:id="rId19"/>
    <p:sldId id="286" r:id="rId20"/>
    <p:sldId id="266" r:id="rId21"/>
    <p:sldId id="280" r:id="rId22"/>
    <p:sldId id="267" r:id="rId23"/>
    <p:sldId id="268" r:id="rId24"/>
    <p:sldId id="269" r:id="rId25"/>
    <p:sldId id="270" r:id="rId26"/>
    <p:sldId id="281" r:id="rId27"/>
    <p:sldId id="287" r:id="rId28"/>
    <p:sldId id="288" r:id="rId29"/>
    <p:sldId id="272" r:id="rId30"/>
    <p:sldId id="289" r:id="rId31"/>
    <p:sldId id="290" r:id="rId32"/>
    <p:sldId id="291" r:id="rId33"/>
    <p:sldId id="271" r:id="rId34"/>
    <p:sldId id="292" r:id="rId35"/>
    <p:sldId id="276" r:id="rId36"/>
    <p:sldId id="27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Map-Reduce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#2</a:t>
            </a:r>
            <a:br>
              <a:rPr lang="en-US" dirty="0" smtClean="0"/>
            </a:br>
            <a:r>
              <a:rPr lang="en-US" dirty="0" smtClean="0"/>
              <a:t>in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 smtClean="0"/>
              <a:t>First count each book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map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b="1" dirty="0" smtClean="0"/>
              <a:t>reduce</a:t>
            </a:r>
            <a:r>
              <a:rPr lang="en-US" dirty="0" smtClean="0"/>
              <a:t> the outputs to a global </a:t>
            </a:r>
            <a:r>
              <a:rPr lang="en-US" dirty="0" err="1" smtClean="0"/>
              <a:t>wordcount</a:t>
            </a:r>
            <a:r>
              <a:rPr lang="en-US" dirty="0" smtClean="0"/>
              <a:t> across all books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Reduce phase:</a:t>
            </a:r>
          </a:p>
          <a:p>
            <a:pPr lvl="1"/>
            <a:r>
              <a:rPr lang="en-US" dirty="0" smtClean="0"/>
              <a:t>We can theoretically process each word in parallel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Shuffle / Sort the results from the map phase by key (word)</a:t>
            </a:r>
          </a:p>
          <a:p>
            <a:pPr lvl="1"/>
            <a:r>
              <a:rPr lang="en-US" dirty="0" smtClean="0"/>
              <a:t>Partition by keys</a:t>
            </a:r>
          </a:p>
          <a:p>
            <a:pPr lvl="1"/>
            <a:r>
              <a:rPr lang="en-US" dirty="0" smtClean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Map/Shuffle/Reduce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Analysing</a:t>
            </a:r>
            <a:r>
              <a:rPr lang="en-US" dirty="0" smtClean="0"/>
              <a:t> web logs</a:t>
            </a:r>
          </a:p>
          <a:p>
            <a:pPr lvl="1"/>
            <a:r>
              <a:rPr lang="en-US" dirty="0" err="1" smtClean="0"/>
              <a:t>Summarise</a:t>
            </a:r>
            <a:r>
              <a:rPr lang="en-US" dirty="0" smtClean="0"/>
              <a:t> by user / cookie</a:t>
            </a:r>
          </a:p>
          <a:p>
            <a:pPr lvl="1"/>
            <a:r>
              <a:rPr lang="en-US" dirty="0" smtClean="0"/>
              <a:t>Then aggregate to identify who did what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twitter data</a:t>
            </a:r>
          </a:p>
          <a:p>
            <a:pPr lvl="1"/>
            <a:r>
              <a:rPr lang="en-US" dirty="0" smtClean="0"/>
              <a:t>Who </a:t>
            </a:r>
            <a:r>
              <a:rPr lang="en-US" dirty="0" err="1" smtClean="0"/>
              <a:t>retweeted</a:t>
            </a:r>
            <a:endParaRPr lang="en-US" dirty="0" smtClean="0"/>
          </a:p>
          <a:p>
            <a:pPr lvl="1"/>
            <a:r>
              <a:rPr lang="en-US" dirty="0" smtClean="0"/>
              <a:t>Who was </a:t>
            </a:r>
            <a:r>
              <a:rPr lang="en-US" dirty="0" err="1" smtClean="0"/>
              <a:t>retweeted</a:t>
            </a:r>
            <a:r>
              <a:rPr lang="en-US" dirty="0" smtClean="0"/>
              <a:t> the most</a:t>
            </a:r>
          </a:p>
          <a:p>
            <a:r>
              <a:rPr lang="en-US" dirty="0" smtClean="0"/>
              <a:t>Almost all big data problems can be re-factored into Map Reduce</a:t>
            </a:r>
          </a:p>
          <a:p>
            <a:pPr lvl="1"/>
            <a:r>
              <a:rPr lang="en-US" dirty="0" smtClean="0"/>
              <a:t>Some more efficiently than others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pPr lvl="1"/>
            <a:r>
              <a:rPr lang="en-US" dirty="0" smtClean="0"/>
              <a:t>Simply re-execute work that fails</a:t>
            </a:r>
          </a:p>
          <a:p>
            <a:r>
              <a:rPr lang="en-US" dirty="0" smtClean="0"/>
              <a:t>Performance:</a:t>
            </a:r>
            <a:endParaRPr lang="en-US" dirty="0"/>
          </a:p>
          <a:p>
            <a:pPr lvl="1"/>
            <a:r>
              <a:rPr lang="en-US" dirty="0" smtClean="0"/>
              <a:t>Partitioning the data </a:t>
            </a:r>
          </a:p>
          <a:p>
            <a:pPr lvl="1"/>
            <a:r>
              <a:rPr lang="en-US" dirty="0" smtClean="0"/>
              <a:t>Moving the work to near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famous and popular </a:t>
            </a:r>
            <a:br>
              <a:rPr lang="en-US" dirty="0" smtClean="0"/>
            </a:br>
            <a:r>
              <a:rPr lang="en-US" dirty="0" smtClean="0"/>
              <a:t>Map Reduce framework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Written in Java, but supports other languages</a:t>
            </a:r>
          </a:p>
          <a:p>
            <a:pPr lvl="1"/>
            <a:r>
              <a:rPr lang="en-US" dirty="0" smtClean="0"/>
              <a:t>Runs Map Reduce workloads across a cloud or cluster of machines</a:t>
            </a:r>
          </a:p>
          <a:p>
            <a:pPr lvl="1"/>
            <a:r>
              <a:rPr lang="en-US" dirty="0" smtClean="0"/>
              <a:t>Supports a distributed </a:t>
            </a:r>
            <a:r>
              <a:rPr lang="en-US" dirty="0" err="1" smtClean="0"/>
              <a:t>filesystem</a:t>
            </a:r>
            <a:r>
              <a:rPr lang="en-US" dirty="0" smtClean="0"/>
              <a:t> to store data for these jobs</a:t>
            </a:r>
          </a:p>
          <a:p>
            <a:pPr lvl="1"/>
            <a:r>
              <a:rPr lang="en-US" dirty="0" smtClean="0"/>
              <a:t>Provides reliability when servers in the cluster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 (Yet Another Resource Negotiator)</a:t>
            </a:r>
          </a:p>
          <a:p>
            <a:pPr algn="ctr"/>
            <a:r>
              <a:rPr lang="en-US" dirty="0" smtClean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Python, Apache Pig, Apache Hive,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39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reduce in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 smtClean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 smtClean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smtClean="0"/>
              <a:t>stop-</a:t>
            </a:r>
            <a:r>
              <a:rPr lang="en-US" sz="2800" dirty="0" err="1" smtClean="0"/>
              <a:t>dfs.sh</a:t>
            </a:r>
            <a:endParaRPr lang="en-US" sz="2800" dirty="0" smtClean="0"/>
          </a:p>
          <a:p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fs</a:t>
            </a:r>
            <a:r>
              <a:rPr lang="en-US" sz="2800" dirty="0" smtClean="0"/>
              <a:t> &lt;command&gt;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cat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/file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</a:t>
            </a:r>
            <a:r>
              <a:rPr lang="en-US" sz="2400" dirty="0" err="1" smtClean="0"/>
              <a:t>mkdir</a:t>
            </a:r>
            <a:r>
              <a:rPr lang="en-US" sz="2400" dirty="0" smtClean="0"/>
              <a:t> –p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</a:p>
          <a:p>
            <a:pPr lvl="1"/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put </a:t>
            </a:r>
            <a:r>
              <a:rPr lang="en-US" sz="2400" dirty="0" err="1" smtClean="0"/>
              <a:t>localfile</a:t>
            </a:r>
            <a:r>
              <a:rPr lang="en-US" sz="2400" dirty="0" smtClean="0"/>
              <a:t>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endParaRPr lang="en-US" sz="2400" dirty="0" smtClean="0"/>
          </a:p>
          <a:p>
            <a:pPr lvl="1"/>
            <a:r>
              <a:rPr lang="en-US" sz="2400" dirty="0" err="1"/>
              <a:t>h</a:t>
            </a:r>
            <a:r>
              <a:rPr lang="en-US" sz="2400" dirty="0" err="1" smtClean="0"/>
              <a:t>adoop</a:t>
            </a:r>
            <a:r>
              <a:rPr lang="en-US" sz="2400" dirty="0" smtClean="0"/>
              <a:t> </a:t>
            </a:r>
            <a:r>
              <a:rPr lang="en-US" sz="2400" dirty="0" err="1" smtClean="0"/>
              <a:t>fs</a:t>
            </a:r>
            <a:r>
              <a:rPr lang="en-US" sz="2400" dirty="0" smtClean="0"/>
              <a:t> get /user/</a:t>
            </a:r>
            <a:r>
              <a:rPr lang="en-US" sz="2400" dirty="0" err="1" smtClean="0"/>
              <a:t>hduser</a:t>
            </a:r>
            <a:r>
              <a:rPr lang="en-US" sz="2400" dirty="0" smtClean="0"/>
              <a:t>/</a:t>
            </a:r>
            <a:r>
              <a:rPr lang="en-US" sz="2400" dirty="0" err="1" smtClean="0"/>
              <a:t>remotefile</a:t>
            </a:r>
            <a:r>
              <a:rPr lang="en-US" sz="2400" dirty="0" smtClean="0"/>
              <a:t> </a:t>
            </a:r>
            <a:r>
              <a:rPr lang="en-US" sz="2400" dirty="0" err="1" smtClean="0"/>
              <a:t>localfile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91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 reduce in </a:t>
            </a:r>
            <a:r>
              <a:rPr lang="en-US" dirty="0" err="1" smtClean="0"/>
              <a:t>Hadoop</a:t>
            </a:r>
            <a:r>
              <a:rPr lang="en-US" dirty="0" smtClean="0"/>
              <a:t> actually consists of multiple steps</a:t>
            </a:r>
          </a:p>
          <a:p>
            <a:pPr lvl="1"/>
            <a:r>
              <a:rPr lang="en-US" dirty="0" smtClean="0"/>
              <a:t>Mapper</a:t>
            </a:r>
          </a:p>
          <a:p>
            <a:pPr lvl="2"/>
            <a:r>
              <a:rPr lang="en-US" dirty="0" smtClean="0"/>
              <a:t>Works on a single file, line by line</a:t>
            </a:r>
          </a:p>
          <a:p>
            <a:pPr lvl="1"/>
            <a:r>
              <a:rPr lang="en-US" dirty="0" smtClean="0"/>
              <a:t>Combiner</a:t>
            </a:r>
          </a:p>
          <a:p>
            <a:pPr lvl="2"/>
            <a:r>
              <a:rPr lang="en-US" dirty="0" smtClean="0"/>
              <a:t>Like a reducer, but still on a single system taking the output of the mapper</a:t>
            </a:r>
          </a:p>
          <a:p>
            <a:pPr lvl="1"/>
            <a:r>
              <a:rPr lang="en-US" dirty="0" smtClean="0"/>
              <a:t>Reducer</a:t>
            </a:r>
          </a:p>
          <a:p>
            <a:pPr lvl="2"/>
            <a:r>
              <a:rPr lang="en-US" dirty="0" smtClean="0"/>
              <a:t>Takes the outputs of multiple mapper/combiners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4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whole, we expect to produce key-value &lt;K,V&gt; pairs from any mapper or reducer</a:t>
            </a:r>
          </a:p>
          <a:p>
            <a:pPr lvl="1"/>
            <a:r>
              <a:rPr lang="en-US" dirty="0" smtClean="0"/>
              <a:t>In some cases we may produce &lt;K,&lt;V1,V2,..&gt;&gt; </a:t>
            </a:r>
          </a:p>
          <a:p>
            <a:r>
              <a:rPr lang="en-US" dirty="0" smtClean="0"/>
              <a:t>The results are stored to file and then read from file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27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files and produce &lt;K,V&gt; pairs</a:t>
            </a:r>
          </a:p>
          <a:p>
            <a:r>
              <a:rPr lang="en-US" dirty="0" smtClean="0"/>
              <a:t>Each mapper gets a complete file</a:t>
            </a:r>
          </a:p>
          <a:p>
            <a:r>
              <a:rPr lang="en-US" dirty="0" smtClean="0"/>
              <a:t>Each mapper runs on a single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7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combiner function must take the &lt;K,V&gt; output of the mapper</a:t>
            </a:r>
          </a:p>
          <a:p>
            <a:r>
              <a:rPr lang="en-US" dirty="0" smtClean="0"/>
              <a:t>Produce the same format &lt;K,V&gt;</a:t>
            </a:r>
          </a:p>
          <a:p>
            <a:r>
              <a:rPr lang="en-US" dirty="0" smtClean="0"/>
              <a:t>Must be associative and commutative</a:t>
            </a:r>
          </a:p>
          <a:p>
            <a:r>
              <a:rPr lang="en-US" i="1" dirty="0" smtClean="0"/>
              <a:t>Runs on the same node as the mapper</a:t>
            </a:r>
          </a:p>
          <a:p>
            <a:r>
              <a:rPr lang="en-US" dirty="0" smtClean="0"/>
              <a:t>May actually be the reducer function if the reducer follows the rules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6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reducers get the &lt;K,V&gt; pairs output from the mappers/combiners</a:t>
            </a:r>
          </a:p>
          <a:p>
            <a:r>
              <a:rPr lang="en-US" dirty="0" smtClean="0"/>
              <a:t>The output is first sorted/partitioned</a:t>
            </a:r>
          </a:p>
          <a:p>
            <a:r>
              <a:rPr lang="en-US" dirty="0" smtClean="0"/>
              <a:t>The reducers produce the final expected output, usually in the form of &lt;K,V&gt;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4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mapper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#</a:t>
            </a:r>
            <a:r>
              <a:rPr lang="en-US" dirty="0">
                <a:latin typeface="Lucida Console"/>
                <a:cs typeface="Lucida Console"/>
              </a:rPr>
              <a:t>!/</a:t>
            </a:r>
            <a:r>
              <a:rPr lang="en-US" dirty="0" err="1">
                <a:latin typeface="Lucida Console"/>
                <a:cs typeface="Lucida Console"/>
              </a:rPr>
              <a:t>usr</a:t>
            </a:r>
            <a:r>
              <a:rPr lang="en-US" dirty="0">
                <a:latin typeface="Lucida Console"/>
                <a:cs typeface="Lucida Console"/>
              </a:rPr>
              <a:t>/bin/</a:t>
            </a:r>
            <a:r>
              <a:rPr lang="en-US" dirty="0" err="1">
                <a:latin typeface="Lucida Console"/>
                <a:cs typeface="Lucida Console"/>
              </a:rPr>
              <a:t>env</a:t>
            </a:r>
            <a:r>
              <a:rPr lang="en-US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import sys</a:t>
            </a:r>
          </a:p>
          <a:p>
            <a:pPr marL="457200" lvl="1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# input comes from STDIN (standard input)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for line in </a:t>
            </a:r>
            <a:r>
              <a:rPr lang="en-US" dirty="0" err="1">
                <a:latin typeface="Lucida Console"/>
                <a:cs typeface="Lucida Console"/>
              </a:rPr>
              <a:t>sys.stdin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line = </a:t>
            </a:r>
            <a:r>
              <a:rPr lang="en-US" dirty="0" err="1">
                <a:latin typeface="Lucida Console"/>
                <a:cs typeface="Lucida Console"/>
              </a:rPr>
              <a:t>line.strip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split the line into words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words = </a:t>
            </a:r>
            <a:r>
              <a:rPr lang="en-US" dirty="0" err="1">
                <a:latin typeface="Lucida Console"/>
                <a:cs typeface="Lucida Console"/>
              </a:rPr>
              <a:t>line.split</a:t>
            </a:r>
            <a:r>
              <a:rPr lang="en-US" dirty="0">
                <a:latin typeface="Lucida Console"/>
                <a:cs typeface="Lucida Console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# increase counters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for word in words: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write the results to STDOUT (standard output);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what we output here will be the input for the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Reduce step, i.e. the input for </a:t>
            </a:r>
            <a:r>
              <a:rPr lang="en-US" dirty="0" err="1">
                <a:latin typeface="Lucida Console"/>
                <a:cs typeface="Lucida Console"/>
              </a:rPr>
              <a:t>reducer.py</a:t>
            </a:r>
            <a:endParaRPr lang="en-US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# tab-delimited; the trivial word count is 1</a:t>
            </a:r>
          </a:p>
          <a:p>
            <a:pPr marL="457200" lvl="1" indent="0">
              <a:buNone/>
            </a:pPr>
            <a:r>
              <a:rPr lang="en-US" dirty="0">
                <a:latin typeface="Lucida Console"/>
                <a:cs typeface="Lucida Console"/>
              </a:rPr>
              <a:t>        print '%s\</a:t>
            </a:r>
            <a:r>
              <a:rPr lang="en-US" dirty="0" err="1">
                <a:latin typeface="Lucida Console"/>
                <a:cs typeface="Lucida Console"/>
              </a:rPr>
              <a:t>t%s</a:t>
            </a:r>
            <a:r>
              <a:rPr lang="en-US" dirty="0">
                <a:latin typeface="Lucida Console"/>
                <a:cs typeface="Lucida Console"/>
              </a:rPr>
              <a:t>' % (word, 1)</a:t>
            </a:r>
          </a:p>
        </p:txBody>
      </p:sp>
    </p:spTree>
    <p:extLst>
      <p:ext uri="{BB962C8B-B14F-4D97-AF65-F5344CB8AC3E}">
        <p14:creationId xmlns:p14="http://schemas.microsoft.com/office/powerpoint/2010/main" val="1729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2008 Google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in Python</a:t>
            </a:r>
            <a:br>
              <a:rPr lang="en-US" dirty="0" smtClean="0"/>
            </a:br>
            <a:r>
              <a:rPr lang="en-US" dirty="0" smtClean="0"/>
              <a:t>A 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43984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#!/</a:t>
            </a:r>
            <a:r>
              <a:rPr lang="en-US" sz="800" dirty="0" err="1">
                <a:latin typeface="Lucida Console"/>
                <a:cs typeface="Lucida Console"/>
              </a:rPr>
              <a:t>usr</a:t>
            </a:r>
            <a:r>
              <a:rPr lang="en-US" sz="800" dirty="0">
                <a:latin typeface="Lucida Console"/>
                <a:cs typeface="Lucida Console"/>
              </a:rPr>
              <a:t>/bin/</a:t>
            </a:r>
            <a:r>
              <a:rPr lang="en-US" sz="800" dirty="0" err="1">
                <a:latin typeface="Lucida Console"/>
                <a:cs typeface="Lucida Console"/>
              </a:rPr>
              <a:t>env</a:t>
            </a:r>
            <a:r>
              <a:rPr lang="en-US" sz="800" dirty="0">
                <a:latin typeface="Lucida Console"/>
                <a:cs typeface="Lucida Console"/>
              </a:rPr>
              <a:t> python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import </a:t>
            </a:r>
            <a:r>
              <a:rPr lang="en-US" sz="800" dirty="0">
                <a:latin typeface="Lucida Console"/>
                <a:cs typeface="Lucida Console"/>
              </a:rPr>
              <a:t>sys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None</a:t>
            </a:r>
          </a:p>
          <a:p>
            <a:pPr marL="457200" lvl="1" indent="0">
              <a:buNone/>
            </a:pP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0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word = None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input comes from STDIN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for line in </a:t>
            </a:r>
            <a:r>
              <a:rPr lang="en-US" sz="800" dirty="0" err="1">
                <a:latin typeface="Lucida Console"/>
                <a:cs typeface="Lucida Console"/>
              </a:rPr>
              <a:t>sys.stdin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remove leading and trailing whitespace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line = </a:t>
            </a:r>
            <a:r>
              <a:rPr lang="en-US" sz="800" dirty="0" err="1">
                <a:latin typeface="Lucida Console"/>
                <a:cs typeface="Lucida Console"/>
              </a:rPr>
              <a:t>line.strip</a:t>
            </a:r>
            <a:r>
              <a:rPr lang="en-US" sz="800" dirty="0">
                <a:latin typeface="Lucida Console"/>
                <a:cs typeface="Lucida Console"/>
              </a:rPr>
              <a:t>(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parse the input we got from </a:t>
            </a:r>
            <a:r>
              <a:rPr lang="en-US" sz="800" dirty="0" err="1">
                <a:latin typeface="Lucida Console"/>
                <a:cs typeface="Lucida Console"/>
              </a:rPr>
              <a:t>mapper.py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word, count = </a:t>
            </a:r>
            <a:r>
              <a:rPr lang="en-US" sz="800" dirty="0" err="1">
                <a:latin typeface="Lucida Console"/>
                <a:cs typeface="Lucida Console"/>
              </a:rPr>
              <a:t>line.split</a:t>
            </a:r>
            <a:r>
              <a:rPr lang="en-US" sz="800" dirty="0">
                <a:latin typeface="Lucida Console"/>
                <a:cs typeface="Lucida Console"/>
              </a:rPr>
              <a:t>('\t', 1</a:t>
            </a:r>
            <a:r>
              <a:rPr lang="en-US" sz="800" dirty="0" smtClean="0">
                <a:latin typeface="Lucida Console"/>
                <a:cs typeface="Lucida Console"/>
              </a:rPr>
              <a:t>)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convert count (currently a string) to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try: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count = </a:t>
            </a:r>
            <a:r>
              <a:rPr lang="en-US" sz="800" dirty="0" err="1">
                <a:latin typeface="Lucida Console"/>
                <a:cs typeface="Lucida Console"/>
              </a:rPr>
              <a:t>int</a:t>
            </a:r>
            <a:r>
              <a:rPr lang="en-US" sz="800" dirty="0">
                <a:latin typeface="Lucida Console"/>
                <a:cs typeface="Lucida Console"/>
              </a:rPr>
              <a:t>(count)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except </a:t>
            </a:r>
            <a:r>
              <a:rPr lang="en-US" sz="800" dirty="0" err="1">
                <a:latin typeface="Lucida Console"/>
                <a:cs typeface="Lucida Console"/>
              </a:rPr>
              <a:t>ValueError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	continue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# this IF-switch only works because </a:t>
            </a:r>
            <a:r>
              <a:rPr lang="en-US" sz="800" dirty="0" err="1">
                <a:latin typeface="Lucida Console"/>
                <a:cs typeface="Lucida Console"/>
              </a:rPr>
              <a:t>Hadoop</a:t>
            </a:r>
            <a:r>
              <a:rPr lang="en-US" sz="800" dirty="0">
                <a:latin typeface="Lucida Console"/>
                <a:cs typeface="Lucida Console"/>
              </a:rPr>
              <a:t> sorts map </a:t>
            </a:r>
            <a:r>
              <a:rPr lang="en-US" sz="800" dirty="0" smtClean="0">
                <a:latin typeface="Lucida Console"/>
                <a:cs typeface="Lucida Console"/>
              </a:rPr>
              <a:t>output by key</a:t>
            </a: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 smtClean="0">
                <a:latin typeface="Lucida Console"/>
                <a:cs typeface="Lucida Console"/>
              </a:rPr>
              <a:t>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+=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else: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# write result to STDOUT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 = count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   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 word</a:t>
            </a:r>
          </a:p>
          <a:p>
            <a:pPr marL="457200" lvl="1" indent="0">
              <a:buNone/>
            </a:pPr>
            <a:endParaRPr lang="en-US" sz="800" dirty="0">
              <a:latin typeface="Lucida Console"/>
              <a:cs typeface="Lucida Console"/>
            </a:endParaRP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# do not forget to output the last word if needed!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if 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 == word:</a:t>
            </a:r>
          </a:p>
          <a:p>
            <a:pPr marL="457200" lvl="1" indent="0">
              <a:buNone/>
            </a:pPr>
            <a:r>
              <a:rPr lang="en-US" sz="800" dirty="0">
                <a:latin typeface="Lucida Console"/>
                <a:cs typeface="Lucida Console"/>
              </a:rPr>
              <a:t>    print '%s\</a:t>
            </a:r>
            <a:r>
              <a:rPr lang="en-US" sz="800" dirty="0" err="1">
                <a:latin typeface="Lucida Console"/>
                <a:cs typeface="Lucida Console"/>
              </a:rPr>
              <a:t>t%s</a:t>
            </a:r>
            <a:r>
              <a:rPr lang="en-US" sz="800" dirty="0">
                <a:latin typeface="Lucida Console"/>
                <a:cs typeface="Lucida Console"/>
              </a:rPr>
              <a:t>' % (</a:t>
            </a:r>
            <a:r>
              <a:rPr lang="en-US" sz="800" dirty="0" err="1">
                <a:latin typeface="Lucida Console"/>
                <a:cs typeface="Lucida Console"/>
              </a:rPr>
              <a:t>current_word</a:t>
            </a:r>
            <a:r>
              <a:rPr lang="en-US" sz="800" dirty="0">
                <a:latin typeface="Lucida Console"/>
                <a:cs typeface="Lucida Console"/>
              </a:rPr>
              <a:t>, </a:t>
            </a:r>
            <a:r>
              <a:rPr lang="en-US" sz="800" dirty="0" err="1">
                <a:latin typeface="Lucida Console"/>
                <a:cs typeface="Lucida Console"/>
              </a:rPr>
              <a:t>current_count</a:t>
            </a:r>
            <a:r>
              <a:rPr lang="en-US" sz="800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094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Executing this on a set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arn </a:t>
            </a:r>
            <a:br>
              <a:rPr lang="en-US" dirty="0" smtClean="0"/>
            </a:br>
            <a:r>
              <a:rPr lang="en-US" dirty="0" smtClean="0"/>
              <a:t>jar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 err="1"/>
              <a:t>usr</a:t>
            </a:r>
            <a:r>
              <a:rPr lang="en-US" dirty="0" smtClean="0"/>
              <a:t>/</a:t>
            </a:r>
            <a:r>
              <a:rPr lang="is-IS" dirty="0" smtClean="0"/>
              <a:t>….</a:t>
            </a:r>
            <a:r>
              <a:rPr lang="en-US" dirty="0" smtClean="0"/>
              <a:t>/</a:t>
            </a:r>
            <a:r>
              <a:rPr lang="en-US" dirty="0"/>
              <a:t>lib/hadoop-streaming-2.7.1.jar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input /user/</a:t>
            </a:r>
            <a:r>
              <a:rPr lang="en-US" dirty="0" err="1"/>
              <a:t>hduser</a:t>
            </a:r>
            <a:r>
              <a:rPr lang="en-US" dirty="0" smtClean="0"/>
              <a:t>/books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output /user/</a:t>
            </a:r>
            <a:r>
              <a:rPr lang="en-US" dirty="0" err="1"/>
              <a:t>hduser</a:t>
            </a:r>
            <a:r>
              <a:rPr lang="en-US" dirty="0"/>
              <a:t>/</a:t>
            </a:r>
            <a:r>
              <a:rPr lang="en-US" dirty="0" smtClean="0"/>
              <a:t>output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mapper .</a:t>
            </a:r>
            <a:r>
              <a:rPr lang="en-US" dirty="0" smtClean="0"/>
              <a:t>/</a:t>
            </a:r>
            <a:r>
              <a:rPr lang="en-US" dirty="0" err="1" smtClean="0"/>
              <a:t>mapper.py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reducer .</a:t>
            </a:r>
            <a:r>
              <a:rPr lang="en-US" dirty="0" smtClean="0"/>
              <a:t>/</a:t>
            </a:r>
            <a:r>
              <a:rPr lang="en-US" dirty="0" err="1" smtClean="0"/>
              <a:t>reducer.py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9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note this is not the most efficient way of coding Python</a:t>
            </a:r>
          </a:p>
          <a:p>
            <a:pPr lvl="1"/>
            <a:r>
              <a:rPr lang="en-US" dirty="0" smtClean="0"/>
              <a:t>But the simplest and easiest to 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9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public static void main(String[] 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) throws Exception {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Configuration 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 = new Configuration();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Job job = </a:t>
            </a:r>
            <a:r>
              <a:rPr lang="en-US" dirty="0" err="1">
                <a:latin typeface="Lucida Console"/>
                <a:cs typeface="Lucida Console"/>
              </a:rPr>
              <a:t>Job.getInstance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conf</a:t>
            </a:r>
            <a:r>
              <a:rPr lang="en-US" dirty="0">
                <a:latin typeface="Lucida Console"/>
                <a:cs typeface="Lucida Console"/>
              </a:rPr>
              <a:t>, "word count");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job.setJarByClass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WordCount.class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job.setMapperClass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TokenizerMapper.class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job.setCombinerClass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job.setReducerClass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IntSumReducer.class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job.setOutputKeyClass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Text.class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job.setOutputValueClass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IntWritable.class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FileInputFormat.addInputPath</a:t>
            </a:r>
            <a:r>
              <a:rPr lang="en-US" dirty="0">
                <a:latin typeface="Lucida Console"/>
                <a:cs typeface="Lucida Console"/>
              </a:rPr>
              <a:t>(job, new Path(</a:t>
            </a:r>
            <a:r>
              <a:rPr lang="en-US" dirty="0" err="1">
                <a:latin typeface="Lucida Console"/>
                <a:cs typeface="Lucida Console"/>
              </a:rPr>
              <a:t>args</a:t>
            </a:r>
            <a:r>
              <a:rPr lang="en-US" dirty="0">
                <a:latin typeface="Lucida Console"/>
                <a:cs typeface="Lucida Console"/>
              </a:rPr>
              <a:t>[0]));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FileOutputFormat.setOutputPath</a:t>
            </a:r>
            <a:r>
              <a:rPr lang="en-US" dirty="0">
                <a:latin typeface="Lucida Console"/>
                <a:cs typeface="Lucida Console"/>
              </a:rPr>
              <a:t>(job, </a:t>
            </a:r>
            <a:r>
              <a:rPr lang="en-US" sz="2900" dirty="0">
                <a:latin typeface="Lucida Console"/>
                <a:cs typeface="Lucida Console"/>
              </a:rPr>
              <a:t>new Path(</a:t>
            </a:r>
            <a:r>
              <a:rPr lang="en-US" sz="2900" dirty="0" err="1">
                <a:latin typeface="Lucida Console"/>
                <a:cs typeface="Lucida Console"/>
              </a:rPr>
              <a:t>args</a:t>
            </a:r>
            <a:r>
              <a:rPr lang="en-US" sz="2900" dirty="0">
                <a:latin typeface="Lucida Console"/>
                <a:cs typeface="Lucida Console"/>
              </a:rPr>
              <a:t>[1]));</a:t>
            </a: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  <a:r>
              <a:rPr lang="en-US" dirty="0" err="1">
                <a:latin typeface="Lucida Console"/>
                <a:cs typeface="Lucida Console"/>
              </a:rPr>
              <a:t>System.exit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job.waitForCompletion</a:t>
            </a:r>
            <a:r>
              <a:rPr lang="en-US" dirty="0">
                <a:latin typeface="Lucida Console"/>
                <a:cs typeface="Lucida Console"/>
              </a:rPr>
              <a:t>(true) ? 0 : 1);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61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in Java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smtClean="0"/>
              <a:t>yarn jar </a:t>
            </a:r>
            <a:r>
              <a:rPr lang="en-US" dirty="0" err="1"/>
              <a:t>wc.jar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WordCount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/input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/>
              <a:t>user/</a:t>
            </a:r>
            <a:r>
              <a:rPr lang="en-US" dirty="0" err="1"/>
              <a:t>joe</a:t>
            </a:r>
            <a:r>
              <a:rPr lang="en-US" dirty="0"/>
              <a:t>/</a:t>
            </a:r>
            <a:r>
              <a:rPr lang="en-US" dirty="0" err="1"/>
              <a:t>wordcount</a:t>
            </a:r>
            <a:r>
              <a:rPr lang="en-US" dirty="0"/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226978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Map Reduce Model</a:t>
            </a:r>
          </a:p>
          <a:p>
            <a:r>
              <a:rPr lang="en-US" dirty="0" smtClean="0"/>
              <a:t>How is it implemented in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HDFS</a:t>
            </a:r>
          </a:p>
          <a:p>
            <a:r>
              <a:rPr lang="en-US" dirty="0" smtClean="0"/>
              <a:t>Yarn</a:t>
            </a:r>
          </a:p>
          <a:p>
            <a:r>
              <a:rPr lang="en-US" dirty="0" smtClean="0"/>
              <a:t>Running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Yahoo 2007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&amp; Output: each a set of key/value pairs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(</a:t>
            </a:r>
            <a:r>
              <a:rPr lang="en-US" dirty="0" err="1"/>
              <a:t>in_key</a:t>
            </a:r>
            <a:r>
              <a:rPr lang="en-US" dirty="0"/>
              <a:t>, </a:t>
            </a:r>
            <a:r>
              <a:rPr lang="en-US" dirty="0" err="1"/>
              <a:t>in_value</a:t>
            </a:r>
            <a:r>
              <a:rPr lang="en-US" dirty="0"/>
              <a:t>) -&gt; list(</a:t>
            </a:r>
            <a:r>
              <a:rPr lang="en-US" dirty="0" err="1"/>
              <a:t>out_key</a:t>
            </a:r>
            <a:r>
              <a:rPr lang="en-US" dirty="0"/>
              <a:t>, </a:t>
            </a:r>
            <a:r>
              <a:rPr lang="en-US" dirty="0" err="1"/>
              <a:t>intermediate_value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Processes input key/value pair</a:t>
            </a:r>
          </a:p>
          <a:p>
            <a:pPr lvl="2"/>
            <a:r>
              <a:rPr lang="en-US" dirty="0"/>
              <a:t>Produces set of intermediate pairs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out_key</a:t>
            </a:r>
            <a:r>
              <a:rPr lang="en-US" dirty="0"/>
              <a:t>, list(</a:t>
            </a:r>
            <a:r>
              <a:rPr lang="en-US" dirty="0" err="1"/>
              <a:t>intermediate_value</a:t>
            </a:r>
            <a:r>
              <a:rPr lang="en-US" dirty="0"/>
              <a:t>)) -&gt; list(</a:t>
            </a:r>
            <a:r>
              <a:rPr lang="en-US" dirty="0" err="1"/>
              <a:t>out_value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Combines all intermediate values for a particular key</a:t>
            </a:r>
          </a:p>
          <a:p>
            <a:pPr lvl="2"/>
            <a:r>
              <a:rPr lang="en-US" dirty="0"/>
              <a:t>Produces a set of merged output values (usually just one)</a:t>
            </a:r>
          </a:p>
          <a:p>
            <a:r>
              <a:rPr lang="en-US" dirty="0"/>
              <a:t>Inspired by similar primitives in LISP and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9262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Google’s early use of MR</a:t>
            </a:r>
            <a:br>
              <a:rPr lang="en-US" dirty="0" smtClean="0"/>
            </a:br>
            <a:r>
              <a:rPr lang="en-US" sz="2700" dirty="0" smtClean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Reduce example #1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>
                <a:latin typeface="Lucida Console"/>
                <a:cs typeface="Lucida Console"/>
              </a:rPr>
              <a:t>// some </a:t>
            </a:r>
            <a:r>
              <a:rPr lang="pt-BR" sz="2400" dirty="0" smtClean="0">
                <a:latin typeface="Lucida Console"/>
                <a:cs typeface="Lucida Console"/>
              </a:rPr>
              <a:t>input</a:t>
            </a: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array</a:t>
            </a:r>
            <a:r>
              <a:rPr lang="pt-BR" sz="2400" dirty="0">
                <a:latin typeface="Lucida Console"/>
                <a:cs typeface="Lucida Console"/>
              </a:rPr>
              <a:t>[] = {1,2,3,4,5}</a:t>
            </a:r>
            <a:r>
              <a:rPr lang="pt-BR" sz="24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make</a:t>
            </a:r>
            <a:r>
              <a:rPr lang="pt-BR" sz="2400" dirty="0" smtClean="0">
                <a:latin typeface="Lucida Console"/>
                <a:cs typeface="Lucida Console"/>
              </a:rPr>
              <a:t> a 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of</a:t>
            </a:r>
            <a:r>
              <a:rPr lang="pt-BR" sz="2400" dirty="0" smtClean="0">
                <a:latin typeface="Lucida Console"/>
                <a:cs typeface="Lucida Console"/>
              </a:rPr>
              <a:t> it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&lt;</a:t>
            </a:r>
            <a:r>
              <a:rPr lang="pt-BR" sz="2400" dirty="0" err="1">
                <a:latin typeface="Lucida Console"/>
                <a:cs typeface="Lucida Console"/>
              </a:rPr>
              <a:t>Integer</a:t>
            </a:r>
            <a:r>
              <a:rPr lang="pt-BR" sz="2400" dirty="0">
                <a:latin typeface="Lucida Console"/>
                <a:cs typeface="Lucida Console"/>
              </a:rPr>
              <a:t>&gt; </a:t>
            </a:r>
            <a:r>
              <a:rPr lang="pt-BR" sz="2400" dirty="0" err="1">
                <a:latin typeface="Lucida Console"/>
                <a:cs typeface="Lucida Console"/>
              </a:rPr>
              <a:t>stream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>  </a:t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Arrays.</a:t>
            </a:r>
            <a:r>
              <a:rPr lang="pt-BR" sz="2400" i="1" dirty="0" err="1" smtClean="0">
                <a:latin typeface="Lucida Console"/>
                <a:cs typeface="Lucida Console"/>
              </a:rPr>
              <a:t>stream</a:t>
            </a:r>
            <a:r>
              <a:rPr lang="pt-BR" sz="2400" i="1" dirty="0">
                <a:latin typeface="Lucida Console"/>
                <a:cs typeface="Lucida Console"/>
              </a:rPr>
              <a:t>(</a:t>
            </a:r>
            <a:r>
              <a:rPr lang="pt-BR" sz="2400" i="1" dirty="0" err="1">
                <a:latin typeface="Lucida Console"/>
                <a:cs typeface="Lucida Console"/>
              </a:rPr>
              <a:t>array</a:t>
            </a:r>
            <a:r>
              <a:rPr lang="pt-BR" sz="2400" i="1" dirty="0">
                <a:latin typeface="Lucida Console"/>
                <a:cs typeface="Lucida Console"/>
              </a:rPr>
              <a:t>); </a:t>
            </a:r>
            <a:endParaRPr lang="pt-BR" sz="2400" i="1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i="1" dirty="0" smtClean="0">
                <a:latin typeface="Lucida Console"/>
                <a:cs typeface="Lucida Console"/>
              </a:rPr>
              <a:t>// </a:t>
            </a:r>
            <a:r>
              <a:rPr lang="pt-BR" sz="2400" i="1" dirty="0" err="1" smtClean="0">
                <a:latin typeface="Lucida Console"/>
                <a:cs typeface="Lucida Console"/>
              </a:rPr>
              <a:t>map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then</a:t>
            </a:r>
            <a:r>
              <a:rPr lang="pt-BR" sz="2400" i="1" dirty="0" smtClean="0">
                <a:latin typeface="Lucida Console"/>
                <a:cs typeface="Lucida Console"/>
              </a:rPr>
              <a:t> </a:t>
            </a:r>
            <a:r>
              <a:rPr lang="pt-BR" sz="2400" i="1" dirty="0" err="1" smtClean="0">
                <a:latin typeface="Lucida Console"/>
                <a:cs typeface="Lucida Console"/>
              </a:rPr>
              <a:t>reduce</a:t>
            </a:r>
            <a:endParaRPr lang="pt-BR" sz="2400" i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Integer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>
                <a:latin typeface="Lucida Console"/>
                <a:cs typeface="Lucida Console"/>
              </a:rPr>
              <a:t>map_reduced</a:t>
            </a:r>
            <a:r>
              <a:rPr lang="pt-BR" sz="2400" dirty="0">
                <a:latin typeface="Lucida Console"/>
                <a:cs typeface="Lucida Console"/>
              </a:rPr>
              <a:t> = 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latin typeface="Lucida Console"/>
                <a:cs typeface="Lucida Console"/>
              </a:rPr>
              <a:t>	</a:t>
            </a:r>
            <a:r>
              <a:rPr lang="pt-BR" sz="2400" dirty="0" err="1" smtClean="0">
                <a:latin typeface="Lucida Console"/>
                <a:cs typeface="Lucida Console"/>
              </a:rPr>
              <a:t>stream</a:t>
            </a:r>
            <a:r>
              <a:rPr lang="pt-BR" sz="2400" dirty="0" smtClean="0">
                <a:latin typeface="Lucida Console"/>
                <a:cs typeface="Lucida Console"/>
              </a:rPr>
              <a:t/>
            </a:r>
            <a:br>
              <a:rPr lang="pt-BR" sz="2400" dirty="0" smtClean="0">
                <a:latin typeface="Lucida Console"/>
                <a:cs typeface="Lucida Console"/>
              </a:rPr>
            </a:b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map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(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 -&gt; 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>
                <a:solidFill>
                  <a:srgbClr val="FF0000"/>
                </a:solidFill>
                <a:latin typeface="Lucida Console"/>
                <a:cs typeface="Lucida Console"/>
              </a:rPr>
              <a:t>*</a:t>
            </a:r>
            <a:r>
              <a:rPr lang="pt-BR" sz="2400" dirty="0" err="1">
                <a:solidFill>
                  <a:srgbClr val="FF0000"/>
                </a:solidFill>
                <a:latin typeface="Lucida Console"/>
                <a:cs typeface="Lucida Console"/>
              </a:rPr>
              <a:t>x</a:t>
            </a:r>
            <a: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  <a:t>)</a:t>
            </a:r>
            <a:br>
              <a:rPr lang="pt-BR" sz="2400" dirty="0" smtClean="0">
                <a:solidFill>
                  <a:srgbClr val="FF0000"/>
                </a:solidFill>
                <a:latin typeface="Lucida Console"/>
                <a:cs typeface="Lucida Console"/>
              </a:rPr>
            </a:br>
            <a:r>
              <a:rPr lang="pt-BR" sz="2400" b="1" dirty="0" smtClean="0">
                <a:solidFill>
                  <a:srgbClr val="FF0000"/>
                </a:solidFill>
                <a:latin typeface="Lucida Console"/>
                <a:cs typeface="Lucida Console"/>
              </a:rPr>
              <a:t>		.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reduce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(0, (a, 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)-&gt;</a:t>
            </a:r>
            <a:r>
              <a:rPr lang="pt-BR" sz="2400" b="1" dirty="0" err="1">
                <a:solidFill>
                  <a:srgbClr val="FF0000"/>
                </a:solidFill>
                <a:latin typeface="Lucida Console"/>
                <a:cs typeface="Lucida Console"/>
              </a:rPr>
              <a:t>a+b</a:t>
            </a:r>
            <a:r>
              <a:rPr lang="pt-BR" sz="2400" b="1" dirty="0">
                <a:solidFill>
                  <a:srgbClr val="FF0000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pt-BR" sz="2400" dirty="0" smtClean="0">
                <a:latin typeface="Lucida Console"/>
                <a:cs typeface="Lucida Console"/>
              </a:rPr>
              <a:t>// </a:t>
            </a:r>
            <a:r>
              <a:rPr lang="pt-BR" sz="2400" dirty="0" err="1" smtClean="0">
                <a:latin typeface="Lucida Console"/>
                <a:cs typeface="Lucida Console"/>
              </a:rPr>
              <a:t>should</a:t>
            </a:r>
            <a:r>
              <a:rPr lang="pt-BR" sz="2400" dirty="0" smtClean="0">
                <a:latin typeface="Lucida Console"/>
                <a:cs typeface="Lucida Console"/>
              </a:rPr>
              <a:t> </a:t>
            </a:r>
            <a:r>
              <a:rPr lang="pt-BR" sz="2400" dirty="0" err="1" smtClean="0">
                <a:latin typeface="Lucida Console"/>
                <a:cs typeface="Lucida Console"/>
              </a:rPr>
              <a:t>print</a:t>
            </a:r>
            <a:r>
              <a:rPr lang="pt-BR" sz="2400" dirty="0" smtClean="0">
                <a:latin typeface="Lucida Console"/>
                <a:cs typeface="Lucida Console"/>
              </a:rPr>
              <a:t> 55</a:t>
            </a:r>
            <a:endParaRPr lang="pt-BR" sz="2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Lucida Console"/>
                <a:cs typeface="Lucida Console"/>
              </a:rPr>
              <a:t>System.</a:t>
            </a:r>
            <a:r>
              <a:rPr lang="pt-BR" sz="2400" b="1" i="1" dirty="0" err="1" smtClean="0">
                <a:latin typeface="Lucida Console"/>
                <a:cs typeface="Lucida Console"/>
              </a:rPr>
              <a:t>out.println</a:t>
            </a:r>
            <a:r>
              <a:rPr lang="pt-BR" sz="2400" b="1" i="1" dirty="0">
                <a:latin typeface="Lucida Console"/>
                <a:cs typeface="Lucida Console"/>
              </a:rPr>
              <a:t>(</a:t>
            </a:r>
            <a:r>
              <a:rPr lang="pt-BR" sz="2400" b="1" i="1" dirty="0" err="1">
                <a:latin typeface="Lucida Console"/>
                <a:cs typeface="Lucida Console"/>
              </a:rPr>
              <a:t>map_reduced</a:t>
            </a:r>
            <a:r>
              <a:rPr lang="pt-BR" sz="2400" b="1" i="1" dirty="0">
                <a:latin typeface="Lucida Console"/>
                <a:cs typeface="Lucida Console"/>
              </a:rPr>
              <a:t>);</a:t>
            </a:r>
            <a:endParaRPr 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173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how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squared each number in the stream </a:t>
            </a:r>
            <a:r>
              <a:rPr lang="en-US" b="1" i="1" dirty="0" smtClean="0"/>
              <a:t>at the same time</a:t>
            </a:r>
          </a:p>
          <a:p>
            <a:r>
              <a:rPr lang="en-US" dirty="0" smtClean="0"/>
              <a:t>Adding them up needed all the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0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1214</Words>
  <Application>Microsoft Macintosh PowerPoint</Application>
  <PresentationFormat>On-screen Show (4:3)</PresentationFormat>
  <Paragraphs>231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Cloud Computing and Big Data  Hadoop and Map-Reduce</vt:lpstr>
      <vt:lpstr>Contents</vt:lpstr>
      <vt:lpstr>Original 2008 Google Paper</vt:lpstr>
      <vt:lpstr>Yahoo 2007</vt:lpstr>
      <vt:lpstr>Programming Model</vt:lpstr>
      <vt:lpstr>Pictorially</vt:lpstr>
      <vt:lpstr>Google’s early use of MR Map Reduce programs in their code repository</vt:lpstr>
      <vt:lpstr>Map Reduce example #1 Java</vt:lpstr>
      <vt:lpstr>Notice how </vt:lpstr>
      <vt:lpstr>Map Reduce example #2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HDFS in a nutshell</vt:lpstr>
      <vt:lpstr>HDFS inspiration </vt:lpstr>
      <vt:lpstr>HDFS overview</vt:lpstr>
      <vt:lpstr>HDFS commands</vt:lpstr>
      <vt:lpstr>What is YARN?</vt:lpstr>
      <vt:lpstr>YARN architecture</vt:lpstr>
      <vt:lpstr>Map Reduce in Hadoop</vt:lpstr>
      <vt:lpstr>The general flow </vt:lpstr>
      <vt:lpstr>Mappers</vt:lpstr>
      <vt:lpstr>Combiners</vt:lpstr>
      <vt:lpstr>Reducers </vt:lpstr>
      <vt:lpstr>Map Reduce in Python A mapper</vt:lpstr>
      <vt:lpstr>Map Reduce in Python A reducer</vt:lpstr>
      <vt:lpstr>Executing this on a set of files</vt:lpstr>
      <vt:lpstr>Efficiency</vt:lpstr>
      <vt:lpstr>Map Reduce in Java</vt:lpstr>
      <vt:lpstr>Map Reduce in Java cont</vt:lpstr>
      <vt:lpstr>Summary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370</cp:revision>
  <dcterms:created xsi:type="dcterms:W3CDTF">2012-03-07T10:41:54Z</dcterms:created>
  <dcterms:modified xsi:type="dcterms:W3CDTF">2015-11-10T12:46:05Z</dcterms:modified>
</cp:coreProperties>
</file>