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2" r:id="rId9"/>
    <p:sldId id="271" r:id="rId10"/>
    <p:sldId id="263" r:id="rId11"/>
    <p:sldId id="264" r:id="rId12"/>
    <p:sldId id="270" r:id="rId13"/>
    <p:sldId id="265" r:id="rId14"/>
    <p:sldId id="269" r:id="rId15"/>
    <p:sldId id="266" r:id="rId16"/>
    <p:sldId id="267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69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/>
              </a:defRPr>
            </a:lvl1pPr>
          </a:lstStyle>
          <a:p>
            <a:fld id="{7307762F-A706-E543-A832-3C298AA3103F}" type="datetimeFigureOut">
              <a:rPr lang="en-US" smtClean="0"/>
              <a:pPr/>
              <a:t>30/09/15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30/09/15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30/09/15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30/09/15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30/09/15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30/09/15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30/09/15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30/09/15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30/09/15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30/09/15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30/09/15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sa/3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TextBox 20"/>
          <p:cNvSpPr txBox="1">
            <a:spLocks noChangeArrowheads="1"/>
          </p:cNvSpPr>
          <p:nvPr userDrawn="1"/>
        </p:nvSpPr>
        <p:spPr bwMode="auto">
          <a:xfrm>
            <a:off x="1046163" y="6092834"/>
            <a:ext cx="685315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000" dirty="0" smtClean="0">
                <a:latin typeface="Montserrat"/>
              </a:rPr>
              <a:t>© Paul Fremantle 2015.  Licensed under the Creative Commons 4.0 BY-SA (Attribution-</a:t>
            </a:r>
            <a:r>
              <a:rPr lang="en-US" sz="1000" dirty="0" err="1" smtClean="0">
                <a:latin typeface="Montserrat"/>
              </a:rPr>
              <a:t>Sharealike</a:t>
            </a:r>
            <a:r>
              <a:rPr lang="en-US" sz="1000" dirty="0" smtClean="0">
                <a:latin typeface="Montserrat"/>
              </a:rPr>
              <a:t>) license.</a:t>
            </a:r>
          </a:p>
          <a:p>
            <a:pPr algn="l" eaLnBrk="1" hangingPunct="1">
              <a:defRPr/>
            </a:pPr>
            <a:r>
              <a:rPr lang="en-US" sz="1000" dirty="0" smtClean="0">
                <a:latin typeface="Montserrat"/>
              </a:rPr>
              <a:t>See </a:t>
            </a:r>
            <a:r>
              <a:rPr lang="en-US" sz="1000" dirty="0" smtClean="0">
                <a:latin typeface="Montserrat"/>
                <a:hlinkClick r:id="rId13"/>
              </a:rPr>
              <a:t>http://creativecommons.org/licenses/by-sa/4.0/</a:t>
            </a:r>
            <a:r>
              <a:rPr lang="en-US" sz="1000" dirty="0" smtClean="0">
                <a:latin typeface="Montserrat"/>
              </a:rPr>
              <a:t> </a:t>
            </a:r>
          </a:p>
          <a:p>
            <a:pPr algn="l" eaLnBrk="1" hangingPunct="1">
              <a:defRPr/>
            </a:pPr>
            <a:endParaRPr lang="en-US" sz="1000" dirty="0" smtClean="0">
              <a:latin typeface="Montserrat"/>
            </a:endParaRPr>
          </a:p>
        </p:txBody>
      </p:sp>
      <p:pic>
        <p:nvPicPr>
          <p:cNvPr id="24" name="Picture 23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64" y="6254746"/>
            <a:ext cx="725399" cy="258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ontserra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ontserra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ontserra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ontserra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ontserra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ontserra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pzfreo/ox-clo/issues/new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itle 3"/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Introduction</a:t>
            </a:r>
            <a:br>
              <a:rPr lang="en-US" dirty="0">
                <a:ea typeface="ヒラギノ角ゴ ProN W3" charset="0"/>
                <a:cs typeface="ヒラギノ角ゴ ProN W3" charset="0"/>
              </a:rPr>
            </a:br>
            <a:r>
              <a:rPr lang="en-US" dirty="0" smtClean="0">
                <a:ea typeface="ヒラギノ角ゴ ProN W3" charset="0"/>
                <a:cs typeface="ヒラギノ角ゴ ProN W3" charset="0"/>
              </a:rPr>
              <a:t>Cloud Computing and Big Data (CLO)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3074" name="Subtitle 4"/>
          <p:cNvSpPr>
            <a:spLocks noGrp="1"/>
          </p:cNvSpPr>
          <p:nvPr>
            <p:ph type="subTitle" idx="1"/>
          </p:nvPr>
        </p:nvSpPr>
        <p:spPr bwMode="auto">
          <a:xfrm>
            <a:off x="1371824" y="4162310"/>
            <a:ext cx="6400354" cy="175245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Oxford University 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Software Engineering Programme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Nov 2015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70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Resources	</a:t>
            </a:r>
          </a:p>
        </p:txBody>
      </p:sp>
      <p:sp>
        <p:nvSpPr>
          <p:cNvPr id="10242" name="Content Placeholder 2"/>
          <p:cNvSpPr>
            <a:spLocks noGrp="1"/>
          </p:cNvSpPr>
          <p:nvPr>
            <p:ph idx="1"/>
          </p:nvPr>
        </p:nvSpPr>
        <p:spPr bwMode="auto">
          <a:xfrm>
            <a:off x="375635" y="1522750"/>
            <a:ext cx="82296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Autofit/>
          </a:bodyPr>
          <a:lstStyle/>
          <a:p>
            <a:pPr eaLnBrk="1" hangingPunct="1"/>
            <a:endParaRPr lang="en-US" sz="2400" dirty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3640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Rules of Engagement</a:t>
            </a:r>
          </a:p>
        </p:txBody>
      </p:sp>
      <p:sp>
        <p:nvSpPr>
          <p:cNvPr id="11266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b="1" i="1" dirty="0">
                <a:ea typeface="ヒラギノ角ゴ ProN W3" charset="0"/>
                <a:cs typeface="ヒラギノ角ゴ ProN W3" charset="0"/>
              </a:rPr>
              <a:t>Ask questions as we go along</a:t>
            </a:r>
          </a:p>
          <a:p>
            <a:pPr lvl="1"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We will “park” any that are better answered later</a:t>
            </a:r>
          </a:p>
          <a:p>
            <a:pPr lvl="1"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Don’t wait till the end to ask or raise 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>concerns</a:t>
            </a:r>
          </a:p>
          <a:p>
            <a:pPr lvl="1"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If you don’t ask we can’t help you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8719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Run!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the first running of this course</a:t>
            </a:r>
          </a:p>
          <a:p>
            <a:r>
              <a:rPr lang="en-US" dirty="0" smtClean="0"/>
              <a:t>Please take that into consideration:</a:t>
            </a:r>
          </a:p>
          <a:p>
            <a:pPr lvl="1"/>
            <a:r>
              <a:rPr lang="en-US" dirty="0" smtClean="0"/>
              <a:t>There will be bugs!</a:t>
            </a:r>
          </a:p>
          <a:p>
            <a:r>
              <a:rPr lang="en-US" dirty="0" smtClean="0"/>
              <a:t>Please help out:</a:t>
            </a:r>
          </a:p>
          <a:p>
            <a:pPr lvl="1"/>
            <a:r>
              <a:rPr lang="en-US" dirty="0" smtClean="0"/>
              <a:t>Please create new issues on the </a:t>
            </a:r>
            <a:r>
              <a:rPr lang="en-US" dirty="0" err="1" smtClean="0"/>
              <a:t>Github</a:t>
            </a:r>
            <a:r>
              <a:rPr lang="en-US" dirty="0" smtClean="0"/>
              <a:t> repository</a:t>
            </a:r>
          </a:p>
          <a:p>
            <a:pPr lvl="1"/>
            <a:r>
              <a:rPr lang="en-US" dirty="0">
                <a:hlinkClick r:id="rId2"/>
              </a:rPr>
              <a:t>https://github.com/pzfreo/ox-clo/issues/</a:t>
            </a:r>
            <a:r>
              <a:rPr lang="en-US" dirty="0" smtClean="0">
                <a:hlinkClick r:id="rId2"/>
              </a:rPr>
              <a:t>new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767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Paul Fremantle</a:t>
            </a: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 bwMode="auto">
          <a:xfrm>
            <a:off x="457647" y="1600647"/>
            <a:ext cx="4114354" cy="452511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eaLnBrk="1" hangingPunct="1"/>
            <a:r>
              <a:rPr lang="en-US" sz="2000" dirty="0">
                <a:ea typeface="ヒラギノ角ゴ ProN W3" charset="0"/>
                <a:cs typeface="ヒラギノ角ゴ ProN W3" charset="0"/>
              </a:rPr>
              <a:t>CTO and Co-Founder of </a:t>
            </a:r>
            <a:r>
              <a:rPr lang="en-US" sz="2000" dirty="0" smtClean="0">
                <a:ea typeface="ヒラギノ角ゴ ProN W3" charset="0"/>
                <a:cs typeface="ヒラギノ角ゴ ProN W3" charset="0"/>
              </a:rPr>
              <a:t>WSO2 (2005-2015)</a:t>
            </a:r>
            <a:endParaRPr lang="en-US" sz="2000" dirty="0"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sz="2000" dirty="0">
                <a:ea typeface="ヒラギノ角ゴ ProN W3" charset="0"/>
                <a:cs typeface="ヒラギノ角ゴ ProN W3" charset="0"/>
              </a:rPr>
              <a:t>Previously Senior Technical Staff Member, IBM </a:t>
            </a:r>
            <a:r>
              <a:rPr lang="en-US" sz="2000" dirty="0" err="1">
                <a:ea typeface="ヒラギノ角ゴ ProN W3" charset="0"/>
                <a:cs typeface="ヒラギノ角ゴ ProN W3" charset="0"/>
              </a:rPr>
              <a:t>WebSphere</a:t>
            </a:r>
            <a:r>
              <a:rPr lang="en-US" sz="2000" dirty="0">
                <a:ea typeface="ヒラギノ角ゴ ProN W3" charset="0"/>
                <a:cs typeface="ヒラギノ角ゴ ProN W3" charset="0"/>
              </a:rPr>
              <a:t> architecture</a:t>
            </a:r>
          </a:p>
          <a:p>
            <a:pPr eaLnBrk="1" hangingPunct="1"/>
            <a:r>
              <a:rPr lang="en-US" sz="2000" dirty="0">
                <a:ea typeface="ヒラギノ角ゴ ProN W3" charset="0"/>
                <a:cs typeface="ヒラギノ角ゴ ProN W3" charset="0"/>
              </a:rPr>
              <a:t>Co-Chair Web Services Reliable </a:t>
            </a:r>
            <a:r>
              <a:rPr lang="en-US" sz="2000" dirty="0" err="1">
                <a:ea typeface="ヒラギノ角ゴ ProN W3" charset="0"/>
                <a:cs typeface="ヒラギノ角ゴ ProN W3" charset="0"/>
              </a:rPr>
              <a:t>eXchange</a:t>
            </a:r>
            <a:r>
              <a:rPr lang="en-US" sz="2000" dirty="0">
                <a:ea typeface="ヒラギノ角ゴ ProN W3" charset="0"/>
                <a:cs typeface="ヒラギノ角ゴ ProN W3" charset="0"/>
              </a:rPr>
              <a:t> at OASIS (WSRM)</a:t>
            </a:r>
          </a:p>
          <a:p>
            <a:pPr eaLnBrk="1" hangingPunct="1"/>
            <a:r>
              <a:rPr lang="en-US" sz="2000" dirty="0">
                <a:ea typeface="ヒラギノ角ゴ ProN W3" charset="0"/>
                <a:cs typeface="ヒラギノ角ゴ ProN W3" charset="0"/>
              </a:rPr>
              <a:t>VP, Apache Synapse and Member of ASF</a:t>
            </a:r>
          </a:p>
          <a:p>
            <a:pPr eaLnBrk="1" hangingPunct="1"/>
            <a:r>
              <a:rPr lang="en-US" sz="2000" dirty="0">
                <a:ea typeface="ヒラギノ角ゴ ProN W3" charset="0"/>
                <a:cs typeface="ヒラギノ角ゴ ProN W3" charset="0"/>
              </a:rPr>
              <a:t>MA in </a:t>
            </a:r>
            <a:r>
              <a:rPr lang="en-US" sz="2000" dirty="0" err="1">
                <a:ea typeface="ヒラギノ角ゴ ProN W3" charset="0"/>
                <a:cs typeface="ヒラギノ角ゴ ProN W3" charset="0"/>
              </a:rPr>
              <a:t>Maths</a:t>
            </a:r>
            <a:r>
              <a:rPr lang="en-US" sz="2000" dirty="0">
                <a:ea typeface="ヒラギノ角ゴ ProN W3" charset="0"/>
                <a:cs typeface="ヒラギノ角ゴ ProN W3" charset="0"/>
              </a:rPr>
              <a:t> and Philosophy</a:t>
            </a:r>
          </a:p>
          <a:p>
            <a:pPr eaLnBrk="1" hangingPunct="1"/>
            <a:r>
              <a:rPr lang="en-US" sz="2000" dirty="0">
                <a:ea typeface="ヒラギノ角ゴ ProN W3" charset="0"/>
                <a:cs typeface="ヒラギノ角ゴ ProN W3" charset="0"/>
              </a:rPr>
              <a:t>MSc in Computation (1995</a:t>
            </a:r>
            <a:r>
              <a:rPr lang="en-US" sz="2000" dirty="0" smtClean="0">
                <a:ea typeface="ヒラギノ角ゴ ProN W3" charset="0"/>
                <a:cs typeface="ヒラギノ角ゴ ProN W3" charset="0"/>
              </a:rPr>
              <a:t>)</a:t>
            </a:r>
          </a:p>
          <a:p>
            <a:pPr eaLnBrk="1" hangingPunct="1"/>
            <a:r>
              <a:rPr lang="en-US" sz="2000" dirty="0" smtClean="0">
                <a:ea typeface="ヒラギノ角ゴ ProN W3" charset="0"/>
                <a:cs typeface="ヒラギノ角ゴ ProN W3" charset="0"/>
              </a:rPr>
              <a:t>Teaches </a:t>
            </a:r>
            <a:r>
              <a:rPr lang="en-US" sz="2000" smtClean="0">
                <a:ea typeface="ヒラギノ角ゴ ProN W3" charset="0"/>
                <a:cs typeface="ヒラギノ角ゴ ProN W3" charset="0"/>
              </a:rPr>
              <a:t>SOA module</a:t>
            </a:r>
            <a:endParaRPr lang="en-US" sz="2000" dirty="0" smtClean="0"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sz="2000" dirty="0" smtClean="0">
                <a:ea typeface="ヒラギノ角ゴ ProN W3" charset="0"/>
                <a:cs typeface="ヒラギノ角ゴ ProN W3" charset="0"/>
              </a:rPr>
              <a:t>Part time PhD student</a:t>
            </a:r>
            <a:endParaRPr lang="en-US" sz="2000" dirty="0"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sz="2000" dirty="0">
                <a:ea typeface="ヒラギノ角ゴ ProN W3" charset="0"/>
                <a:cs typeface="ヒラギノ角ゴ ProN W3" charset="0"/>
              </a:rPr>
              <a:t>Plays the tin whistle</a:t>
            </a:r>
          </a:p>
        </p:txBody>
      </p:sp>
      <p:pic>
        <p:nvPicPr>
          <p:cNvPr id="12291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2230" y="1707803"/>
            <a:ext cx="4047381" cy="3037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1526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641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Approximate Schedule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5658399"/>
              </p:ext>
            </p:extLst>
          </p:nvPr>
        </p:nvGraphicFramePr>
        <p:xfrm>
          <a:off x="457646" y="1172857"/>
          <a:ext cx="8063510" cy="5406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2702"/>
                <a:gridCol w="1612702"/>
                <a:gridCol w="1612702"/>
                <a:gridCol w="1612702"/>
                <a:gridCol w="1612702"/>
              </a:tblGrid>
              <a:tr h="333271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Monday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Tuesday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Wednesday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Thursday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Friday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</a:tr>
              <a:tr h="668747">
                <a:tc>
                  <a:txBody>
                    <a:bodyPr/>
                    <a:lstStyle/>
                    <a:p>
                      <a:endParaRPr lang="en-US" sz="1700" i="1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Recap and Review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/>
                        <a:t>Recap and Review</a:t>
                      </a: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Recap and Review</a:t>
                      </a: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Recap and Review</a:t>
                      </a:r>
                    </a:p>
                  </a:txBody>
                  <a:tcPr marL="64294" marR="64294" marT="32147" marB="32147"/>
                </a:tc>
              </a:tr>
              <a:tr h="835825">
                <a:tc>
                  <a:txBody>
                    <a:bodyPr/>
                    <a:lstStyle/>
                    <a:p>
                      <a:r>
                        <a:rPr lang="en-US" sz="1700" i="0" dirty="0" smtClean="0"/>
                        <a:t>Overall</a:t>
                      </a:r>
                      <a:r>
                        <a:rPr lang="en-US" sz="1700" i="0" baseline="0" dirty="0" smtClean="0"/>
                        <a:t> </a:t>
                      </a:r>
                      <a:r>
                        <a:rPr lang="en-US" sz="1700" i="0" dirty="0" smtClean="0"/>
                        <a:t>Introductions</a:t>
                      </a:r>
                    </a:p>
                    <a:p>
                      <a:r>
                        <a:rPr lang="en-US" sz="1700" i="0" dirty="0" smtClean="0"/>
                        <a:t>First</a:t>
                      </a:r>
                      <a:r>
                        <a:rPr lang="en-US" sz="1700" i="0" baseline="0" dirty="0" smtClean="0"/>
                        <a:t> Cloud lab exercise</a:t>
                      </a:r>
                      <a:endParaRPr lang="en-US" sz="1700" i="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Introduction</a:t>
                      </a:r>
                      <a:r>
                        <a:rPr lang="en-US" sz="1700" baseline="0" dirty="0" smtClean="0"/>
                        <a:t> to Big Data and case studies</a:t>
                      </a:r>
                    </a:p>
                    <a:p>
                      <a:endParaRPr lang="en-US" sz="1700" baseline="0" dirty="0" smtClean="0"/>
                    </a:p>
                    <a:p>
                      <a:r>
                        <a:rPr lang="en-US" sz="1700" baseline="0" dirty="0" err="1" smtClean="0"/>
                        <a:t>Hadoop</a:t>
                      </a:r>
                      <a:r>
                        <a:rPr lang="en-US" sz="1700" baseline="0" dirty="0" smtClean="0"/>
                        <a:t> Lab 1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Spark</a:t>
                      </a:r>
                      <a:r>
                        <a:rPr lang="en-US" sz="1700" baseline="0" dirty="0" smtClean="0"/>
                        <a:t> and R</a:t>
                      </a:r>
                    </a:p>
                    <a:p>
                      <a:endParaRPr lang="en-US" sz="1700" baseline="0" dirty="0" smtClean="0"/>
                    </a:p>
                    <a:p>
                      <a:r>
                        <a:rPr lang="en-US" sz="1700" baseline="0" smtClean="0"/>
                        <a:t>R lab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Containers and </a:t>
                      </a:r>
                      <a:r>
                        <a:rPr lang="en-US" dirty="0" err="1" smtClean="0"/>
                        <a:t>Docker</a:t>
                      </a:r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err="1" smtClean="0"/>
                        <a:t>Docker</a:t>
                      </a:r>
                      <a:r>
                        <a:rPr lang="en-US" dirty="0" smtClean="0"/>
                        <a:t> Lab</a:t>
                      </a:r>
                      <a:endParaRPr lang="en-US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Overview</a:t>
                      </a:r>
                      <a:r>
                        <a:rPr lang="en-US" baseline="0" dirty="0" smtClean="0"/>
                        <a:t> and Recap Presentation</a:t>
                      </a:r>
                    </a:p>
                    <a:p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Group Exercise</a:t>
                      </a:r>
                      <a:endParaRPr lang="en-US" dirty="0"/>
                    </a:p>
                  </a:txBody>
                  <a:tcPr marL="64294" marR="64294" marT="32147" marB="32147"/>
                </a:tc>
              </a:tr>
              <a:tr h="1350179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Cloud Overview</a:t>
                      </a:r>
                    </a:p>
                    <a:p>
                      <a:r>
                        <a:rPr lang="en-US" sz="1700" dirty="0" smtClean="0"/>
                        <a:t>and</a:t>
                      </a:r>
                      <a:r>
                        <a:rPr lang="en-US" sz="1700" baseline="0" dirty="0" smtClean="0"/>
                        <a:t> case studies</a:t>
                      </a:r>
                    </a:p>
                    <a:p>
                      <a:r>
                        <a:rPr lang="en-US" sz="1700" baseline="0" dirty="0" smtClean="0"/>
                        <a:t>Elastic Cloud Lab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700" dirty="0" err="1" smtClean="0"/>
                        <a:t>Hadoop</a:t>
                      </a:r>
                      <a:r>
                        <a:rPr lang="en-US" sz="1700" dirty="0" smtClean="0"/>
                        <a:t> details,</a:t>
                      </a:r>
                      <a:r>
                        <a:rPr lang="en-US" sz="1700" baseline="0" dirty="0" smtClean="0"/>
                        <a:t> Map-Reduce</a:t>
                      </a:r>
                    </a:p>
                    <a:p>
                      <a:endParaRPr lang="en-US" sz="1700" baseline="0" dirty="0" smtClean="0"/>
                    </a:p>
                    <a:p>
                      <a:r>
                        <a:rPr lang="en-US" sz="1700" baseline="0" dirty="0" smtClean="0"/>
                        <a:t>Spark Lab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Storage</a:t>
                      </a:r>
                      <a:r>
                        <a:rPr lang="en-US" baseline="0" dirty="0" smtClean="0"/>
                        <a:t> and </a:t>
                      </a:r>
                      <a:r>
                        <a:rPr lang="en-US" baseline="0" dirty="0" err="1" smtClean="0"/>
                        <a:t>NoSQL</a:t>
                      </a:r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r>
                        <a:rPr lang="en-US" baseline="0" dirty="0" err="1" smtClean="0"/>
                        <a:t>NoSQL</a:t>
                      </a:r>
                      <a:r>
                        <a:rPr lang="en-US" baseline="0" dirty="0" smtClean="0"/>
                        <a:t> Lab</a:t>
                      </a:r>
                      <a:endParaRPr lang="en-US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Security and Runtime</a:t>
                      </a:r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Monitoring Lab</a:t>
                      </a:r>
                      <a:endParaRPr lang="en-US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Final Thoughts </a:t>
                      </a:r>
                      <a:r>
                        <a:rPr lang="en-US" sz="1700" smtClean="0"/>
                        <a:t>and Assignment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</a:tr>
              <a:tr h="835819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Cloud Theory</a:t>
                      </a:r>
                      <a:br>
                        <a:rPr lang="en-US" sz="1700" dirty="0" smtClean="0"/>
                      </a:br>
                      <a:r>
                        <a:rPr lang="en-US" sz="1700" dirty="0" smtClean="0"/>
                        <a:t>Platform-as-a-Service,</a:t>
                      </a:r>
                      <a:r>
                        <a:rPr lang="en-US" sz="1700" baseline="0" dirty="0" smtClean="0"/>
                        <a:t> scaling</a:t>
                      </a:r>
                    </a:p>
                    <a:p>
                      <a:r>
                        <a:rPr lang="en-US" sz="1700" baseline="0" dirty="0" smtClean="0"/>
                        <a:t>Cloud deployment exercise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Intro to Spark</a:t>
                      </a:r>
                      <a:endParaRPr lang="en-US" sz="1700" baseline="0" dirty="0" smtClean="0"/>
                    </a:p>
                    <a:p>
                      <a:endParaRPr lang="en-US" sz="1700" baseline="0" dirty="0" smtClean="0"/>
                    </a:p>
                    <a:p>
                      <a:r>
                        <a:rPr lang="en-US" sz="1700" baseline="0" dirty="0" smtClean="0"/>
                        <a:t>Spark cluster lab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Visualisation</a:t>
                      </a:r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err="1" smtClean="0"/>
                        <a:t>Visualisation</a:t>
                      </a:r>
                      <a:r>
                        <a:rPr lang="en-US" dirty="0" smtClean="0"/>
                        <a:t> Lab</a:t>
                      </a:r>
                      <a:endParaRPr lang="en-US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Realtime</a:t>
                      </a:r>
                      <a:r>
                        <a:rPr lang="en-US" dirty="0" smtClean="0"/>
                        <a:t> Big Data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err="1" smtClean="0"/>
                        <a:t>Realtime</a:t>
                      </a:r>
                      <a:r>
                        <a:rPr lang="en-US" baseline="0" dirty="0" smtClean="0"/>
                        <a:t> Lab</a:t>
                      </a:r>
                      <a:endParaRPr lang="en-US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64294" marR="64294" marT="32147" marB="32147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5774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ea typeface="ヒラギノ角ゴ ProN W3" charset="0"/>
                <a:cs typeface="ヒラギノ角ゴ ProN W3" charset="0"/>
              </a:rPr>
              <a:t>Let’s get started</a:t>
            </a:r>
          </a:p>
        </p:txBody>
      </p:sp>
      <p:pic>
        <p:nvPicPr>
          <p:cNvPr id="14338" name="Picture 6" descr="MPj02894870000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2837" y="1404194"/>
            <a:ext cx="3045023" cy="4556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0994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Introduction</a:t>
            </a:r>
          </a:p>
        </p:txBody>
      </p:sp>
      <p:sp>
        <p:nvSpPr>
          <p:cNvPr id="4098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Aims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Pre-requisites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Contents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Objectives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Resources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Rules of Engagement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Introductions</a:t>
            </a:r>
          </a:p>
        </p:txBody>
      </p:sp>
    </p:spTree>
    <p:extLst>
      <p:ext uri="{BB962C8B-B14F-4D97-AF65-F5344CB8AC3E}">
        <p14:creationId xmlns:p14="http://schemas.microsoft.com/office/powerpoint/2010/main" val="2985350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Aims</a:t>
            </a:r>
          </a:p>
        </p:txBody>
      </p:sp>
      <p:sp>
        <p:nvSpPr>
          <p:cNvPr id="5122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Understanding of 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>Principles of Cloud Computing and Big Data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Theoretical background and origins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Practical </a:t>
            </a:r>
            <a:r>
              <a:rPr lang="en-US" dirty="0">
                <a:ea typeface="ヒラギノ角ゴ ProN W3" charset="0"/>
                <a:cs typeface="ヒラギノ角ゴ ProN W3" charset="0"/>
              </a:rPr>
              <a:t>experience of different technologies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Architecture and Design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Wider context</a:t>
            </a:r>
          </a:p>
        </p:txBody>
      </p:sp>
    </p:spTree>
    <p:extLst>
      <p:ext uri="{BB962C8B-B14F-4D97-AF65-F5344CB8AC3E}">
        <p14:creationId xmlns:p14="http://schemas.microsoft.com/office/powerpoint/2010/main" val="4225761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Pre-requisites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None/>
              <a:defRPr/>
            </a:pPr>
            <a:r>
              <a:rPr lang="en-US" sz="2400" b="1" dirty="0" smtClean="0"/>
              <a:t>Covered by the Pre-Study Guide</a:t>
            </a:r>
          </a:p>
          <a:p>
            <a:pPr eaLnBrk="1" hangingPunct="1">
              <a:defRPr/>
            </a:pPr>
            <a:endParaRPr lang="en-US" sz="2400" b="1" dirty="0"/>
          </a:p>
          <a:p>
            <a:pPr eaLnBrk="1" hangingPunct="1">
              <a:defRPr/>
            </a:pPr>
            <a:r>
              <a:rPr lang="en-US" sz="2400" b="1" dirty="0" smtClean="0"/>
              <a:t>Command line </a:t>
            </a:r>
            <a:r>
              <a:rPr lang="en-US" sz="2400" dirty="0" smtClean="0"/>
              <a:t>tooling and Unix commands</a:t>
            </a:r>
          </a:p>
          <a:p>
            <a:pPr eaLnBrk="1" hangingPunct="1">
              <a:defRPr/>
            </a:pPr>
            <a:r>
              <a:rPr lang="en-US" sz="2400" dirty="0" smtClean="0"/>
              <a:t>Some </a:t>
            </a:r>
            <a:r>
              <a:rPr lang="en-US" sz="2400" b="1" dirty="0" smtClean="0"/>
              <a:t>Python programming </a:t>
            </a:r>
            <a:r>
              <a:rPr lang="en-US" sz="2400" dirty="0" smtClean="0"/>
              <a:t>and </a:t>
            </a:r>
            <a:r>
              <a:rPr lang="en-US" sz="2400" b="1" dirty="0" smtClean="0"/>
              <a:t>text editors</a:t>
            </a:r>
            <a:endParaRPr lang="en-US" sz="2400" dirty="0" smtClean="0"/>
          </a:p>
          <a:p>
            <a:pPr eaLnBrk="1" hangingPunct="1">
              <a:defRPr/>
            </a:pPr>
            <a:r>
              <a:rPr lang="en-US" sz="2400" b="1" dirty="0" smtClean="0"/>
              <a:t>SQL </a:t>
            </a:r>
            <a:r>
              <a:rPr lang="en-US" sz="2400" dirty="0" smtClean="0"/>
              <a:t>and data manipulation</a:t>
            </a:r>
          </a:p>
          <a:p>
            <a:pPr eaLnBrk="1" hangingPunct="1">
              <a:defRPr/>
            </a:pPr>
            <a:r>
              <a:rPr lang="en-US" sz="2400" b="1" dirty="0" smtClean="0"/>
              <a:t>Understanding</a:t>
            </a:r>
            <a:r>
              <a:rPr lang="en-US" sz="2400" dirty="0" smtClean="0"/>
              <a:t> of networking, servers and distributed computing </a:t>
            </a:r>
            <a:endParaRPr lang="en-US" sz="2400" b="1" dirty="0" smtClean="0"/>
          </a:p>
          <a:p>
            <a:pPr marL="178587" indent="0">
              <a:buNone/>
              <a:defRPr/>
            </a:pPr>
            <a:endParaRPr lang="en-US" sz="2400" dirty="0"/>
          </a:p>
          <a:p>
            <a:pPr marL="178587" indent="0">
              <a:buNone/>
              <a:defRPr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76520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Contents</a:t>
            </a:r>
          </a:p>
        </p:txBody>
      </p:sp>
      <p:sp>
        <p:nvSpPr>
          <p:cNvPr id="7170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endParaRPr lang="en-US" sz="2800" dirty="0" smtClean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8617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err="1">
                <a:ea typeface="ヒラギノ角ゴ ProN W3" charset="0"/>
                <a:cs typeface="ヒラギノ角ゴ ProN W3" charset="0"/>
              </a:rPr>
              <a:t>Practicals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8194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TBD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740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Specific Objectives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9218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Autofit/>
          </a:bodyPr>
          <a:lstStyle/>
          <a:p>
            <a:pPr eaLnBrk="1" hangingPunct="1"/>
            <a:r>
              <a:rPr lang="en-US" sz="2000" dirty="0" smtClean="0">
                <a:ea typeface="ヒラギノ角ゴ ProN W3" charset="0"/>
                <a:cs typeface="ヒラギノ角ゴ ProN W3" charset="0"/>
              </a:rPr>
              <a:t>Understand the principles of cloud computing</a:t>
            </a:r>
          </a:p>
          <a:p>
            <a:pPr lvl="1"/>
            <a:r>
              <a:rPr lang="en-US" sz="1800" dirty="0" smtClean="0">
                <a:ea typeface="ヒラギノ角ゴ ProN W3" charset="0"/>
                <a:cs typeface="ヒラギノ角ゴ ProN W3" charset="0"/>
              </a:rPr>
              <a:t>Theory of scalability </a:t>
            </a:r>
          </a:p>
          <a:p>
            <a:pPr lvl="1"/>
            <a:r>
              <a:rPr lang="en-US" sz="1800" dirty="0" smtClean="0">
                <a:ea typeface="ヒラギノ角ゴ ProN W3" charset="0"/>
                <a:cs typeface="ヒラギノ角ゴ ProN W3" charset="0"/>
              </a:rPr>
              <a:t>Including scalability and deployment</a:t>
            </a:r>
          </a:p>
          <a:p>
            <a:pPr lvl="1"/>
            <a:r>
              <a:rPr lang="en-US" sz="1800" dirty="0" err="1" smtClean="0">
                <a:ea typeface="ヒラギノ角ゴ ProN W3" charset="0"/>
                <a:cs typeface="ヒラギノ角ゴ ProN W3" charset="0"/>
              </a:rPr>
              <a:t>IaaS</a:t>
            </a:r>
            <a:r>
              <a:rPr lang="en-US" sz="1800" dirty="0" smtClean="0">
                <a:ea typeface="ヒラギノ角ゴ ProN W3" charset="0"/>
                <a:cs typeface="ヒラギノ角ゴ ProN W3" charset="0"/>
              </a:rPr>
              <a:t> frameworks, </a:t>
            </a:r>
            <a:r>
              <a:rPr lang="en-US" sz="1800" dirty="0" err="1" smtClean="0">
                <a:ea typeface="ヒラギノ角ゴ ProN W3" charset="0"/>
                <a:cs typeface="ヒラギノ角ゴ ProN W3" charset="0"/>
              </a:rPr>
              <a:t>PaaS</a:t>
            </a:r>
            <a:r>
              <a:rPr lang="en-US" sz="1800" dirty="0" smtClean="0">
                <a:ea typeface="ヒラギノ角ゴ ProN W3" charset="0"/>
                <a:cs typeface="ヒラギノ角ゴ ProN W3" charset="0"/>
              </a:rPr>
              <a:t>, containers</a:t>
            </a:r>
          </a:p>
          <a:p>
            <a:pPr eaLnBrk="1" hangingPunct="1"/>
            <a:r>
              <a:rPr lang="en-US" sz="2000" dirty="0" smtClean="0">
                <a:ea typeface="ヒラギノ角ゴ ProN W3" charset="0"/>
                <a:cs typeface="ヒラギノ角ゴ ProN W3" charset="0"/>
              </a:rPr>
              <a:t>Understand Big Data approaches, technologies and techniques</a:t>
            </a:r>
          </a:p>
          <a:p>
            <a:pPr lvl="1"/>
            <a:r>
              <a:rPr lang="en-US" sz="1800" dirty="0" smtClean="0">
                <a:ea typeface="ヒラギノ角ゴ ProN W3" charset="0"/>
                <a:cs typeface="ヒラギノ角ゴ ProN W3" charset="0"/>
              </a:rPr>
              <a:t>Theoretical background and approaches</a:t>
            </a:r>
          </a:p>
          <a:p>
            <a:pPr lvl="1"/>
            <a:r>
              <a:rPr lang="en-US" sz="1800" dirty="0" smtClean="0">
                <a:ea typeface="ヒラギノ角ゴ ProN W3" charset="0"/>
                <a:cs typeface="ヒラギノ角ゴ ProN W3" charset="0"/>
              </a:rPr>
              <a:t>Including Map Reduce, </a:t>
            </a:r>
            <a:r>
              <a:rPr lang="en-US" sz="1800" dirty="0" err="1" smtClean="0">
                <a:ea typeface="ヒラギノ角ゴ ProN W3" charset="0"/>
                <a:cs typeface="ヒラギノ角ゴ ProN W3" charset="0"/>
              </a:rPr>
              <a:t>NoSQL</a:t>
            </a:r>
            <a:r>
              <a:rPr lang="en-US" sz="1800" dirty="0" smtClean="0">
                <a:ea typeface="ヒラギノ角ゴ ProN W3" charset="0"/>
                <a:cs typeface="ヒラギノ角ゴ ProN W3" charset="0"/>
              </a:rPr>
              <a:t>, </a:t>
            </a:r>
            <a:r>
              <a:rPr lang="en-US" sz="1800" dirty="0" err="1" smtClean="0">
                <a:ea typeface="ヒラギノ角ゴ ProN W3" charset="0"/>
                <a:cs typeface="ヒラギノ角ゴ ProN W3" charset="0"/>
              </a:rPr>
              <a:t>Realtime</a:t>
            </a:r>
            <a:endParaRPr lang="en-US" sz="1800" dirty="0" smtClean="0">
              <a:ea typeface="ヒラギノ角ゴ ProN W3" charset="0"/>
              <a:cs typeface="ヒラギノ角ゴ ProN W3" charset="0"/>
            </a:endParaRPr>
          </a:p>
          <a:p>
            <a:r>
              <a:rPr lang="en-US" sz="2000" dirty="0" smtClean="0">
                <a:ea typeface="ヒラギノ角ゴ ProN W3" charset="0"/>
                <a:cs typeface="ヒラギノ角ゴ ProN W3" charset="0"/>
              </a:rPr>
              <a:t>Be able to design and implement scalable cloud and big </a:t>
            </a:r>
            <a:r>
              <a:rPr lang="en-US" sz="2000" dirty="0">
                <a:ea typeface="ヒラギノ角ゴ ProN W3" charset="0"/>
                <a:cs typeface="ヒラギノ角ゴ ProN W3" charset="0"/>
              </a:rPr>
              <a:t>d</a:t>
            </a:r>
            <a:r>
              <a:rPr lang="en-US" sz="2000" dirty="0" smtClean="0">
                <a:ea typeface="ヒラギノ角ゴ ProN W3" charset="0"/>
                <a:cs typeface="ヒラギノ角ゴ ProN W3" charset="0"/>
              </a:rPr>
              <a:t>ata systems</a:t>
            </a:r>
          </a:p>
          <a:p>
            <a:r>
              <a:rPr lang="en-US" sz="2000" dirty="0" smtClean="0">
                <a:ea typeface="ヒラギノ角ゴ ProN W3" charset="0"/>
                <a:cs typeface="ヒラギノ角ゴ ProN W3" charset="0"/>
              </a:rPr>
              <a:t>Understand and implement effective Open Source systems on Amazon EC2</a:t>
            </a:r>
          </a:p>
          <a:p>
            <a:endParaRPr lang="en-US" sz="2000" dirty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9434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 your CV?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2185"/>
          <a:stretch/>
        </p:blipFill>
        <p:spPr>
          <a:xfrm>
            <a:off x="1955800" y="1301750"/>
            <a:ext cx="5232400" cy="530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100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Beyond the scope of this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Detailed Data Science techniques</a:t>
            </a:r>
          </a:p>
          <a:p>
            <a:r>
              <a:rPr lang="en-US" dirty="0" smtClean="0"/>
              <a:t>Implementing a private cloud </a:t>
            </a:r>
          </a:p>
          <a:p>
            <a:pPr lvl="1"/>
            <a:r>
              <a:rPr lang="en-US" dirty="0" smtClean="0"/>
              <a:t>Although we will look at technologies for private cloud</a:t>
            </a:r>
          </a:p>
          <a:p>
            <a:r>
              <a:rPr lang="en-US" dirty="0" smtClean="0"/>
              <a:t>Understanding all of </a:t>
            </a:r>
            <a:r>
              <a:rPr lang="en-US" dirty="0" err="1" smtClean="0"/>
              <a:t>Hadoop</a:t>
            </a:r>
            <a:r>
              <a:rPr lang="en-US" dirty="0" smtClean="0"/>
              <a:t>, Spark, </a:t>
            </a:r>
            <a:r>
              <a:rPr lang="en-US" dirty="0" err="1" smtClean="0"/>
              <a:t>Mesos</a:t>
            </a:r>
            <a:r>
              <a:rPr lang="en-US" dirty="0" smtClean="0"/>
              <a:t>, </a:t>
            </a:r>
            <a:r>
              <a:rPr lang="en-US" dirty="0" err="1" smtClean="0"/>
              <a:t>CoreOS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566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2618</TotalTime>
  <Words>437</Words>
  <Application>Microsoft Macintosh PowerPoint</Application>
  <PresentationFormat>On-screen Show (4:3)</PresentationFormat>
  <Paragraphs>117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Introduction Cloud Computing and Big Data (CLO)</vt:lpstr>
      <vt:lpstr>Introduction</vt:lpstr>
      <vt:lpstr>Aims</vt:lpstr>
      <vt:lpstr>Pre-requisites</vt:lpstr>
      <vt:lpstr>Contents</vt:lpstr>
      <vt:lpstr>Practicals</vt:lpstr>
      <vt:lpstr>Specific Objectives</vt:lpstr>
      <vt:lpstr>Improve your CV?</vt:lpstr>
      <vt:lpstr>Beyond the scope of this course</vt:lpstr>
      <vt:lpstr>Resources </vt:lpstr>
      <vt:lpstr>Rules of Engagement</vt:lpstr>
      <vt:lpstr>First Run!</vt:lpstr>
      <vt:lpstr>Paul Fremantle</vt:lpstr>
      <vt:lpstr>You?</vt:lpstr>
      <vt:lpstr>Approximate Schedule</vt:lpstr>
      <vt:lpstr>Let’s get started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272</cp:revision>
  <dcterms:created xsi:type="dcterms:W3CDTF">2012-03-07T10:41:54Z</dcterms:created>
  <dcterms:modified xsi:type="dcterms:W3CDTF">2015-09-30T10:46:26Z</dcterms:modified>
</cp:coreProperties>
</file>