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1" r:id="rId5"/>
    <p:sldId id="262" r:id="rId6"/>
    <p:sldId id="259" r:id="rId7"/>
    <p:sldId id="282" r:id="rId8"/>
    <p:sldId id="283" r:id="rId9"/>
    <p:sldId id="260" r:id="rId10"/>
    <p:sldId id="263" r:id="rId11"/>
    <p:sldId id="264" r:id="rId12"/>
    <p:sldId id="265" r:id="rId13"/>
    <p:sldId id="266" r:id="rId14"/>
    <p:sldId id="280" r:id="rId15"/>
    <p:sldId id="267" r:id="rId16"/>
    <p:sldId id="268" r:id="rId17"/>
    <p:sldId id="269" r:id="rId18"/>
    <p:sldId id="270" r:id="rId19"/>
    <p:sldId id="281" r:id="rId20"/>
    <p:sldId id="271" r:id="rId21"/>
    <p:sldId id="273" r:id="rId22"/>
    <p:sldId id="272" r:id="rId23"/>
    <p:sldId id="274" r:id="rId24"/>
    <p:sldId id="275" r:id="rId25"/>
    <p:sldId id="284" r:id="rId26"/>
    <p:sldId id="279" r:id="rId27"/>
    <p:sldId id="276" r:id="rId28"/>
    <p:sldId id="277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15/10/15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9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Map-Reduce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famous and popular </a:t>
            </a:r>
            <a:br>
              <a:rPr lang="en-US" dirty="0" smtClean="0"/>
            </a:br>
            <a:r>
              <a:rPr lang="en-US" dirty="0" smtClean="0"/>
              <a:t>Map Reduce framework</a:t>
            </a:r>
          </a:p>
          <a:p>
            <a:pPr lvl="1"/>
            <a:r>
              <a:rPr lang="en-US" dirty="0" smtClean="0"/>
              <a:t>Open Source</a:t>
            </a:r>
          </a:p>
          <a:p>
            <a:pPr lvl="2"/>
            <a:r>
              <a:rPr lang="en-US" dirty="0" smtClean="0"/>
              <a:t>Written in Java, but supports other languages</a:t>
            </a:r>
          </a:p>
          <a:p>
            <a:pPr lvl="1"/>
            <a:r>
              <a:rPr lang="en-US" dirty="0" smtClean="0"/>
              <a:t>Runs Map Reduce workloads across a cloud or cluster of machines</a:t>
            </a:r>
          </a:p>
          <a:p>
            <a:pPr lvl="1"/>
            <a:r>
              <a:rPr lang="en-US" dirty="0" smtClean="0"/>
              <a:t>Supports a distributed </a:t>
            </a:r>
            <a:r>
              <a:rPr lang="en-US" dirty="0" err="1" smtClean="0"/>
              <a:t>filesystem</a:t>
            </a:r>
            <a:r>
              <a:rPr lang="en-US" dirty="0" smtClean="0"/>
              <a:t> to store data for these jobs</a:t>
            </a:r>
          </a:p>
          <a:p>
            <a:pPr lvl="1"/>
            <a:r>
              <a:rPr lang="en-US" dirty="0" smtClean="0"/>
              <a:t>Provides reliability when servers in the cluster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9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4487" y="4445451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r>
              <a:rPr lang="en-US" dirty="0" smtClean="0"/>
              <a:t> Distributed File System (HDFS)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Redundant Reliable Distributed File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4487" y="2872134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 (Yet Another Resource Negotiator)</a:t>
            </a:r>
          </a:p>
          <a:p>
            <a:pPr algn="ctr"/>
            <a:r>
              <a:rPr lang="en-US" dirty="0" smtClean="0"/>
              <a:t>Cluster Resource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4487" y="1340235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 or Other Workloads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Python, Apache Pig, Apache Hive,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538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HDFS in a nutshell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6341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9080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7291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889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487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3085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63084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</a:t>
            </a:r>
          </a:p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5770981" y="2560964"/>
            <a:ext cx="13921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388242" y="3202931"/>
            <a:ext cx="2671789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flipH="1">
            <a:off x="4216840" y="3202931"/>
            <a:ext cx="843191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5060031" y="3202931"/>
            <a:ext cx="985407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5060031" y="3202931"/>
            <a:ext cx="2814005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2388242" y="2560964"/>
            <a:ext cx="19608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1808438" y="3202932"/>
            <a:ext cx="579804" cy="953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1677292" y="3202931"/>
            <a:ext cx="4368146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checkpoint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access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395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for streaming access to large files, reliability, scale</a:t>
            </a:r>
          </a:p>
          <a:p>
            <a:r>
              <a:rPr lang="en-US" dirty="0" smtClean="0"/>
              <a:t>Not good for random access, small files</a:t>
            </a:r>
          </a:p>
          <a:p>
            <a:r>
              <a:rPr lang="en-US" dirty="0" smtClean="0"/>
              <a:t>Blocks of data 64Mb in size (configurable)</a:t>
            </a:r>
          </a:p>
          <a:p>
            <a:r>
              <a:rPr lang="en-US" dirty="0" smtClean="0"/>
              <a:t>Each block can be replicated across multiple data nodes for High Availability (HA)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4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start-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smtClean="0"/>
              <a:t>stop-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err="1" smtClean="0"/>
              <a:t>hadoop</a:t>
            </a:r>
            <a:r>
              <a:rPr lang="en-US" sz="2800" dirty="0" smtClean="0"/>
              <a:t> </a:t>
            </a:r>
            <a:r>
              <a:rPr lang="en-US" sz="2800" dirty="0" err="1" smtClean="0"/>
              <a:t>fs</a:t>
            </a:r>
            <a:r>
              <a:rPr lang="en-US" sz="2800" dirty="0" smtClean="0"/>
              <a:t> &lt;command&gt;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cat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/file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</a:t>
            </a:r>
            <a:r>
              <a:rPr lang="en-US" sz="2400" dirty="0" err="1" smtClean="0"/>
              <a:t>mkdir</a:t>
            </a:r>
            <a:r>
              <a:rPr lang="en-US" sz="2400" dirty="0" smtClean="0"/>
              <a:t> –p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put </a:t>
            </a:r>
            <a:r>
              <a:rPr lang="en-US" sz="2400" dirty="0" err="1" smtClean="0"/>
              <a:t>localfile</a:t>
            </a:r>
            <a:r>
              <a:rPr lang="en-US" sz="2400" dirty="0" smtClean="0"/>
              <a:t>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endParaRPr lang="en-US" sz="2400" dirty="0" smtClean="0"/>
          </a:p>
          <a:p>
            <a:pPr lvl="1"/>
            <a:r>
              <a:rPr lang="en-US" sz="2400" dirty="0" err="1"/>
              <a:t>h</a:t>
            </a:r>
            <a:r>
              <a:rPr lang="en-US" sz="2400" dirty="0" err="1" smtClean="0"/>
              <a:t>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get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r>
              <a:rPr lang="en-US" sz="2400" dirty="0" smtClean="0"/>
              <a:t> </a:t>
            </a:r>
            <a:r>
              <a:rPr lang="en-US" sz="2400" dirty="0" err="1" smtClean="0"/>
              <a:t>localfile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913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YARN is the system that runs your code on multiple nodes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2.0 replacement for the cluster manager</a:t>
            </a:r>
          </a:p>
          <a:p>
            <a:pPr lvl="1"/>
            <a:r>
              <a:rPr lang="en-US" dirty="0" smtClean="0"/>
              <a:t>Basically a model to distribute and manage workloads</a:t>
            </a:r>
          </a:p>
          <a:p>
            <a:pPr lvl="1"/>
            <a:r>
              <a:rPr lang="en-US" dirty="0" smtClean="0"/>
              <a:t>Not just </a:t>
            </a:r>
            <a:r>
              <a:rPr lang="en-US" dirty="0" err="1" smtClean="0"/>
              <a:t>MapReduce</a:t>
            </a:r>
            <a:r>
              <a:rPr lang="en-US" dirty="0" smtClean="0"/>
              <a:t> but supports other workloads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8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details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02" y="1122492"/>
            <a:ext cx="7665798" cy="47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7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r>
              <a:rPr lang="en-US" dirty="0" smtClean="0"/>
              <a:t> actually consists of </a:t>
            </a:r>
            <a:r>
              <a:rPr lang="en-US" i="1" dirty="0" smtClean="0"/>
              <a:t>three</a:t>
            </a:r>
            <a:r>
              <a:rPr lang="en-US" dirty="0" smtClean="0"/>
              <a:t> steps!</a:t>
            </a:r>
          </a:p>
          <a:p>
            <a:pPr lvl="1"/>
            <a:r>
              <a:rPr lang="en-US" dirty="0" smtClean="0"/>
              <a:t>Mapper</a:t>
            </a:r>
          </a:p>
          <a:p>
            <a:pPr lvl="2"/>
            <a:r>
              <a:rPr lang="en-US" dirty="0" smtClean="0"/>
              <a:t>Works on a single file, line by line</a:t>
            </a:r>
          </a:p>
          <a:p>
            <a:pPr lvl="1"/>
            <a:r>
              <a:rPr lang="en-US" dirty="0" smtClean="0"/>
              <a:t>Combiner</a:t>
            </a:r>
          </a:p>
          <a:p>
            <a:pPr lvl="2"/>
            <a:r>
              <a:rPr lang="en-US" dirty="0" smtClean="0"/>
              <a:t>Like a reducer, but still on a single system taking the output of the mapper</a:t>
            </a:r>
          </a:p>
          <a:p>
            <a:pPr lvl="1"/>
            <a:r>
              <a:rPr lang="en-US" dirty="0" smtClean="0"/>
              <a:t>Reducer</a:t>
            </a:r>
          </a:p>
          <a:p>
            <a:pPr lvl="2"/>
            <a:r>
              <a:rPr lang="en-US" dirty="0" smtClean="0"/>
              <a:t>Takes the outputs of multiple mapper/combiners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4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whole, we expect to produce key-value &lt;K,V&gt; pairs from any mapper or reducer</a:t>
            </a:r>
          </a:p>
          <a:p>
            <a:pPr lvl="1"/>
            <a:r>
              <a:rPr lang="en-US" dirty="0" smtClean="0"/>
              <a:t>In some cases we may produce &lt;K,V1,V2,..&gt; </a:t>
            </a:r>
          </a:p>
          <a:p>
            <a:r>
              <a:rPr lang="en-US" dirty="0" smtClean="0"/>
              <a:t>The results are stored to file and then read from file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277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7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Map Reduce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Functional programming for scale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Map-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reduce in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Python</a:t>
            </a: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Java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HDFS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Yarn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Pig and Hive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Further reading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17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9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41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53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73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related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96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59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0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functional programming pattern:</a:t>
            </a:r>
          </a:p>
          <a:p>
            <a:pPr lvl="1"/>
            <a:r>
              <a:rPr lang="en-US" dirty="0" smtClean="0"/>
              <a:t>First apply a function to all data</a:t>
            </a:r>
          </a:p>
          <a:p>
            <a:pPr lvl="2"/>
            <a:r>
              <a:rPr lang="en-US" dirty="0" smtClean="0"/>
              <a:t>Map step</a:t>
            </a:r>
          </a:p>
          <a:p>
            <a:pPr lvl="2"/>
            <a:r>
              <a:rPr lang="en-US" dirty="0" smtClean="0"/>
              <a:t>This is done in parallel</a:t>
            </a:r>
          </a:p>
          <a:p>
            <a:pPr lvl="1"/>
            <a:r>
              <a:rPr lang="en-US" dirty="0" smtClean="0"/>
              <a:t>Then apply a reducer to all outputs of the first step</a:t>
            </a:r>
          </a:p>
          <a:p>
            <a:pPr lvl="2"/>
            <a:r>
              <a:rPr lang="en-US" dirty="0" smtClean="0"/>
              <a:t>This is generically non-parallelizable</a:t>
            </a:r>
          </a:p>
          <a:p>
            <a:pPr lvl="2"/>
            <a:r>
              <a:rPr lang="en-US" dirty="0" smtClean="0"/>
              <a:t>However, it is possible to make it parallelizable if we first sort the outputs of the first step</a:t>
            </a:r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#1</a:t>
            </a:r>
            <a:br>
              <a:rPr lang="en-US" dirty="0" smtClean="0"/>
            </a:b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>
                <a:latin typeface="Lucida Console"/>
                <a:cs typeface="Lucida Console"/>
              </a:rPr>
              <a:t>// some </a:t>
            </a:r>
            <a:r>
              <a:rPr lang="pt-BR" sz="2400" dirty="0" smtClean="0">
                <a:latin typeface="Lucida Console"/>
                <a:cs typeface="Lucida Console"/>
              </a:rPr>
              <a:t>input</a:t>
            </a: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array</a:t>
            </a:r>
            <a:r>
              <a:rPr lang="pt-BR" sz="2400" dirty="0">
                <a:latin typeface="Lucida Console"/>
                <a:cs typeface="Lucida Console"/>
              </a:rPr>
              <a:t>[] = {1,2,3,4,5}</a:t>
            </a:r>
            <a:r>
              <a:rPr lang="pt-BR" sz="2400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make</a:t>
            </a:r>
            <a:r>
              <a:rPr lang="pt-BR" sz="2400" dirty="0" smtClean="0">
                <a:latin typeface="Lucida Console"/>
                <a:cs typeface="Lucida Console"/>
              </a:rPr>
              <a:t> a 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of</a:t>
            </a:r>
            <a:r>
              <a:rPr lang="pt-BR" sz="2400" dirty="0" smtClean="0">
                <a:latin typeface="Lucida Console"/>
                <a:cs typeface="Lucida Console"/>
              </a:rPr>
              <a:t> it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&lt;</a:t>
            </a:r>
            <a:r>
              <a:rPr lang="pt-BR" sz="2400" dirty="0" err="1">
                <a:latin typeface="Lucida Console"/>
                <a:cs typeface="Lucida Console"/>
              </a:rPr>
              <a:t>Integer</a:t>
            </a:r>
            <a:r>
              <a:rPr lang="pt-BR" sz="2400" dirty="0">
                <a:latin typeface="Lucida Console"/>
                <a:cs typeface="Lucida Console"/>
              </a:rPr>
              <a:t>&gt; </a:t>
            </a:r>
            <a:r>
              <a:rPr lang="pt-BR" sz="2400" dirty="0" err="1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>  </a:t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Arrays.</a:t>
            </a:r>
            <a:r>
              <a:rPr lang="pt-BR" sz="2400" i="1" dirty="0" err="1" smtClean="0">
                <a:latin typeface="Lucida Console"/>
                <a:cs typeface="Lucida Console"/>
              </a:rPr>
              <a:t>stream</a:t>
            </a:r>
            <a:r>
              <a:rPr lang="pt-BR" sz="2400" i="1" dirty="0">
                <a:latin typeface="Lucida Console"/>
                <a:cs typeface="Lucida Console"/>
              </a:rPr>
              <a:t>(</a:t>
            </a:r>
            <a:r>
              <a:rPr lang="pt-BR" sz="2400" i="1" dirty="0" err="1">
                <a:latin typeface="Lucida Console"/>
                <a:cs typeface="Lucida Console"/>
              </a:rPr>
              <a:t>array</a:t>
            </a:r>
            <a:r>
              <a:rPr lang="pt-BR" sz="2400" i="1" dirty="0">
                <a:latin typeface="Lucida Console"/>
                <a:cs typeface="Lucida Console"/>
              </a:rPr>
              <a:t>); </a:t>
            </a:r>
            <a:endParaRPr lang="pt-BR" sz="2400" i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i="1" dirty="0" smtClean="0">
                <a:latin typeface="Lucida Console"/>
                <a:cs typeface="Lucida Console"/>
              </a:rPr>
              <a:t>// </a:t>
            </a:r>
            <a:r>
              <a:rPr lang="pt-BR" sz="2400" i="1" dirty="0" err="1" smtClean="0">
                <a:latin typeface="Lucida Console"/>
                <a:cs typeface="Lucida Console"/>
              </a:rPr>
              <a:t>map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then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reduce</a:t>
            </a:r>
            <a:endParaRPr lang="pt-BR" sz="2400" i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map_reduced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map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(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 -&gt; 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*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b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</a:br>
            <a:r>
              <a:rPr lang="pt-BR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reduce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(0, (a, 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)-&gt;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a+b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should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print</a:t>
            </a:r>
            <a:r>
              <a:rPr lang="pt-BR" sz="2400" dirty="0" smtClean="0">
                <a:latin typeface="Lucida Console"/>
                <a:cs typeface="Lucida Console"/>
              </a:rPr>
              <a:t> 55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System.</a:t>
            </a:r>
            <a:r>
              <a:rPr lang="pt-BR" sz="2400" b="1" i="1" dirty="0" err="1" smtClean="0">
                <a:latin typeface="Lucida Console"/>
                <a:cs typeface="Lucida Console"/>
              </a:rPr>
              <a:t>out.println</a:t>
            </a:r>
            <a:r>
              <a:rPr lang="pt-BR" sz="2400" b="1" i="1" dirty="0">
                <a:latin typeface="Lucida Console"/>
                <a:cs typeface="Lucida Console"/>
              </a:rPr>
              <a:t>(</a:t>
            </a:r>
            <a:r>
              <a:rPr lang="pt-BR" sz="2400" b="1" i="1" dirty="0" err="1">
                <a:latin typeface="Lucida Console"/>
                <a:cs typeface="Lucida Console"/>
              </a:rPr>
              <a:t>map_reduced</a:t>
            </a:r>
            <a:r>
              <a:rPr lang="pt-BR" sz="2400" b="1" i="1" dirty="0">
                <a:latin typeface="Lucida Console"/>
                <a:cs typeface="Lucida Console"/>
              </a:rPr>
              <a:t>);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173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how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squared each number in the stream </a:t>
            </a:r>
            <a:r>
              <a:rPr lang="en-US" b="1" i="1" dirty="0" smtClean="0"/>
              <a:t>at the same time</a:t>
            </a:r>
          </a:p>
          <a:p>
            <a:r>
              <a:rPr lang="en-US" dirty="0" smtClean="0"/>
              <a:t>Adding them up needed all the results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0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#2</a:t>
            </a:r>
            <a:br>
              <a:rPr lang="en-US" dirty="0" smtClean="0"/>
            </a:br>
            <a:r>
              <a:rPr lang="en-US" dirty="0" smtClean="0"/>
              <a:t>in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 word count on 1000 books:</a:t>
            </a:r>
          </a:p>
          <a:p>
            <a:endParaRPr lang="en-US" dirty="0"/>
          </a:p>
          <a:p>
            <a:pPr lvl="1"/>
            <a:r>
              <a:rPr lang="en-US" dirty="0" smtClean="0"/>
              <a:t>First count each book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map</a:t>
            </a:r>
            <a:r>
              <a:rPr lang="en-US" dirty="0" smtClean="0"/>
              <a:t> </a:t>
            </a:r>
            <a:r>
              <a:rPr lang="en-US" dirty="0" err="1" smtClean="0"/>
              <a:t>wc</a:t>
            </a:r>
            <a:r>
              <a:rPr lang="en-US" dirty="0" smtClean="0"/>
              <a:t> onto book)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Then </a:t>
            </a:r>
            <a:r>
              <a:rPr lang="en-US" b="1" dirty="0" smtClean="0"/>
              <a:t>reduce</a:t>
            </a:r>
            <a:r>
              <a:rPr lang="en-US" dirty="0" smtClean="0"/>
              <a:t> the outputs to a global </a:t>
            </a:r>
            <a:r>
              <a:rPr lang="en-US" dirty="0" err="1" smtClean="0"/>
              <a:t>wordcount</a:t>
            </a:r>
            <a:r>
              <a:rPr lang="en-US" dirty="0" smtClean="0"/>
              <a:t> across all books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49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word count more 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sort the results of the map phase and “shuffle them”</a:t>
            </a:r>
          </a:p>
          <a:p>
            <a:r>
              <a:rPr lang="en-US" dirty="0"/>
              <a:t>W</a:t>
            </a:r>
            <a:r>
              <a:rPr lang="en-US" dirty="0" smtClean="0"/>
              <a:t>e can then partition the reducer phase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Map/Shuffle/Reduce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9" y="1633277"/>
            <a:ext cx="8542621" cy="32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Analysing</a:t>
            </a:r>
            <a:r>
              <a:rPr lang="en-US" dirty="0" smtClean="0"/>
              <a:t> web logs</a:t>
            </a:r>
          </a:p>
          <a:p>
            <a:pPr lvl="1"/>
            <a:r>
              <a:rPr lang="en-US" dirty="0" err="1" smtClean="0"/>
              <a:t>Summarise</a:t>
            </a:r>
            <a:r>
              <a:rPr lang="en-US" dirty="0" smtClean="0"/>
              <a:t> by user / cookie</a:t>
            </a:r>
          </a:p>
          <a:p>
            <a:pPr lvl="1"/>
            <a:r>
              <a:rPr lang="en-US" dirty="0" smtClean="0"/>
              <a:t>Then aggregate to identify who did what</a:t>
            </a:r>
          </a:p>
          <a:p>
            <a:r>
              <a:rPr lang="en-US" dirty="0" err="1" smtClean="0"/>
              <a:t>Analysing</a:t>
            </a:r>
            <a:r>
              <a:rPr lang="en-US" dirty="0" smtClean="0"/>
              <a:t> twitter data</a:t>
            </a:r>
          </a:p>
          <a:p>
            <a:pPr lvl="1"/>
            <a:r>
              <a:rPr lang="en-US" dirty="0" smtClean="0"/>
              <a:t>Who </a:t>
            </a:r>
            <a:r>
              <a:rPr lang="en-US" dirty="0" err="1" smtClean="0"/>
              <a:t>retweeted</a:t>
            </a:r>
            <a:endParaRPr lang="en-US" dirty="0" smtClean="0"/>
          </a:p>
          <a:p>
            <a:pPr lvl="1"/>
            <a:r>
              <a:rPr lang="en-US" dirty="0" smtClean="0"/>
              <a:t>Who was </a:t>
            </a:r>
            <a:r>
              <a:rPr lang="en-US" dirty="0" err="1" smtClean="0"/>
              <a:t>retweeted</a:t>
            </a:r>
            <a:r>
              <a:rPr lang="en-US" dirty="0" smtClean="0"/>
              <a:t> the most</a:t>
            </a:r>
          </a:p>
          <a:p>
            <a:r>
              <a:rPr lang="en-US" dirty="0" smtClean="0"/>
              <a:t>Almost all big data problems can be re-factored into Map Reduce</a:t>
            </a:r>
          </a:p>
          <a:p>
            <a:pPr lvl="1"/>
            <a:r>
              <a:rPr lang="en-US" i="1" dirty="0" smtClean="0"/>
              <a:t>Some more efficiently than others!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3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592</Words>
  <Application>Microsoft Macintosh PowerPoint</Application>
  <PresentationFormat>On-screen Show (4:3)</PresentationFormat>
  <Paragraphs>124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Cloud Computing and Big Data  Hadoop and Map-Reduce</vt:lpstr>
      <vt:lpstr>Contents</vt:lpstr>
      <vt:lpstr>Map Reduce</vt:lpstr>
      <vt:lpstr>Map Reduce example #1 Java</vt:lpstr>
      <vt:lpstr>Notice how </vt:lpstr>
      <vt:lpstr>Map Reduce example #2 in words</vt:lpstr>
      <vt:lpstr>Making word count more efficient</vt:lpstr>
      <vt:lpstr>Map/Shuffle/Reduce</vt:lpstr>
      <vt:lpstr>Map Reduce in Real Life</vt:lpstr>
      <vt:lpstr>Apache Hadoop</vt:lpstr>
      <vt:lpstr>Components of Hadoop</vt:lpstr>
      <vt:lpstr>HDFS in a nutshell</vt:lpstr>
      <vt:lpstr>HDFS details</vt:lpstr>
      <vt:lpstr>HDFS commands</vt:lpstr>
      <vt:lpstr>What is YARN?</vt:lpstr>
      <vt:lpstr>YARN details</vt:lpstr>
      <vt:lpstr>Map Reduce in Hadoop</vt:lpstr>
      <vt:lpstr>The general flow </vt:lpstr>
      <vt:lpstr>PowerPoint Presentation</vt:lpstr>
      <vt:lpstr>Map Reduce in Java</vt:lpstr>
      <vt:lpstr>Map Reduce in Scala</vt:lpstr>
      <vt:lpstr>Map Reduce in Python</vt:lpstr>
      <vt:lpstr>Apache Pig</vt:lpstr>
      <vt:lpstr>Apache Hive</vt:lpstr>
      <vt:lpstr>Apache HBase</vt:lpstr>
      <vt:lpstr>Other related projects</vt:lpstr>
      <vt:lpstr>Summary</vt:lpstr>
      <vt:lpstr>Resources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322</cp:revision>
  <dcterms:created xsi:type="dcterms:W3CDTF">2012-03-07T10:41:54Z</dcterms:created>
  <dcterms:modified xsi:type="dcterms:W3CDTF">2015-10-15T15:11:06Z</dcterms:modified>
</cp:coreProperties>
</file>