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80" r:id="rId15"/>
    <p:sldId id="281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2" r:id="rId26"/>
    <p:sldId id="277" r:id="rId27"/>
    <p:sldId id="284" r:id="rId28"/>
    <p:sldId id="283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54886" cy="6866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5B163DD-71BC-4D38-AA37-A00632279733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A239-2373-4FAA-B95E-C08BBCC002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63DD-71BC-4D38-AA37-A00632279733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A239-2373-4FAA-B95E-C08BBCC0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6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63DD-71BC-4D38-AA37-A00632279733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A239-2373-4FAA-B95E-C08BBCC002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3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63DD-71BC-4D38-AA37-A00632279733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A239-2373-4FAA-B95E-C08BBCC0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6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63DD-71BC-4D38-AA37-A00632279733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A239-2373-4FAA-B95E-C08BBCC002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6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63DD-71BC-4D38-AA37-A00632279733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A239-2373-4FAA-B95E-C08BBCC0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4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63DD-71BC-4D38-AA37-A00632279733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A239-2373-4FAA-B95E-C08BBCC0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3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63DD-71BC-4D38-AA37-A00632279733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A239-2373-4FAA-B95E-C08BBCC0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63DD-71BC-4D38-AA37-A00632279733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A239-2373-4FAA-B95E-C08BBCC0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7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63DD-71BC-4D38-AA37-A00632279733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A239-2373-4FAA-B95E-C08BBCC0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63DD-71BC-4D38-AA37-A00632279733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A239-2373-4FAA-B95E-C08BBCC002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0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54886" cy="686616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6866164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B163DD-71BC-4D38-AA37-A00632279733}" type="datetimeFigureOut">
              <a:rPr lang="en-US" smtClean="0"/>
              <a:t>19-Jan-17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2EA239-2373-4FAA-B95E-C08BBCC002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nnsoftware/Dnn.AdminExperience.Extensions" TargetMode="External"/><Relationship Id="rId2" Type="http://schemas.openxmlformats.org/officeDocument/2006/relationships/hyperlink" Target="https://github.com/dnnsoftware/Dnn.AdminExperience.Librar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Your Own Admin Panel for DNN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Donker</a:t>
            </a:r>
          </a:p>
          <a:p>
            <a:r>
              <a:rPr lang="en-US" dirty="0"/>
              <a:t>Bring2mind/DNN Connect</a:t>
            </a:r>
          </a:p>
          <a:p>
            <a:r>
              <a:rPr lang="en-US" dirty="0"/>
              <a:t>Sat 20 Jan 2017, Denver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03" y="609600"/>
            <a:ext cx="1474534" cy="14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5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remainder of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 about </a:t>
            </a:r>
            <a:r>
              <a:rPr lang="en-US" dirty="0" err="1"/>
              <a:t>PersonaBar</a:t>
            </a:r>
            <a:r>
              <a:rPr lang="en-US" dirty="0"/>
              <a:t> permissions</a:t>
            </a:r>
          </a:p>
        </p:txBody>
      </p:sp>
    </p:spTree>
    <p:extLst>
      <p:ext uri="{BB962C8B-B14F-4D97-AF65-F5344CB8AC3E}">
        <p14:creationId xmlns:p14="http://schemas.microsoft.com/office/powerpoint/2010/main" val="371741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communicate with the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</a:t>
            </a:r>
            <a:r>
              <a:rPr lang="en-US" dirty="0" err="1"/>
              <a:t>ascx</a:t>
            </a:r>
            <a:r>
              <a:rPr lang="en-US" dirty="0"/>
              <a:t> or </a:t>
            </a:r>
            <a:r>
              <a:rPr lang="en-US" dirty="0" err="1"/>
              <a:t>cshtml</a:t>
            </a:r>
            <a:r>
              <a:rPr lang="en-US" dirty="0"/>
              <a:t>, so how do we get and save data?</a:t>
            </a:r>
          </a:p>
          <a:p>
            <a:r>
              <a:rPr lang="en-US" dirty="0"/>
              <a:t>Through </a:t>
            </a:r>
            <a:r>
              <a:rPr lang="en-US" dirty="0" err="1"/>
              <a:t>WebAPI</a:t>
            </a:r>
            <a:r>
              <a:rPr lang="en-US" dirty="0"/>
              <a:t> obviously</a:t>
            </a:r>
          </a:p>
        </p:txBody>
      </p:sp>
    </p:spTree>
    <p:extLst>
      <p:ext uri="{BB962C8B-B14F-4D97-AF65-F5344CB8AC3E}">
        <p14:creationId xmlns:p14="http://schemas.microsoft.com/office/powerpoint/2010/main" val="117946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4 </a:t>
            </a:r>
            <a:r>
              <a:rPr lang="en-US" dirty="0" err="1"/>
              <a:t>PersonaBar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240323" y="2625505"/>
            <a:ext cx="2027977" cy="73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Module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40322" y="4506091"/>
            <a:ext cx="2027978" cy="6905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PersonaBar</a:t>
            </a:r>
            <a:r>
              <a:rPr lang="en-US" dirty="0"/>
              <a:t> Module</a:t>
            </a:r>
          </a:p>
        </p:txBody>
      </p:sp>
      <p:sp>
        <p:nvSpPr>
          <p:cNvPr id="6" name="Arrow: Left-Right 5"/>
          <p:cNvSpPr/>
          <p:nvPr/>
        </p:nvSpPr>
        <p:spPr>
          <a:xfrm>
            <a:off x="3820562" y="274985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/>
          <p:cNvSpPr/>
          <p:nvPr/>
        </p:nvSpPr>
        <p:spPr>
          <a:xfrm>
            <a:off x="3820562" y="4609074"/>
            <a:ext cx="1216152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4384" y="4666724"/>
            <a:ext cx="344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/API/</a:t>
            </a:r>
            <a:r>
              <a:rPr lang="en-US" dirty="0" err="1"/>
              <a:t>PersonaBar</a:t>
            </a:r>
            <a:r>
              <a:rPr lang="en-US" dirty="0"/>
              <a:t>/Controller/Action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4384" y="2807504"/>
            <a:ext cx="570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</a:t>
            </a:r>
            <a:r>
              <a:rPr lang="en-GB" dirty="0" err="1"/>
              <a:t>DesktopModules</a:t>
            </a:r>
            <a:r>
              <a:rPr lang="en-GB" dirty="0"/>
              <a:t>/Company/Module/API/Controller/Action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1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4 </a:t>
            </a:r>
            <a:r>
              <a:rPr lang="en-US" dirty="0" err="1"/>
              <a:t>PersonaBar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240323" y="2625505"/>
            <a:ext cx="2027977" cy="73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Module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40322" y="4506091"/>
            <a:ext cx="2027978" cy="6905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PersonaBar</a:t>
            </a:r>
            <a:r>
              <a:rPr lang="en-US" dirty="0"/>
              <a:t> Module</a:t>
            </a:r>
          </a:p>
        </p:txBody>
      </p:sp>
      <p:sp>
        <p:nvSpPr>
          <p:cNvPr id="6" name="Arrow: Left-Right 5"/>
          <p:cNvSpPr/>
          <p:nvPr/>
        </p:nvSpPr>
        <p:spPr>
          <a:xfrm>
            <a:off x="3820562" y="274985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/>
          <p:cNvSpPr/>
          <p:nvPr/>
        </p:nvSpPr>
        <p:spPr>
          <a:xfrm>
            <a:off x="3820562" y="4609074"/>
            <a:ext cx="1216152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4384" y="4666724"/>
            <a:ext cx="344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/API/</a:t>
            </a:r>
            <a:r>
              <a:rPr lang="en-US" dirty="0" err="1"/>
              <a:t>PersonaBar</a:t>
            </a:r>
            <a:r>
              <a:rPr lang="en-US" dirty="0"/>
              <a:t>/Controller/Action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4384" y="2807504"/>
            <a:ext cx="570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</a:t>
            </a:r>
            <a:r>
              <a:rPr lang="en-GB" dirty="0" err="1"/>
              <a:t>DesktopModules</a:t>
            </a:r>
            <a:r>
              <a:rPr lang="en-GB" dirty="0"/>
              <a:t>/Company/Module/API/Controller/Action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20562" y="2606468"/>
            <a:ext cx="121615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  <p:pic>
        <p:nvPicPr>
          <p:cNvPr id="10" name="Graphic 9" descr="Loc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3576" y="35222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1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4 </a:t>
            </a:r>
            <a:r>
              <a:rPr lang="en-US" dirty="0" err="1"/>
              <a:t>PersonaBar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240323" y="2625505"/>
            <a:ext cx="2027977" cy="73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Module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40322" y="4506091"/>
            <a:ext cx="2027978" cy="6905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PersonaBar</a:t>
            </a:r>
            <a:r>
              <a:rPr lang="en-US" dirty="0"/>
              <a:t> Module</a:t>
            </a:r>
          </a:p>
        </p:txBody>
      </p:sp>
      <p:sp>
        <p:nvSpPr>
          <p:cNvPr id="6" name="Arrow: Left-Right 5"/>
          <p:cNvSpPr/>
          <p:nvPr/>
        </p:nvSpPr>
        <p:spPr>
          <a:xfrm>
            <a:off x="3820562" y="274985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/>
          <p:cNvSpPr/>
          <p:nvPr/>
        </p:nvSpPr>
        <p:spPr>
          <a:xfrm>
            <a:off x="3820562" y="4609074"/>
            <a:ext cx="1216152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4384" y="4666724"/>
            <a:ext cx="344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/API/</a:t>
            </a:r>
            <a:r>
              <a:rPr lang="en-US" dirty="0" err="1"/>
              <a:t>PersonaBar</a:t>
            </a:r>
            <a:r>
              <a:rPr lang="en-US" dirty="0"/>
              <a:t>/Controller/Action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4384" y="2807504"/>
            <a:ext cx="570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</a:t>
            </a:r>
            <a:r>
              <a:rPr lang="en-GB" dirty="0" err="1"/>
              <a:t>DesktopModules</a:t>
            </a:r>
            <a:r>
              <a:rPr lang="en-GB" dirty="0"/>
              <a:t>/Company/Module/API/Controller/Action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4384" y="2440839"/>
            <a:ext cx="27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ModuleId</a:t>
            </a:r>
            <a:r>
              <a:rPr lang="en-US" dirty="0"/>
              <a:t>, </a:t>
            </a:r>
            <a:r>
              <a:rPr lang="en-US" dirty="0" err="1"/>
              <a:t>TabId</a:t>
            </a:r>
            <a:r>
              <a:rPr lang="en-US" dirty="0"/>
              <a:t>, </a:t>
            </a:r>
            <a:r>
              <a:rPr lang="en-US" dirty="0" err="1"/>
              <a:t>Auth</a:t>
            </a:r>
            <a:r>
              <a:rPr lang="en-US" dirty="0"/>
              <a:t> Token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20562" y="2606468"/>
            <a:ext cx="121615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  <p:pic>
        <p:nvPicPr>
          <p:cNvPr id="18" name="Graphic 17" descr="Loc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3576" y="3522230"/>
            <a:ext cx="914400" cy="914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14384" y="4300112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</a:t>
            </a:r>
            <a:r>
              <a:rPr lang="en-US" dirty="0"/>
              <a:t> Token</a:t>
            </a:r>
          </a:p>
        </p:txBody>
      </p:sp>
    </p:spTree>
    <p:extLst>
      <p:ext uri="{BB962C8B-B14F-4D97-AF65-F5344CB8AC3E}">
        <p14:creationId xmlns:p14="http://schemas.microsoft.com/office/powerpoint/2010/main" val="53906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4 </a:t>
            </a:r>
            <a:r>
              <a:rPr lang="en-US" dirty="0" err="1"/>
              <a:t>PersonaBar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240323" y="2625505"/>
            <a:ext cx="2027977" cy="73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Module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40322" y="4506091"/>
            <a:ext cx="2027978" cy="6905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PersonaBar</a:t>
            </a:r>
            <a:r>
              <a:rPr lang="en-US" dirty="0"/>
              <a:t> Module</a:t>
            </a:r>
          </a:p>
        </p:txBody>
      </p:sp>
      <p:sp>
        <p:nvSpPr>
          <p:cNvPr id="6" name="Arrow: Left-Right 5"/>
          <p:cNvSpPr/>
          <p:nvPr/>
        </p:nvSpPr>
        <p:spPr>
          <a:xfrm>
            <a:off x="3820562" y="2749854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/>
          <p:cNvSpPr/>
          <p:nvPr/>
        </p:nvSpPr>
        <p:spPr>
          <a:xfrm>
            <a:off x="3820562" y="4609074"/>
            <a:ext cx="1216152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4384" y="4666724"/>
            <a:ext cx="344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/API/</a:t>
            </a:r>
            <a:r>
              <a:rPr lang="en-US" dirty="0" err="1"/>
              <a:t>PersonaBar</a:t>
            </a:r>
            <a:r>
              <a:rPr lang="en-US" dirty="0"/>
              <a:t>/Controller/Action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4384" y="2807504"/>
            <a:ext cx="570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</a:t>
            </a:r>
            <a:r>
              <a:rPr lang="en-GB" dirty="0" err="1"/>
              <a:t>DesktopModules</a:t>
            </a:r>
            <a:r>
              <a:rPr lang="en-GB" dirty="0"/>
              <a:t>/Company/Module/API/Controller/Action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4384" y="2440839"/>
            <a:ext cx="27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ModuleId</a:t>
            </a:r>
            <a:r>
              <a:rPr lang="en-US" dirty="0"/>
              <a:t>, </a:t>
            </a:r>
            <a:r>
              <a:rPr lang="en-US" dirty="0" err="1"/>
              <a:t>TabId</a:t>
            </a:r>
            <a:r>
              <a:rPr lang="en-US" dirty="0"/>
              <a:t>, </a:t>
            </a:r>
            <a:r>
              <a:rPr lang="en-US" dirty="0" err="1"/>
              <a:t>Auth</a:t>
            </a:r>
            <a:r>
              <a:rPr lang="en-US" dirty="0"/>
              <a:t>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4384" y="4300112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</a:t>
            </a:r>
            <a:r>
              <a:rPr lang="en-US" dirty="0"/>
              <a:t> Token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14384" y="3169604"/>
            <a:ext cx="5769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DotNetNuke.Web.Api.DnnApiController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DotNetNuke.Web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4383" y="5033336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Dnn.PersonaBar.Library.PersonaBarApiController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Dnn.PersonaBar.Library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298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78" y="3892990"/>
            <a:ext cx="91759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MenuPermission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(MenuName = 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"Connect.Demo"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Scope =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ServiceScope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.Admin)]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WidgetController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PersonaBarApiController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GetSetting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978" y="995882"/>
            <a:ext cx="108221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ConferencesController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ConferenceApiController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DnnModuleAuthorize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DotNetNuke.Security.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SecurityAccessLevel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Module</a:t>
            </a:r>
          </a:p>
        </p:txBody>
      </p:sp>
    </p:spTree>
    <p:extLst>
      <p:ext uri="{BB962C8B-B14F-4D97-AF65-F5344CB8AC3E}">
        <p14:creationId xmlns:p14="http://schemas.microsoft.com/office/powerpoint/2010/main" val="179041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Business: Creating our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create a </a:t>
            </a:r>
            <a:r>
              <a:rPr lang="en-US" dirty="0" err="1"/>
              <a:t>PersonaBar</a:t>
            </a:r>
            <a:r>
              <a:rPr lang="en-US" dirty="0"/>
              <a:t> module that allows us to edit a portal wide setting of our module</a:t>
            </a:r>
          </a:p>
          <a:p>
            <a:r>
              <a:rPr lang="en-US" dirty="0"/>
              <a:t>We’ll use React because (a) it’s what DNN Corp is using and (b) it’s what I’m most familiar with</a:t>
            </a:r>
          </a:p>
        </p:txBody>
      </p:sp>
    </p:spTree>
    <p:extLst>
      <p:ext uri="{BB962C8B-B14F-4D97-AF65-F5344CB8AC3E}">
        <p14:creationId xmlns:p14="http://schemas.microsoft.com/office/powerpoint/2010/main" val="653109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5295" y="2084832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myComponent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4590107" y="4010685"/>
            <a:ext cx="2444436" cy="1285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</a:t>
            </a:r>
          </a:p>
        </p:txBody>
      </p:sp>
      <p:sp>
        <p:nvSpPr>
          <p:cNvPr id="6" name="Arrow: Down 5"/>
          <p:cNvSpPr/>
          <p:nvPr/>
        </p:nvSpPr>
        <p:spPr>
          <a:xfrm flipV="1">
            <a:off x="5694870" y="2615727"/>
            <a:ext cx="243615" cy="968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9 Newness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8" y="2803289"/>
            <a:ext cx="5319238" cy="3224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08" y="2803289"/>
            <a:ext cx="5317834" cy="3224388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5943600" y="4245429"/>
            <a:ext cx="33745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44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5295" y="2084832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myComponent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3078178" y="3322622"/>
            <a:ext cx="5504507" cy="26436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/>
          <p:cNvSpPr/>
          <p:nvPr/>
        </p:nvSpPr>
        <p:spPr>
          <a:xfrm flipV="1">
            <a:off x="5694870" y="2615727"/>
            <a:ext cx="243615" cy="380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50032" y="3613376"/>
            <a:ext cx="28791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Events (render)</a:t>
            </a:r>
          </a:p>
        </p:txBody>
      </p:sp>
    </p:spTree>
    <p:extLst>
      <p:ext uri="{BB962C8B-B14F-4D97-AF65-F5344CB8AC3E}">
        <p14:creationId xmlns:p14="http://schemas.microsoft.com/office/powerpoint/2010/main" val="340810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5295" y="2084832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myComponent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3078178" y="3322622"/>
            <a:ext cx="5504507" cy="26436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2048" y="3691954"/>
            <a:ext cx="2018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State</a:t>
            </a:r>
          </a:p>
        </p:txBody>
      </p:sp>
      <p:sp>
        <p:nvSpPr>
          <p:cNvPr id="7" name="Arrow: Bent 6"/>
          <p:cNvSpPr/>
          <p:nvPr/>
        </p:nvSpPr>
        <p:spPr>
          <a:xfrm flipH="1" flipV="1">
            <a:off x="5119561" y="2525917"/>
            <a:ext cx="697116" cy="21586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/>
          <p:cNvSpPr/>
          <p:nvPr/>
        </p:nvSpPr>
        <p:spPr>
          <a:xfrm>
            <a:off x="5612974" y="4760240"/>
            <a:ext cx="407406" cy="7242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Left 8"/>
          <p:cNvSpPr/>
          <p:nvPr/>
        </p:nvSpPr>
        <p:spPr>
          <a:xfrm rot="10800000">
            <a:off x="5095418" y="4684553"/>
            <a:ext cx="407406" cy="7242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92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44848" y="1978980"/>
            <a:ext cx="1846907" cy="1002145"/>
            <a:chOff x="2344848" y="1978980"/>
            <a:chExt cx="1846907" cy="1002145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344848" y="2084832"/>
              <a:ext cx="1846907" cy="8962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16987" y="1978980"/>
              <a:ext cx="7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props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344848" y="2348312"/>
              <a:ext cx="184690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53952" y="2453566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</a:t>
              </a:r>
            </a:p>
          </p:txBody>
        </p:sp>
      </p:grpSp>
      <p:sp>
        <p:nvSpPr>
          <p:cNvPr id="9" name="Arrow: Down 8"/>
          <p:cNvSpPr/>
          <p:nvPr/>
        </p:nvSpPr>
        <p:spPr>
          <a:xfrm>
            <a:off x="2953952" y="1701117"/>
            <a:ext cx="628698" cy="292246"/>
          </a:xfrm>
          <a:prstGeom prst="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344155" y="2981125"/>
            <a:ext cx="1846907" cy="1002145"/>
            <a:chOff x="4344155" y="2981125"/>
            <a:chExt cx="1846907" cy="1002145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344155" y="3086977"/>
              <a:ext cx="1846907" cy="8962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6294" y="2981125"/>
              <a:ext cx="7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44155" y="3350457"/>
              <a:ext cx="184690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53259" y="3455711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state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88317" y="3983270"/>
            <a:ext cx="1846907" cy="1002145"/>
            <a:chOff x="4344155" y="2981125"/>
            <a:chExt cx="1846907" cy="1002145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4344155" y="3086977"/>
              <a:ext cx="1846907" cy="8962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6294" y="2981125"/>
              <a:ext cx="7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props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344155" y="3350457"/>
              <a:ext cx="184690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953259" y="3455711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state</a:t>
              </a:r>
            </a:p>
          </p:txBody>
        </p:sp>
      </p:grpSp>
      <p:sp>
        <p:nvSpPr>
          <p:cNvPr id="22" name="Arrow: Bent 21"/>
          <p:cNvSpPr/>
          <p:nvPr/>
        </p:nvSpPr>
        <p:spPr>
          <a:xfrm rot="5400000">
            <a:off x="4360830" y="2069551"/>
            <a:ext cx="326039" cy="14971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/>
          <p:cNvSpPr/>
          <p:nvPr/>
        </p:nvSpPr>
        <p:spPr>
          <a:xfrm rot="5400000">
            <a:off x="6362005" y="2836797"/>
            <a:ext cx="795833" cy="1497111"/>
          </a:xfrm>
          <a:prstGeom prst="bentArrow">
            <a:avLst>
              <a:gd name="adj1" fmla="val 10211"/>
              <a:gd name="adj2" fmla="val 11918"/>
              <a:gd name="adj3" fmla="val 1703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2359" y="307259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64531" y="400678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08693" y="49902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53752" y="1805884"/>
            <a:ext cx="189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Displaying</a:t>
            </a:r>
          </a:p>
        </p:txBody>
      </p:sp>
    </p:spTree>
    <p:extLst>
      <p:ext uri="{BB962C8B-B14F-4D97-AF65-F5344CB8AC3E}">
        <p14:creationId xmlns:p14="http://schemas.microsoft.com/office/powerpoint/2010/main" val="354223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44848" y="1978980"/>
            <a:ext cx="1846907" cy="1002145"/>
            <a:chOff x="2344848" y="1978980"/>
            <a:chExt cx="1846907" cy="1002145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344848" y="2084832"/>
              <a:ext cx="1846907" cy="8962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16987" y="1978980"/>
              <a:ext cx="7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props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344848" y="2348312"/>
              <a:ext cx="184690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53952" y="2453566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</a:t>
              </a:r>
            </a:p>
          </p:txBody>
        </p:sp>
      </p:grpSp>
      <p:sp>
        <p:nvSpPr>
          <p:cNvPr id="9" name="Arrow: Down 8"/>
          <p:cNvSpPr/>
          <p:nvPr/>
        </p:nvSpPr>
        <p:spPr>
          <a:xfrm>
            <a:off x="2953952" y="1701117"/>
            <a:ext cx="628698" cy="292246"/>
          </a:xfrm>
          <a:prstGeom prst="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344155" y="2981125"/>
            <a:ext cx="1846907" cy="1002145"/>
            <a:chOff x="4344155" y="2981125"/>
            <a:chExt cx="1846907" cy="1002145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344155" y="3086977"/>
              <a:ext cx="1846907" cy="8962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6294" y="2981125"/>
              <a:ext cx="7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44155" y="3350457"/>
              <a:ext cx="184690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53259" y="3455711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state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88317" y="3983270"/>
            <a:ext cx="1846907" cy="1002145"/>
            <a:chOff x="4344155" y="2981125"/>
            <a:chExt cx="1846907" cy="1002145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4344155" y="3086977"/>
              <a:ext cx="1846907" cy="8962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6294" y="2981125"/>
              <a:ext cx="7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props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344155" y="3350457"/>
              <a:ext cx="184690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953259" y="3455711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state</a:t>
              </a:r>
            </a:p>
          </p:txBody>
        </p:sp>
      </p:grpSp>
      <p:sp>
        <p:nvSpPr>
          <p:cNvPr id="22" name="Arrow: Bent 21"/>
          <p:cNvSpPr/>
          <p:nvPr/>
        </p:nvSpPr>
        <p:spPr>
          <a:xfrm rot="5400000">
            <a:off x="4360830" y="2069551"/>
            <a:ext cx="326039" cy="1497111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/>
          <p:cNvSpPr/>
          <p:nvPr/>
        </p:nvSpPr>
        <p:spPr>
          <a:xfrm rot="5400000">
            <a:off x="6362005" y="2836797"/>
            <a:ext cx="795833" cy="1497111"/>
          </a:xfrm>
          <a:prstGeom prst="bentArrow">
            <a:avLst>
              <a:gd name="adj1" fmla="val 10211"/>
              <a:gd name="adj2" fmla="val 11918"/>
              <a:gd name="adj3" fmla="val 17037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2359" y="307259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64531" y="400678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08693" y="49902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53752" y="1805884"/>
            <a:ext cx="171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Updating</a:t>
            </a:r>
          </a:p>
        </p:txBody>
      </p:sp>
      <p:sp>
        <p:nvSpPr>
          <p:cNvPr id="3" name="Arrow: Bent 2"/>
          <p:cNvSpPr/>
          <p:nvPr/>
        </p:nvSpPr>
        <p:spPr>
          <a:xfrm rot="16200000">
            <a:off x="3810478" y="2117478"/>
            <a:ext cx="1840964" cy="3303468"/>
          </a:xfrm>
          <a:prstGeom prst="bentArrow">
            <a:avLst>
              <a:gd name="adj1" fmla="val 7547"/>
              <a:gd name="adj2" fmla="val 8323"/>
              <a:gd name="adj3" fmla="val 10649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3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44848" y="1978980"/>
            <a:ext cx="1846907" cy="1002145"/>
            <a:chOff x="2344848" y="1978980"/>
            <a:chExt cx="1846907" cy="1002145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344848" y="2084832"/>
              <a:ext cx="1846907" cy="8962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16987" y="1978980"/>
              <a:ext cx="7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props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344848" y="2348312"/>
              <a:ext cx="184690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53952" y="2453566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state</a:t>
              </a:r>
            </a:p>
          </p:txBody>
        </p:sp>
      </p:grpSp>
      <p:sp>
        <p:nvSpPr>
          <p:cNvPr id="9" name="Arrow: Down 8"/>
          <p:cNvSpPr/>
          <p:nvPr/>
        </p:nvSpPr>
        <p:spPr>
          <a:xfrm>
            <a:off x="2953952" y="1701117"/>
            <a:ext cx="628698" cy="292246"/>
          </a:xfrm>
          <a:prstGeom prst="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344155" y="2981125"/>
            <a:ext cx="1846907" cy="1002145"/>
            <a:chOff x="4344155" y="2981125"/>
            <a:chExt cx="1846907" cy="1002145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4344155" y="3086977"/>
              <a:ext cx="1846907" cy="8962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6294" y="2981125"/>
              <a:ext cx="7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44155" y="3350457"/>
              <a:ext cx="184690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53259" y="3455711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state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88317" y="3983270"/>
            <a:ext cx="1846907" cy="1002145"/>
            <a:chOff x="4344155" y="2981125"/>
            <a:chExt cx="1846907" cy="1002145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4344155" y="3086977"/>
              <a:ext cx="1846907" cy="8962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6294" y="2981125"/>
              <a:ext cx="7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props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344155" y="3350457"/>
              <a:ext cx="184690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953259" y="3455711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90000"/>
                    </a:schemeClr>
                  </a:solidFill>
                </a:rPr>
                <a:t>state</a:t>
              </a:r>
            </a:p>
          </p:txBody>
        </p:sp>
      </p:grpSp>
      <p:sp>
        <p:nvSpPr>
          <p:cNvPr id="22" name="Arrow: Bent 21"/>
          <p:cNvSpPr/>
          <p:nvPr/>
        </p:nvSpPr>
        <p:spPr>
          <a:xfrm rot="5400000">
            <a:off x="4609800" y="2318522"/>
            <a:ext cx="326039" cy="999169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/>
          <p:cNvSpPr/>
          <p:nvPr/>
        </p:nvSpPr>
        <p:spPr>
          <a:xfrm rot="5400000">
            <a:off x="6529560" y="3004354"/>
            <a:ext cx="795833" cy="1161998"/>
          </a:xfrm>
          <a:prstGeom prst="bentArrow">
            <a:avLst>
              <a:gd name="adj1" fmla="val 10211"/>
              <a:gd name="adj2" fmla="val 11918"/>
              <a:gd name="adj3" fmla="val 17037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2359" y="307259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64531" y="400678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08693" y="49902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08477" y="479363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Using Flux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9741036" y="1484948"/>
            <a:ext cx="1575303" cy="42008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Flux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44155" y="2453566"/>
            <a:ext cx="5116716" cy="0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6346479" y="3585351"/>
            <a:ext cx="3114392" cy="16675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8424753" y="4642522"/>
            <a:ext cx="1036118" cy="0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8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remainder of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 about Flux</a:t>
            </a:r>
          </a:p>
        </p:txBody>
      </p:sp>
    </p:spTree>
    <p:extLst>
      <p:ext uri="{BB962C8B-B14F-4D97-AF65-F5344CB8AC3E}">
        <p14:creationId xmlns:p14="http://schemas.microsoft.com/office/powerpoint/2010/main" val="960967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</p:spTree>
    <p:extLst>
      <p:ext uri="{BB962C8B-B14F-4D97-AF65-F5344CB8AC3E}">
        <p14:creationId xmlns:p14="http://schemas.microsoft.com/office/powerpoint/2010/main" val="1020250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</a:t>
            </a:r>
            <a:r>
              <a:rPr lang="en-US" dirty="0" err="1"/>
              <a:t>PersonaBar</a:t>
            </a:r>
            <a:r>
              <a:rPr lang="en-US" dirty="0"/>
              <a:t> Stuff?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Projects under the moniker “</a:t>
            </a:r>
            <a:r>
              <a:rPr lang="en-US" dirty="0" err="1"/>
              <a:t>AdminExperience</a:t>
            </a:r>
            <a:r>
              <a:rPr lang="en-US" dirty="0"/>
              <a:t>”: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Core Library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https://github.com/dnnsoftware/Dnn.AdminExperience.Library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Core Extensions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https://github.com/dnnsoftware/Dnn.AdminExperience.Extensions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63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Uuuuuuge</a:t>
            </a:r>
            <a:r>
              <a:rPr lang="en-US" dirty="0"/>
              <a:t> addition to the platform. UI experience is improved bigly as a result</a:t>
            </a:r>
          </a:p>
          <a:p>
            <a:endParaRPr lang="en-US" dirty="0"/>
          </a:p>
          <a:p>
            <a:r>
              <a:rPr lang="en-US" dirty="0"/>
              <a:t>Very much v 1.0</a:t>
            </a:r>
          </a:p>
          <a:p>
            <a:r>
              <a:rPr lang="en-US" dirty="0"/>
              <a:t>Not much detail on “Extensions” or “Permissions” yet</a:t>
            </a:r>
          </a:p>
          <a:p>
            <a:r>
              <a:rPr lang="en-US" dirty="0"/>
              <a:t>Expect people to start tugging and pushing this around</a:t>
            </a:r>
          </a:p>
        </p:txBody>
      </p:sp>
    </p:spTree>
    <p:extLst>
      <p:ext uri="{BB962C8B-B14F-4D97-AF65-F5344CB8AC3E}">
        <p14:creationId xmlns:p14="http://schemas.microsoft.com/office/powerpoint/2010/main" val="2341008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8436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admin modules like managing users</a:t>
            </a:r>
          </a:p>
          <a:p>
            <a:r>
              <a:rPr lang="en-US" dirty="0"/>
              <a:t>And for displaying things like status feedback</a:t>
            </a:r>
          </a:p>
          <a:p>
            <a:r>
              <a:rPr lang="en-US" dirty="0"/>
              <a:t>Extending your own module? For portal wide settings</a:t>
            </a:r>
          </a:p>
          <a:p>
            <a:pPr lvl="1"/>
            <a:r>
              <a:rPr lang="en-US" dirty="0" err="1"/>
              <a:t>NBStore</a:t>
            </a:r>
            <a:endParaRPr lang="en-US" dirty="0"/>
          </a:p>
          <a:p>
            <a:pPr lvl="1"/>
            <a:r>
              <a:rPr lang="en-US" dirty="0"/>
              <a:t>DMX</a:t>
            </a:r>
          </a:p>
        </p:txBody>
      </p:sp>
    </p:spTree>
    <p:extLst>
      <p:ext uri="{BB962C8B-B14F-4D97-AF65-F5344CB8AC3E}">
        <p14:creationId xmlns:p14="http://schemas.microsoft.com/office/powerpoint/2010/main" val="78461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replacement for the old control bar (which you can still use)</a:t>
            </a:r>
          </a:p>
          <a:p>
            <a:r>
              <a:rPr lang="en-US" dirty="0"/>
              <a:t>It’s an extension itself!</a:t>
            </a:r>
          </a:p>
          <a:p>
            <a:r>
              <a:rPr lang="en-US" dirty="0"/>
              <a:t>It’s a mini framework!</a:t>
            </a:r>
          </a:p>
          <a:p>
            <a:pPr lvl="1"/>
            <a:r>
              <a:rPr lang="en-US" dirty="0"/>
              <a:t>Extensions/modules</a:t>
            </a:r>
          </a:p>
          <a:p>
            <a:pPr lvl="1"/>
            <a:r>
              <a:rPr lang="en-US" dirty="0"/>
              <a:t>Permissions</a:t>
            </a:r>
          </a:p>
          <a:p>
            <a:r>
              <a:rPr lang="en-US" dirty="0"/>
              <a:t>It is really dumb ;-)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8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Loads an HTML file</a:t>
            </a:r>
          </a:p>
          <a:p>
            <a:r>
              <a:rPr lang="en-US" dirty="0"/>
              <a:t>Loads a JS file</a:t>
            </a:r>
          </a:p>
          <a:p>
            <a:r>
              <a:rPr lang="en-US" dirty="0"/>
              <a:t>Loads a CSS file</a:t>
            </a:r>
          </a:p>
          <a:p>
            <a:r>
              <a:rPr lang="en-US" dirty="0"/>
              <a:t>And outputs that to an </a:t>
            </a:r>
            <a:r>
              <a:rPr lang="en-US" dirty="0" err="1"/>
              <a:t>Iframe</a:t>
            </a:r>
            <a:r>
              <a:rPr lang="en-US" dirty="0"/>
              <a:t> on screen</a:t>
            </a:r>
          </a:p>
          <a:p>
            <a:r>
              <a:rPr lang="en-US" dirty="0"/>
              <a:t>Finally it will call some methods on your JS file</a:t>
            </a:r>
          </a:p>
        </p:txBody>
      </p:sp>
    </p:spTree>
    <p:extLst>
      <p:ext uri="{BB962C8B-B14F-4D97-AF65-F5344CB8AC3E}">
        <p14:creationId xmlns:p14="http://schemas.microsoft.com/office/powerpoint/2010/main" val="138776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do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Through conventions!</a:t>
            </a:r>
          </a:p>
          <a:p>
            <a:r>
              <a:rPr lang="en-US" dirty="0"/>
              <a:t>You give your module a path and some “identifier” (no spaces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It will load from </a:t>
            </a:r>
            <a:r>
              <a:rPr lang="en-US" dirty="0" err="1"/>
              <a:t>DesktopModules</a:t>
            </a:r>
            <a:r>
              <a:rPr lang="en-US" dirty="0"/>
              <a:t>/Admin/</a:t>
            </a:r>
            <a:r>
              <a:rPr lang="en-US" dirty="0" err="1"/>
              <a:t>Dnn.PersonaBar</a:t>
            </a:r>
            <a:r>
              <a:rPr lang="en-US" dirty="0"/>
              <a:t>/Modules/</a:t>
            </a:r>
            <a:r>
              <a:rPr lang="en-US" dirty="0" err="1"/>
              <a:t>YourPath</a:t>
            </a:r>
            <a:endParaRPr lang="en-US" dirty="0"/>
          </a:p>
          <a:p>
            <a:pPr lvl="1"/>
            <a:r>
              <a:rPr lang="en-US" dirty="0"/>
              <a:t>./identifier.html,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css</a:t>
            </a:r>
            <a:r>
              <a:rPr lang="en-US" dirty="0"/>
              <a:t>/identifier.css and</a:t>
            </a:r>
          </a:p>
          <a:p>
            <a:pPr lvl="1"/>
            <a:r>
              <a:rPr lang="en-US" dirty="0"/>
              <a:t>./scripts/identifier.js</a:t>
            </a:r>
          </a:p>
          <a:p>
            <a:r>
              <a:rPr lang="en-US" dirty="0"/>
              <a:t>It expects a JS module with the methods “</a:t>
            </a:r>
            <a:r>
              <a:rPr lang="en-US" dirty="0" err="1"/>
              <a:t>init</a:t>
            </a:r>
            <a:r>
              <a:rPr lang="en-US" dirty="0"/>
              <a:t>” and “load”</a:t>
            </a:r>
          </a:p>
          <a:p>
            <a:r>
              <a:rPr lang="en-US" dirty="0"/>
              <a:t>It will call </a:t>
            </a:r>
            <a:r>
              <a:rPr lang="en-US" dirty="0" err="1"/>
              <a:t>init</a:t>
            </a:r>
            <a:r>
              <a:rPr lang="en-US" dirty="0"/>
              <a:t> when first loaded and load every *subsequent* time the panel is opened</a:t>
            </a:r>
          </a:p>
        </p:txBody>
      </p:sp>
    </p:spTree>
    <p:extLst>
      <p:ext uri="{BB962C8B-B14F-4D97-AF65-F5344CB8AC3E}">
        <p14:creationId xmlns:p14="http://schemas.microsoft.com/office/powerpoint/2010/main" val="55409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get onboard?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Obey the conventions ;-)</a:t>
            </a:r>
          </a:p>
          <a:p>
            <a:r>
              <a:rPr lang="en-US" dirty="0"/>
              <a:t>New manifest type :-S</a:t>
            </a:r>
          </a:p>
        </p:txBody>
      </p:sp>
    </p:spTree>
    <p:extLst>
      <p:ext uri="{BB962C8B-B14F-4D97-AF65-F5344CB8AC3E}">
        <p14:creationId xmlns:p14="http://schemas.microsoft.com/office/powerpoint/2010/main" val="403352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551" y="389299"/>
            <a:ext cx="1170865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dotnetnuke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packages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package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Connect.ComponentPackageName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PersonaBar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01.00.00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friendlyName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Connect.ComponentFriendlyName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friendlyName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description,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iconFile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owner, license,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releaseNotes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azureCompatiblity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…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dependencies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dependency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CoreVersion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08.00.00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dependency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ManagedPackage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01.00.00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Dnn.PersonaBar.UI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dependencies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components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ResourceFile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 Assembly,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etc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PersonaBarMenu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menu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identifier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identifier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moduleName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ComponentModuleName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moduleName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nav_ComponentResx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ComponentPath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mobileSupport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mobileSupport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menu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5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Exploration</a:t>
            </a:r>
          </a:p>
        </p:txBody>
      </p:sp>
    </p:spTree>
    <p:extLst>
      <p:ext uri="{BB962C8B-B14F-4D97-AF65-F5344CB8AC3E}">
        <p14:creationId xmlns:p14="http://schemas.microsoft.com/office/powerpoint/2010/main" val="4114789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331</TotalTime>
  <Words>866</Words>
  <Application>Microsoft Office PowerPoint</Application>
  <PresentationFormat>Widescreen</PresentationFormat>
  <Paragraphs>171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Consolas</vt:lpstr>
      <vt:lpstr>Courier New</vt:lpstr>
      <vt:lpstr>Tw Cen MT</vt:lpstr>
      <vt:lpstr>Tw Cen MT Condensed</vt:lpstr>
      <vt:lpstr>Wingdings 3</vt:lpstr>
      <vt:lpstr>Integral</vt:lpstr>
      <vt:lpstr>Creating Your Own Admin Panel for DNN 9</vt:lpstr>
      <vt:lpstr>DNN 9 Newness</vt:lpstr>
      <vt:lpstr>Use cases</vt:lpstr>
      <vt:lpstr>What is it?</vt:lpstr>
      <vt:lpstr>What does it do?</vt:lpstr>
      <vt:lpstr>How does it do this?</vt:lpstr>
      <vt:lpstr>How do you get onboard?</vt:lpstr>
      <vt:lpstr>PowerPoint Presentation</vt:lpstr>
      <vt:lpstr>Quick Exploration</vt:lpstr>
      <vt:lpstr>For the remainder of this presentation</vt:lpstr>
      <vt:lpstr>How do we communicate with the server?</vt:lpstr>
      <vt:lpstr>WebAPI 4 PersonaBar</vt:lpstr>
      <vt:lpstr>WebAPI 4 PersonaBar</vt:lpstr>
      <vt:lpstr>WebAPI 4 PersonaBar</vt:lpstr>
      <vt:lpstr>WebAPI 4 PersonaBar</vt:lpstr>
      <vt:lpstr>PowerPoint Presentation</vt:lpstr>
      <vt:lpstr>Main Module</vt:lpstr>
      <vt:lpstr>To Business: Creating our Module</vt:lpstr>
      <vt:lpstr>React 101</vt:lpstr>
      <vt:lpstr>React 101</vt:lpstr>
      <vt:lpstr>React 101</vt:lpstr>
      <vt:lpstr>React 101</vt:lpstr>
      <vt:lpstr>React 101</vt:lpstr>
      <vt:lpstr>React 101</vt:lpstr>
      <vt:lpstr>For the remainder of this presentation</vt:lpstr>
      <vt:lpstr>Let’s Code</vt:lpstr>
      <vt:lpstr>Where is the PersonaBar Stuff?</vt:lpstr>
      <vt:lpstr>Final Remarks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Own Admin Panel for DNN 9</dc:title>
  <dc:creator>Peter Donker</dc:creator>
  <cp:lastModifiedBy>Peter Donker</cp:lastModifiedBy>
  <cp:revision>46</cp:revision>
  <dcterms:created xsi:type="dcterms:W3CDTF">2017-01-10T14:18:12Z</dcterms:created>
  <dcterms:modified xsi:type="dcterms:W3CDTF">2017-01-19T13:54:24Z</dcterms:modified>
</cp:coreProperties>
</file>