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505" autoAdjust="0"/>
  </p:normalViewPr>
  <p:slideViewPr>
    <p:cSldViewPr>
      <p:cViewPr>
        <p:scale>
          <a:sx n="110" d="100"/>
          <a:sy n="110" d="100"/>
        </p:scale>
        <p:origin x="8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 smtClean="0"/>
              <a:t>БИЗНЕС-АНАЛИЗ В СФЕРЕ РАЗРАБОТКИ ПРОГРАМНОГО ОБЕСПЕЧЕНИЯ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931224" cy="914400"/>
          </a:xfrm>
        </p:spPr>
        <p:txBody>
          <a:bodyPr/>
          <a:lstStyle/>
          <a:p>
            <a:r>
              <a:rPr lang="ru-RU" dirty="0" smtClean="0"/>
              <a:t>ВЫПОЛНИЛА		            </a:t>
            </a:r>
            <a:r>
              <a:rPr lang="ru-RU" dirty="0" err="1" smtClean="0"/>
              <a:t>тумарева</a:t>
            </a:r>
            <a:r>
              <a:rPr lang="ru-RU" dirty="0" smtClean="0"/>
              <a:t> н.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1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матрица </a:t>
            </a:r>
            <a:r>
              <a:rPr lang="ru-RU" sz="2800" dirty="0"/>
              <a:t>отслеживания требований (</a:t>
            </a:r>
            <a:r>
              <a:rPr lang="en-US" sz="2800" dirty="0"/>
              <a:t>Requirements Traceability Matrix)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Инструкция по заполнению данного документа	</a:t>
            </a:r>
          </a:p>
          <a:p>
            <a:r>
              <a:rPr lang="ru-RU" dirty="0" smtClean="0"/>
              <a:t>1.Заполните </a:t>
            </a:r>
            <a:r>
              <a:rPr lang="ru-RU" dirty="0"/>
              <a:t>поля - Наименование проекта, C/I/O, ФИО менеджера проекта и описание проекта</a:t>
            </a:r>
          </a:p>
          <a:p>
            <a:r>
              <a:rPr lang="ru-RU" dirty="0" smtClean="0"/>
              <a:t>2.По </a:t>
            </a:r>
            <a:r>
              <a:rPr lang="ru-RU" dirty="0"/>
              <a:t>каждому идентифицированному вопросу или проблеме, выполните следующие действия:</a:t>
            </a:r>
          </a:p>
          <a:p>
            <a:r>
              <a:rPr lang="ru-RU" dirty="0" smtClean="0"/>
              <a:t>2.1.ID</a:t>
            </a:r>
            <a:r>
              <a:rPr lang="ru-RU" dirty="0"/>
              <a:t>: уникальный идентификационный номер используется для идентификации элемента трассировки в матрице трассировки требований.</a:t>
            </a:r>
          </a:p>
          <a:p>
            <a:r>
              <a:rPr lang="ru-RU" dirty="0" smtClean="0"/>
              <a:t>2.2.Связанные </a:t>
            </a:r>
            <a:r>
              <a:rPr lang="ru-RU" dirty="0"/>
              <a:t>ID(s): В этом столбце должны содержаться ID любых связанных утилит для отслеживания (трассировки) требований, таких как </a:t>
            </a:r>
            <a:r>
              <a:rPr lang="ru-RU" dirty="0" err="1"/>
              <a:t>репозиторий</a:t>
            </a:r>
            <a:r>
              <a:rPr lang="ru-RU" dirty="0"/>
              <a:t>, разрабатываемый документ и т.д.</a:t>
            </a:r>
          </a:p>
          <a:p>
            <a:r>
              <a:rPr lang="ru-RU" dirty="0" smtClean="0"/>
              <a:t>2.3.Технические </a:t>
            </a:r>
            <a:r>
              <a:rPr lang="ru-RU" dirty="0"/>
              <a:t>предпосылки или потребности Заказчика: Эта колонка должна быть заполнена описанием технических предпосылок или потребностей Заказчика, которые связаны с функциональными требованиями.</a:t>
            </a:r>
          </a:p>
          <a:p>
            <a:r>
              <a:rPr lang="ru-RU" dirty="0" smtClean="0"/>
              <a:t>2.4.Функциональное </a:t>
            </a:r>
            <a:r>
              <a:rPr lang="ru-RU" dirty="0"/>
              <a:t>требование: Этот столбец должен быть заполнен описанием функциональных требований.</a:t>
            </a:r>
          </a:p>
          <a:p>
            <a:r>
              <a:rPr lang="ru-RU" dirty="0" smtClean="0"/>
              <a:t>2.5.Статус</a:t>
            </a:r>
            <a:r>
              <a:rPr lang="ru-RU" dirty="0"/>
              <a:t>: В этом столбце указывается текущее состояние функционального требования.</a:t>
            </a:r>
          </a:p>
          <a:p>
            <a:r>
              <a:rPr lang="ru-RU" dirty="0" smtClean="0"/>
              <a:t>2.6.Architectural/</a:t>
            </a:r>
            <a:r>
              <a:rPr lang="ru-RU" dirty="0" err="1" smtClean="0"/>
              <a:t>Design</a:t>
            </a:r>
            <a:r>
              <a:rPr lang="ru-RU" dirty="0" smtClean="0"/>
              <a:t> </a:t>
            </a:r>
            <a:r>
              <a:rPr lang="ru-RU" dirty="0" err="1"/>
              <a:t>Document</a:t>
            </a:r>
            <a:r>
              <a:rPr lang="ru-RU" dirty="0"/>
              <a:t>: Эта колонка должна быть заполнена описанием архитектурной и проектно-технической документации, которые связаны с функциональными требованиями.</a:t>
            </a:r>
          </a:p>
          <a:p>
            <a:r>
              <a:rPr lang="ru-RU" dirty="0" smtClean="0"/>
              <a:t>2.7.Техническая </a:t>
            </a:r>
            <a:r>
              <a:rPr lang="ru-RU" dirty="0"/>
              <a:t>спецификация: Эта колонка заполняется описанием технической спецификации, которая связана с функциональными требованиями.</a:t>
            </a:r>
          </a:p>
          <a:p>
            <a:r>
              <a:rPr lang="ru-RU" dirty="0" smtClean="0"/>
              <a:t>2.8.Компоненты </a:t>
            </a:r>
            <a:r>
              <a:rPr lang="ru-RU" dirty="0"/>
              <a:t>системы: Этот столбец должен быть заполнен описанием компонентов системы, которые связаны с функциональными требованиями.</a:t>
            </a:r>
          </a:p>
          <a:p>
            <a:r>
              <a:rPr lang="ru-RU" dirty="0" smtClean="0"/>
              <a:t>2.9.Модули </a:t>
            </a:r>
            <a:r>
              <a:rPr lang="ru-RU" dirty="0"/>
              <a:t>программного обеспечения: Эта колонка должна быть заполнена описанием модулей ПО, которые связаны с функциональными требованиями.</a:t>
            </a:r>
          </a:p>
          <a:p>
            <a:r>
              <a:rPr lang="ru-RU" dirty="0" smtClean="0"/>
              <a:t>2.10.Номер </a:t>
            </a:r>
            <a:r>
              <a:rPr lang="ru-RU" dirty="0"/>
              <a:t>тестового примера (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): Этот столбец должен быть заполнен номерами тестовых примеров, которые связаны с функциональными требованиями.</a:t>
            </a:r>
          </a:p>
          <a:p>
            <a:r>
              <a:rPr lang="ru-RU" dirty="0" smtClean="0"/>
              <a:t>2.11.Протестировано </a:t>
            </a:r>
            <a:r>
              <a:rPr lang="ru-RU" dirty="0"/>
              <a:t>В: В этом столбце должен быть указан модуль</a:t>
            </a:r>
            <a:r>
              <a:rPr lang="ru-RU" dirty="0" smtClean="0"/>
              <a:t>, в </a:t>
            </a:r>
            <a:r>
              <a:rPr lang="ru-RU" dirty="0"/>
              <a:t>котором были протестированы функциональные требования.</a:t>
            </a:r>
          </a:p>
          <a:p>
            <a:r>
              <a:rPr lang="ru-RU" dirty="0" smtClean="0"/>
              <a:t>2.12.Реализовано </a:t>
            </a:r>
            <a:r>
              <a:rPr lang="ru-RU" dirty="0"/>
              <a:t>В: В этом столбце должен быть указан модуль, в котором были реализованы функциональные требования.</a:t>
            </a:r>
          </a:p>
          <a:p>
            <a:r>
              <a:rPr lang="ru-RU" dirty="0" smtClean="0"/>
              <a:t>2.13.Проверка</a:t>
            </a:r>
            <a:r>
              <a:rPr lang="ru-RU" dirty="0"/>
              <a:t>: Эта колонка должна быть заполнена описанием проверки документа, который связан с функциональными требованиями.</a:t>
            </a:r>
          </a:p>
          <a:p>
            <a:r>
              <a:rPr lang="ru-RU" dirty="0" smtClean="0"/>
              <a:t>2.14.Дополнительные </a:t>
            </a:r>
            <a:r>
              <a:rPr lang="ru-RU" dirty="0"/>
              <a:t>комментарии: В эту колонку следует вводить любые дополнительные комментарии.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7787208" cy="1371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Методы применяемые в бизнес-анализе в соответствии с руководством </a:t>
            </a:r>
            <a:r>
              <a:rPr lang="en-US" sz="2400" dirty="0" smtClean="0"/>
              <a:t>IIBA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352376"/>
              </p:ext>
            </p:extLst>
          </p:nvPr>
        </p:nvGraphicFramePr>
        <p:xfrm>
          <a:off x="179512" y="1268760"/>
          <a:ext cx="8712969" cy="549925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4229618"/>
                <a:gridCol w="828379"/>
                <a:gridCol w="702643"/>
                <a:gridCol w="792088"/>
                <a:gridCol w="592019"/>
                <a:gridCol w="784111"/>
                <a:gridCol w="784111"/>
              </a:tblGrid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Техника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Планирование и мониторинг БА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Анализ ситуации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Выявление и </a:t>
                      </a:r>
                      <a:r>
                        <a:rPr lang="ru-RU" sz="700" dirty="0" err="1" smtClean="0">
                          <a:effectLst/>
                        </a:rPr>
                        <a:t>коллаборация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Анализ требование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Оценка и проверка  решений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Управление</a:t>
                      </a:r>
                      <a:r>
                        <a:rPr lang="ru-RU" sz="700" baseline="0" dirty="0" smtClean="0">
                          <a:effectLst/>
                        </a:rPr>
                        <a:t> требованиями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  Мозговой </a:t>
                      </a:r>
                      <a:r>
                        <a:rPr lang="ru-RU" sz="700" dirty="0">
                          <a:effectLst/>
                        </a:rPr>
                        <a:t>штурм </a:t>
                      </a: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2056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   Бизнес-правила </a:t>
                      </a:r>
                      <a:endParaRPr lang="ru-RU" sz="700" dirty="0">
                        <a:effectLst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85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   Система управления изменениями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242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   Коммуникационные </a:t>
                      </a:r>
                      <a:r>
                        <a:rPr lang="ru-RU" sz="700" dirty="0">
                          <a:effectLst/>
                        </a:rPr>
                        <a:t>потребности и анализ СМИ? </a:t>
                      </a: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345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    Управление </a:t>
                      </a:r>
                      <a:r>
                        <a:rPr lang="ru-RU" sz="700" dirty="0">
                          <a:effectLst/>
                        </a:rPr>
                        <a:t>конфигурацией / </a:t>
                      </a:r>
                      <a:r>
                        <a:rPr lang="ru-RU" sz="700" dirty="0" err="1">
                          <a:effectLst/>
                        </a:rPr>
                        <a:t>Repository</a:t>
                      </a:r>
                      <a:r>
                        <a:rPr lang="ru-RU" sz="700" dirty="0">
                          <a:effectLst/>
                        </a:rPr>
                        <a:t> </a:t>
                      </a: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44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700" baseline="0" dirty="0" smtClean="0">
                          <a:effectLst/>
                        </a:rPr>
                        <a:t> Метрики покрытия</a:t>
                      </a:r>
                      <a:endParaRPr lang="ru-RU" sz="700" baseline="0" dirty="0" smtClean="0">
                        <a:effectLst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+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+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293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    Модель </a:t>
                      </a:r>
                      <a:r>
                        <a:rPr lang="ru-RU" sz="700" dirty="0">
                          <a:effectLst/>
                        </a:rPr>
                        <a:t>данных </a:t>
                      </a: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Анализ решений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Разбиение</a:t>
                      </a:r>
                      <a:r>
                        <a:rPr lang="ru-RU" sz="700" baseline="0" dirty="0" smtClean="0">
                          <a:effectLst/>
                        </a:rPr>
                        <a:t> требований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7723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Анализ документов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Оценка среды</a:t>
                      </a:r>
                      <a:r>
                        <a:rPr lang="ru-RU" sz="700" baseline="0" dirty="0" smtClean="0">
                          <a:effectLst/>
                        </a:rPr>
                        <a:t> </a:t>
                      </a:r>
                      <a:r>
                        <a:rPr lang="ru-RU" sz="700" dirty="0" smtClean="0">
                          <a:effectLst/>
                        </a:rPr>
                        <a:t>(внутренняя </a:t>
                      </a:r>
                      <a:r>
                        <a:rPr lang="ru-RU" sz="700" dirty="0">
                          <a:effectLst/>
                        </a:rPr>
                        <a:t>/ внешняя)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Модель событий/состояний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7723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Финансовый анализ (затраты / выгоды, ROI и т.д.)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13822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Фокус-группа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Анализ расхождений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205691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Анализ целей (Стратегические </a:t>
                      </a:r>
                      <a:r>
                        <a:rPr lang="ru-RU" sz="700" dirty="0">
                          <a:effectLst/>
                        </a:rPr>
                        <a:t>карты, и т.д</a:t>
                      </a:r>
                      <a:r>
                        <a:rPr lang="ru-RU" sz="700" dirty="0" smtClean="0">
                          <a:effectLst/>
                        </a:rPr>
                        <a:t>.-приведение целей к</a:t>
                      </a:r>
                      <a:r>
                        <a:rPr lang="ru-RU" sz="700" baseline="0" dirty="0" smtClean="0">
                          <a:effectLst/>
                        </a:rPr>
                        <a:t> </a:t>
                      </a:r>
                      <a:r>
                        <a:rPr lang="en-US" sz="700" baseline="0" dirty="0" smtClean="0">
                          <a:effectLst/>
                        </a:rPr>
                        <a:t>SMART  objectives</a:t>
                      </a:r>
                      <a:r>
                        <a:rPr lang="ru-RU" sz="700" dirty="0" smtClean="0">
                          <a:effectLst/>
                        </a:rPr>
                        <a:t>)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Анализ Интерфейс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Определение </a:t>
                      </a:r>
                      <a:r>
                        <a:rPr lang="ru-RU" sz="700" dirty="0">
                          <a:effectLst/>
                        </a:rPr>
                        <a:t>интерфейса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7723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Интервью 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4336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Отчет по проблемам и дефектам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Метрики и отчетность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Нефункциональные </a:t>
                      </a:r>
                      <a:r>
                        <a:rPr lang="ru-RU" sz="700" dirty="0">
                          <a:effectLst/>
                        </a:rPr>
                        <a:t>требования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>
                          <a:effectLst/>
                        </a:rPr>
                        <a:t>Наблюдение </a:t>
                      </a:r>
                      <a:endParaRPr lang="ru-RU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Организационное</a:t>
                      </a:r>
                      <a:r>
                        <a:rPr lang="ru-RU" sz="700" baseline="0" dirty="0" smtClean="0">
                          <a:effectLst/>
                        </a:rPr>
                        <a:t> м</a:t>
                      </a:r>
                      <a:r>
                        <a:rPr lang="ru-RU" sz="700" dirty="0" smtClean="0">
                          <a:effectLst/>
                        </a:rPr>
                        <a:t>оделирование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Учетные записи пользователя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Модель процесса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err="1" smtClean="0">
                          <a:effectLst/>
                        </a:rPr>
                        <a:t>Прототипирование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7723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Семинары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Ретроспектива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Обратное проектирование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Сценарии и варианты использования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205691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Определение содержания (Контекст диаграмм, использование диаграммы прецедентов, и т.д.).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Структурированная Прохождение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Опрос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</a:rPr>
                        <a:t>Матрица</a:t>
                      </a:r>
                      <a:r>
                        <a:rPr lang="ru-RU" sz="700" baseline="0" dirty="0" smtClean="0">
                          <a:effectLst/>
                        </a:rPr>
                        <a:t> трассировки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Пользователь приемочных испытаний 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  <a:tr h="102845">
                <a:tc>
                  <a:txBody>
                    <a:bodyPr/>
                    <a:lstStyle/>
                    <a:p>
                      <a:pPr marL="685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>
                          <a:effectLst/>
                        </a:rPr>
                        <a:t>Моделирование интерфейс пользователя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+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>
                          <a:effectLst/>
                        </a:rPr>
                        <a:t> </a:t>
                      </a:r>
                      <a:endParaRPr lang="ru-RU" sz="5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204" marR="3220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97202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Кто такой Бизнес-аналитик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507288" cy="4373563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alibri"/>
                <a:ea typeface="Calibri"/>
                <a:cs typeface="Times New Roman"/>
              </a:rPr>
              <a:t>Бизнес-аналитик является посредником между заказчиком и командой технических специалистов в деле создания программного продукта, необходимого заказчику для оптимизации его бизнеса. Аналитик изучает бизнес заказчика, включая все его процессы и предметную область, собирает бизнес-требования, предъявляемые </a:t>
            </a:r>
            <a:r>
              <a:rPr lang="ru-RU" sz="1600" dirty="0" smtClean="0">
                <a:latin typeface="Calibri"/>
                <a:ea typeface="Calibri"/>
                <a:cs typeface="Times New Roman"/>
              </a:rPr>
              <a:t>к </a:t>
            </a:r>
            <a:r>
              <a:rPr lang="ru-RU" sz="1600" dirty="0">
                <a:latin typeface="Calibri"/>
                <a:ea typeface="Calibri"/>
                <a:cs typeface="Times New Roman"/>
              </a:rPr>
              <a:t>системе, анализирует их и на основании всего </a:t>
            </a:r>
            <a:r>
              <a:rPr lang="ru-RU" sz="1600" dirty="0" smtClean="0">
                <a:latin typeface="Calibri"/>
                <a:ea typeface="Calibri"/>
                <a:cs typeface="Times New Roman"/>
              </a:rPr>
              <a:t>этого </a:t>
            </a:r>
            <a:r>
              <a:rPr lang="ru-RU" sz="1600" dirty="0">
                <a:latin typeface="Calibri"/>
                <a:ea typeface="Calibri"/>
                <a:cs typeface="Times New Roman"/>
              </a:rPr>
              <a:t>излагает  требования на языке</a:t>
            </a:r>
            <a:r>
              <a:rPr lang="ru-RU" sz="1600" dirty="0" smtClean="0">
                <a:latin typeface="Calibri"/>
                <a:ea typeface="Calibri"/>
                <a:cs typeface="Times New Roman"/>
              </a:rPr>
              <a:t>, понятном техническим специалистам, т.е. формулирует так называемые функциональные требования. </a:t>
            </a:r>
            <a:endParaRPr lang="ru-RU" sz="1600" dirty="0"/>
          </a:p>
        </p:txBody>
      </p:sp>
      <p:pic>
        <p:nvPicPr>
          <p:cNvPr id="1026" name="Picture 2" descr="C:\Users\Надюша\Desktop\vopr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5"/>
          <a:stretch/>
        </p:blipFill>
        <p:spPr bwMode="auto">
          <a:xfrm>
            <a:off x="4860032" y="3325587"/>
            <a:ext cx="342580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600" dirty="0"/>
              <a:t>В процессе выполнения IT-проектов бизнес-аналитик придерживается следующего алгоритма действий: </a:t>
            </a:r>
          </a:p>
          <a:p>
            <a:pPr algn="just"/>
            <a:r>
              <a:rPr lang="ru-RU" sz="1600" dirty="0" smtClean="0"/>
              <a:t>1. Сбор </a:t>
            </a:r>
            <a:r>
              <a:rPr lang="ru-RU" sz="1600" dirty="0"/>
              <a:t>требований и их документирование с последующим представлением технического </a:t>
            </a:r>
            <a:r>
              <a:rPr lang="ru-RU" sz="1600" dirty="0" smtClean="0"/>
              <a:t>задания. Основой при составлении требований служит предварительное изучение бизнеса заказчика.  </a:t>
            </a:r>
            <a:endParaRPr lang="ru-RU" sz="1600" dirty="0"/>
          </a:p>
          <a:p>
            <a:pPr algn="just"/>
            <a:r>
              <a:rPr lang="ru-RU" sz="1600" dirty="0" smtClean="0"/>
              <a:t>2.Разработка </a:t>
            </a:r>
            <a:r>
              <a:rPr lang="ru-RU" sz="1600" dirty="0"/>
              <a:t>плана управления требованиями, определяющая в дальнейшем порядок действий в ходе анализа, документирования и регулирования требований в ходе реализации проекта;</a:t>
            </a:r>
          </a:p>
          <a:p>
            <a:pPr algn="just"/>
            <a:r>
              <a:rPr lang="ru-RU" sz="1600" dirty="0" smtClean="0"/>
              <a:t>3.Составление </a:t>
            </a:r>
            <a:r>
              <a:rPr lang="ru-RU" sz="1600" dirty="0"/>
              <a:t>матрицы отслеживания требований (</a:t>
            </a:r>
            <a:r>
              <a:rPr lang="ru-RU" sz="1600" dirty="0" err="1"/>
              <a:t>Requirements</a:t>
            </a:r>
            <a:r>
              <a:rPr lang="ru-RU" sz="1600" dirty="0"/>
              <a:t> </a:t>
            </a:r>
            <a:r>
              <a:rPr lang="ru-RU" sz="1600" dirty="0" err="1"/>
              <a:t>Traceability</a:t>
            </a:r>
            <a:r>
              <a:rPr lang="ru-RU" sz="1600" dirty="0"/>
              <a:t> </a:t>
            </a:r>
            <a:r>
              <a:rPr lang="ru-RU" sz="1600" dirty="0" err="1"/>
              <a:t>Matrix</a:t>
            </a:r>
            <a:r>
              <a:rPr lang="ru-RU" sz="1600" dirty="0"/>
              <a:t>), которая предназначена для контроля и соответствие поставляемых результатов требованиям, представленным в документации.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9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>
            <a:noAutofit/>
          </a:bodyPr>
          <a:lstStyle/>
          <a:p>
            <a:r>
              <a:rPr lang="ru-RU" sz="2400" dirty="0"/>
              <a:t>Сбор требований и их документирование с последующим представлением технического задания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Стадию создания или разработки требований условно можно разделить на 4 этапа.</a:t>
            </a:r>
          </a:p>
          <a:p>
            <a:r>
              <a:rPr lang="ru-RU" sz="1800" dirty="0" smtClean="0"/>
              <a:t>1.Выявление </a:t>
            </a:r>
            <a:r>
              <a:rPr lang="ru-RU" sz="1800" dirty="0"/>
              <a:t>требований (сбор информации).</a:t>
            </a:r>
          </a:p>
          <a:p>
            <a:r>
              <a:rPr lang="ru-RU" sz="1800" dirty="0" smtClean="0"/>
              <a:t>2.Анализ </a:t>
            </a:r>
            <a:r>
              <a:rPr lang="ru-RU" sz="1800" dirty="0"/>
              <a:t>требований.</a:t>
            </a:r>
          </a:p>
          <a:p>
            <a:r>
              <a:rPr lang="ru-RU" sz="1800" dirty="0" smtClean="0"/>
              <a:t>3.Спецификация </a:t>
            </a:r>
            <a:r>
              <a:rPr lang="ru-RU" sz="1800" dirty="0"/>
              <a:t>(документация) требований.</a:t>
            </a:r>
          </a:p>
          <a:p>
            <a:r>
              <a:rPr lang="ru-RU" sz="1800" dirty="0" smtClean="0"/>
              <a:t>4.Проверка </a:t>
            </a:r>
            <a:r>
              <a:rPr lang="ru-RU" sz="1800" dirty="0"/>
              <a:t>требований.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770485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19056" cy="1371600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Методы применяемые при выявлении </a:t>
            </a:r>
            <a:r>
              <a:rPr lang="ru-RU" sz="3200" dirty="0"/>
              <a:t>требований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3610744" cy="4373563"/>
          </a:xfrm>
        </p:spPr>
        <p:txBody>
          <a:bodyPr>
            <a:normAutofit/>
          </a:bodyPr>
          <a:lstStyle/>
          <a:p>
            <a:r>
              <a:rPr lang="ru-RU" sz="1400" dirty="0"/>
              <a:t>Определение критериев приемки и оценки </a:t>
            </a:r>
          </a:p>
          <a:p>
            <a:r>
              <a:rPr lang="ru-RU" sz="1400" dirty="0"/>
              <a:t>Мозговой штурм </a:t>
            </a:r>
          </a:p>
          <a:p>
            <a:r>
              <a:rPr lang="ru-RU" sz="1400" dirty="0"/>
              <a:t>Анализ бизнес-правил </a:t>
            </a:r>
          </a:p>
          <a:p>
            <a:r>
              <a:rPr lang="ru-RU" sz="1400" dirty="0"/>
              <a:t>Словарь данных и Глоссарий </a:t>
            </a:r>
          </a:p>
          <a:p>
            <a:r>
              <a:rPr lang="ru-RU" sz="1400" dirty="0"/>
              <a:t>Диаграммы потоков данных </a:t>
            </a:r>
          </a:p>
          <a:p>
            <a:r>
              <a:rPr lang="ru-RU" sz="1400" dirty="0"/>
              <a:t>Моделирование данных </a:t>
            </a:r>
          </a:p>
          <a:p>
            <a:r>
              <a:rPr lang="ru-RU" sz="1400" dirty="0"/>
              <a:t>Анализ решений </a:t>
            </a:r>
          </a:p>
          <a:p>
            <a:r>
              <a:rPr lang="ru-RU" sz="1400" dirty="0"/>
              <a:t>Анализ документов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11960" y="1700808"/>
            <a:ext cx="473968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Интервью </a:t>
            </a:r>
          </a:p>
          <a:p>
            <a:r>
              <a:rPr lang="ru-RU" sz="1400" dirty="0" smtClean="0"/>
              <a:t>Метрики и Ключевые показатели эффективности </a:t>
            </a:r>
          </a:p>
          <a:p>
            <a:r>
              <a:rPr lang="ru-RU" sz="1400" dirty="0" smtClean="0"/>
              <a:t>Анализ нефункциональных требований </a:t>
            </a:r>
          </a:p>
          <a:p>
            <a:r>
              <a:rPr lang="ru-RU" sz="1400" dirty="0" smtClean="0"/>
              <a:t>Организационное моделирование </a:t>
            </a:r>
          </a:p>
          <a:p>
            <a:r>
              <a:rPr lang="ru-RU" sz="1400" dirty="0" smtClean="0"/>
              <a:t>Отслеживание проблемы </a:t>
            </a:r>
          </a:p>
          <a:p>
            <a:r>
              <a:rPr lang="ru-RU" sz="1400" dirty="0" smtClean="0"/>
              <a:t>Моделирование процессов </a:t>
            </a:r>
          </a:p>
          <a:p>
            <a:r>
              <a:rPr lang="ru-RU" sz="1400" dirty="0" smtClean="0"/>
              <a:t>Семинары требований </a:t>
            </a:r>
          </a:p>
          <a:p>
            <a:r>
              <a:rPr lang="ru-RU" sz="1400" dirty="0" smtClean="0"/>
              <a:t>Сценарии и варианты использования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795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/>
                <a:ea typeface="Calibri"/>
                <a:cs typeface="Times New Roman"/>
              </a:rPr>
              <a:t>Схема классификации требований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>
          <a:xfrm>
            <a:off x="561394" y="1700808"/>
            <a:ext cx="8187070" cy="864096"/>
          </a:xfrm>
        </p:spPr>
        <p:txBody>
          <a:bodyPr>
            <a:noAutofit/>
          </a:bodyPr>
          <a:lstStyle/>
          <a:p>
            <a:r>
              <a:rPr lang="ru-RU" sz="1800" dirty="0" smtClean="0"/>
              <a:t>Руководство </a:t>
            </a:r>
            <a:r>
              <a:rPr lang="ru-RU" sz="1800" dirty="0"/>
              <a:t>BABOK используется следующая схема классификации для описания требований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1121696" y="2708920"/>
            <a:ext cx="6739261" cy="3011652"/>
            <a:chOff x="713059" y="1844824"/>
            <a:chExt cx="6739261" cy="301165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483768" y="1844824"/>
              <a:ext cx="3391195" cy="7920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требования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>
              <a:off x="1765927" y="2642224"/>
              <a:ext cx="2304256" cy="4987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62071" y="2636912"/>
              <a:ext cx="1008112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>
              <a:off x="4070183" y="2636912"/>
              <a:ext cx="864096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4070183" y="2642224"/>
              <a:ext cx="2158001" cy="4987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713059" y="3261289"/>
              <a:ext cx="1440160" cy="108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/>
                <a:t>Бизнес-требования</a:t>
              </a:r>
              <a:r>
                <a:rPr lang="ru-RU" dirty="0"/>
                <a:t> </a:t>
              </a: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442420" y="3530670"/>
              <a:ext cx="1337491" cy="1296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/>
                <a:t>Требования заинтересованных сторон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4232786" y="3530670"/>
              <a:ext cx="1402986" cy="1325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/>
                <a:t>Требования к решению </a:t>
              </a: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940152" y="3261290"/>
              <a:ext cx="1512168" cy="108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dirty="0"/>
                <a:t>Переходные требования 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 rot="18806573">
            <a:off x="323528" y="3284984"/>
            <a:ext cx="1224136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Почему?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2113974">
            <a:off x="1924370" y="5615049"/>
            <a:ext cx="1274972" cy="5887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Кто? Что?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rot="19288583">
            <a:off x="5620391" y="5673880"/>
            <a:ext cx="1456798" cy="773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Каким образом?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0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1371600"/>
          </a:xfrm>
        </p:spPr>
        <p:txBody>
          <a:bodyPr>
            <a:noAutofit/>
          </a:bodyPr>
          <a:lstStyle/>
          <a:p>
            <a:r>
              <a:rPr lang="ru-RU" sz="2000" dirty="0" smtClean="0"/>
              <a:t>2.Разработка </a:t>
            </a:r>
            <a:r>
              <a:rPr lang="ru-RU" sz="2000" dirty="0"/>
              <a:t>плана управления требованиями, определяющая в дальнейшем порядок действий в ходе анализа, документирования и регулирования требований в ходе реализации </a:t>
            </a:r>
            <a:r>
              <a:rPr lang="ru-RU" sz="2000" dirty="0" smtClean="0"/>
              <a:t>проекта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147248" cy="437356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Управление </a:t>
            </a:r>
            <a:r>
              <a:rPr lang="ru-RU" sz="1800" dirty="0"/>
              <a:t>требованиями — непрерывный процесс на протяжении всего жизненного цикла продукта. </a:t>
            </a:r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pPr algn="ctr"/>
            <a:r>
              <a:rPr lang="ru-RU" sz="1400" u="sng" dirty="0"/>
              <a:t>Элементы плана управления требованиями могут включать в себя:</a:t>
            </a:r>
          </a:p>
          <a:p>
            <a:r>
              <a:rPr lang="ru-RU" sz="1400" dirty="0" smtClean="0"/>
              <a:t>• порядок </a:t>
            </a:r>
            <a:r>
              <a:rPr lang="ru-RU" sz="1400" dirty="0"/>
              <a:t>планирования, отслеживания и составления отчетов о действиях в отношении требований; </a:t>
            </a:r>
          </a:p>
          <a:p>
            <a:r>
              <a:rPr lang="ru-RU" sz="1400" dirty="0" smtClean="0"/>
              <a:t>• порядок  </a:t>
            </a:r>
            <a:r>
              <a:rPr lang="ru-RU" sz="1400" dirty="0"/>
              <a:t>инициирования изменений требований к </a:t>
            </a:r>
            <a:r>
              <a:rPr lang="ru-RU" sz="1400" dirty="0" smtClean="0"/>
              <a:t>продукту;</a:t>
            </a:r>
          </a:p>
          <a:p>
            <a:r>
              <a:rPr lang="ru-RU" sz="1400" dirty="0" smtClean="0"/>
              <a:t>• процесс </a:t>
            </a:r>
            <a:r>
              <a:rPr lang="ru-RU" sz="1400" dirty="0"/>
              <a:t>расстановки приоритетов требований;</a:t>
            </a:r>
          </a:p>
          <a:p>
            <a:r>
              <a:rPr lang="ru-RU" sz="1400" dirty="0" smtClean="0"/>
              <a:t>• используемые </a:t>
            </a:r>
            <a:r>
              <a:rPr lang="ru-RU" sz="1400" dirty="0"/>
              <a:t>показатели продукта и обоснование их использования;</a:t>
            </a:r>
          </a:p>
          <a:p>
            <a:r>
              <a:rPr lang="ru-RU" sz="1400" dirty="0" smtClean="0"/>
              <a:t>• структуру  </a:t>
            </a:r>
            <a:r>
              <a:rPr lang="ru-RU" sz="1400" dirty="0"/>
              <a:t>отслеживания,  т.е.  какие  параметры  требований  будут  отражены  в матрице </a:t>
            </a:r>
            <a:r>
              <a:rPr lang="ru-RU" sz="1400" dirty="0" smtClean="0"/>
              <a:t>отслеживания;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828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19256" cy="1371600"/>
          </a:xfrm>
        </p:spPr>
        <p:txBody>
          <a:bodyPr>
            <a:normAutofit fontScale="90000"/>
          </a:bodyPr>
          <a:lstStyle/>
          <a:p>
            <a:r>
              <a:rPr lang="ru-RU" sz="2200" dirty="0"/>
              <a:t>3.Составление матрицы отслеживания требований (</a:t>
            </a:r>
            <a:r>
              <a:rPr lang="ru-RU" sz="2200" dirty="0" err="1"/>
              <a:t>Requirements</a:t>
            </a:r>
            <a:r>
              <a:rPr lang="ru-RU" sz="2200" dirty="0"/>
              <a:t> </a:t>
            </a:r>
            <a:r>
              <a:rPr lang="ru-RU" sz="2200" dirty="0" err="1"/>
              <a:t>Traceability</a:t>
            </a:r>
            <a:r>
              <a:rPr lang="ru-RU" sz="2200" dirty="0"/>
              <a:t> </a:t>
            </a:r>
            <a:r>
              <a:rPr lang="ru-RU" sz="2200" dirty="0" err="1"/>
              <a:t>Matrix</a:t>
            </a:r>
            <a:r>
              <a:rPr lang="ru-RU" sz="2200" dirty="0"/>
              <a:t>), которая предназначена для контроля и соответствие поставляемых результатов требованиям, представленным в документации.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Матрица </a:t>
            </a:r>
            <a:r>
              <a:rPr lang="ru-RU" dirty="0"/>
              <a:t>трассировки создается путем связывания бизнес-требований с вариантами использования и сценариями тестирования, которые будут использоваться для их проверки.</a:t>
            </a:r>
          </a:p>
        </p:txBody>
      </p:sp>
    </p:spTree>
    <p:extLst>
      <p:ext uri="{BB962C8B-B14F-4D97-AF65-F5344CB8AC3E}">
        <p14:creationId xmlns:p14="http://schemas.microsoft.com/office/powerpoint/2010/main" val="30664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980728"/>
            <a:ext cx="7848872" cy="466406"/>
          </a:xfrm>
        </p:spPr>
        <p:txBody>
          <a:bodyPr>
            <a:noAutofit/>
          </a:bodyPr>
          <a:lstStyle/>
          <a:p>
            <a:r>
              <a:rPr lang="ru-RU" sz="2800" dirty="0" smtClean="0"/>
              <a:t>матрица </a:t>
            </a:r>
            <a:r>
              <a:rPr lang="ru-RU" sz="2800" dirty="0"/>
              <a:t>отслеживания требований (</a:t>
            </a:r>
            <a:r>
              <a:rPr lang="ru-RU" sz="2800" dirty="0" err="1"/>
              <a:t>Requirements</a:t>
            </a:r>
            <a:r>
              <a:rPr lang="ru-RU" sz="2800" dirty="0"/>
              <a:t> </a:t>
            </a:r>
            <a:r>
              <a:rPr lang="ru-RU" sz="2800" dirty="0" err="1"/>
              <a:t>Traceability</a:t>
            </a:r>
            <a:r>
              <a:rPr lang="ru-RU" sz="2800" dirty="0"/>
              <a:t> </a:t>
            </a:r>
            <a:r>
              <a:rPr lang="ru-RU" sz="2800" dirty="0" err="1"/>
              <a:t>Matrix</a:t>
            </a:r>
            <a:r>
              <a:rPr lang="ru-RU" sz="28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26"/>
          <a:stretch/>
        </p:blipFill>
        <p:spPr bwMode="auto">
          <a:xfrm>
            <a:off x="0" y="1844824"/>
            <a:ext cx="9036496" cy="490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3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577</TotalTime>
  <Words>658</Words>
  <Application>Microsoft Office PowerPoint</Application>
  <PresentationFormat>Экран (4:3)</PresentationFormat>
  <Paragraphs>346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Главная</vt:lpstr>
      <vt:lpstr>БИЗНЕС-АНАЛИЗ В СФЕРЕ РАЗРАБОТКИ ПРОГРАМНОГО ОБЕСПЕЧЕНИЯ</vt:lpstr>
      <vt:lpstr>Кто такой Бизнес-аналитик</vt:lpstr>
      <vt:lpstr>Бизнес-анализ</vt:lpstr>
      <vt:lpstr>Сбор требований и их документирование с последующим представлением технического задания</vt:lpstr>
      <vt:lpstr>Методы применяемые при выявлении требований</vt:lpstr>
      <vt:lpstr>Схема классификации требований</vt:lpstr>
      <vt:lpstr>2.Разработка плана управления требованиями, определяющая в дальнейшем порядок действий в ходе анализа, документирования и регулирования требований в ходе реализации проекта</vt:lpstr>
      <vt:lpstr>3.Составление матрицы отслеживания требований (Requirements Traceability Matrix), которая предназначена для контроля и соответствие поставляемых результатов требованиям, представленным в документации. </vt:lpstr>
      <vt:lpstr>матрица отслеживания требований (Requirements Traceability Matrix)</vt:lpstr>
      <vt:lpstr>матрица отслеживания требований (Requirements Traceability Matrix)</vt:lpstr>
      <vt:lpstr>Методы применяемые в бизнес-анализе в соответствии с руководством IIBA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Надюша</dc:creator>
  <cp:lastModifiedBy>Надюша</cp:lastModifiedBy>
  <cp:revision>16</cp:revision>
  <dcterms:created xsi:type="dcterms:W3CDTF">2014-10-12T13:31:31Z</dcterms:created>
  <dcterms:modified xsi:type="dcterms:W3CDTF">2014-10-13T19:57:40Z</dcterms:modified>
</cp:coreProperties>
</file>