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0000"/>
    <a:srgbClr val="E60000"/>
    <a:srgbClr val="4976C7"/>
    <a:srgbClr val="698E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1" d="100"/>
          <a:sy n="121" d="100"/>
        </p:scale>
        <p:origin x="1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A561C-C544-42EC-973F-02E75E349558}" type="datetimeFigureOut">
              <a:rPr lang="fr-FR" smtClean="0"/>
              <a:t>02/02/2022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EF1C98-FD66-43F1-A497-628D00BA8AE7}" type="slidenum">
              <a:rPr lang="fr-FR" smtClean="0"/>
              <a:t>‹N°›</a:t>
            </a:fld>
            <a:endParaRPr lang="fr-FR"/>
          </a:p>
        </p:txBody>
      </p:sp>
    </p:spTree>
    <p:extLst>
      <p:ext uri="{BB962C8B-B14F-4D97-AF65-F5344CB8AC3E}">
        <p14:creationId xmlns:p14="http://schemas.microsoft.com/office/powerpoint/2010/main" val="3783237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3B256368-BCD6-4F70-8A9B-166EEA3B745E}" type="datetimeFigureOut">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229470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256368-BCD6-4F70-8A9B-166EEA3B745E}" type="datetimeFigureOut">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224669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256368-BCD6-4F70-8A9B-166EEA3B745E}" type="datetimeFigureOut">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1078715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B256368-BCD6-4F70-8A9B-166EEA3B745E}" type="datetimeFigureOut">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135024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3B256368-BCD6-4F70-8A9B-166EEA3B745E}" type="datetimeFigureOut">
              <a:rPr lang="fr-FR" smtClean="0"/>
              <a:t>02/02/2022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119622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3B256368-BCD6-4F70-8A9B-166EEA3B745E}" type="datetimeFigureOut">
              <a:rPr lang="fr-FR" smtClean="0"/>
              <a:t>02/02/2022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223285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3B256368-BCD6-4F70-8A9B-166EEA3B745E}" type="datetimeFigureOut">
              <a:rPr lang="fr-FR" smtClean="0"/>
              <a:t>02/02/2022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177477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3B256368-BCD6-4F70-8A9B-166EEA3B745E}" type="datetimeFigureOut">
              <a:rPr lang="fr-FR" smtClean="0"/>
              <a:t>02/02/2022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374113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3B256368-BCD6-4F70-8A9B-166EEA3B745E}" type="datetimeFigureOut">
              <a:rPr lang="fr-FR" smtClean="0"/>
              <a:t>02/02/2022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396630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B256368-BCD6-4F70-8A9B-166EEA3B745E}" type="datetimeFigureOut">
              <a:rPr lang="fr-FR" smtClean="0"/>
              <a:t>02/02/2022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1690064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3B256368-BCD6-4F70-8A9B-166EEA3B745E}" type="datetimeFigureOut">
              <a:rPr lang="fr-FR" smtClean="0"/>
              <a:t>02/02/2022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A75B2DA-A56C-4DDD-BAAA-952330C622AF}" type="slidenum">
              <a:rPr lang="fr-FR" smtClean="0"/>
              <a:t>‹N°›</a:t>
            </a:fld>
            <a:endParaRPr lang="fr-FR"/>
          </a:p>
        </p:txBody>
      </p:sp>
    </p:spTree>
    <p:extLst>
      <p:ext uri="{BB962C8B-B14F-4D97-AF65-F5344CB8AC3E}">
        <p14:creationId xmlns:p14="http://schemas.microsoft.com/office/powerpoint/2010/main" val="39417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976C7"/>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6368-BCD6-4F70-8A9B-166EEA3B745E}" type="datetimeFigureOut">
              <a:rPr lang="fr-FR" smtClean="0"/>
              <a:t>02/02/2022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75B2DA-A56C-4DDD-BAAA-952330C622AF}" type="slidenum">
              <a:rPr lang="fr-FR" smtClean="0"/>
              <a:t>‹N°›</a:t>
            </a:fld>
            <a:endParaRPr lang="fr-FR"/>
          </a:p>
        </p:txBody>
      </p:sp>
    </p:spTree>
    <p:extLst>
      <p:ext uri="{BB962C8B-B14F-4D97-AF65-F5344CB8AC3E}">
        <p14:creationId xmlns:p14="http://schemas.microsoft.com/office/powerpoint/2010/main" val="355569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790470"/>
            <a:ext cx="12192000" cy="1390608"/>
          </a:xfrm>
          <a:prstGeom prst="rect">
            <a:avLst/>
          </a:prstGeom>
          <a:solidFill>
            <a:srgbClr val="D70000"/>
          </a:solidFill>
          <a:ln>
            <a:solidFill>
              <a:srgbClr val="D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ctrTitle"/>
          </p:nvPr>
        </p:nvSpPr>
        <p:spPr>
          <a:xfrm>
            <a:off x="1524000" y="842974"/>
            <a:ext cx="9144000" cy="928110"/>
          </a:xfrm>
        </p:spPr>
        <p:txBody>
          <a:bodyPr/>
          <a:lstStyle/>
          <a:p>
            <a:r>
              <a:rPr lang="fr-FR" b="1" u="sng" dirty="0" smtClean="0">
                <a:solidFill>
                  <a:schemeClr val="bg1"/>
                </a:solidFill>
              </a:rPr>
              <a:t>Projet : Digicode</a:t>
            </a:r>
            <a:endParaRPr lang="fr-FR" b="1" u="sng" dirty="0">
              <a:solidFill>
                <a:schemeClr val="bg1"/>
              </a:solidFill>
            </a:endParaRPr>
          </a:p>
        </p:txBody>
      </p:sp>
      <p:sp>
        <p:nvSpPr>
          <p:cNvPr id="7" name="Rectangle à coins arrondis 6"/>
          <p:cNvSpPr/>
          <p:nvPr/>
        </p:nvSpPr>
        <p:spPr>
          <a:xfrm>
            <a:off x="704772" y="4631330"/>
            <a:ext cx="2944368" cy="1947672"/>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ous-titre 2"/>
          <p:cNvSpPr>
            <a:spLocks noGrp="1"/>
          </p:cNvSpPr>
          <p:nvPr>
            <p:ph type="subTitle" idx="1"/>
          </p:nvPr>
        </p:nvSpPr>
        <p:spPr>
          <a:xfrm>
            <a:off x="830318" y="4777285"/>
            <a:ext cx="2693276" cy="1655762"/>
          </a:xfrm>
        </p:spPr>
        <p:txBody>
          <a:bodyPr>
            <a:normAutofit lnSpcReduction="10000"/>
          </a:bodyPr>
          <a:lstStyle/>
          <a:p>
            <a:pPr algn="l"/>
            <a:r>
              <a:rPr lang="fr-FR" b="1" u="sng" dirty="0" smtClean="0"/>
              <a:t>Groupe 4 :</a:t>
            </a:r>
            <a:endParaRPr lang="fr-FR" i="1" u="sng" dirty="0" smtClean="0"/>
          </a:p>
          <a:p>
            <a:pPr algn="l"/>
            <a:r>
              <a:rPr lang="fr-FR" i="1" dirty="0" smtClean="0"/>
              <a:t>- NOLLE Damien</a:t>
            </a:r>
          </a:p>
          <a:p>
            <a:pPr algn="l"/>
            <a:r>
              <a:rPr lang="fr-FR" i="1" dirty="0" smtClean="0"/>
              <a:t>- DUCHENE Clément</a:t>
            </a:r>
          </a:p>
          <a:p>
            <a:pPr algn="l"/>
            <a:r>
              <a:rPr lang="fr-FR" i="1" dirty="0" smtClean="0"/>
              <a:t>- LETELLIER Thomas</a:t>
            </a:r>
            <a:endParaRPr lang="fr-FR" i="1" dirty="0"/>
          </a:p>
        </p:txBody>
      </p:sp>
      <p:sp>
        <p:nvSpPr>
          <p:cNvPr id="4" name="ZoneTexte 3"/>
          <p:cNvSpPr txBox="1"/>
          <p:nvPr/>
        </p:nvSpPr>
        <p:spPr>
          <a:xfrm>
            <a:off x="1523999" y="1771084"/>
            <a:ext cx="9144000" cy="369332"/>
          </a:xfrm>
          <a:prstGeom prst="rect">
            <a:avLst/>
          </a:prstGeom>
          <a:noFill/>
        </p:spPr>
        <p:txBody>
          <a:bodyPr wrap="square" rtlCol="0">
            <a:spAutoFit/>
          </a:bodyPr>
          <a:lstStyle/>
          <a:p>
            <a:pPr algn="ctr"/>
            <a:r>
              <a:rPr lang="fr-FR" i="1" dirty="0" smtClean="0">
                <a:solidFill>
                  <a:schemeClr val="bg1"/>
                </a:solidFill>
              </a:rPr>
              <a:t>Date de réalisation : Du 6 au 20 Janviers 2022 </a:t>
            </a:r>
            <a:endParaRPr lang="fr-FR" i="1" dirty="0">
              <a:solidFill>
                <a:schemeClr val="bg1"/>
              </a:solidFill>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085" y="2281076"/>
            <a:ext cx="3589828" cy="2396211"/>
          </a:xfrm>
          <a:prstGeom prst="rect">
            <a:avLst/>
          </a:prstGeom>
        </p:spPr>
      </p:pic>
    </p:spTree>
    <p:extLst>
      <p:ext uri="{BB962C8B-B14F-4D97-AF65-F5344CB8AC3E}">
        <p14:creationId xmlns:p14="http://schemas.microsoft.com/office/powerpoint/2010/main" val="10017678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77340" y="2157474"/>
            <a:ext cx="9052560" cy="44719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p:nvPr/>
        </p:nvPicPr>
        <p:blipFill>
          <a:blip r:embed="rId2" cstate="print"/>
          <a:srcRect/>
          <a:stretch>
            <a:fillRect/>
          </a:stretch>
        </p:blipFill>
        <p:spPr bwMode="auto">
          <a:xfrm>
            <a:off x="3576637" y="2398077"/>
            <a:ext cx="5038725" cy="3797734"/>
          </a:xfrm>
          <a:prstGeom prst="rect">
            <a:avLst/>
          </a:prstGeom>
          <a:solidFill>
            <a:srgbClr val="FFFFFF"/>
          </a:solidFill>
          <a:ln w="9525">
            <a:noFill/>
            <a:miter lim="800000"/>
            <a:headEnd/>
            <a:tailEnd/>
          </a:ln>
        </p:spPr>
      </p:pic>
      <p:sp>
        <p:nvSpPr>
          <p:cNvPr id="6" name="ZoneTexte 5"/>
          <p:cNvSpPr txBox="1"/>
          <p:nvPr/>
        </p:nvSpPr>
        <p:spPr>
          <a:xfrm>
            <a:off x="4743449" y="6195811"/>
            <a:ext cx="2705100" cy="369332"/>
          </a:xfrm>
          <a:prstGeom prst="rect">
            <a:avLst/>
          </a:prstGeom>
          <a:noFill/>
        </p:spPr>
        <p:txBody>
          <a:bodyPr wrap="square" rtlCol="0">
            <a:spAutoFit/>
          </a:bodyPr>
          <a:lstStyle/>
          <a:p>
            <a:r>
              <a:rPr lang="fr-FR" b="1" u="sng" dirty="0" smtClean="0"/>
              <a:t>Schéma du réseau de M2L</a:t>
            </a:r>
            <a:endParaRPr lang="fr-FR" b="1" u="sng" dirty="0"/>
          </a:p>
        </p:txBody>
      </p:sp>
      <p:sp>
        <p:nvSpPr>
          <p:cNvPr id="9" name="Rectangle à coins arrondis 8"/>
          <p:cNvSpPr/>
          <p:nvPr/>
        </p:nvSpPr>
        <p:spPr>
          <a:xfrm>
            <a:off x="539496" y="368316"/>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itre 1"/>
          <p:cNvSpPr txBox="1">
            <a:spLocks/>
          </p:cNvSpPr>
          <p:nvPr/>
        </p:nvSpPr>
        <p:spPr>
          <a:xfrm>
            <a:off x="845820" y="201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smtClean="0"/>
              <a:t>1. Contexte professionnel</a:t>
            </a:r>
            <a:endParaRPr lang="fr-FR" b="1" u="sng" dirty="0"/>
          </a:p>
        </p:txBody>
      </p:sp>
      <p:sp>
        <p:nvSpPr>
          <p:cNvPr id="11" name="Espace réservé du contenu 2"/>
          <p:cNvSpPr txBox="1">
            <a:spLocks/>
          </p:cNvSpPr>
          <p:nvPr/>
        </p:nvSpPr>
        <p:spPr>
          <a:xfrm>
            <a:off x="845820" y="1308687"/>
            <a:ext cx="10515600" cy="437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fr-FR" u="sng" dirty="0" smtClean="0"/>
              <a:t>c) Moyens informatiques</a:t>
            </a:r>
          </a:p>
          <a:p>
            <a:pPr marL="0" lvl="1" indent="0">
              <a:spcBef>
                <a:spcPts val="1000"/>
              </a:spcBef>
              <a:buFont typeface="Arial" panose="020B0604020202020204" pitchFamily="34" charset="0"/>
              <a:buNone/>
            </a:pPr>
            <a:endParaRPr lang="fr-FR" u="sng" dirty="0" smtClean="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31020419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00584" y="2157474"/>
            <a:ext cx="11987784" cy="45633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à coins arrondis 16"/>
          <p:cNvSpPr/>
          <p:nvPr/>
        </p:nvSpPr>
        <p:spPr>
          <a:xfrm>
            <a:off x="531876" y="518581"/>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b="1" u="sng" dirty="0"/>
              <a:t>2</a:t>
            </a:r>
            <a:r>
              <a:rPr lang="fr-FR" b="1" u="sng" dirty="0" smtClean="0"/>
              <a:t>. Activités</a:t>
            </a:r>
            <a:endParaRPr lang="fr-FR" b="1" u="sng" dirty="0"/>
          </a:p>
        </p:txBody>
      </p:sp>
      <p:sp>
        <p:nvSpPr>
          <p:cNvPr id="3" name="Espace réservé du contenu 2"/>
          <p:cNvSpPr>
            <a:spLocks noGrp="1"/>
          </p:cNvSpPr>
          <p:nvPr>
            <p:ph idx="1"/>
          </p:nvPr>
        </p:nvSpPr>
        <p:spPr>
          <a:xfrm>
            <a:off x="838200" y="1465212"/>
            <a:ext cx="10515600" cy="437515"/>
          </a:xfrm>
        </p:spPr>
        <p:txBody>
          <a:bodyPr/>
          <a:lstStyle/>
          <a:p>
            <a:pPr marL="0" lvl="1" indent="0">
              <a:spcBef>
                <a:spcPts val="1000"/>
              </a:spcBef>
              <a:buNone/>
            </a:pPr>
            <a:r>
              <a:rPr lang="fr-FR" u="sng" dirty="0" smtClean="0"/>
              <a:t>a) Liste des activité par rôle</a:t>
            </a:r>
          </a:p>
          <a:p>
            <a:pPr marL="0" lvl="1" indent="0">
              <a:spcBef>
                <a:spcPts val="1000"/>
              </a:spcBef>
              <a:buNone/>
            </a:pPr>
            <a:endParaRPr lang="fr-FR" u="sng" dirty="0" smtClean="0"/>
          </a:p>
          <a:p>
            <a:pPr marL="0" indent="0">
              <a:buNone/>
            </a:pPr>
            <a:endParaRPr lang="fr-FR" dirty="0"/>
          </a:p>
        </p:txBody>
      </p:sp>
      <p:sp>
        <p:nvSpPr>
          <p:cNvPr id="4" name="ZoneTexte 3"/>
          <p:cNvSpPr txBox="1"/>
          <p:nvPr/>
        </p:nvSpPr>
        <p:spPr>
          <a:xfrm>
            <a:off x="1721069" y="2263928"/>
            <a:ext cx="8923282" cy="923330"/>
          </a:xfrm>
          <a:prstGeom prst="rect">
            <a:avLst/>
          </a:prstGeom>
          <a:noFill/>
        </p:spPr>
        <p:txBody>
          <a:bodyPr wrap="square" rtlCol="0">
            <a:spAutoFit/>
          </a:bodyPr>
          <a:lstStyle/>
          <a:p>
            <a:r>
              <a:rPr lang="fr-FR" b="1" u="sng" dirty="0" smtClean="0"/>
              <a:t>Objectif principal :</a:t>
            </a:r>
            <a:r>
              <a:rPr lang="fr-FR" b="1" dirty="0" smtClean="0"/>
              <a:t> </a:t>
            </a:r>
            <a:r>
              <a:rPr lang="fr-FR" dirty="0" smtClean="0"/>
              <a:t>Créer un programme permettant à l’administrateur du réseau de générer et de crypter les codes d’entrées des bâtiments, de surveiller les erreurs de saisie des codes d’accès et de diffusion des codes.</a:t>
            </a:r>
            <a:endParaRPr lang="fr-FR" dirty="0"/>
          </a:p>
        </p:txBody>
      </p:sp>
      <p:sp>
        <p:nvSpPr>
          <p:cNvPr id="5" name="ZoneTexte 4"/>
          <p:cNvSpPr txBox="1"/>
          <p:nvPr/>
        </p:nvSpPr>
        <p:spPr>
          <a:xfrm>
            <a:off x="1141409" y="3187258"/>
            <a:ext cx="1560787" cy="369332"/>
          </a:xfrm>
          <a:prstGeom prst="rect">
            <a:avLst/>
          </a:prstGeom>
          <a:noFill/>
        </p:spPr>
        <p:txBody>
          <a:bodyPr wrap="square" rtlCol="0">
            <a:spAutoFit/>
          </a:bodyPr>
          <a:lstStyle/>
          <a:p>
            <a:r>
              <a:rPr lang="fr-FR" i="1" dirty="0"/>
              <a:t>NOLLE </a:t>
            </a:r>
            <a:r>
              <a:rPr lang="fr-FR" i="1" dirty="0" smtClean="0"/>
              <a:t>Damien</a:t>
            </a:r>
            <a:endParaRPr lang="fr-FR" i="1" dirty="0"/>
          </a:p>
        </p:txBody>
      </p:sp>
      <p:sp>
        <p:nvSpPr>
          <p:cNvPr id="6" name="ZoneTexte 5"/>
          <p:cNvSpPr txBox="1"/>
          <p:nvPr/>
        </p:nvSpPr>
        <p:spPr>
          <a:xfrm>
            <a:off x="5092765" y="3212229"/>
            <a:ext cx="1923393" cy="369332"/>
          </a:xfrm>
          <a:prstGeom prst="rect">
            <a:avLst/>
          </a:prstGeom>
          <a:noFill/>
        </p:spPr>
        <p:txBody>
          <a:bodyPr wrap="square" rtlCol="0">
            <a:spAutoFit/>
          </a:bodyPr>
          <a:lstStyle/>
          <a:p>
            <a:r>
              <a:rPr lang="fr-FR" i="1" dirty="0"/>
              <a:t>DUCHENE </a:t>
            </a:r>
            <a:r>
              <a:rPr lang="fr-FR" i="1" dirty="0" smtClean="0"/>
              <a:t>Clément</a:t>
            </a:r>
            <a:endParaRPr lang="fr-FR" i="1" dirty="0"/>
          </a:p>
        </p:txBody>
      </p:sp>
      <p:sp>
        <p:nvSpPr>
          <p:cNvPr id="7" name="ZoneTexte 6"/>
          <p:cNvSpPr txBox="1"/>
          <p:nvPr/>
        </p:nvSpPr>
        <p:spPr>
          <a:xfrm>
            <a:off x="9294758" y="3187258"/>
            <a:ext cx="1939159" cy="369332"/>
          </a:xfrm>
          <a:prstGeom prst="rect">
            <a:avLst/>
          </a:prstGeom>
          <a:noFill/>
        </p:spPr>
        <p:txBody>
          <a:bodyPr wrap="square" rtlCol="0">
            <a:spAutoFit/>
          </a:bodyPr>
          <a:lstStyle/>
          <a:p>
            <a:r>
              <a:rPr lang="fr-FR" i="1" dirty="0"/>
              <a:t>LETELLIER </a:t>
            </a:r>
            <a:r>
              <a:rPr lang="fr-FR" i="1" dirty="0" smtClean="0"/>
              <a:t>Thomas</a:t>
            </a:r>
            <a:endParaRPr lang="fr-FR" i="1" dirty="0"/>
          </a:p>
        </p:txBody>
      </p:sp>
      <p:sp>
        <p:nvSpPr>
          <p:cNvPr id="8" name="Flèche vers le bas 7"/>
          <p:cNvSpPr/>
          <p:nvPr/>
        </p:nvSpPr>
        <p:spPr>
          <a:xfrm>
            <a:off x="1704371" y="3556589"/>
            <a:ext cx="434865" cy="75527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vers le bas 8"/>
          <p:cNvSpPr/>
          <p:nvPr/>
        </p:nvSpPr>
        <p:spPr>
          <a:xfrm>
            <a:off x="5837028" y="3581560"/>
            <a:ext cx="434865" cy="75527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vers le bas 9"/>
          <p:cNvSpPr/>
          <p:nvPr/>
        </p:nvSpPr>
        <p:spPr>
          <a:xfrm>
            <a:off x="10046904" y="3556589"/>
            <a:ext cx="434865" cy="755279"/>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ZoneTexte 10"/>
          <p:cNvSpPr txBox="1"/>
          <p:nvPr/>
        </p:nvSpPr>
        <p:spPr>
          <a:xfrm>
            <a:off x="903614" y="4311867"/>
            <a:ext cx="1977260" cy="307777"/>
          </a:xfrm>
          <a:prstGeom prst="rect">
            <a:avLst/>
          </a:prstGeom>
          <a:noFill/>
        </p:spPr>
        <p:txBody>
          <a:bodyPr wrap="square" rtlCol="0">
            <a:spAutoFit/>
          </a:bodyPr>
          <a:lstStyle/>
          <a:p>
            <a:pPr algn="ctr"/>
            <a:r>
              <a:rPr lang="fr-FR" sz="1400" b="1" u="sng" dirty="0"/>
              <a:t>Élève 1 et chef de projet</a:t>
            </a:r>
            <a:endParaRPr lang="fr-FR" sz="1400" dirty="0"/>
          </a:p>
        </p:txBody>
      </p:sp>
      <p:sp>
        <p:nvSpPr>
          <p:cNvPr id="12" name="ZoneTexte 11"/>
          <p:cNvSpPr txBox="1"/>
          <p:nvPr/>
        </p:nvSpPr>
        <p:spPr>
          <a:xfrm>
            <a:off x="5668533" y="4336838"/>
            <a:ext cx="771853" cy="307777"/>
          </a:xfrm>
          <a:prstGeom prst="rect">
            <a:avLst/>
          </a:prstGeom>
          <a:noFill/>
        </p:spPr>
        <p:txBody>
          <a:bodyPr wrap="square" rtlCol="0">
            <a:spAutoFit/>
          </a:bodyPr>
          <a:lstStyle/>
          <a:p>
            <a:pPr algn="ctr"/>
            <a:r>
              <a:rPr lang="fr-FR" sz="1400" b="1" u="sng" dirty="0"/>
              <a:t>Élève 2</a:t>
            </a:r>
            <a:endParaRPr lang="fr-FR" sz="1400" dirty="0"/>
          </a:p>
        </p:txBody>
      </p:sp>
      <p:sp>
        <p:nvSpPr>
          <p:cNvPr id="13" name="ZoneTexte 12"/>
          <p:cNvSpPr txBox="1"/>
          <p:nvPr/>
        </p:nvSpPr>
        <p:spPr>
          <a:xfrm>
            <a:off x="9878409" y="4306497"/>
            <a:ext cx="771853" cy="307777"/>
          </a:xfrm>
          <a:prstGeom prst="rect">
            <a:avLst/>
          </a:prstGeom>
          <a:noFill/>
        </p:spPr>
        <p:txBody>
          <a:bodyPr wrap="square" rtlCol="0">
            <a:spAutoFit/>
          </a:bodyPr>
          <a:lstStyle/>
          <a:p>
            <a:pPr algn="ctr"/>
            <a:r>
              <a:rPr lang="fr-FR" sz="1400" b="1" u="sng" dirty="0"/>
              <a:t>Élève </a:t>
            </a:r>
            <a:r>
              <a:rPr lang="fr-FR" sz="1400" b="1" u="sng" dirty="0" smtClean="0"/>
              <a:t>3</a:t>
            </a:r>
            <a:endParaRPr lang="fr-FR" sz="1400" dirty="0"/>
          </a:p>
        </p:txBody>
      </p:sp>
      <p:graphicFrame>
        <p:nvGraphicFramePr>
          <p:cNvPr id="14" name="Tableau 13"/>
          <p:cNvGraphicFramePr>
            <a:graphicFrameLocks noGrp="1"/>
          </p:cNvGraphicFramePr>
          <p:nvPr>
            <p:extLst>
              <p:ext uri="{D42A27DB-BD31-4B8C-83A1-F6EECF244321}">
                <p14:modId xmlns:p14="http://schemas.microsoft.com/office/powerpoint/2010/main" val="498464927"/>
              </p:ext>
            </p:extLst>
          </p:nvPr>
        </p:nvGraphicFramePr>
        <p:xfrm>
          <a:off x="308986" y="4656547"/>
          <a:ext cx="3166516" cy="1645920"/>
        </p:xfrm>
        <a:graphic>
          <a:graphicData uri="http://schemas.openxmlformats.org/drawingml/2006/table">
            <a:tbl>
              <a:tblPr firstRow="1" bandRow="1">
                <a:tableStyleId>{2D5ABB26-0587-4C30-8999-92F81FD0307C}</a:tableStyleId>
              </a:tblPr>
              <a:tblGrid>
                <a:gridCol w="3166516">
                  <a:extLst>
                    <a:ext uri="{9D8B030D-6E8A-4147-A177-3AD203B41FA5}">
                      <a16:colId xmlns:a16="http://schemas.microsoft.com/office/drawing/2014/main" val="2536376467"/>
                    </a:ext>
                  </a:extLst>
                </a:gridCol>
              </a:tblGrid>
              <a:tr h="181584">
                <a:tc>
                  <a:txBody>
                    <a:bodyPr/>
                    <a:lstStyle/>
                    <a:p>
                      <a:r>
                        <a:rPr lang="fr-FR" sz="1200" dirty="0" smtClean="0"/>
                        <a:t>01 - Création interface de connexion</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625323"/>
                  </a:ext>
                </a:extLst>
              </a:tr>
              <a:tr h="181584">
                <a:tc>
                  <a:txBody>
                    <a:bodyPr/>
                    <a:lstStyle/>
                    <a:p>
                      <a:r>
                        <a:rPr lang="fr-FR" sz="1200" dirty="0" smtClean="0"/>
                        <a:t>02 - Programmation connexion (lecture fichier)</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825336"/>
                  </a:ext>
                </a:extLst>
              </a:tr>
              <a:tr h="181584">
                <a:tc>
                  <a:txBody>
                    <a:bodyPr/>
                    <a:lstStyle/>
                    <a:p>
                      <a:r>
                        <a:rPr lang="fr-FR" sz="1200" dirty="0" smtClean="0"/>
                        <a:t>03 - Création interface de cryptage</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675238"/>
                  </a:ext>
                </a:extLst>
              </a:tr>
              <a:tr h="181584">
                <a:tc>
                  <a:txBody>
                    <a:bodyPr/>
                    <a:lstStyle/>
                    <a:p>
                      <a:r>
                        <a:rPr lang="fr-FR" sz="1200" dirty="0" smtClean="0"/>
                        <a:t>04 – Mise en place des contrôle de validité</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315532"/>
                  </a:ext>
                </a:extLst>
              </a:tr>
              <a:tr h="181584">
                <a:tc>
                  <a:txBody>
                    <a:bodyPr/>
                    <a:lstStyle/>
                    <a:p>
                      <a:r>
                        <a:rPr lang="fr-FR" sz="1200" dirty="0" smtClean="0"/>
                        <a:t>05 - Programmation cryptage des mot de passe</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917810"/>
                  </a:ext>
                </a:extLst>
              </a:tr>
              <a:tr h="181584">
                <a:tc>
                  <a:txBody>
                    <a:bodyPr/>
                    <a:lstStyle/>
                    <a:p>
                      <a:r>
                        <a:rPr lang="fr-FR" sz="1200" dirty="0" smtClean="0"/>
                        <a:t>06 – Mise en place des alertes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921221"/>
                  </a:ext>
                </a:extLst>
              </a:tr>
            </a:tbl>
          </a:graphicData>
        </a:graphic>
      </p:graphicFrame>
      <p:graphicFrame>
        <p:nvGraphicFramePr>
          <p:cNvPr id="15" name="Tableau 14"/>
          <p:cNvGraphicFramePr>
            <a:graphicFrameLocks noGrp="1"/>
          </p:cNvGraphicFramePr>
          <p:nvPr>
            <p:extLst>
              <p:ext uri="{D42A27DB-BD31-4B8C-83A1-F6EECF244321}">
                <p14:modId xmlns:p14="http://schemas.microsoft.com/office/powerpoint/2010/main" val="1268023417"/>
              </p:ext>
            </p:extLst>
          </p:nvPr>
        </p:nvGraphicFramePr>
        <p:xfrm>
          <a:off x="4735409" y="4686889"/>
          <a:ext cx="2638100" cy="1920240"/>
        </p:xfrm>
        <a:graphic>
          <a:graphicData uri="http://schemas.openxmlformats.org/drawingml/2006/table">
            <a:tbl>
              <a:tblPr firstRow="1" bandRow="1">
                <a:tableStyleId>{2D5ABB26-0587-4C30-8999-92F81FD0307C}</a:tableStyleId>
              </a:tblPr>
              <a:tblGrid>
                <a:gridCol w="2638100">
                  <a:extLst>
                    <a:ext uri="{9D8B030D-6E8A-4147-A177-3AD203B41FA5}">
                      <a16:colId xmlns:a16="http://schemas.microsoft.com/office/drawing/2014/main" val="2536376467"/>
                    </a:ext>
                  </a:extLst>
                </a:gridCol>
              </a:tblGrid>
              <a:tr h="181584">
                <a:tc>
                  <a:txBody>
                    <a:bodyPr/>
                    <a:lstStyle/>
                    <a:p>
                      <a:r>
                        <a:rPr lang="fr-FR" sz="1200" dirty="0" smtClean="0"/>
                        <a:t>07 – Création interface accès bâtiment</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625323"/>
                  </a:ext>
                </a:extLst>
              </a:tr>
              <a:tr h="181584">
                <a:tc>
                  <a:txBody>
                    <a:bodyPr/>
                    <a:lstStyle/>
                    <a:p>
                      <a:r>
                        <a:rPr lang="fr-FR" sz="1200" dirty="0" smtClean="0"/>
                        <a:t>08 – Création interface accès salle info</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825336"/>
                  </a:ext>
                </a:extLst>
              </a:tr>
              <a:tr h="181584">
                <a:tc>
                  <a:txBody>
                    <a:bodyPr/>
                    <a:lstStyle/>
                    <a:p>
                      <a:r>
                        <a:rPr lang="fr-FR" sz="1200" dirty="0" smtClean="0"/>
                        <a:t>09- Création interface menu</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675238"/>
                  </a:ext>
                </a:extLst>
              </a:tr>
              <a:tr h="181584">
                <a:tc>
                  <a:txBody>
                    <a:bodyPr/>
                    <a:lstStyle/>
                    <a:p>
                      <a:r>
                        <a:rPr lang="fr-FR" sz="1200" dirty="0" smtClean="0"/>
                        <a:t>10 – Création interface liste d’erreurs</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315532"/>
                  </a:ext>
                </a:extLst>
              </a:tr>
              <a:tr h="181584">
                <a:tc>
                  <a:txBody>
                    <a:bodyPr/>
                    <a:lstStyle/>
                    <a:p>
                      <a:r>
                        <a:rPr lang="fr-FR" sz="1200" dirty="0" smtClean="0"/>
                        <a:t>11 – Simulation accès bâtiment</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917810"/>
                  </a:ext>
                </a:extLst>
              </a:tr>
              <a:tr h="181584">
                <a:tc>
                  <a:txBody>
                    <a:bodyPr/>
                    <a:lstStyle/>
                    <a:p>
                      <a:r>
                        <a:rPr lang="fr-FR" sz="1200" dirty="0" smtClean="0"/>
                        <a:t>12 – Simulation accès salle info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921221"/>
                  </a:ext>
                </a:extLst>
              </a:tr>
              <a:tr h="181584">
                <a:tc>
                  <a:txBody>
                    <a:bodyPr/>
                    <a:lstStyle/>
                    <a:p>
                      <a:r>
                        <a:rPr lang="fr-FR" sz="1200" dirty="0" smtClean="0"/>
                        <a:t>13 – Enregistrement des erreurs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0769441"/>
                  </a:ext>
                </a:extLst>
              </a:tr>
            </a:tbl>
          </a:graphicData>
        </a:graphic>
      </p:graphicFrame>
      <p:graphicFrame>
        <p:nvGraphicFramePr>
          <p:cNvPr id="16" name="Tableau 15"/>
          <p:cNvGraphicFramePr>
            <a:graphicFrameLocks noGrp="1"/>
          </p:cNvGraphicFramePr>
          <p:nvPr>
            <p:extLst>
              <p:ext uri="{D42A27DB-BD31-4B8C-83A1-F6EECF244321}">
                <p14:modId xmlns:p14="http://schemas.microsoft.com/office/powerpoint/2010/main" val="1919246046"/>
              </p:ext>
            </p:extLst>
          </p:nvPr>
        </p:nvGraphicFramePr>
        <p:xfrm>
          <a:off x="8554893" y="4657904"/>
          <a:ext cx="3418884" cy="1645920"/>
        </p:xfrm>
        <a:graphic>
          <a:graphicData uri="http://schemas.openxmlformats.org/drawingml/2006/table">
            <a:tbl>
              <a:tblPr firstRow="1" bandRow="1">
                <a:tableStyleId>{2D5ABB26-0587-4C30-8999-92F81FD0307C}</a:tableStyleId>
              </a:tblPr>
              <a:tblGrid>
                <a:gridCol w="3418884">
                  <a:extLst>
                    <a:ext uri="{9D8B030D-6E8A-4147-A177-3AD203B41FA5}">
                      <a16:colId xmlns:a16="http://schemas.microsoft.com/office/drawing/2014/main" val="2536376467"/>
                    </a:ext>
                  </a:extLst>
                </a:gridCol>
              </a:tblGrid>
              <a:tr h="257267">
                <a:tc>
                  <a:txBody>
                    <a:bodyPr/>
                    <a:lstStyle/>
                    <a:p>
                      <a:r>
                        <a:rPr lang="fr-FR" sz="1200" dirty="0" smtClean="0"/>
                        <a:t>01 - Création interface de connexion</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8625323"/>
                  </a:ext>
                </a:extLst>
              </a:tr>
              <a:tr h="181584">
                <a:tc>
                  <a:txBody>
                    <a:bodyPr/>
                    <a:lstStyle/>
                    <a:p>
                      <a:r>
                        <a:rPr lang="fr-FR" sz="1200" dirty="0" smtClean="0"/>
                        <a:t>02 - Programmation connexion (lecture fichier)</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825336"/>
                  </a:ext>
                </a:extLst>
              </a:tr>
              <a:tr h="2685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14 – Création interface consultation liste diffusion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675238"/>
                  </a:ext>
                </a:extLst>
              </a:tr>
              <a:tr h="181584">
                <a:tc>
                  <a:txBody>
                    <a:bodyPr/>
                    <a:lstStyle/>
                    <a:p>
                      <a:r>
                        <a:rPr lang="fr-FR" sz="1200" dirty="0" smtClean="0"/>
                        <a:t>15 – Mise en place liste de diffusion</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7315532"/>
                  </a:ext>
                </a:extLst>
              </a:tr>
              <a:tr h="181584">
                <a:tc>
                  <a:txBody>
                    <a:bodyPr/>
                    <a:lstStyle/>
                    <a:p>
                      <a:r>
                        <a:rPr lang="fr-FR" sz="1200" dirty="0" smtClean="0"/>
                        <a:t>16 – Création interface de modification</a:t>
                      </a:r>
                      <a:endParaRPr lang="fr-FR"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5917810"/>
                  </a:ext>
                </a:extLst>
              </a:tr>
              <a:tr h="181584">
                <a:tc>
                  <a:txBody>
                    <a:bodyPr/>
                    <a:lstStyle/>
                    <a:p>
                      <a:r>
                        <a:rPr lang="fr-FR" sz="1200" dirty="0" smtClean="0"/>
                        <a:t>17 – Gestion ajout, suppression, modification liste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7921221"/>
                  </a:ext>
                </a:extLst>
              </a:tr>
            </a:tbl>
          </a:graphicData>
        </a:graphic>
      </p:graphicFrame>
    </p:spTree>
    <p:extLst>
      <p:ext uri="{BB962C8B-B14F-4D97-AF65-F5344CB8AC3E}">
        <p14:creationId xmlns:p14="http://schemas.microsoft.com/office/powerpoint/2010/main" val="3054071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283464" y="2258568"/>
            <a:ext cx="11612880" cy="42885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à coins arrondis 10"/>
          <p:cNvSpPr/>
          <p:nvPr/>
        </p:nvSpPr>
        <p:spPr>
          <a:xfrm>
            <a:off x="531876" y="518581"/>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a:spLocks noGrp="1"/>
          </p:cNvSpPr>
          <p:nvPr>
            <p:ph type="title"/>
          </p:nvPr>
        </p:nvSpPr>
        <p:spPr>
          <a:xfrm>
            <a:off x="838200" y="365125"/>
            <a:ext cx="10515600" cy="1325563"/>
          </a:xfrm>
        </p:spPr>
        <p:txBody>
          <a:bodyPr/>
          <a:lstStyle/>
          <a:p>
            <a:pPr algn="ctr"/>
            <a:r>
              <a:rPr lang="fr-FR" b="1" u="sng" dirty="0"/>
              <a:t>2</a:t>
            </a:r>
            <a:r>
              <a:rPr lang="fr-FR" b="1" u="sng" dirty="0" smtClean="0"/>
              <a:t>. Activités</a:t>
            </a:r>
            <a:endParaRPr lang="fr-FR" b="1" u="sng" dirty="0"/>
          </a:p>
        </p:txBody>
      </p:sp>
      <p:sp>
        <p:nvSpPr>
          <p:cNvPr id="3" name="Espace réservé du contenu 2"/>
          <p:cNvSpPr>
            <a:spLocks noGrp="1"/>
          </p:cNvSpPr>
          <p:nvPr>
            <p:ph idx="1"/>
          </p:nvPr>
        </p:nvSpPr>
        <p:spPr>
          <a:xfrm>
            <a:off x="838200" y="1461489"/>
            <a:ext cx="10515600" cy="437515"/>
          </a:xfrm>
        </p:spPr>
        <p:txBody>
          <a:bodyPr/>
          <a:lstStyle/>
          <a:p>
            <a:pPr marL="0" lvl="1" indent="0">
              <a:spcBef>
                <a:spcPts val="1000"/>
              </a:spcBef>
              <a:buNone/>
            </a:pPr>
            <a:r>
              <a:rPr lang="fr-FR" u="sng" dirty="0"/>
              <a:t>b</a:t>
            </a:r>
            <a:r>
              <a:rPr lang="fr-FR" u="sng" dirty="0" smtClean="0"/>
              <a:t>) </a:t>
            </a:r>
            <a:r>
              <a:rPr lang="fr-FR" u="sng" dirty="0"/>
              <a:t>Outils utilisés</a:t>
            </a:r>
          </a:p>
          <a:p>
            <a:pPr marL="0" lvl="1" indent="0">
              <a:spcBef>
                <a:spcPts val="1000"/>
              </a:spcBef>
              <a:buNone/>
            </a:pPr>
            <a:endParaRPr lang="fr-FR" u="sng" dirty="0" smtClean="0"/>
          </a:p>
          <a:p>
            <a:pPr marL="0" indent="0">
              <a:buNone/>
            </a:pPr>
            <a:endParaRPr lang="fr-FR" dirty="0"/>
          </a:p>
        </p:txBody>
      </p:sp>
      <p:pic>
        <p:nvPicPr>
          <p:cNvPr id="17" name="Imag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98077"/>
            <a:ext cx="2406041" cy="2406041"/>
          </a:xfrm>
          <a:prstGeom prst="rect">
            <a:avLst/>
          </a:prstGeom>
        </p:spPr>
      </p:pic>
      <p:sp>
        <p:nvSpPr>
          <p:cNvPr id="18" name="ZoneTexte 17"/>
          <p:cNvSpPr txBox="1"/>
          <p:nvPr/>
        </p:nvSpPr>
        <p:spPr>
          <a:xfrm>
            <a:off x="752389" y="4804118"/>
            <a:ext cx="2577662" cy="646331"/>
          </a:xfrm>
          <a:prstGeom prst="rect">
            <a:avLst/>
          </a:prstGeom>
          <a:noFill/>
        </p:spPr>
        <p:txBody>
          <a:bodyPr wrap="square" rtlCol="0">
            <a:spAutoFit/>
          </a:bodyPr>
          <a:lstStyle/>
          <a:p>
            <a:pPr algn="just"/>
            <a:r>
              <a:rPr lang="fr-FR" i="1" dirty="0" smtClean="0"/>
              <a:t>Pour la programmation en C# et le </a:t>
            </a:r>
            <a:r>
              <a:rPr lang="fr-FR" i="1" dirty="0" err="1" smtClean="0"/>
              <a:t>WindowsForm</a:t>
            </a:r>
            <a:endParaRPr lang="fr-FR" i="1" dirty="0"/>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4854" y="3048982"/>
            <a:ext cx="2879160" cy="1042454"/>
          </a:xfrm>
          <a:prstGeom prst="rect">
            <a:avLst/>
          </a:prstGeom>
        </p:spPr>
      </p:pic>
      <p:sp>
        <p:nvSpPr>
          <p:cNvPr id="20" name="ZoneTexte 19"/>
          <p:cNvSpPr txBox="1"/>
          <p:nvPr/>
        </p:nvSpPr>
        <p:spPr>
          <a:xfrm>
            <a:off x="4296346" y="4773229"/>
            <a:ext cx="3036176" cy="646331"/>
          </a:xfrm>
          <a:prstGeom prst="rect">
            <a:avLst/>
          </a:prstGeom>
          <a:noFill/>
        </p:spPr>
        <p:txBody>
          <a:bodyPr wrap="square" rtlCol="0">
            <a:spAutoFit/>
          </a:bodyPr>
          <a:lstStyle/>
          <a:p>
            <a:pPr algn="just"/>
            <a:r>
              <a:rPr lang="fr-FR" i="1" dirty="0" smtClean="0"/>
              <a:t>Pour les tests et la vérification des bases de données</a:t>
            </a:r>
            <a:endParaRPr lang="fr-FR" i="1" dirty="0"/>
          </a:p>
        </p:txBody>
      </p:sp>
      <p:pic>
        <p:nvPicPr>
          <p:cNvPr id="21" name="Image 20"/>
          <p:cNvPicPr/>
          <p:nvPr/>
        </p:nvPicPr>
        <p:blipFill>
          <a:blip r:embed="rId4" cstate="print">
            <a:extLst>
              <a:ext uri="{28A0092B-C50C-407E-A947-70E740481C1C}">
                <a14:useLocalDpi xmlns:a14="http://schemas.microsoft.com/office/drawing/2010/main" val="0"/>
              </a:ext>
            </a:extLst>
          </a:blip>
          <a:stretch>
            <a:fillRect/>
          </a:stretch>
        </p:blipFill>
        <p:spPr>
          <a:xfrm>
            <a:off x="8384627" y="2783823"/>
            <a:ext cx="2969173" cy="1572773"/>
          </a:xfrm>
          <a:prstGeom prst="rect">
            <a:avLst/>
          </a:prstGeom>
        </p:spPr>
      </p:pic>
      <p:sp>
        <p:nvSpPr>
          <p:cNvPr id="23" name="ZoneTexte 22"/>
          <p:cNvSpPr txBox="1"/>
          <p:nvPr/>
        </p:nvSpPr>
        <p:spPr>
          <a:xfrm>
            <a:off x="8002642" y="4773229"/>
            <a:ext cx="3733142" cy="1600438"/>
          </a:xfrm>
          <a:prstGeom prst="rect">
            <a:avLst/>
          </a:prstGeom>
          <a:noFill/>
        </p:spPr>
        <p:txBody>
          <a:bodyPr wrap="square" rtlCol="0">
            <a:spAutoFit/>
          </a:bodyPr>
          <a:lstStyle/>
          <a:p>
            <a:pPr algn="just"/>
            <a:r>
              <a:rPr lang="fr-FR" sz="1400" i="1" dirty="0" smtClean="0"/>
              <a:t>Fichiers </a:t>
            </a:r>
            <a:r>
              <a:rPr lang="fr-FR" sz="1400" i="1" dirty="0" err="1" smtClean="0"/>
              <a:t>Excels</a:t>
            </a:r>
            <a:r>
              <a:rPr lang="fr-FR" sz="1400" i="1" dirty="0" smtClean="0"/>
              <a:t> (fonctionnants comme des bases de données) contenants les informations (les matricules, les codes cryptés, les noms et les prénoms, les dates de diffusion, etc…) qui permettent aux personnels, avec les bonnes autorisations, d’accéder à l’établissement, à la salle informatique ou les deux.</a:t>
            </a:r>
          </a:p>
        </p:txBody>
      </p:sp>
    </p:spTree>
    <p:extLst>
      <p:ext uri="{BB962C8B-B14F-4D97-AF65-F5344CB8AC3E}">
        <p14:creationId xmlns:p14="http://schemas.microsoft.com/office/powerpoint/2010/main" val="1268012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83464" y="1979081"/>
            <a:ext cx="11612880" cy="46594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559308" y="316865"/>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title"/>
          </p:nvPr>
        </p:nvSpPr>
        <p:spPr>
          <a:xfrm>
            <a:off x="865632" y="163409"/>
            <a:ext cx="10515600" cy="1325563"/>
          </a:xfrm>
        </p:spPr>
        <p:txBody>
          <a:bodyPr/>
          <a:lstStyle/>
          <a:p>
            <a:pPr algn="ctr"/>
            <a:r>
              <a:rPr lang="fr-FR" b="1" u="sng" dirty="0"/>
              <a:t>2</a:t>
            </a:r>
            <a:r>
              <a:rPr lang="fr-FR" b="1" u="sng" dirty="0" smtClean="0"/>
              <a:t>. Activités</a:t>
            </a:r>
            <a:endParaRPr lang="fr-FR" b="1" u="sng" dirty="0"/>
          </a:p>
        </p:txBody>
      </p:sp>
      <p:sp>
        <p:nvSpPr>
          <p:cNvPr id="3" name="Espace réservé du contenu 2"/>
          <p:cNvSpPr>
            <a:spLocks noGrp="1"/>
          </p:cNvSpPr>
          <p:nvPr>
            <p:ph idx="1"/>
          </p:nvPr>
        </p:nvSpPr>
        <p:spPr>
          <a:xfrm>
            <a:off x="865632" y="1219783"/>
            <a:ext cx="10515600" cy="437515"/>
          </a:xfrm>
        </p:spPr>
        <p:txBody>
          <a:bodyPr/>
          <a:lstStyle/>
          <a:p>
            <a:pPr marL="0" lvl="1" indent="0">
              <a:spcBef>
                <a:spcPts val="1000"/>
              </a:spcBef>
              <a:buNone/>
            </a:pPr>
            <a:r>
              <a:rPr lang="fr-FR" u="sng" dirty="0"/>
              <a:t>c</a:t>
            </a:r>
            <a:r>
              <a:rPr lang="fr-FR" u="sng" dirty="0" smtClean="0"/>
              <a:t>) </a:t>
            </a:r>
            <a:r>
              <a:rPr lang="fr-FR" u="sng" dirty="0"/>
              <a:t>Planning de réalisation </a:t>
            </a:r>
          </a:p>
          <a:p>
            <a:pPr marL="0" lvl="1" indent="0">
              <a:spcBef>
                <a:spcPts val="1000"/>
              </a:spcBef>
              <a:buNone/>
            </a:pPr>
            <a:endParaRPr lang="fr-FR" u="sng" dirty="0" smtClean="0"/>
          </a:p>
          <a:p>
            <a:pPr marL="0" indent="0">
              <a:buNone/>
            </a:pP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3140"/>
            <a:ext cx="6974958" cy="4198620"/>
          </a:xfrm>
          <a:prstGeom prst="rect">
            <a:avLst/>
          </a:prstGeom>
        </p:spPr>
      </p:pic>
      <p:sp>
        <p:nvSpPr>
          <p:cNvPr id="4" name="ZoneTexte 3"/>
          <p:cNvSpPr txBox="1"/>
          <p:nvPr/>
        </p:nvSpPr>
        <p:spPr>
          <a:xfrm>
            <a:off x="7813158" y="2263140"/>
            <a:ext cx="4025916" cy="2031325"/>
          </a:xfrm>
          <a:prstGeom prst="rect">
            <a:avLst/>
          </a:prstGeom>
          <a:noFill/>
        </p:spPr>
        <p:txBody>
          <a:bodyPr wrap="square" rtlCol="0">
            <a:spAutoFit/>
          </a:bodyPr>
          <a:lstStyle/>
          <a:p>
            <a:pPr algn="just"/>
            <a:r>
              <a:rPr lang="fr-FR" dirty="0" smtClean="0"/>
              <a:t>Le diagramme de Gantt ci-contre montre le planning de réalisation théorique, en fonction des trois séances accordées (dates et heures), des membres du groupe et de leurs activités, représenté par les différents rectangles de couleurs verts, jaunes ou bleus.   </a:t>
            </a:r>
            <a:endParaRPr lang="fr-FR" dirty="0"/>
          </a:p>
        </p:txBody>
      </p:sp>
    </p:spTree>
    <p:extLst>
      <p:ext uri="{BB962C8B-B14F-4D97-AF65-F5344CB8AC3E}">
        <p14:creationId xmlns:p14="http://schemas.microsoft.com/office/powerpoint/2010/main" val="3437627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0312" y="2122287"/>
            <a:ext cx="11768328" cy="45162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31876" y="489326"/>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b="1" u="sng" dirty="0"/>
              <a:t>3. Bilan de </a:t>
            </a:r>
            <a:r>
              <a:rPr lang="fr-FR" b="1" u="sng" dirty="0" smtClean="0"/>
              <a:t>réalisation</a:t>
            </a:r>
            <a:endParaRPr lang="fr-FR" b="1" u="sng" dirty="0"/>
          </a:p>
        </p:txBody>
      </p:sp>
      <p:sp>
        <p:nvSpPr>
          <p:cNvPr id="3" name="Espace réservé du contenu 2"/>
          <p:cNvSpPr>
            <a:spLocks noGrp="1"/>
          </p:cNvSpPr>
          <p:nvPr>
            <p:ph idx="1"/>
          </p:nvPr>
        </p:nvSpPr>
        <p:spPr>
          <a:xfrm>
            <a:off x="838200" y="1406872"/>
            <a:ext cx="10515600" cy="437515"/>
          </a:xfrm>
        </p:spPr>
        <p:txBody>
          <a:bodyPr/>
          <a:lstStyle/>
          <a:p>
            <a:pPr marL="0" lvl="1" indent="0">
              <a:spcBef>
                <a:spcPts val="1000"/>
              </a:spcBef>
              <a:buNone/>
            </a:pPr>
            <a:r>
              <a:rPr lang="fr-FR" u="sng" dirty="0"/>
              <a:t>a) Planning réel et </a:t>
            </a:r>
            <a:r>
              <a:rPr lang="fr-FR" u="sng" dirty="0" smtClean="0"/>
              <a:t>écarts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63140"/>
            <a:ext cx="6974958" cy="4198621"/>
          </a:xfrm>
          <a:prstGeom prst="rect">
            <a:avLst/>
          </a:prstGeom>
        </p:spPr>
      </p:pic>
      <p:sp>
        <p:nvSpPr>
          <p:cNvPr id="5" name="ZoneTexte 4"/>
          <p:cNvSpPr txBox="1"/>
          <p:nvPr/>
        </p:nvSpPr>
        <p:spPr>
          <a:xfrm>
            <a:off x="7813158" y="2263140"/>
            <a:ext cx="4097690" cy="2862322"/>
          </a:xfrm>
          <a:prstGeom prst="rect">
            <a:avLst/>
          </a:prstGeom>
          <a:noFill/>
        </p:spPr>
        <p:txBody>
          <a:bodyPr wrap="square" rtlCol="0">
            <a:spAutoFit/>
          </a:bodyPr>
          <a:lstStyle/>
          <a:p>
            <a:pPr algn="just"/>
            <a:r>
              <a:rPr lang="fr-FR" dirty="0" smtClean="0"/>
              <a:t>Ce second diagramme de Gantt contient, en plus du temps de réalisation théorique, le temps réel passé sur les différentes activités par les membres du groupe représenté par des rectangles de couleurs verts, jaunes et bleus mais, cette fois-ci, rayés. Il nous permet donc de faire la comparaison entre le temps théorique et le temps réellement passé sur ces activités.</a:t>
            </a:r>
            <a:endParaRPr lang="fr-FR" dirty="0"/>
          </a:p>
        </p:txBody>
      </p:sp>
    </p:spTree>
    <p:extLst>
      <p:ext uri="{BB962C8B-B14F-4D97-AF65-F5344CB8AC3E}">
        <p14:creationId xmlns:p14="http://schemas.microsoft.com/office/powerpoint/2010/main" val="4192365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10312" y="2122287"/>
            <a:ext cx="11768328" cy="461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à coins arrondis 6"/>
          <p:cNvSpPr/>
          <p:nvPr/>
        </p:nvSpPr>
        <p:spPr>
          <a:xfrm>
            <a:off x="531876" y="489326"/>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title"/>
          </p:nvPr>
        </p:nvSpPr>
        <p:spPr>
          <a:xfrm>
            <a:off x="838200" y="365125"/>
            <a:ext cx="10515600" cy="1325563"/>
          </a:xfrm>
        </p:spPr>
        <p:txBody>
          <a:bodyPr/>
          <a:lstStyle/>
          <a:p>
            <a:pPr algn="ctr"/>
            <a:r>
              <a:rPr lang="fr-FR" b="1" u="sng" dirty="0"/>
              <a:t>3. Bilan de </a:t>
            </a:r>
            <a:r>
              <a:rPr lang="fr-FR" b="1" u="sng" dirty="0" smtClean="0"/>
              <a:t>réalisation</a:t>
            </a:r>
            <a:endParaRPr lang="fr-FR" b="1" u="sng" dirty="0"/>
          </a:p>
        </p:txBody>
      </p:sp>
      <p:sp>
        <p:nvSpPr>
          <p:cNvPr id="3" name="Espace réservé du contenu 2"/>
          <p:cNvSpPr>
            <a:spLocks noGrp="1"/>
          </p:cNvSpPr>
          <p:nvPr>
            <p:ph idx="1"/>
          </p:nvPr>
        </p:nvSpPr>
        <p:spPr>
          <a:xfrm>
            <a:off x="838200" y="1406872"/>
            <a:ext cx="10515600" cy="437515"/>
          </a:xfrm>
        </p:spPr>
        <p:txBody>
          <a:bodyPr/>
          <a:lstStyle/>
          <a:p>
            <a:pPr marL="0" lvl="1" indent="0">
              <a:spcBef>
                <a:spcPts val="1000"/>
              </a:spcBef>
              <a:buNone/>
            </a:pPr>
            <a:r>
              <a:rPr lang="fr-FR" u="sng" dirty="0"/>
              <a:t>b) Activités terminées et problèmes rencontrés</a:t>
            </a:r>
            <a:endParaRPr lang="fr-FR" u="sng" dirty="0" smtClean="0"/>
          </a:p>
        </p:txBody>
      </p:sp>
      <p:pic>
        <p:nvPicPr>
          <p:cNvPr id="6" name="Image 5"/>
          <p:cNvPicPr>
            <a:picLocks noChangeAspect="1"/>
          </p:cNvPicPr>
          <p:nvPr/>
        </p:nvPicPr>
        <p:blipFill>
          <a:blip r:embed="rId2"/>
          <a:stretch>
            <a:fillRect/>
          </a:stretch>
        </p:blipFill>
        <p:spPr>
          <a:xfrm>
            <a:off x="487470" y="2240507"/>
            <a:ext cx="3886200" cy="4380399"/>
          </a:xfrm>
          <a:prstGeom prst="rect">
            <a:avLst/>
          </a:prstGeom>
        </p:spPr>
      </p:pic>
      <p:sp>
        <p:nvSpPr>
          <p:cNvPr id="4" name="ZoneTexte 3"/>
          <p:cNvSpPr txBox="1"/>
          <p:nvPr/>
        </p:nvSpPr>
        <p:spPr>
          <a:xfrm>
            <a:off x="4650828" y="2617076"/>
            <a:ext cx="6928944" cy="3693319"/>
          </a:xfrm>
          <a:prstGeom prst="rect">
            <a:avLst/>
          </a:prstGeom>
          <a:noFill/>
        </p:spPr>
        <p:txBody>
          <a:bodyPr wrap="square" rtlCol="0">
            <a:spAutoFit/>
          </a:bodyPr>
          <a:lstStyle/>
          <a:p>
            <a:pPr algn="just"/>
            <a:r>
              <a:rPr lang="fr-FR" dirty="0" smtClean="0"/>
              <a:t>Les activités de l’Élève 1 sont toutes terminées, l’Élève 3 a quasiment terminés toutes ses activités sauf l’activité 16 (Mise en place de la liste de diffusion) et 18 (Gestion de la liste de diffusion (ajout, suppression, modification). l’Élève 2 n’a en revanche terminé que 2 activités, 4 sont en cours et 2 n’ont pas pu être commencées. Le principal problème rencontré au sein du groupe à été l’utilisation des fichiers CSV dans le programme (lecture et écriture) nous faisant perdre beaucoup de temps et troubler notre organisation. Pour l’Élève 1, un problème avec les formules de cryptages des mots de passes a été rencontré qui faisait que les mots de passes n’était pas crypté comme il faut. Il manqué notamment la formule permettant de crypter les mot de passes des administrateurs. Et enfin, pour l’Élève 3, un problème à été rencontré pour le bouton permettant de trier les données de la liste de diffusion.</a:t>
            </a:r>
            <a:endParaRPr lang="fr-FR" dirty="0"/>
          </a:p>
        </p:txBody>
      </p:sp>
    </p:spTree>
    <p:extLst>
      <p:ext uri="{BB962C8B-B14F-4D97-AF65-F5344CB8AC3E}">
        <p14:creationId xmlns:p14="http://schemas.microsoft.com/office/powerpoint/2010/main" val="3580645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749808" y="2231136"/>
            <a:ext cx="10689336" cy="42245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31876" y="489326"/>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a:spLocks noGrp="1"/>
          </p:cNvSpPr>
          <p:nvPr>
            <p:ph type="title"/>
          </p:nvPr>
        </p:nvSpPr>
        <p:spPr>
          <a:xfrm>
            <a:off x="838200" y="365125"/>
            <a:ext cx="10515600" cy="1325563"/>
          </a:xfrm>
        </p:spPr>
        <p:txBody>
          <a:bodyPr/>
          <a:lstStyle/>
          <a:p>
            <a:pPr algn="ctr"/>
            <a:r>
              <a:rPr lang="fr-FR" b="1" u="sng" dirty="0"/>
              <a:t>3. Bilan de </a:t>
            </a:r>
            <a:r>
              <a:rPr lang="fr-FR" b="1" u="sng" dirty="0" smtClean="0"/>
              <a:t>réalisation</a:t>
            </a:r>
            <a:endParaRPr lang="fr-FR" b="1" u="sng" dirty="0"/>
          </a:p>
        </p:txBody>
      </p:sp>
      <p:sp>
        <p:nvSpPr>
          <p:cNvPr id="3" name="Espace réservé du contenu 2"/>
          <p:cNvSpPr>
            <a:spLocks noGrp="1"/>
          </p:cNvSpPr>
          <p:nvPr>
            <p:ph idx="1"/>
          </p:nvPr>
        </p:nvSpPr>
        <p:spPr>
          <a:xfrm>
            <a:off x="838200" y="1406872"/>
            <a:ext cx="10515600" cy="437515"/>
          </a:xfrm>
        </p:spPr>
        <p:txBody>
          <a:bodyPr/>
          <a:lstStyle/>
          <a:p>
            <a:pPr marL="0" lvl="1" indent="0">
              <a:spcBef>
                <a:spcPts val="1000"/>
              </a:spcBef>
              <a:buNone/>
            </a:pPr>
            <a:r>
              <a:rPr lang="fr-FR" u="sng" dirty="0"/>
              <a:t>c</a:t>
            </a:r>
            <a:r>
              <a:rPr lang="fr-FR" u="sng" dirty="0" smtClean="0"/>
              <a:t>) </a:t>
            </a:r>
            <a:r>
              <a:rPr lang="fr-FR" u="sng" dirty="0"/>
              <a:t>Amélioration possible </a:t>
            </a:r>
          </a:p>
        </p:txBody>
      </p:sp>
      <p:sp>
        <p:nvSpPr>
          <p:cNvPr id="7" name="ZoneTexte 6"/>
          <p:cNvSpPr txBox="1"/>
          <p:nvPr/>
        </p:nvSpPr>
        <p:spPr>
          <a:xfrm>
            <a:off x="1151986" y="2341179"/>
            <a:ext cx="9884979" cy="3970318"/>
          </a:xfrm>
          <a:prstGeom prst="rect">
            <a:avLst/>
          </a:prstGeom>
          <a:noFill/>
        </p:spPr>
        <p:txBody>
          <a:bodyPr wrap="square" rtlCol="0">
            <a:spAutoFit/>
          </a:bodyPr>
          <a:lstStyle/>
          <a:p>
            <a:pPr algn="ctr"/>
            <a:r>
              <a:rPr lang="fr-FR" b="1" dirty="0" smtClean="0"/>
              <a:t>Pour le projet Digicode, les améliorations possibles sont :</a:t>
            </a:r>
          </a:p>
          <a:p>
            <a:endParaRPr lang="fr-FR" dirty="0"/>
          </a:p>
          <a:p>
            <a:pPr marL="285750" indent="-285750">
              <a:buFontTx/>
              <a:buChar char="-"/>
            </a:pPr>
            <a:r>
              <a:rPr lang="fr-FR" dirty="0" smtClean="0"/>
              <a:t>Crypter les fichiers CSV afin que les données contenues dans ces fichiers ne puisse pas être clairement lisible même si les codes d’accès le sont déjà, les autres données ne le sont pas notamment les matricules qui peuvent être récupéré très facilement. (Cyber sécurité)</a:t>
            </a:r>
          </a:p>
          <a:p>
            <a:endParaRPr lang="fr-FR" dirty="0" smtClean="0"/>
          </a:p>
          <a:p>
            <a:pPr marL="285750" indent="-285750">
              <a:buFontTx/>
              <a:buChar char="-"/>
            </a:pPr>
            <a:r>
              <a:rPr lang="fr-FR" dirty="0" smtClean="0"/>
              <a:t>Inclure aux codes d’accès et au clavier d’autres caractères (comme des chiffres par exemple) afin de créer des codes d’accès un peu plus complexe. (Cyber sécurité)</a:t>
            </a:r>
          </a:p>
          <a:p>
            <a:pPr marL="285750" indent="-285750">
              <a:buFontTx/>
              <a:buChar char="-"/>
            </a:pPr>
            <a:endParaRPr lang="fr-FR" dirty="0"/>
          </a:p>
          <a:p>
            <a:pPr marL="285750" indent="-285750">
              <a:buFontTx/>
              <a:buChar char="-"/>
            </a:pPr>
            <a:r>
              <a:rPr lang="fr-FR" dirty="0" smtClean="0"/>
              <a:t>Mettre en place un serveur permettant de centraliser les applications et, surtout, les fichiers CSV au lieu de les garder dans les fichiers des applications forçant en cas de modification des fichiers d’appliquer et de reproduire celle-ci plusieurs fois pouvant causer des erreurs.</a:t>
            </a:r>
          </a:p>
          <a:p>
            <a:pPr marL="285750" indent="-285750">
              <a:buFontTx/>
              <a:buChar char="-"/>
            </a:pPr>
            <a:endParaRPr lang="fr-FR" dirty="0"/>
          </a:p>
          <a:p>
            <a:pPr marL="285750" indent="-285750">
              <a:buFontTx/>
              <a:buChar char="-"/>
            </a:pPr>
            <a:r>
              <a:rPr lang="fr-FR" dirty="0" smtClean="0"/>
              <a:t>Personnaliser les interfaces graphiques en fonction de la M2L.</a:t>
            </a:r>
            <a:endParaRPr lang="fr-FR" dirty="0"/>
          </a:p>
        </p:txBody>
      </p:sp>
    </p:spTree>
    <p:extLst>
      <p:ext uri="{BB962C8B-B14F-4D97-AF65-F5344CB8AC3E}">
        <p14:creationId xmlns:p14="http://schemas.microsoft.com/office/powerpoint/2010/main" val="18756897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49808" y="1865376"/>
            <a:ext cx="10689336" cy="4590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0" y="332602"/>
            <a:ext cx="12192000" cy="1390608"/>
          </a:xfrm>
          <a:prstGeom prst="rect">
            <a:avLst/>
          </a:prstGeom>
          <a:solidFill>
            <a:srgbClr val="D70000"/>
          </a:solidFill>
          <a:ln>
            <a:solidFill>
              <a:srgbClr val="D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b="1" u="sng" dirty="0">
                <a:solidFill>
                  <a:schemeClr val="bg1"/>
                </a:solidFill>
              </a:rPr>
              <a:t>4</a:t>
            </a:r>
            <a:r>
              <a:rPr lang="fr-FR" b="1" u="sng" dirty="0" smtClean="0">
                <a:solidFill>
                  <a:schemeClr val="bg1"/>
                </a:solidFill>
              </a:rPr>
              <a:t>. Conclusion</a:t>
            </a:r>
            <a:endParaRPr lang="fr-FR" b="1" u="sng" dirty="0">
              <a:solidFill>
                <a:schemeClr val="bg1"/>
              </a:solidFill>
            </a:endParaRPr>
          </a:p>
        </p:txBody>
      </p:sp>
      <p:sp>
        <p:nvSpPr>
          <p:cNvPr id="4" name="Espace réservé du contenu 3"/>
          <p:cNvSpPr>
            <a:spLocks noGrp="1"/>
          </p:cNvSpPr>
          <p:nvPr>
            <p:ph idx="1"/>
          </p:nvPr>
        </p:nvSpPr>
        <p:spPr>
          <a:xfrm>
            <a:off x="836676" y="1984851"/>
            <a:ext cx="10515600" cy="4351338"/>
          </a:xfrm>
        </p:spPr>
        <p:txBody>
          <a:bodyPr>
            <a:normAutofit fontScale="62500" lnSpcReduction="20000"/>
          </a:bodyPr>
          <a:lstStyle/>
          <a:p>
            <a:pPr marL="0" indent="0" algn="ctr">
              <a:buNone/>
            </a:pPr>
            <a:r>
              <a:rPr lang="fr-FR" b="1" u="sng" dirty="0" smtClean="0"/>
              <a:t>Le projet Digicode nous à permis de :</a:t>
            </a:r>
          </a:p>
          <a:p>
            <a:pPr marL="0" indent="0" algn="ctr">
              <a:buNone/>
            </a:pPr>
            <a:endParaRPr lang="fr-FR" b="1" u="sng" dirty="0" smtClean="0"/>
          </a:p>
          <a:p>
            <a:pPr>
              <a:buFontTx/>
              <a:buChar char="-"/>
            </a:pPr>
            <a:r>
              <a:rPr lang="fr-FR" dirty="0" smtClean="0"/>
              <a:t>De réaliser la première AP en groupe.</a:t>
            </a:r>
          </a:p>
          <a:p>
            <a:pPr>
              <a:buFontTx/>
              <a:buChar char="-"/>
            </a:pPr>
            <a:endParaRPr lang="fr-FR" dirty="0"/>
          </a:p>
          <a:p>
            <a:pPr>
              <a:buFontTx/>
              <a:buChar char="-"/>
            </a:pPr>
            <a:r>
              <a:rPr lang="fr-FR" dirty="0" smtClean="0"/>
              <a:t>D’apprendre à manipuler des fichiers externes au programme, ici les fichiers CSV (lire et écrire dans ces fichiers) en C#.</a:t>
            </a:r>
          </a:p>
          <a:p>
            <a:pPr>
              <a:buFontTx/>
              <a:buChar char="-"/>
            </a:pPr>
            <a:endParaRPr lang="fr-FR" dirty="0" smtClean="0"/>
          </a:p>
          <a:p>
            <a:pPr>
              <a:buFontTx/>
              <a:buChar char="-"/>
            </a:pPr>
            <a:r>
              <a:rPr lang="fr-FR" dirty="0"/>
              <a:t>De mettre en commun nos connaissances </a:t>
            </a:r>
            <a:r>
              <a:rPr lang="fr-FR" dirty="0" smtClean="0"/>
              <a:t>acquises dans le cadre de notre formation </a:t>
            </a:r>
            <a:r>
              <a:rPr lang="fr-FR" dirty="0"/>
              <a:t>en </a:t>
            </a:r>
            <a:r>
              <a:rPr lang="fr-FR" dirty="0" smtClean="0"/>
              <a:t>programmation.</a:t>
            </a:r>
          </a:p>
          <a:p>
            <a:pPr>
              <a:buFontTx/>
              <a:buChar char="-"/>
            </a:pPr>
            <a:endParaRPr lang="fr-FR" dirty="0"/>
          </a:p>
          <a:p>
            <a:pPr>
              <a:buFontTx/>
              <a:buChar char="-"/>
            </a:pPr>
            <a:r>
              <a:rPr lang="fr-FR" dirty="0" smtClean="0"/>
              <a:t>De pratiquer l’utilisation </a:t>
            </a:r>
            <a:r>
              <a:rPr lang="fr-FR" dirty="0"/>
              <a:t>d</a:t>
            </a:r>
            <a:r>
              <a:rPr lang="fr-FR" dirty="0" smtClean="0"/>
              <a:t>es fonctions et des procédures au sein d’un programme en C#.</a:t>
            </a:r>
          </a:p>
          <a:p>
            <a:pPr>
              <a:buFontTx/>
              <a:buChar char="-"/>
            </a:pPr>
            <a:endParaRPr lang="fr-FR" dirty="0"/>
          </a:p>
          <a:p>
            <a:pPr>
              <a:buFontTx/>
              <a:buChar char="-"/>
            </a:pPr>
            <a:r>
              <a:rPr lang="fr-FR" dirty="0" smtClean="0"/>
              <a:t>De réaliser des interfaces de connexion (Login/Mot de passe) en C#.</a:t>
            </a:r>
          </a:p>
          <a:p>
            <a:pPr>
              <a:buFontTx/>
              <a:buChar char="-"/>
            </a:pPr>
            <a:endParaRPr lang="fr-FR" dirty="0"/>
          </a:p>
          <a:p>
            <a:pPr>
              <a:buFontTx/>
              <a:buChar char="-"/>
            </a:pPr>
            <a:r>
              <a:rPr lang="fr-FR" dirty="0" smtClean="0"/>
              <a:t>D’utiliser des </a:t>
            </a:r>
            <a:r>
              <a:rPr lang="fr-FR" dirty="0" err="1" smtClean="0"/>
              <a:t>ListViews</a:t>
            </a:r>
            <a:r>
              <a:rPr lang="fr-FR" dirty="0" smtClean="0"/>
              <a:t> pour afficher les données des fichiers CSV.</a:t>
            </a:r>
            <a:endParaRPr lang="fr-FR" dirty="0"/>
          </a:p>
          <a:p>
            <a:pPr>
              <a:buFontTx/>
              <a:buChar char="-"/>
            </a:pPr>
            <a:endParaRPr lang="fr-FR" dirty="0" smtClean="0"/>
          </a:p>
          <a:p>
            <a:pPr marL="0" indent="0">
              <a:buNone/>
            </a:pPr>
            <a:endParaRPr lang="fr-FR" dirty="0"/>
          </a:p>
        </p:txBody>
      </p:sp>
    </p:spTree>
    <p:extLst>
      <p:ext uri="{BB962C8B-B14F-4D97-AF65-F5344CB8AC3E}">
        <p14:creationId xmlns:p14="http://schemas.microsoft.com/office/powerpoint/2010/main" val="3931997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à coins arrondis 4"/>
          <p:cNvSpPr/>
          <p:nvPr/>
        </p:nvSpPr>
        <p:spPr>
          <a:xfrm>
            <a:off x="2566758" y="1895317"/>
            <a:ext cx="7058484" cy="4533266"/>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0" y="521208"/>
            <a:ext cx="12192000" cy="987552"/>
          </a:xfrm>
          <a:prstGeom prst="rect">
            <a:avLst/>
          </a:prstGeom>
          <a:solidFill>
            <a:srgbClr val="D70000"/>
          </a:solidFill>
          <a:ln>
            <a:solidFill>
              <a:srgbClr val="D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b="1" u="sng" dirty="0" smtClean="0">
                <a:solidFill>
                  <a:schemeClr val="bg1"/>
                </a:solidFill>
              </a:rPr>
              <a:t>Sommaire :</a:t>
            </a:r>
            <a:endParaRPr lang="fr-FR" b="1" u="sng" dirty="0">
              <a:solidFill>
                <a:schemeClr val="bg1"/>
              </a:solidFill>
            </a:endParaRPr>
          </a:p>
        </p:txBody>
      </p:sp>
      <p:sp>
        <p:nvSpPr>
          <p:cNvPr id="3" name="Espace réservé du contenu 2"/>
          <p:cNvSpPr>
            <a:spLocks noGrp="1"/>
          </p:cNvSpPr>
          <p:nvPr>
            <p:ph idx="1"/>
          </p:nvPr>
        </p:nvSpPr>
        <p:spPr>
          <a:xfrm>
            <a:off x="3012948" y="2077245"/>
            <a:ext cx="6495288" cy="4351338"/>
          </a:xfrm>
        </p:spPr>
        <p:txBody>
          <a:bodyPr>
            <a:normAutofit fontScale="92500" lnSpcReduction="20000"/>
          </a:bodyPr>
          <a:lstStyle/>
          <a:p>
            <a:pPr marL="514350" indent="-514350">
              <a:buFont typeface="+mj-lt"/>
              <a:buAutoNum type="arabicPeriod"/>
            </a:pPr>
            <a:r>
              <a:rPr lang="fr-FR" b="1" dirty="0" smtClean="0"/>
              <a:t>Contexte professionnel</a:t>
            </a:r>
          </a:p>
          <a:p>
            <a:pPr marL="971550" lvl="1" indent="-514350">
              <a:buFont typeface="+mj-lt"/>
              <a:buAutoNum type="alphaLcPeriod"/>
            </a:pPr>
            <a:r>
              <a:rPr lang="fr-FR" dirty="0" smtClean="0"/>
              <a:t>Secteur d’activité et structure juridique</a:t>
            </a:r>
          </a:p>
          <a:p>
            <a:pPr marL="971550" lvl="1" indent="-514350">
              <a:buFont typeface="+mj-lt"/>
              <a:buAutoNum type="alphaLcPeriod"/>
            </a:pPr>
            <a:r>
              <a:rPr lang="fr-FR" dirty="0" smtClean="0"/>
              <a:t>Effectifs</a:t>
            </a:r>
          </a:p>
          <a:p>
            <a:pPr marL="971550" lvl="1" indent="-514350">
              <a:buFont typeface="+mj-lt"/>
              <a:buAutoNum type="alphaLcPeriod"/>
            </a:pPr>
            <a:r>
              <a:rPr lang="fr-FR" dirty="0" smtClean="0"/>
              <a:t>Moyens informatiques</a:t>
            </a:r>
          </a:p>
          <a:p>
            <a:pPr marL="514350" indent="-514350">
              <a:buFont typeface="+mj-lt"/>
              <a:buAutoNum type="arabicPeriod"/>
            </a:pPr>
            <a:r>
              <a:rPr lang="fr-FR" b="1" dirty="0" smtClean="0"/>
              <a:t>Activités</a:t>
            </a:r>
          </a:p>
          <a:p>
            <a:pPr marL="971550" lvl="1" indent="-514350">
              <a:buFont typeface="+mj-lt"/>
              <a:buAutoNum type="alphaLcPeriod"/>
            </a:pPr>
            <a:r>
              <a:rPr lang="fr-FR" dirty="0" smtClean="0"/>
              <a:t>Liste des activités par rôle</a:t>
            </a:r>
          </a:p>
          <a:p>
            <a:pPr marL="971550" lvl="1" indent="-514350">
              <a:buFont typeface="+mj-lt"/>
              <a:buAutoNum type="alphaLcPeriod"/>
            </a:pPr>
            <a:r>
              <a:rPr lang="fr-FR" dirty="0" smtClean="0"/>
              <a:t>Outils utilisés</a:t>
            </a:r>
          </a:p>
          <a:p>
            <a:pPr marL="971550" lvl="1" indent="-514350">
              <a:buFont typeface="+mj-lt"/>
              <a:buAutoNum type="alphaLcPeriod"/>
            </a:pPr>
            <a:r>
              <a:rPr lang="fr-FR" dirty="0" smtClean="0"/>
              <a:t>Planning de réalisation </a:t>
            </a:r>
            <a:endParaRPr lang="fr-FR" dirty="0"/>
          </a:p>
          <a:p>
            <a:pPr marL="514350" indent="-514350">
              <a:buFont typeface="+mj-lt"/>
              <a:buAutoNum type="arabicPeriod"/>
            </a:pPr>
            <a:r>
              <a:rPr lang="fr-FR" b="1" dirty="0" smtClean="0"/>
              <a:t>Bilan de réalisation</a:t>
            </a:r>
          </a:p>
          <a:p>
            <a:pPr marL="971550" lvl="1" indent="-514350">
              <a:buFont typeface="+mj-lt"/>
              <a:buAutoNum type="alphaLcPeriod"/>
            </a:pPr>
            <a:r>
              <a:rPr lang="fr-FR" dirty="0" smtClean="0"/>
              <a:t>Planning réel et écarts</a:t>
            </a:r>
          </a:p>
          <a:p>
            <a:pPr marL="971550" lvl="1" indent="-514350">
              <a:buFont typeface="+mj-lt"/>
              <a:buAutoNum type="alphaLcPeriod"/>
            </a:pPr>
            <a:r>
              <a:rPr lang="fr-FR" dirty="0" smtClean="0"/>
              <a:t>Activités terminées et problèmes rencontrés</a:t>
            </a:r>
          </a:p>
          <a:p>
            <a:pPr marL="971550" lvl="1" indent="-514350">
              <a:buFont typeface="+mj-lt"/>
              <a:buAutoNum type="alphaLcPeriod"/>
            </a:pPr>
            <a:r>
              <a:rPr lang="fr-FR" dirty="0" smtClean="0"/>
              <a:t>Amélioration possible </a:t>
            </a:r>
            <a:endParaRPr lang="fr-FR" dirty="0"/>
          </a:p>
          <a:p>
            <a:pPr marL="514350" indent="-514350">
              <a:buFont typeface="+mj-lt"/>
              <a:buAutoNum type="arabicPeriod"/>
            </a:pPr>
            <a:r>
              <a:rPr lang="fr-FR" b="1" dirty="0" smtClean="0"/>
              <a:t>Conclusion</a:t>
            </a:r>
            <a:endParaRPr lang="fr-FR" b="1" dirty="0"/>
          </a:p>
        </p:txBody>
      </p:sp>
    </p:spTree>
    <p:extLst>
      <p:ext uri="{BB962C8B-B14F-4D97-AF65-F5344CB8AC3E}">
        <p14:creationId xmlns:p14="http://schemas.microsoft.com/office/powerpoint/2010/main" val="40171462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124712" y="2258568"/>
            <a:ext cx="9948672" cy="3721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à coins arrondis 7"/>
          <p:cNvSpPr/>
          <p:nvPr/>
        </p:nvSpPr>
        <p:spPr>
          <a:xfrm>
            <a:off x="539496" y="621792"/>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a:xfrm>
            <a:off x="838200" y="459864"/>
            <a:ext cx="10515600" cy="1325563"/>
          </a:xfrm>
        </p:spPr>
        <p:txBody>
          <a:bodyPr/>
          <a:lstStyle/>
          <a:p>
            <a:pPr algn="ctr"/>
            <a:r>
              <a:rPr lang="fr-FR" b="1" u="sng" dirty="0" smtClean="0"/>
              <a:t>1. Contexte professionnel</a:t>
            </a:r>
            <a:endParaRPr lang="fr-FR" b="1" u="sng" dirty="0"/>
          </a:p>
        </p:txBody>
      </p:sp>
      <p:sp>
        <p:nvSpPr>
          <p:cNvPr id="3" name="Espace réservé du contenu 2"/>
          <p:cNvSpPr>
            <a:spLocks noGrp="1"/>
          </p:cNvSpPr>
          <p:nvPr>
            <p:ph idx="1"/>
          </p:nvPr>
        </p:nvSpPr>
        <p:spPr>
          <a:xfrm>
            <a:off x="838200" y="1566669"/>
            <a:ext cx="10515600" cy="437515"/>
          </a:xfrm>
        </p:spPr>
        <p:txBody>
          <a:bodyPr/>
          <a:lstStyle/>
          <a:p>
            <a:pPr marL="0" lvl="1" indent="0">
              <a:spcBef>
                <a:spcPts val="1000"/>
              </a:spcBef>
              <a:buNone/>
            </a:pPr>
            <a:r>
              <a:rPr lang="fr-FR" u="sng" dirty="0" smtClean="0"/>
              <a:t>a) Secteur d’activité et structure juridique</a:t>
            </a:r>
          </a:p>
          <a:p>
            <a:pPr marL="0" indent="0">
              <a:buNone/>
            </a:pPr>
            <a:endParaRPr lang="fr-FR" dirty="0"/>
          </a:p>
        </p:txBody>
      </p:sp>
      <p:pic>
        <p:nvPicPr>
          <p:cNvPr id="4" name="Image 3" descr="C:\wamp\www\m2l_impress_MVC\images\logo_m2l.png"/>
          <p:cNvPicPr/>
          <p:nvPr/>
        </p:nvPicPr>
        <p:blipFill>
          <a:blip r:embed="rId2" cstate="print"/>
          <a:srcRect/>
          <a:stretch>
            <a:fillRect/>
          </a:stretch>
        </p:blipFill>
        <p:spPr bwMode="auto">
          <a:xfrm>
            <a:off x="1900657" y="2398077"/>
            <a:ext cx="2149764" cy="2415926"/>
          </a:xfrm>
          <a:prstGeom prst="rect">
            <a:avLst/>
          </a:prstGeom>
          <a:noFill/>
          <a:ln w="9525">
            <a:noFill/>
            <a:miter lim="800000"/>
            <a:headEnd/>
            <a:tailEnd/>
          </a:ln>
        </p:spPr>
      </p:pic>
      <p:sp>
        <p:nvSpPr>
          <p:cNvPr id="5" name="ZoneTexte 4"/>
          <p:cNvSpPr txBox="1"/>
          <p:nvPr/>
        </p:nvSpPr>
        <p:spPr>
          <a:xfrm>
            <a:off x="1489363" y="4814003"/>
            <a:ext cx="2972352" cy="646331"/>
          </a:xfrm>
          <a:prstGeom prst="rect">
            <a:avLst/>
          </a:prstGeom>
          <a:noFill/>
        </p:spPr>
        <p:txBody>
          <a:bodyPr wrap="none" rtlCol="0">
            <a:spAutoFit/>
          </a:bodyPr>
          <a:lstStyle/>
          <a:p>
            <a:pPr algn="ctr"/>
            <a:r>
              <a:rPr lang="fr-FR" dirty="0"/>
              <a:t>Maison des ligues de </a:t>
            </a:r>
            <a:r>
              <a:rPr lang="fr-FR" dirty="0" smtClean="0"/>
              <a:t>Lorraine</a:t>
            </a:r>
          </a:p>
          <a:p>
            <a:pPr algn="ctr"/>
            <a:r>
              <a:rPr lang="fr-FR" dirty="0" smtClean="0"/>
              <a:t>(M2L)</a:t>
            </a:r>
            <a:endParaRPr lang="fr-FR" dirty="0"/>
          </a:p>
        </p:txBody>
      </p:sp>
      <p:sp>
        <p:nvSpPr>
          <p:cNvPr id="6" name="ZoneTexte 5"/>
          <p:cNvSpPr txBox="1"/>
          <p:nvPr/>
        </p:nvSpPr>
        <p:spPr>
          <a:xfrm>
            <a:off x="5126182" y="2450205"/>
            <a:ext cx="5394036" cy="1477328"/>
          </a:xfrm>
          <a:prstGeom prst="rect">
            <a:avLst/>
          </a:prstGeom>
          <a:noFill/>
        </p:spPr>
        <p:txBody>
          <a:bodyPr wrap="square" rtlCol="0">
            <a:spAutoFit/>
          </a:bodyPr>
          <a:lstStyle/>
          <a:p>
            <a:pPr algn="just"/>
            <a:r>
              <a:rPr lang="fr-FR" b="1" dirty="0" smtClean="0"/>
              <a:t>- </a:t>
            </a:r>
            <a:r>
              <a:rPr lang="fr-FR" b="1" u="sng" dirty="0" smtClean="0"/>
              <a:t>Secteur d’activité :</a:t>
            </a:r>
            <a:r>
              <a:rPr lang="fr-FR" dirty="0" smtClean="0"/>
              <a:t> Location de biens immobiliers et de matériels/services de différents domaines, comme par exemple le domaine informatique, aux différentes ligues sportives régionales et à d’autres structures hébergées.</a:t>
            </a:r>
            <a:endParaRPr lang="fr-FR" b="1" dirty="0"/>
          </a:p>
        </p:txBody>
      </p:sp>
      <p:sp>
        <p:nvSpPr>
          <p:cNvPr id="7" name="ZoneTexte 6"/>
          <p:cNvSpPr txBox="1"/>
          <p:nvPr/>
        </p:nvSpPr>
        <p:spPr>
          <a:xfrm>
            <a:off x="5126182" y="3927533"/>
            <a:ext cx="5264727" cy="1477328"/>
          </a:xfrm>
          <a:prstGeom prst="rect">
            <a:avLst/>
          </a:prstGeom>
          <a:noFill/>
        </p:spPr>
        <p:txBody>
          <a:bodyPr wrap="square" rtlCol="0">
            <a:spAutoFit/>
          </a:bodyPr>
          <a:lstStyle/>
          <a:p>
            <a:pPr marL="0" lvl="1" algn="just"/>
            <a:r>
              <a:rPr lang="fr-FR" b="1" dirty="0" smtClean="0"/>
              <a:t>- </a:t>
            </a:r>
            <a:r>
              <a:rPr lang="fr-FR" b="1" u="sng" dirty="0"/>
              <a:t>S</a:t>
            </a:r>
            <a:r>
              <a:rPr lang="fr-FR" b="1" u="sng" dirty="0" smtClean="0"/>
              <a:t>tructure juridique :</a:t>
            </a:r>
            <a:r>
              <a:rPr lang="fr-FR" dirty="0" smtClean="0"/>
              <a:t> Établissement du Conseil Régional (ce n’est pas une entité juridique en propre) financé par le Conseil Régional de Loraine dont l’administration est déléguée au </a:t>
            </a:r>
            <a:r>
              <a:rPr lang="fr-FR" dirty="0"/>
              <a:t>Comité Régional Olympique et Sportif de Lorraine (CROSL</a:t>
            </a:r>
            <a:r>
              <a:rPr lang="fr-FR" dirty="0" smtClean="0"/>
              <a:t>).</a:t>
            </a:r>
          </a:p>
        </p:txBody>
      </p:sp>
    </p:spTree>
    <p:extLst>
      <p:ext uri="{BB962C8B-B14F-4D97-AF65-F5344CB8AC3E}">
        <p14:creationId xmlns:p14="http://schemas.microsoft.com/office/powerpoint/2010/main" val="1100886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694944" y="2338864"/>
            <a:ext cx="10826496" cy="41990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à coins arrondis 4"/>
          <p:cNvSpPr/>
          <p:nvPr/>
        </p:nvSpPr>
        <p:spPr>
          <a:xfrm>
            <a:off x="531876" y="535622"/>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b="1" u="sng" dirty="0" smtClean="0"/>
              <a:t>1. Contexte professionnel</a:t>
            </a:r>
            <a:endParaRPr lang="fr-FR" b="1" u="sng" dirty="0"/>
          </a:p>
        </p:txBody>
      </p:sp>
      <p:sp>
        <p:nvSpPr>
          <p:cNvPr id="3" name="Espace réservé du contenu 2"/>
          <p:cNvSpPr>
            <a:spLocks noGrp="1"/>
          </p:cNvSpPr>
          <p:nvPr>
            <p:ph idx="1"/>
          </p:nvPr>
        </p:nvSpPr>
        <p:spPr>
          <a:xfrm>
            <a:off x="838200" y="1469232"/>
            <a:ext cx="10515600" cy="437515"/>
          </a:xfrm>
        </p:spPr>
        <p:txBody>
          <a:bodyPr/>
          <a:lstStyle/>
          <a:p>
            <a:pPr marL="0" lvl="1" indent="0">
              <a:spcBef>
                <a:spcPts val="1000"/>
              </a:spcBef>
              <a:buNone/>
            </a:pPr>
            <a:r>
              <a:rPr lang="fr-FR" u="sng" dirty="0"/>
              <a:t>b</a:t>
            </a:r>
            <a:r>
              <a:rPr lang="fr-FR" u="sng" dirty="0" smtClean="0"/>
              <a:t>) Effectifs</a:t>
            </a:r>
          </a:p>
          <a:p>
            <a:pPr marL="0" lvl="1" indent="0">
              <a:spcBef>
                <a:spcPts val="1000"/>
              </a:spcBef>
              <a:buNone/>
            </a:pPr>
            <a:endParaRPr lang="fr-FR" u="sng" dirty="0" smtClean="0"/>
          </a:p>
          <a:p>
            <a:pPr marL="0" indent="0">
              <a:buNone/>
            </a:pPr>
            <a:endParaRPr lang="fr-FR" dirty="0"/>
          </a:p>
        </p:txBody>
      </p:sp>
      <p:sp>
        <p:nvSpPr>
          <p:cNvPr id="8" name="ZoneTexte 7"/>
          <p:cNvSpPr txBox="1"/>
          <p:nvPr/>
        </p:nvSpPr>
        <p:spPr>
          <a:xfrm>
            <a:off x="838200" y="2476500"/>
            <a:ext cx="10515600" cy="3970318"/>
          </a:xfrm>
          <a:prstGeom prst="rect">
            <a:avLst/>
          </a:prstGeom>
          <a:noFill/>
        </p:spPr>
        <p:txBody>
          <a:bodyPr wrap="square" rtlCol="0">
            <a:spAutoFit/>
          </a:bodyPr>
          <a:lstStyle/>
          <a:p>
            <a:pPr algn="just"/>
            <a:r>
              <a:rPr lang="fr-FR" b="1" u="sng" dirty="0" smtClean="0"/>
              <a:t>Directeur :</a:t>
            </a:r>
            <a:r>
              <a:rPr lang="fr-FR" dirty="0" smtClean="0"/>
              <a:t> M</a:t>
            </a:r>
            <a:r>
              <a:rPr lang="fr-FR" dirty="0"/>
              <a:t>. Lucien </a:t>
            </a:r>
            <a:r>
              <a:rPr lang="fr-FR" dirty="0" smtClean="0"/>
              <a:t>Sapin</a:t>
            </a:r>
          </a:p>
          <a:p>
            <a:pPr algn="just"/>
            <a:endParaRPr lang="fr-FR" dirty="0"/>
          </a:p>
          <a:p>
            <a:pPr algn="just"/>
            <a:r>
              <a:rPr lang="fr-FR" b="1" u="sng" dirty="0" smtClean="0"/>
              <a:t>Personnel</a:t>
            </a:r>
            <a:r>
              <a:rPr lang="fr-FR" dirty="0" smtClean="0"/>
              <a:t> : 2 employés du Conseil Régional, 7 ETP (temps plein) employés par le CROSL, personnel des prestataires (</a:t>
            </a:r>
            <a:r>
              <a:rPr lang="fr-FR" dirty="0"/>
              <a:t>gardiennage, </a:t>
            </a:r>
            <a:r>
              <a:rPr lang="fr-FR" dirty="0" smtClean="0"/>
              <a:t>ménage, … ), salariés des ligues, les élus des associations (</a:t>
            </a:r>
            <a:r>
              <a:rPr lang="fr-FR" dirty="0"/>
              <a:t>CROSL, CDOS, ligues, comités </a:t>
            </a:r>
            <a:r>
              <a:rPr lang="fr-FR" dirty="0" smtClean="0"/>
              <a:t>départementaux, …), les élus du Conseil régional, techniciens supports (notamment notre groupe), visiteurs, stagiaires, etc…</a:t>
            </a:r>
          </a:p>
          <a:p>
            <a:pPr algn="just"/>
            <a:endParaRPr lang="fr-FR" dirty="0"/>
          </a:p>
          <a:p>
            <a:pPr algn="just"/>
            <a:r>
              <a:rPr lang="fr-FR" dirty="0" smtClean="0"/>
              <a:t>En </a:t>
            </a:r>
            <a:r>
              <a:rPr lang="fr-FR" b="1" i="1" dirty="0" smtClean="0"/>
              <a:t>2009</a:t>
            </a:r>
            <a:r>
              <a:rPr lang="fr-FR" dirty="0" smtClean="0"/>
              <a:t>, M2L comptabilisé </a:t>
            </a:r>
            <a:r>
              <a:rPr lang="fr-FR" b="1" i="1" u="sng" dirty="0" smtClean="0"/>
              <a:t>72</a:t>
            </a:r>
            <a:r>
              <a:rPr lang="fr-FR" dirty="0" smtClean="0"/>
              <a:t> associations abonnées et </a:t>
            </a:r>
            <a:r>
              <a:rPr lang="fr-FR" b="1" i="1" u="sng" dirty="0" smtClean="0"/>
              <a:t>332</a:t>
            </a:r>
            <a:r>
              <a:rPr lang="fr-FR" dirty="0" smtClean="0"/>
              <a:t> salariés.</a:t>
            </a:r>
          </a:p>
          <a:p>
            <a:pPr algn="just"/>
            <a:endParaRPr lang="fr-FR" dirty="0"/>
          </a:p>
          <a:p>
            <a:pPr algn="just"/>
            <a:r>
              <a:rPr lang="fr-FR" b="1" u="sng" dirty="0" smtClean="0"/>
              <a:t>Biens immobiliers :</a:t>
            </a:r>
            <a:r>
              <a:rPr lang="fr-FR" dirty="0" smtClean="0"/>
              <a:t> 4 bâtiments dont 2 (A et C) avec 5 niveaux soit 4 étages et 2 de plain-pied (B et D) et dotés d’un rez-de-chaussée. 80 bureaux hébergeant les 24 structures, 1 amphithéâtre de 200 places, 8 salles de réunion de 12 à 50 places, 1 hall d’accueil, 1 salle de convivialité et son office traiteur, 1 salle de formation multimédia, partie « accueil » avec les 9 bureaux de l’administration de la M2L, plusieurs locaux de service (archives, stockage, local d’entretien, …) se trouvant au sous-sol.</a:t>
            </a:r>
          </a:p>
        </p:txBody>
      </p:sp>
    </p:spTree>
    <p:extLst>
      <p:ext uri="{BB962C8B-B14F-4D97-AF65-F5344CB8AC3E}">
        <p14:creationId xmlns:p14="http://schemas.microsoft.com/office/powerpoint/2010/main" val="24993065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 y="1737241"/>
            <a:ext cx="11493276" cy="48830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p:cNvPicPr/>
          <p:nvPr/>
        </p:nvPicPr>
        <p:blipFill>
          <a:blip r:embed="rId2" cstate="print"/>
          <a:srcRect/>
          <a:stretch>
            <a:fillRect/>
          </a:stretch>
        </p:blipFill>
        <p:spPr bwMode="auto">
          <a:xfrm>
            <a:off x="838200" y="2398077"/>
            <a:ext cx="4373880" cy="1945323"/>
          </a:xfrm>
          <a:prstGeom prst="rect">
            <a:avLst/>
          </a:prstGeom>
          <a:solidFill>
            <a:srgbClr val="FFFFFF">
              <a:alpha val="0"/>
            </a:srgbClr>
          </a:solidFill>
          <a:ln w="9525">
            <a:noFill/>
            <a:miter lim="800000"/>
            <a:headEnd/>
            <a:tailEnd/>
          </a:ln>
        </p:spPr>
      </p:pic>
      <p:sp>
        <p:nvSpPr>
          <p:cNvPr id="4" name="ZoneTexte 3"/>
          <p:cNvSpPr txBox="1"/>
          <p:nvPr/>
        </p:nvSpPr>
        <p:spPr>
          <a:xfrm>
            <a:off x="1270635" y="4343400"/>
            <a:ext cx="3509010" cy="369332"/>
          </a:xfrm>
          <a:prstGeom prst="rect">
            <a:avLst/>
          </a:prstGeom>
          <a:noFill/>
        </p:spPr>
        <p:txBody>
          <a:bodyPr wrap="square" rtlCol="0">
            <a:spAutoFit/>
          </a:bodyPr>
          <a:lstStyle/>
          <a:p>
            <a:r>
              <a:rPr lang="fr-FR" b="1" u="sng" dirty="0"/>
              <a:t>Implantation des quatre </a:t>
            </a:r>
            <a:r>
              <a:rPr lang="fr-FR" b="1" u="sng" dirty="0" smtClean="0"/>
              <a:t>bâtiments</a:t>
            </a:r>
            <a:endParaRPr lang="fr-FR" b="1" u="sng" dirty="0"/>
          </a:p>
        </p:txBody>
      </p:sp>
      <p:pic>
        <p:nvPicPr>
          <p:cNvPr id="7" name="Image 6"/>
          <p:cNvPicPr/>
          <p:nvPr/>
        </p:nvPicPr>
        <p:blipFill>
          <a:blip r:embed="rId3" cstate="print"/>
          <a:srcRect/>
          <a:stretch>
            <a:fillRect/>
          </a:stretch>
        </p:blipFill>
        <p:spPr bwMode="auto">
          <a:xfrm>
            <a:off x="5981700" y="1737241"/>
            <a:ext cx="5372922" cy="2606401"/>
          </a:xfrm>
          <a:prstGeom prst="rect">
            <a:avLst/>
          </a:prstGeom>
          <a:solidFill>
            <a:srgbClr val="FFFFFF">
              <a:alpha val="0"/>
            </a:srgbClr>
          </a:solidFill>
          <a:ln w="9525">
            <a:noFill/>
            <a:miter lim="800000"/>
            <a:headEnd/>
            <a:tailEnd/>
          </a:ln>
        </p:spPr>
      </p:pic>
      <p:sp>
        <p:nvSpPr>
          <p:cNvPr id="9" name="ZoneTexte 8"/>
          <p:cNvSpPr txBox="1"/>
          <p:nvPr/>
        </p:nvSpPr>
        <p:spPr>
          <a:xfrm>
            <a:off x="5477286" y="4343400"/>
            <a:ext cx="6381750" cy="369332"/>
          </a:xfrm>
          <a:prstGeom prst="rect">
            <a:avLst/>
          </a:prstGeom>
          <a:noFill/>
        </p:spPr>
        <p:txBody>
          <a:bodyPr wrap="square" rtlCol="0">
            <a:spAutoFit/>
          </a:bodyPr>
          <a:lstStyle/>
          <a:p>
            <a:r>
              <a:rPr lang="fr-FR" b="1" u="sng" dirty="0" smtClean="0"/>
              <a:t>Implantation des locaux en rez-de-chaussée des quatre bâtiments</a:t>
            </a:r>
            <a:endParaRPr lang="fr-FR" b="1" u="sng" dirty="0"/>
          </a:p>
        </p:txBody>
      </p:sp>
      <p:pic>
        <p:nvPicPr>
          <p:cNvPr id="10" name="Image 9"/>
          <p:cNvPicPr/>
          <p:nvPr/>
        </p:nvPicPr>
        <p:blipFill>
          <a:blip r:embed="rId4" cstate="print"/>
          <a:srcRect/>
          <a:stretch>
            <a:fillRect/>
          </a:stretch>
        </p:blipFill>
        <p:spPr bwMode="auto">
          <a:xfrm>
            <a:off x="573405" y="5053012"/>
            <a:ext cx="4638675" cy="1419225"/>
          </a:xfrm>
          <a:prstGeom prst="rect">
            <a:avLst/>
          </a:prstGeom>
          <a:solidFill>
            <a:srgbClr val="FFFFFF">
              <a:alpha val="0"/>
            </a:srgbClr>
          </a:solidFill>
          <a:ln w="9525">
            <a:noFill/>
            <a:miter lim="800000"/>
            <a:headEnd/>
            <a:tailEnd/>
          </a:ln>
        </p:spPr>
      </p:pic>
      <p:sp>
        <p:nvSpPr>
          <p:cNvPr id="11" name="ZoneTexte 10"/>
          <p:cNvSpPr txBox="1"/>
          <p:nvPr/>
        </p:nvSpPr>
        <p:spPr>
          <a:xfrm>
            <a:off x="5477697" y="5300959"/>
            <a:ext cx="6153561" cy="923330"/>
          </a:xfrm>
          <a:prstGeom prst="rect">
            <a:avLst/>
          </a:prstGeom>
          <a:noFill/>
        </p:spPr>
        <p:txBody>
          <a:bodyPr wrap="square" rtlCol="0">
            <a:spAutoFit/>
          </a:bodyPr>
          <a:lstStyle/>
          <a:p>
            <a:r>
              <a:rPr lang="fr-FR" b="1" u="sng" dirty="0" smtClean="0"/>
              <a:t>Plan standard d'étage (Les différents étages des bâtiments A et C sont conçus de la même manière) :</a:t>
            </a:r>
            <a:r>
              <a:rPr lang="fr-FR" b="1" dirty="0" smtClean="0"/>
              <a:t> </a:t>
            </a:r>
            <a:r>
              <a:rPr lang="fr-FR" dirty="0" smtClean="0"/>
              <a:t>l'exemple du deuxième étage du bâtiment A.</a:t>
            </a:r>
            <a:endParaRPr lang="fr-FR" dirty="0"/>
          </a:p>
        </p:txBody>
      </p:sp>
      <p:sp>
        <p:nvSpPr>
          <p:cNvPr id="12" name="Rectangle à coins arrondis 11"/>
          <p:cNvSpPr/>
          <p:nvPr/>
        </p:nvSpPr>
        <p:spPr>
          <a:xfrm>
            <a:off x="503010" y="95448"/>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itre 1"/>
          <p:cNvSpPr txBox="1">
            <a:spLocks/>
          </p:cNvSpPr>
          <p:nvPr/>
        </p:nvSpPr>
        <p:spPr>
          <a:xfrm>
            <a:off x="809334" y="-7504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dirty="0" smtClean="0"/>
              <a:t>1. Contexte professionnel</a:t>
            </a:r>
            <a:endParaRPr lang="fr-FR" b="1" u="sng" dirty="0"/>
          </a:p>
        </p:txBody>
      </p:sp>
      <p:sp>
        <p:nvSpPr>
          <p:cNvPr id="14" name="Espace réservé du contenu 2"/>
          <p:cNvSpPr txBox="1">
            <a:spLocks/>
          </p:cNvSpPr>
          <p:nvPr/>
        </p:nvSpPr>
        <p:spPr>
          <a:xfrm>
            <a:off x="809334" y="1029058"/>
            <a:ext cx="10515600" cy="437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fr-FR" u="sng" smtClean="0"/>
              <a:t>b) Effectifs</a:t>
            </a:r>
          </a:p>
          <a:p>
            <a:pPr marL="0" lvl="1" indent="0">
              <a:spcBef>
                <a:spcPts val="1000"/>
              </a:spcBef>
              <a:buFont typeface="Arial" panose="020B0604020202020204" pitchFamily="34" charset="0"/>
              <a:buNone/>
            </a:pPr>
            <a:endParaRPr lang="fr-FR" u="sng" smtClean="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4790295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0896" y="2206753"/>
            <a:ext cx="11548140" cy="44891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à coins arrondis 5"/>
          <p:cNvSpPr/>
          <p:nvPr/>
        </p:nvSpPr>
        <p:spPr>
          <a:xfrm>
            <a:off x="531876" y="531559"/>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lstStyle/>
          <a:p>
            <a:pPr algn="ctr"/>
            <a:r>
              <a:rPr lang="fr-FR" b="1" u="sng" dirty="0" smtClean="0"/>
              <a:t>1. Contexte professionnel</a:t>
            </a:r>
            <a:endParaRPr lang="fr-FR" b="1" u="sng" dirty="0"/>
          </a:p>
        </p:txBody>
      </p:sp>
      <p:sp>
        <p:nvSpPr>
          <p:cNvPr id="3" name="Espace réservé du contenu 2"/>
          <p:cNvSpPr>
            <a:spLocks noGrp="1"/>
          </p:cNvSpPr>
          <p:nvPr>
            <p:ph idx="1"/>
          </p:nvPr>
        </p:nvSpPr>
        <p:spPr>
          <a:xfrm>
            <a:off x="838200" y="1471930"/>
            <a:ext cx="10515600" cy="437515"/>
          </a:xfrm>
        </p:spPr>
        <p:txBody>
          <a:bodyPr/>
          <a:lstStyle/>
          <a:p>
            <a:pPr marL="0" lvl="1" indent="0">
              <a:spcBef>
                <a:spcPts val="1000"/>
              </a:spcBef>
              <a:buNone/>
            </a:pPr>
            <a:r>
              <a:rPr lang="fr-FR" u="sng" dirty="0"/>
              <a:t>c</a:t>
            </a:r>
            <a:r>
              <a:rPr lang="fr-FR" u="sng" dirty="0" smtClean="0"/>
              <a:t>) </a:t>
            </a:r>
            <a:r>
              <a:rPr lang="fr-FR" u="sng" dirty="0"/>
              <a:t>Moyens informatiques</a:t>
            </a:r>
          </a:p>
          <a:p>
            <a:pPr marL="0" lvl="1" indent="0">
              <a:spcBef>
                <a:spcPts val="1000"/>
              </a:spcBef>
              <a:buNone/>
            </a:pPr>
            <a:endParaRPr lang="fr-FR" u="sng" dirty="0" smtClean="0"/>
          </a:p>
          <a:p>
            <a:pPr marL="0" indent="0">
              <a:buNone/>
            </a:pPr>
            <a:endParaRPr lang="fr-FR" dirty="0"/>
          </a:p>
        </p:txBody>
      </p:sp>
      <p:sp>
        <p:nvSpPr>
          <p:cNvPr id="4" name="ZoneTexte 3"/>
          <p:cNvSpPr txBox="1"/>
          <p:nvPr/>
        </p:nvSpPr>
        <p:spPr>
          <a:xfrm>
            <a:off x="838200" y="2380525"/>
            <a:ext cx="10086474" cy="1200329"/>
          </a:xfrm>
          <a:prstGeom prst="rect">
            <a:avLst/>
          </a:prstGeom>
          <a:noFill/>
        </p:spPr>
        <p:txBody>
          <a:bodyPr wrap="square" rtlCol="0">
            <a:spAutoFit/>
          </a:bodyPr>
          <a:lstStyle/>
          <a:p>
            <a:pPr algn="just"/>
            <a:r>
              <a:rPr lang="fr-FR" dirty="0"/>
              <a:t>En termes d'ordinateurs et d'outils d'impression, la M2L ne dispose que de ses propres équipements, dans les bureaux d'administration du CROSL et dans la salle multimédia. Les bureaux des ligues sont équipés par les ligues elles-mêmes (hors mobilier de base). Des ressources d'impression mutualisées payantes sont néanmoins disponibles à l'administration de la M2L.</a:t>
            </a:r>
          </a:p>
        </p:txBody>
      </p:sp>
      <p:sp>
        <p:nvSpPr>
          <p:cNvPr id="5" name="ZoneTexte 4"/>
          <p:cNvSpPr txBox="1"/>
          <p:nvPr/>
        </p:nvSpPr>
        <p:spPr>
          <a:xfrm>
            <a:off x="838200" y="3580854"/>
            <a:ext cx="10086474" cy="3093154"/>
          </a:xfrm>
          <a:prstGeom prst="rect">
            <a:avLst/>
          </a:prstGeom>
          <a:noFill/>
        </p:spPr>
        <p:txBody>
          <a:bodyPr wrap="square" rtlCol="0">
            <a:spAutoFit/>
          </a:bodyPr>
          <a:lstStyle/>
          <a:p>
            <a:pPr algn="just"/>
            <a:r>
              <a:rPr lang="fr-FR" sz="1300" dirty="0" smtClean="0"/>
              <a:t>Bâtiment A : </a:t>
            </a:r>
          </a:p>
          <a:p>
            <a:pPr marL="285750" indent="-285750" algn="just">
              <a:buFontTx/>
              <a:buChar char="-"/>
            </a:pPr>
            <a:r>
              <a:rPr lang="fr-FR" sz="1300" dirty="0" smtClean="0"/>
              <a:t>Chaque </a:t>
            </a:r>
            <a:r>
              <a:rPr lang="fr-FR" sz="1300" dirty="0"/>
              <a:t>b</a:t>
            </a:r>
            <a:r>
              <a:rPr lang="fr-FR" sz="1300" dirty="0" smtClean="0"/>
              <a:t>ureau de ligue : 2 prises Ethernet (Catégorie 5) et 1 prise téléphonique.</a:t>
            </a:r>
          </a:p>
          <a:p>
            <a:pPr marL="285750" indent="-285750" algn="just">
              <a:buFontTx/>
              <a:buChar char="-"/>
            </a:pPr>
            <a:r>
              <a:rPr lang="fr-FR" sz="1300" dirty="0"/>
              <a:t>Espaces de circulation : 1 écran 42" d’information</a:t>
            </a:r>
            <a:r>
              <a:rPr lang="fr-FR" sz="1300" dirty="0" smtClean="0"/>
              <a:t>.</a:t>
            </a:r>
          </a:p>
          <a:p>
            <a:pPr marL="285750" indent="-285750" algn="just">
              <a:buFontTx/>
              <a:buChar char="-"/>
            </a:pPr>
            <a:r>
              <a:rPr lang="fr-FR" sz="1300" dirty="0" smtClean="0"/>
              <a:t>Chaque niveau : 4 armoires de brassages (22 prises Ethernet et 26 ports pour chacune d’entres elles).</a:t>
            </a:r>
          </a:p>
          <a:p>
            <a:pPr marL="285750" indent="-285750" algn="just">
              <a:buFontTx/>
              <a:buChar char="-"/>
            </a:pPr>
            <a:r>
              <a:rPr lang="fr-FR" sz="1300" dirty="0" smtClean="0"/>
              <a:t>3 points </a:t>
            </a:r>
            <a:r>
              <a:rPr lang="fr-FR" sz="1300" dirty="0"/>
              <a:t>d’accès wifi</a:t>
            </a:r>
            <a:r>
              <a:rPr lang="fr-FR" sz="1300" dirty="0" smtClean="0"/>
              <a:t>.</a:t>
            </a:r>
            <a:endParaRPr lang="fr-FR" sz="1300" dirty="0"/>
          </a:p>
          <a:p>
            <a:pPr algn="just"/>
            <a:endParaRPr lang="fr-FR" sz="1300" dirty="0" smtClean="0"/>
          </a:p>
          <a:p>
            <a:pPr algn="just"/>
            <a:r>
              <a:rPr lang="fr-FR" sz="1300" dirty="0" smtClean="0"/>
              <a:t>Bâtiment B :</a:t>
            </a:r>
          </a:p>
          <a:p>
            <a:pPr marL="285750" indent="-285750" algn="just">
              <a:buFontTx/>
              <a:buChar char="-"/>
            </a:pPr>
            <a:r>
              <a:rPr lang="fr-FR" sz="1300" dirty="0" smtClean="0"/>
              <a:t>Chaque salle de réunion : 1 prise Ethernet (Catégorie 5), 1 système fixe de vidéo projection, 1 PC portable.</a:t>
            </a:r>
          </a:p>
          <a:p>
            <a:pPr marL="285750" indent="-285750" algn="just">
              <a:buFontTx/>
              <a:buChar char="-"/>
            </a:pPr>
            <a:r>
              <a:rPr lang="fr-FR" sz="1300" dirty="0" smtClean="0"/>
              <a:t>Salle de formation multimédia : 26 prises Ethernet (Catégorie 5), 25 PC, 1 imprimante réseau.</a:t>
            </a:r>
          </a:p>
          <a:p>
            <a:pPr marL="285750" indent="-285750" algn="just">
              <a:buFontTx/>
              <a:buChar char="-"/>
            </a:pPr>
            <a:r>
              <a:rPr lang="fr-FR" sz="1300" dirty="0" smtClean="0"/>
              <a:t>Amphithéâtre : 5 prises Ethernets (Catégorie </a:t>
            </a:r>
            <a:r>
              <a:rPr lang="fr-FR" sz="1300" dirty="0"/>
              <a:t>5), 1 système de vidéo projection sur grand écran</a:t>
            </a:r>
            <a:r>
              <a:rPr lang="fr-FR" sz="1300" dirty="0" smtClean="0"/>
              <a:t>.</a:t>
            </a:r>
          </a:p>
          <a:p>
            <a:pPr marL="285750" indent="-285750" algn="just">
              <a:buFontTx/>
              <a:buChar char="-"/>
            </a:pPr>
            <a:r>
              <a:rPr lang="fr-FR" sz="1300" dirty="0" smtClean="0"/>
              <a:t>Espaces de circulation : 1 écran 42" d’information.</a:t>
            </a:r>
          </a:p>
          <a:p>
            <a:pPr marL="285750" indent="-285750" algn="just">
              <a:buFontTx/>
              <a:buChar char="-"/>
            </a:pPr>
            <a:r>
              <a:rPr lang="fr-FR" sz="1300" dirty="0" smtClean="0"/>
              <a:t>1 point d’accès wifi.</a:t>
            </a:r>
          </a:p>
          <a:p>
            <a:pPr marL="285750" indent="-285750" algn="just">
              <a:buFontTx/>
              <a:buChar char="-"/>
            </a:pPr>
            <a:r>
              <a:rPr lang="fr-FR" sz="1300" dirty="0" smtClean="0"/>
              <a:t>Petit </a:t>
            </a:r>
            <a:r>
              <a:rPr lang="fr-FR" sz="1300" dirty="0"/>
              <a:t>local au rez-de-chaussée : 1 </a:t>
            </a:r>
            <a:r>
              <a:rPr lang="fr-FR" sz="1300" dirty="0" smtClean="0"/>
              <a:t>armoire centralisatrice (armoire de brassage principale : 2 commutateurs à 24 ports et 1 routeur) de toutes </a:t>
            </a:r>
            <a:r>
              <a:rPr lang="fr-FR" sz="1300" dirty="0"/>
              <a:t>les </a:t>
            </a:r>
            <a:r>
              <a:rPr lang="fr-FR" sz="1300" dirty="0" smtClean="0"/>
              <a:t>armoires de brassage du bâtiment A ainsi que tout le matériel informatique du bâtiment C et D et tout les écrans d’informations et les bornes wifi.</a:t>
            </a:r>
            <a:endParaRPr lang="fr-FR" sz="1300" dirty="0"/>
          </a:p>
        </p:txBody>
      </p:sp>
    </p:spTree>
    <p:extLst>
      <p:ext uri="{BB962C8B-B14F-4D97-AF65-F5344CB8AC3E}">
        <p14:creationId xmlns:p14="http://schemas.microsoft.com/office/powerpoint/2010/main" val="27936311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10896" y="1825625"/>
            <a:ext cx="11567160" cy="48702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p:cNvSpPr txBox="1"/>
          <p:nvPr/>
        </p:nvSpPr>
        <p:spPr>
          <a:xfrm>
            <a:off x="838200" y="2263140"/>
            <a:ext cx="6451600" cy="3970318"/>
          </a:xfrm>
          <a:prstGeom prst="rect">
            <a:avLst/>
          </a:prstGeom>
          <a:noFill/>
        </p:spPr>
        <p:txBody>
          <a:bodyPr wrap="square" rtlCol="0">
            <a:spAutoFit/>
          </a:bodyPr>
          <a:lstStyle/>
          <a:p>
            <a:pPr algn="just"/>
            <a:r>
              <a:rPr lang="fr-FR" sz="1400" dirty="0"/>
              <a:t>Bâtiment C :</a:t>
            </a:r>
          </a:p>
          <a:p>
            <a:pPr marL="285750" indent="-285750" algn="just">
              <a:buFontTx/>
              <a:buChar char="-"/>
            </a:pPr>
            <a:r>
              <a:rPr lang="fr-FR" sz="1400" dirty="0"/>
              <a:t>Chaque bureau (ligue et autre): 3 prises Ethernet (Catégorie 6), 1 téléphone IP.</a:t>
            </a:r>
          </a:p>
          <a:p>
            <a:pPr marL="285750" indent="-285750" algn="just">
              <a:buFontTx/>
              <a:buChar char="-"/>
            </a:pPr>
            <a:r>
              <a:rPr lang="fr-FR" sz="1400" dirty="0"/>
              <a:t>Bureaux d’administrations : 27 prises (Catégorie 6).</a:t>
            </a:r>
          </a:p>
          <a:p>
            <a:pPr marL="285750" indent="-285750" algn="just">
              <a:buFontTx/>
              <a:buChar char="-"/>
            </a:pPr>
            <a:r>
              <a:rPr lang="fr-FR" sz="1400" dirty="0"/>
              <a:t>3 points d’accès wifi.</a:t>
            </a:r>
          </a:p>
          <a:p>
            <a:pPr marL="285750" indent="-285750" algn="just">
              <a:buFontTx/>
              <a:buChar char="-"/>
            </a:pPr>
            <a:r>
              <a:rPr lang="fr-FR" sz="1400" dirty="0"/>
              <a:t>2</a:t>
            </a:r>
            <a:r>
              <a:rPr lang="fr-FR" sz="1400" baseline="30000" dirty="0"/>
              <a:t>ème</a:t>
            </a:r>
            <a:r>
              <a:rPr lang="fr-FR" sz="1400" dirty="0"/>
              <a:t> étage : 1 armoire de brassage (128 prises Ethernet, 4 commutateurs de 48 ports chacun) connectée en fibre optique à l’armoire centralisatrice du bâtiment B.</a:t>
            </a:r>
          </a:p>
          <a:p>
            <a:pPr algn="just"/>
            <a:endParaRPr lang="fr-FR" sz="1400" dirty="0"/>
          </a:p>
          <a:p>
            <a:pPr algn="just"/>
            <a:r>
              <a:rPr lang="fr-FR" sz="1400" dirty="0"/>
              <a:t>Bâtiment D :</a:t>
            </a:r>
          </a:p>
          <a:p>
            <a:pPr marL="285750" indent="-285750" algn="just">
              <a:buFontTx/>
              <a:buChar char="-"/>
            </a:pPr>
            <a:r>
              <a:rPr lang="fr-FR" sz="1400" dirty="0"/>
              <a:t>Chaque salle de réunion : 1 prise Ethernet (Catégorie 6), 1 système fixe de vidéo projection, 1 PC portable. </a:t>
            </a:r>
          </a:p>
          <a:p>
            <a:pPr marL="285750" indent="-285750" algn="just">
              <a:buFontTx/>
              <a:buChar char="-"/>
            </a:pPr>
            <a:r>
              <a:rPr lang="fr-FR" sz="1400" dirty="0"/>
              <a:t>Salle de reprographie : 4 Prises Ethernet (Catégorie 6), systèmes d’impression numériques connectés (une photocopieuse noir et blanc à 70 pages/minute avec différents dispositifs de finition, une imprimante Laser couleur A4/A3 à encre solide à 25 pages/minute et un traceur A2 (1 page / minute) utilisé pour les affiches et banderoles). </a:t>
            </a:r>
          </a:p>
          <a:p>
            <a:pPr algn="just"/>
            <a:endParaRPr lang="fr-FR" sz="1400" dirty="0"/>
          </a:p>
          <a:p>
            <a:pPr algn="just"/>
            <a:r>
              <a:rPr lang="fr-FR" sz="1400" dirty="0"/>
              <a:t>Hall d’accueil :</a:t>
            </a:r>
          </a:p>
          <a:p>
            <a:pPr marL="285750" indent="-285750" algn="just">
              <a:buFontTx/>
              <a:buChar char="-"/>
            </a:pPr>
            <a:r>
              <a:rPr lang="fr-FR" sz="1400" dirty="0"/>
              <a:t>Espaces de circulation : 1 écran 42" d’information.</a:t>
            </a:r>
          </a:p>
        </p:txBody>
      </p:sp>
      <p:pic>
        <p:nvPicPr>
          <p:cNvPr id="6" name="Image 5"/>
          <p:cNvPicPr/>
          <p:nvPr/>
        </p:nvPicPr>
        <p:blipFill>
          <a:blip r:embed="rId2" cstate="print"/>
          <a:srcRect/>
          <a:stretch>
            <a:fillRect/>
          </a:stretch>
        </p:blipFill>
        <p:spPr bwMode="auto">
          <a:xfrm>
            <a:off x="7525020" y="2133402"/>
            <a:ext cx="3828780" cy="1343660"/>
          </a:xfrm>
          <a:prstGeom prst="rect">
            <a:avLst/>
          </a:prstGeom>
          <a:solidFill>
            <a:srgbClr val="FFFFFF">
              <a:alpha val="0"/>
            </a:srgbClr>
          </a:solidFill>
          <a:ln w="9525">
            <a:noFill/>
            <a:miter lim="800000"/>
            <a:headEnd/>
            <a:tailEnd/>
          </a:ln>
        </p:spPr>
      </p:pic>
      <p:sp>
        <p:nvSpPr>
          <p:cNvPr id="7" name="ZoneTexte 6"/>
          <p:cNvSpPr txBox="1"/>
          <p:nvPr/>
        </p:nvSpPr>
        <p:spPr>
          <a:xfrm>
            <a:off x="6988310" y="1837528"/>
            <a:ext cx="4902200" cy="307777"/>
          </a:xfrm>
          <a:prstGeom prst="rect">
            <a:avLst/>
          </a:prstGeom>
          <a:noFill/>
        </p:spPr>
        <p:txBody>
          <a:bodyPr wrap="square" rtlCol="0">
            <a:spAutoFit/>
          </a:bodyPr>
          <a:lstStyle/>
          <a:p>
            <a:r>
              <a:rPr lang="fr-FR" sz="1400" b="1" u="sng" dirty="0"/>
              <a:t>Schéma d'implantation des bornes Wifi et du réseau d'affichage</a:t>
            </a:r>
          </a:p>
        </p:txBody>
      </p:sp>
      <p:sp>
        <p:nvSpPr>
          <p:cNvPr id="8" name="ZoneTexte 7"/>
          <p:cNvSpPr txBox="1"/>
          <p:nvPr/>
        </p:nvSpPr>
        <p:spPr>
          <a:xfrm>
            <a:off x="7928110" y="3477062"/>
            <a:ext cx="3625580" cy="307777"/>
          </a:xfrm>
          <a:prstGeom prst="rect">
            <a:avLst/>
          </a:prstGeom>
          <a:noFill/>
        </p:spPr>
        <p:txBody>
          <a:bodyPr wrap="square" rtlCol="0">
            <a:spAutoFit/>
          </a:bodyPr>
          <a:lstStyle/>
          <a:p>
            <a:r>
              <a:rPr lang="fr-FR" sz="1400" b="1" u="sng" dirty="0"/>
              <a:t>Schémas d'implantation des baies de brassage</a:t>
            </a:r>
          </a:p>
        </p:txBody>
      </p:sp>
      <p:pic>
        <p:nvPicPr>
          <p:cNvPr id="9" name="Image 8"/>
          <p:cNvPicPr/>
          <p:nvPr/>
        </p:nvPicPr>
        <p:blipFill>
          <a:blip r:embed="rId3" cstate="print"/>
          <a:srcRect/>
          <a:stretch>
            <a:fillRect/>
          </a:stretch>
        </p:blipFill>
        <p:spPr bwMode="auto">
          <a:xfrm>
            <a:off x="7704205" y="3784839"/>
            <a:ext cx="4073390" cy="1591589"/>
          </a:xfrm>
          <a:prstGeom prst="rect">
            <a:avLst/>
          </a:prstGeom>
          <a:solidFill>
            <a:srgbClr val="FFFFFF">
              <a:alpha val="0"/>
            </a:srgbClr>
          </a:solidFill>
          <a:ln w="9525">
            <a:noFill/>
            <a:miter lim="800000"/>
            <a:headEnd/>
            <a:tailEnd/>
          </a:ln>
        </p:spPr>
      </p:pic>
      <p:pic>
        <p:nvPicPr>
          <p:cNvPr id="10" name="Image 9"/>
          <p:cNvPicPr/>
          <p:nvPr/>
        </p:nvPicPr>
        <p:blipFill>
          <a:blip r:embed="rId4" cstate="print"/>
          <a:srcRect/>
          <a:stretch>
            <a:fillRect/>
          </a:stretch>
        </p:blipFill>
        <p:spPr bwMode="auto">
          <a:xfrm>
            <a:off x="8009697" y="5436276"/>
            <a:ext cx="3462405" cy="935975"/>
          </a:xfrm>
          <a:prstGeom prst="rect">
            <a:avLst/>
          </a:prstGeom>
          <a:solidFill>
            <a:srgbClr val="FFFFFF">
              <a:alpha val="0"/>
            </a:srgbClr>
          </a:solidFill>
          <a:ln w="9525">
            <a:noFill/>
            <a:miter lim="800000"/>
            <a:headEnd/>
            <a:tailEnd/>
          </a:ln>
        </p:spPr>
      </p:pic>
      <p:sp>
        <p:nvSpPr>
          <p:cNvPr id="11" name="Rectangle à coins arrondis 10"/>
          <p:cNvSpPr/>
          <p:nvPr/>
        </p:nvSpPr>
        <p:spPr>
          <a:xfrm>
            <a:off x="576072" y="203724"/>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itre 1"/>
          <p:cNvSpPr txBox="1">
            <a:spLocks/>
          </p:cNvSpPr>
          <p:nvPr/>
        </p:nvSpPr>
        <p:spPr>
          <a:xfrm>
            <a:off x="882396" y="372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smtClean="0"/>
              <a:t>1. Contexte professionnel</a:t>
            </a:r>
            <a:endParaRPr lang="fr-FR" b="1" u="sng" dirty="0"/>
          </a:p>
        </p:txBody>
      </p:sp>
      <p:sp>
        <p:nvSpPr>
          <p:cNvPr id="13" name="Espace réservé du contenu 2"/>
          <p:cNvSpPr txBox="1">
            <a:spLocks/>
          </p:cNvSpPr>
          <p:nvPr/>
        </p:nvSpPr>
        <p:spPr>
          <a:xfrm>
            <a:off x="882396" y="1144095"/>
            <a:ext cx="10515600" cy="437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fr-FR" u="sng" smtClean="0"/>
              <a:t>c) Moyens informatiques</a:t>
            </a:r>
          </a:p>
          <a:p>
            <a:pPr marL="0" lvl="1" indent="0">
              <a:spcBef>
                <a:spcPts val="1000"/>
              </a:spcBef>
              <a:buFont typeface="Arial" panose="020B0604020202020204" pitchFamily="34" charset="0"/>
              <a:buNone/>
            </a:pPr>
            <a:endParaRPr lang="fr-FR" u="sng" smtClean="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3784952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76656" y="2043510"/>
            <a:ext cx="10808208" cy="35617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838200" y="2388005"/>
            <a:ext cx="8712200" cy="2862322"/>
          </a:xfrm>
          <a:prstGeom prst="rect">
            <a:avLst/>
          </a:prstGeom>
          <a:noFill/>
        </p:spPr>
        <p:txBody>
          <a:bodyPr wrap="square" rtlCol="0">
            <a:spAutoFit/>
          </a:bodyPr>
          <a:lstStyle/>
          <a:p>
            <a:r>
              <a:rPr lang="fr-FR" b="1" u="sng" dirty="0"/>
              <a:t>Réseaux </a:t>
            </a:r>
            <a:r>
              <a:rPr lang="fr-FR" b="1" u="sng" dirty="0" smtClean="0"/>
              <a:t>informatiques :</a:t>
            </a:r>
          </a:p>
          <a:p>
            <a:endParaRPr lang="fr-FR" b="1" u="sng" dirty="0"/>
          </a:p>
          <a:p>
            <a:r>
              <a:rPr lang="fr-FR" dirty="0"/>
              <a:t>La M2L dispose actuellement </a:t>
            </a:r>
            <a:r>
              <a:rPr lang="fr-FR" dirty="0" smtClean="0"/>
              <a:t>:</a:t>
            </a:r>
          </a:p>
          <a:p>
            <a:endParaRPr lang="fr-FR" dirty="0"/>
          </a:p>
          <a:p>
            <a:pPr marL="285750" indent="-285750">
              <a:buFontTx/>
              <a:buChar char="-"/>
            </a:pPr>
            <a:r>
              <a:rPr lang="fr-FR" dirty="0"/>
              <a:t>D</a:t>
            </a:r>
            <a:r>
              <a:rPr lang="fr-FR" dirty="0" smtClean="0"/>
              <a:t>'un </a:t>
            </a:r>
            <a:r>
              <a:rPr lang="fr-FR" dirty="0"/>
              <a:t>réseau commun aux ligues et à </a:t>
            </a:r>
            <a:r>
              <a:rPr lang="fr-FR" dirty="0" smtClean="0"/>
              <a:t>l'administration.</a:t>
            </a:r>
            <a:endParaRPr lang="fr-FR" dirty="0"/>
          </a:p>
          <a:p>
            <a:pPr marL="285750" indent="-285750">
              <a:buFontTx/>
              <a:buChar char="-"/>
            </a:pPr>
            <a:r>
              <a:rPr lang="fr-FR" dirty="0"/>
              <a:t>D</a:t>
            </a:r>
            <a:r>
              <a:rPr lang="fr-FR" dirty="0" smtClean="0"/>
              <a:t>'un </a:t>
            </a:r>
            <a:r>
              <a:rPr lang="fr-FR" dirty="0"/>
              <a:t>réseau de type DMZ dans lequel on trouve un ensemble de serveurs </a:t>
            </a:r>
            <a:r>
              <a:rPr lang="fr-FR" dirty="0" smtClean="0"/>
              <a:t>accessibles depuis l'extérieur</a:t>
            </a:r>
            <a:r>
              <a:rPr lang="fr-FR" dirty="0"/>
              <a:t>.</a:t>
            </a:r>
          </a:p>
          <a:p>
            <a:pPr marL="285750" indent="-285750">
              <a:buFontTx/>
              <a:buChar char="-"/>
            </a:pPr>
            <a:r>
              <a:rPr lang="fr-FR" dirty="0"/>
              <a:t>D</a:t>
            </a:r>
            <a:r>
              <a:rPr lang="fr-FR" dirty="0" smtClean="0"/>
              <a:t>'une </a:t>
            </a:r>
            <a:r>
              <a:rPr lang="fr-FR" dirty="0"/>
              <a:t>connexion à </a:t>
            </a:r>
            <a:r>
              <a:rPr lang="fr-FR" dirty="0" smtClean="0"/>
              <a:t>internet.</a:t>
            </a:r>
          </a:p>
          <a:p>
            <a:endParaRPr lang="fr-FR" dirty="0"/>
          </a:p>
          <a:p>
            <a:r>
              <a:rPr lang="fr-FR" i="1" dirty="0"/>
              <a:t>Note : </a:t>
            </a:r>
            <a:r>
              <a:rPr lang="fr-FR" i="1" dirty="0" smtClean="0"/>
              <a:t>Une </a:t>
            </a:r>
            <a:r>
              <a:rPr lang="fr-FR" i="1" dirty="0"/>
              <a:t>segmentation des réseaux est en projet pour augmenter la sécurité</a:t>
            </a:r>
            <a:r>
              <a:rPr lang="fr-FR" i="1" dirty="0" smtClean="0"/>
              <a:t>.</a:t>
            </a:r>
          </a:p>
        </p:txBody>
      </p:sp>
      <p:sp>
        <p:nvSpPr>
          <p:cNvPr id="7" name="Rectangle à coins arrondis 6"/>
          <p:cNvSpPr/>
          <p:nvPr/>
        </p:nvSpPr>
        <p:spPr>
          <a:xfrm>
            <a:off x="539496" y="368316"/>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845820" y="201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smtClean="0"/>
              <a:t>1. Contexte professionnel</a:t>
            </a:r>
            <a:endParaRPr lang="fr-FR" b="1" u="sng" dirty="0"/>
          </a:p>
        </p:txBody>
      </p:sp>
      <p:sp>
        <p:nvSpPr>
          <p:cNvPr id="9" name="Espace réservé du contenu 2"/>
          <p:cNvSpPr txBox="1">
            <a:spLocks/>
          </p:cNvSpPr>
          <p:nvPr/>
        </p:nvSpPr>
        <p:spPr>
          <a:xfrm>
            <a:off x="845820" y="1308687"/>
            <a:ext cx="10515600" cy="437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fr-FR" u="sng" smtClean="0"/>
              <a:t>c) Moyens informatiques</a:t>
            </a:r>
          </a:p>
          <a:p>
            <a:pPr marL="0" lvl="1" indent="0">
              <a:spcBef>
                <a:spcPts val="1000"/>
              </a:spcBef>
              <a:buFont typeface="Arial" panose="020B0604020202020204" pitchFamily="34" charset="0"/>
              <a:buNone/>
            </a:pPr>
            <a:endParaRPr lang="fr-FR" u="sng" smtClean="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623073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85800" y="2166618"/>
            <a:ext cx="10780776" cy="42067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p:cNvSpPr txBox="1"/>
          <p:nvPr/>
        </p:nvSpPr>
        <p:spPr>
          <a:xfrm>
            <a:off x="755904" y="2297493"/>
            <a:ext cx="8712200" cy="3970318"/>
          </a:xfrm>
          <a:prstGeom prst="rect">
            <a:avLst/>
          </a:prstGeom>
          <a:noFill/>
        </p:spPr>
        <p:txBody>
          <a:bodyPr wrap="square" rtlCol="0">
            <a:spAutoFit/>
          </a:bodyPr>
          <a:lstStyle/>
          <a:p>
            <a:r>
              <a:rPr lang="fr-FR" sz="1400" b="1" u="sng" dirty="0"/>
              <a:t>Les serveurs M2L :</a:t>
            </a:r>
          </a:p>
          <a:p>
            <a:endParaRPr lang="fr-FR" sz="1400" dirty="0"/>
          </a:p>
          <a:p>
            <a:r>
              <a:rPr lang="fr-FR" sz="1400" dirty="0"/>
              <a:t>L'administration de la M2L dispose de plusieurs serveurs :</a:t>
            </a:r>
          </a:p>
          <a:p>
            <a:endParaRPr lang="fr-FR" sz="1400" dirty="0"/>
          </a:p>
          <a:p>
            <a:pPr marL="285750" indent="-285750">
              <a:buFontTx/>
              <a:buChar char="-"/>
            </a:pPr>
            <a:r>
              <a:rPr lang="fr-FR" sz="1400" dirty="0"/>
              <a:t>Un serveur d'annuaire et de fichiers qui abrite également des bases de données de gestion et qui est serveur DHCP.</a:t>
            </a:r>
          </a:p>
          <a:p>
            <a:pPr marL="285750" indent="-285750">
              <a:buFontTx/>
              <a:buChar char="-"/>
            </a:pPr>
            <a:r>
              <a:rPr lang="fr-FR" sz="1400" dirty="0"/>
              <a:t>Un serveur d'impression relié aux différents moyens d'impression des bureaux et de la salle de reprographie qui fait également office de serveur antiviral.</a:t>
            </a:r>
          </a:p>
          <a:p>
            <a:pPr marL="285750" indent="-285750">
              <a:buFontTx/>
              <a:buChar char="-"/>
            </a:pPr>
            <a:r>
              <a:rPr lang="fr-FR" sz="1400" dirty="0"/>
              <a:t>Un serveur NAS permettant la sauvegarde des données de l'administration et de celles des ligues.</a:t>
            </a:r>
          </a:p>
          <a:p>
            <a:pPr marL="285750" indent="-285750">
              <a:buFontTx/>
              <a:buChar char="-"/>
            </a:pPr>
            <a:endParaRPr lang="fr-FR" sz="1400" dirty="0"/>
          </a:p>
          <a:p>
            <a:r>
              <a:rPr lang="fr-FR" sz="1400" dirty="0"/>
              <a:t>Dans la DMZ, on trouve :</a:t>
            </a:r>
          </a:p>
          <a:p>
            <a:endParaRPr lang="fr-FR" sz="1400" dirty="0"/>
          </a:p>
          <a:p>
            <a:pPr marL="285750" indent="-285750">
              <a:buFontTx/>
              <a:buChar char="-"/>
            </a:pPr>
            <a:r>
              <a:rPr lang="fr-FR" sz="1400" dirty="0"/>
              <a:t>Un serveur FTP documentaire intranet/internet regroupant des textes légaux, des modèles de dossiers, de statuts, des programmes de formation (...) compilés par le CROSL.</a:t>
            </a:r>
          </a:p>
          <a:p>
            <a:pPr marL="285750" indent="-285750">
              <a:buFontTx/>
              <a:buChar char="-"/>
            </a:pPr>
            <a:r>
              <a:rPr lang="fr-FR" sz="1400" dirty="0"/>
              <a:t>Un serveur web.</a:t>
            </a:r>
          </a:p>
          <a:p>
            <a:pPr marL="285750" indent="-285750">
              <a:buFontTx/>
              <a:buChar char="-"/>
            </a:pPr>
            <a:r>
              <a:rPr lang="fr-FR" sz="1400" dirty="0"/>
              <a:t>Un serveur de messagerie pour le domaine « lorraine-sport.net ». Les ligues ont des adresses du type « escrime@lorraine-sport.net ».</a:t>
            </a:r>
          </a:p>
          <a:p>
            <a:pPr marL="285750" indent="-285750">
              <a:buFontTx/>
              <a:buChar char="-"/>
            </a:pPr>
            <a:r>
              <a:rPr lang="fr-FR" sz="1400" dirty="0"/>
              <a:t>Un serveur de gestion des configurations.</a:t>
            </a:r>
          </a:p>
        </p:txBody>
      </p:sp>
      <p:sp>
        <p:nvSpPr>
          <p:cNvPr id="7" name="Rectangle à coins arrondis 6"/>
          <p:cNvSpPr/>
          <p:nvPr/>
        </p:nvSpPr>
        <p:spPr>
          <a:xfrm>
            <a:off x="539496" y="368316"/>
            <a:ext cx="11128248" cy="1508760"/>
          </a:xfrm>
          <a:prstGeom prst="roundRect">
            <a:avLst>
              <a:gd name="adj" fmla="val 821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1"/>
          <p:cNvSpPr txBox="1">
            <a:spLocks/>
          </p:cNvSpPr>
          <p:nvPr/>
        </p:nvSpPr>
        <p:spPr>
          <a:xfrm>
            <a:off x="845820" y="2018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b="1" u="sng" smtClean="0"/>
              <a:t>1. Contexte professionnel</a:t>
            </a:r>
            <a:endParaRPr lang="fr-FR" b="1" u="sng" dirty="0"/>
          </a:p>
        </p:txBody>
      </p:sp>
      <p:sp>
        <p:nvSpPr>
          <p:cNvPr id="9" name="Espace réservé du contenu 2"/>
          <p:cNvSpPr txBox="1">
            <a:spLocks/>
          </p:cNvSpPr>
          <p:nvPr/>
        </p:nvSpPr>
        <p:spPr>
          <a:xfrm>
            <a:off x="845820" y="1308687"/>
            <a:ext cx="10515600" cy="437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spcBef>
                <a:spcPts val="1000"/>
              </a:spcBef>
              <a:buFont typeface="Arial" panose="020B0604020202020204" pitchFamily="34" charset="0"/>
              <a:buNone/>
            </a:pPr>
            <a:r>
              <a:rPr lang="fr-FR" u="sng" dirty="0" smtClean="0"/>
              <a:t>c) Moyens informatiques</a:t>
            </a:r>
          </a:p>
          <a:p>
            <a:pPr marL="0" lvl="1" indent="0">
              <a:spcBef>
                <a:spcPts val="1000"/>
              </a:spcBef>
              <a:buFont typeface="Arial" panose="020B0604020202020204" pitchFamily="34" charset="0"/>
              <a:buNone/>
            </a:pPr>
            <a:endParaRPr lang="fr-FR" u="sng" dirty="0" smtClean="0"/>
          </a:p>
          <a:p>
            <a:pPr marL="0" indent="0">
              <a:buFont typeface="Arial" panose="020B0604020202020204" pitchFamily="34" charset="0"/>
              <a:buNone/>
            </a:pPr>
            <a:endParaRPr lang="fr-FR" dirty="0"/>
          </a:p>
        </p:txBody>
      </p:sp>
    </p:spTree>
    <p:extLst>
      <p:ext uri="{BB962C8B-B14F-4D97-AF65-F5344CB8AC3E}">
        <p14:creationId xmlns:p14="http://schemas.microsoft.com/office/powerpoint/2010/main" val="23540467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TotalTime>
  <Words>1852</Words>
  <Application>Microsoft Office PowerPoint</Application>
  <PresentationFormat>Grand écran</PresentationFormat>
  <Paragraphs>169</Paragraphs>
  <Slides>17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Arial</vt:lpstr>
      <vt:lpstr>Calibri</vt:lpstr>
      <vt:lpstr>Calibri Light</vt:lpstr>
      <vt:lpstr>Thème Office</vt:lpstr>
      <vt:lpstr>Projet : Digicode</vt:lpstr>
      <vt:lpstr>Sommaire :</vt:lpstr>
      <vt:lpstr>1. Contexte professionnel</vt:lpstr>
      <vt:lpstr>1. Contexte professionnel</vt:lpstr>
      <vt:lpstr>Présentation PowerPoint</vt:lpstr>
      <vt:lpstr>1. Contexte professionnel</vt:lpstr>
      <vt:lpstr>Présentation PowerPoint</vt:lpstr>
      <vt:lpstr>Présentation PowerPoint</vt:lpstr>
      <vt:lpstr>Présentation PowerPoint</vt:lpstr>
      <vt:lpstr>Présentation PowerPoint</vt:lpstr>
      <vt:lpstr>2. Activités</vt:lpstr>
      <vt:lpstr>2. Activités</vt:lpstr>
      <vt:lpstr>2. Activités</vt:lpstr>
      <vt:lpstr>3. Bilan de réalisation</vt:lpstr>
      <vt:lpstr>3. Bilan de réalisation</vt:lpstr>
      <vt:lpstr>3. Bilan de réalisation</vt:lpstr>
      <vt:lpstr>4.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NOLLE Damien</dc:creator>
  <cp:lastModifiedBy>NOLLE Damien</cp:lastModifiedBy>
  <cp:revision>142</cp:revision>
  <dcterms:created xsi:type="dcterms:W3CDTF">2022-01-29T14:39:17Z</dcterms:created>
  <dcterms:modified xsi:type="dcterms:W3CDTF">2022-02-02T17:55:42Z</dcterms:modified>
</cp:coreProperties>
</file>