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6" r:id="rId3"/>
    <p:sldId id="257" r:id="rId4"/>
    <p:sldId id="269" r:id="rId5"/>
    <p:sldId id="270" r:id="rId6"/>
    <p:sldId id="274" r:id="rId7"/>
    <p:sldId id="272" r:id="rId8"/>
    <p:sldId id="273" r:id="rId9"/>
    <p:sldId id="285" r:id="rId10"/>
    <p:sldId id="287" r:id="rId11"/>
    <p:sldId id="259" r:id="rId12"/>
    <p:sldId id="262" r:id="rId13"/>
    <p:sldId id="288" r:id="rId14"/>
    <p:sldId id="265" r:id="rId15"/>
    <p:sldId id="289" r:id="rId16"/>
    <p:sldId id="290" r:id="rId17"/>
    <p:sldId id="292" r:id="rId18"/>
    <p:sldId id="291" r:id="rId19"/>
    <p:sldId id="284" r:id="rId20"/>
    <p:sldId id="264" r:id="rId21"/>
    <p:sldId id="275" r:id="rId22"/>
    <p:sldId id="276" r:id="rId23"/>
    <p:sldId id="281" r:id="rId24"/>
    <p:sldId id="279" r:id="rId25"/>
    <p:sldId id="283" r:id="rId26"/>
    <p:sldId id="293" r:id="rId27"/>
    <p:sldId id="294" r:id="rId28"/>
    <p:sldId id="295" r:id="rId29"/>
    <p:sldId id="296" r:id="rId30"/>
    <p:sldId id="282"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 id="266"/>
            <p14:sldId id="257"/>
            <p14:sldId id="269"/>
            <p14:sldId id="270"/>
            <p14:sldId id="274"/>
            <p14:sldId id="272"/>
            <p14:sldId id="273"/>
            <p14:sldId id="285"/>
            <p14:sldId id="287"/>
            <p14:sldId id="259"/>
            <p14:sldId id="262"/>
            <p14:sldId id="288"/>
            <p14:sldId id="265"/>
            <p14:sldId id="289"/>
            <p14:sldId id="290"/>
            <p14:sldId id="292"/>
            <p14:sldId id="291"/>
            <p14:sldId id="284"/>
            <p14:sldId id="264"/>
            <p14:sldId id="275"/>
            <p14:sldId id="276"/>
            <p14:sldId id="281"/>
            <p14:sldId id="279"/>
            <p14:sldId id="283"/>
            <p14:sldId id="293"/>
            <p14:sldId id="294"/>
            <p14:sldId id="295"/>
            <p14:sldId id="296"/>
            <p14:sldId id="282"/>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612"/>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1DD89-047B-4AFD-A214-D330B6E0B80C}"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3B773F2A-FEC5-47E9-BE37-7CC4B34B26E2}">
      <dgm:prSet phldrT="[Text]"/>
      <dgm:spPr/>
      <dgm:t>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dgm:t>
    </dgm:pt>
    <dgm:pt modelId="{4DA8408A-EA43-448B-BA5C-F3223FFC61C3}" type="parTrans" cxnId="{2DE126E4-9852-45D0-9798-81CD17A56DD1}">
      <dgm:prSet/>
      <dgm:spPr/>
      <dgm:t>
        <a:bodyPr/>
        <a:lstStyle/>
        <a:p>
          <a:endParaRPr lang="en-US"/>
        </a:p>
      </dgm:t>
    </dgm:pt>
    <dgm:pt modelId="{2FC5044A-01A7-40B7-838A-4AD357B0D85D}" type="sibTrans" cxnId="{2DE126E4-9852-45D0-9798-81CD17A56DD1}">
      <dgm:prSet/>
      <dgm:spPr/>
      <dgm:t>
        <a:bodyPr/>
        <a:lstStyle/>
        <a:p>
          <a:endParaRPr lang="en-US"/>
        </a:p>
      </dgm:t>
    </dgm:pt>
    <dgm:pt modelId="{80F3B7FA-4D0B-4AE7-93FF-59F21758079A}">
      <dgm:prSet phldrT="[Text]"/>
      <dgm:spPr/>
      <dgm:t>
        <a:bodyPr/>
        <a:lstStyle/>
        <a:p>
          <a:r>
            <a:rPr lang="en-US" dirty="0">
              <a:latin typeface="Times New Roman" panose="02020603050405020304" pitchFamily="18" charset="0"/>
              <a:cs typeface="Times New Roman" panose="02020603050405020304" pitchFamily="18" charset="0"/>
            </a:rPr>
            <a:t>Top-down approach</a:t>
          </a:r>
        </a:p>
      </dgm:t>
    </dgm:pt>
    <dgm:pt modelId="{4387254F-8592-40E4-AD8F-822A76861F37}" type="parTrans" cxnId="{D2BC8197-CE88-4E24-9529-F51253DC3FDA}">
      <dgm:prSet/>
      <dgm:spPr/>
      <dgm:t>
        <a:bodyPr/>
        <a:lstStyle/>
        <a:p>
          <a:endParaRPr lang="en-US"/>
        </a:p>
      </dgm:t>
    </dgm:pt>
    <dgm:pt modelId="{2AC463E4-A415-45F8-9B5F-2A63EAFE76A1}" type="sibTrans" cxnId="{D2BC8197-CE88-4E24-9529-F51253DC3FDA}">
      <dgm:prSet/>
      <dgm:spPr/>
      <dgm:t>
        <a:bodyPr/>
        <a:lstStyle/>
        <a:p>
          <a:endParaRPr lang="en-US"/>
        </a:p>
      </dgm:t>
    </dgm:pt>
    <dgm:pt modelId="{2A5316AD-09C3-4A04-AB47-A7D28163DA0B}">
      <dgm:prSet phldrT="[Text]"/>
      <dgm:spPr/>
      <dgm:t>
        <a:bodyPr/>
        <a:lstStyle/>
        <a:p>
          <a:r>
            <a:rPr lang="en-US" dirty="0">
              <a:latin typeface="Times New Roman" panose="02020603050405020304" pitchFamily="18" charset="0"/>
              <a:cs typeface="Times New Roman" panose="02020603050405020304" pitchFamily="18" charset="0"/>
            </a:rPr>
            <a:t>Bottom-up approach</a:t>
          </a:r>
        </a:p>
      </dgm:t>
    </dgm:pt>
    <dgm:pt modelId="{7BE5DB4B-16C5-4A77-820F-05BDF77F51F3}" type="parTrans" cxnId="{E8E1732E-B0BD-44AA-AB62-D87A5D317E9A}">
      <dgm:prSet/>
      <dgm:spPr/>
      <dgm:t>
        <a:bodyPr/>
        <a:lstStyle/>
        <a:p>
          <a:endParaRPr lang="en-US"/>
        </a:p>
      </dgm:t>
    </dgm:pt>
    <dgm:pt modelId="{E0012C32-77A3-491F-A3E0-D3373A917801}" type="sibTrans" cxnId="{E8E1732E-B0BD-44AA-AB62-D87A5D317E9A}">
      <dgm:prSet/>
      <dgm:spPr/>
      <dgm:t>
        <a:bodyPr/>
        <a:lstStyle/>
        <a:p>
          <a:endParaRPr lang="en-US"/>
        </a:p>
      </dgm:t>
    </dgm:pt>
    <dgm:pt modelId="{1E2443CB-E286-454B-A791-755728E4F8DD}">
      <dgm:prSet/>
      <dgm:spPr/>
      <dgm:t>
        <a:bodyPr/>
        <a:lstStyle/>
        <a:p>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dgm:t>
    </dgm:pt>
    <dgm:pt modelId="{92DED722-196B-4BA5-B750-346E2DE6C5AD}" type="parTrans" cxnId="{407D67D0-C8E3-486C-9511-95288A8D9092}">
      <dgm:prSet/>
      <dgm:spPr/>
      <dgm:t>
        <a:bodyPr/>
        <a:lstStyle/>
        <a:p>
          <a:endParaRPr lang="en-US"/>
        </a:p>
      </dgm:t>
    </dgm:pt>
    <dgm:pt modelId="{8645CCC0-4B09-4FE0-B43B-77559CFD0ACC}" type="sibTrans" cxnId="{407D67D0-C8E3-486C-9511-95288A8D9092}">
      <dgm:prSet/>
      <dgm:spPr/>
      <dgm:t>
        <a:bodyPr/>
        <a:lstStyle/>
        <a:p>
          <a:endParaRPr lang="en-US"/>
        </a:p>
      </dgm:t>
    </dgm:pt>
    <dgm:pt modelId="{B0FD0791-110F-4A14-9D7C-F96828F85B96}">
      <dgm:prSet/>
      <dgm:spPr/>
      <dgm:t>
        <a:bodyPr/>
        <a:lstStyle/>
        <a:p>
          <a:r>
            <a:rPr lang="vi-VN" dirty="0">
              <a:latin typeface="+mj-lt"/>
            </a:rPr>
            <a:t>Ưu và nhược điểm</a:t>
          </a:r>
          <a:endParaRPr lang="en-US" dirty="0">
            <a:latin typeface="+mj-lt"/>
          </a:endParaRPr>
        </a:p>
      </dgm:t>
    </dgm:pt>
    <dgm:pt modelId="{9CED5A28-57AC-457B-AB69-632BED736266}" type="parTrans" cxnId="{6533857C-5D0C-4A9C-BC45-AC3A939360C8}">
      <dgm:prSet/>
      <dgm:spPr/>
      <dgm:t>
        <a:bodyPr/>
        <a:lstStyle/>
        <a:p>
          <a:endParaRPr lang="en-US"/>
        </a:p>
      </dgm:t>
    </dgm:pt>
    <dgm:pt modelId="{7A19221F-7647-4CB8-A5C4-468DBC43C99A}" type="sibTrans" cxnId="{6533857C-5D0C-4A9C-BC45-AC3A939360C8}">
      <dgm:prSet/>
      <dgm:spPr/>
      <dgm:t>
        <a:bodyPr/>
        <a:lstStyle/>
        <a:p>
          <a:endParaRPr lang="en-US"/>
        </a:p>
      </dgm:t>
    </dgm:pt>
    <dgm:pt modelId="{D0EFEC33-5038-466A-A1C2-75447FFD4888}">
      <dgm:prSet/>
      <dgm:spPr/>
      <dgm:t>
        <a:bodyPr/>
        <a:lstStyle/>
        <a:p>
          <a:r>
            <a:rPr lang="en-US" dirty="0" err="1">
              <a:latin typeface="Times New Roman" panose="02020603050405020304" pitchFamily="18" charset="0"/>
              <a:cs typeface="Times New Roman" panose="02020603050405020304" pitchFamily="18" charset="0"/>
            </a:rPr>
            <a:t>Memoization</a:t>
          </a:r>
          <a:endParaRPr lang="en-US" dirty="0">
            <a:latin typeface="Times New Roman" panose="02020603050405020304" pitchFamily="18" charset="0"/>
            <a:cs typeface="Times New Roman" panose="02020603050405020304" pitchFamily="18" charset="0"/>
          </a:endParaRPr>
        </a:p>
      </dgm:t>
    </dgm:pt>
    <dgm:pt modelId="{C78C10F9-B165-4010-A423-53C0B2B2115D}" type="parTrans" cxnId="{1051CF71-1842-4E73-98E0-982508DF02F5}">
      <dgm:prSet/>
      <dgm:spPr/>
      <dgm:t>
        <a:bodyPr/>
        <a:lstStyle/>
        <a:p>
          <a:endParaRPr lang="en-US"/>
        </a:p>
      </dgm:t>
    </dgm:pt>
    <dgm:pt modelId="{2C07D2F6-2D63-4616-9142-01CE3ACEDBAF}" type="sibTrans" cxnId="{1051CF71-1842-4E73-98E0-982508DF02F5}">
      <dgm:prSet/>
      <dgm:spPr/>
      <dgm:t>
        <a:bodyPr/>
        <a:lstStyle/>
        <a:p>
          <a:endParaRPr lang="en-US"/>
        </a:p>
      </dgm:t>
    </dgm:pt>
    <dgm:pt modelId="{E4BE99CD-24E1-4DFA-B70B-6110406CA1F1}">
      <dgm:prSet/>
      <dgm:spPr/>
      <dgm:t>
        <a:bodyPr/>
        <a:lstStyle/>
        <a:p>
          <a:r>
            <a:rPr lang="en-US" dirty="0">
              <a:latin typeface="Times New Roman" panose="02020603050405020304" pitchFamily="18" charset="0"/>
              <a:cs typeface="Times New Roman" panose="02020603050405020304" pitchFamily="18" charset="0"/>
            </a:rPr>
            <a:t>Tabulation</a:t>
          </a:r>
        </a:p>
      </dgm:t>
    </dgm:pt>
    <dgm:pt modelId="{0797A927-5B17-404A-B8A4-36A70C4A2A19}" type="parTrans" cxnId="{DA7C2726-7276-4760-8152-EF5F2B865091}">
      <dgm:prSet/>
      <dgm:spPr/>
      <dgm:t>
        <a:bodyPr/>
        <a:lstStyle/>
        <a:p>
          <a:endParaRPr lang="en-US"/>
        </a:p>
      </dgm:t>
    </dgm:pt>
    <dgm:pt modelId="{AC5F5B1D-6670-48EE-B6BD-886A649BDB8F}" type="sibTrans" cxnId="{DA7C2726-7276-4760-8152-EF5F2B865091}">
      <dgm:prSet/>
      <dgm:spPr/>
      <dgm:t>
        <a:bodyPr/>
        <a:lstStyle/>
        <a:p>
          <a:endParaRPr lang="en-US"/>
        </a:p>
      </dgm:t>
    </dgm:pt>
    <dgm:pt modelId="{CA84F21B-59CD-469F-A05F-C97D8C3A9AF5}" type="pres">
      <dgm:prSet presAssocID="{A451DD89-047B-4AFD-A214-D330B6E0B80C}" presName="vert0" presStyleCnt="0">
        <dgm:presLayoutVars>
          <dgm:dir/>
          <dgm:animOne val="branch"/>
          <dgm:animLvl val="lvl"/>
        </dgm:presLayoutVars>
      </dgm:prSet>
      <dgm:spPr/>
    </dgm:pt>
    <dgm:pt modelId="{C545FC26-C119-4A3E-8D48-0C41A0AC25F4}" type="pres">
      <dgm:prSet presAssocID="{3B773F2A-FEC5-47E9-BE37-7CC4B34B26E2}" presName="thickLine" presStyleLbl="alignNode1" presStyleIdx="0" presStyleCnt="7"/>
      <dgm:spPr/>
    </dgm:pt>
    <dgm:pt modelId="{7E3A7FC0-E32D-449E-8220-9E8C5ED8F896}" type="pres">
      <dgm:prSet presAssocID="{3B773F2A-FEC5-47E9-BE37-7CC4B34B26E2}" presName="horz1" presStyleCnt="0"/>
      <dgm:spPr/>
    </dgm:pt>
    <dgm:pt modelId="{9C71AD7E-19D3-424B-B997-02E7C2B2DAD8}" type="pres">
      <dgm:prSet presAssocID="{3B773F2A-FEC5-47E9-BE37-7CC4B34B26E2}" presName="tx1" presStyleLbl="revTx" presStyleIdx="0" presStyleCnt="7"/>
      <dgm:spPr/>
    </dgm:pt>
    <dgm:pt modelId="{3140FE01-6E98-4320-8802-DEE2216F699B}" type="pres">
      <dgm:prSet presAssocID="{3B773F2A-FEC5-47E9-BE37-7CC4B34B26E2}" presName="vert1" presStyleCnt="0"/>
      <dgm:spPr/>
    </dgm:pt>
    <dgm:pt modelId="{4B766492-78A2-4CD4-AB6A-E41607B56FFA}" type="pres">
      <dgm:prSet presAssocID="{80F3B7FA-4D0B-4AE7-93FF-59F21758079A}" presName="thickLine" presStyleLbl="alignNode1" presStyleIdx="1" presStyleCnt="7"/>
      <dgm:spPr/>
    </dgm:pt>
    <dgm:pt modelId="{F28FE518-CCBA-44F3-B1A6-1A7279F7B17D}" type="pres">
      <dgm:prSet presAssocID="{80F3B7FA-4D0B-4AE7-93FF-59F21758079A}" presName="horz1" presStyleCnt="0"/>
      <dgm:spPr/>
    </dgm:pt>
    <dgm:pt modelId="{0F3DEDC3-FF6F-44CC-913D-BE89D397E7E1}" type="pres">
      <dgm:prSet presAssocID="{80F3B7FA-4D0B-4AE7-93FF-59F21758079A}" presName="tx1" presStyleLbl="revTx" presStyleIdx="1" presStyleCnt="7"/>
      <dgm:spPr/>
    </dgm:pt>
    <dgm:pt modelId="{09E02665-7F74-442E-9A73-459AB6AEEAFD}" type="pres">
      <dgm:prSet presAssocID="{80F3B7FA-4D0B-4AE7-93FF-59F21758079A}" presName="vert1" presStyleCnt="0"/>
      <dgm:spPr/>
    </dgm:pt>
    <dgm:pt modelId="{C4147D7D-A036-47F3-A4CA-FF46DE1BDD34}" type="pres">
      <dgm:prSet presAssocID="{2A5316AD-09C3-4A04-AB47-A7D28163DA0B}" presName="thickLine" presStyleLbl="alignNode1" presStyleIdx="2" presStyleCnt="7"/>
      <dgm:spPr/>
    </dgm:pt>
    <dgm:pt modelId="{B20EDBDD-B3B2-4C8B-A3CF-C60B082A6047}" type="pres">
      <dgm:prSet presAssocID="{2A5316AD-09C3-4A04-AB47-A7D28163DA0B}" presName="horz1" presStyleCnt="0"/>
      <dgm:spPr/>
    </dgm:pt>
    <dgm:pt modelId="{5D449B69-280D-415E-B229-EA14A1FDE2AE}" type="pres">
      <dgm:prSet presAssocID="{2A5316AD-09C3-4A04-AB47-A7D28163DA0B}" presName="tx1" presStyleLbl="revTx" presStyleIdx="2" presStyleCnt="7"/>
      <dgm:spPr/>
    </dgm:pt>
    <dgm:pt modelId="{26E74322-B891-4621-9CDF-222F33D17614}" type="pres">
      <dgm:prSet presAssocID="{2A5316AD-09C3-4A04-AB47-A7D28163DA0B}" presName="vert1" presStyleCnt="0"/>
      <dgm:spPr/>
    </dgm:pt>
    <dgm:pt modelId="{DBDD3578-C60D-4757-BE4D-BA38B8D4D050}" type="pres">
      <dgm:prSet presAssocID="{D0EFEC33-5038-466A-A1C2-75447FFD4888}" presName="thickLine" presStyleLbl="alignNode1" presStyleIdx="3" presStyleCnt="7"/>
      <dgm:spPr/>
    </dgm:pt>
    <dgm:pt modelId="{90C6F488-EC54-4809-B40F-A0E79839DC61}" type="pres">
      <dgm:prSet presAssocID="{D0EFEC33-5038-466A-A1C2-75447FFD4888}" presName="horz1" presStyleCnt="0"/>
      <dgm:spPr/>
    </dgm:pt>
    <dgm:pt modelId="{3AC1BB3C-AE0A-495F-B186-720A4CC5028A}" type="pres">
      <dgm:prSet presAssocID="{D0EFEC33-5038-466A-A1C2-75447FFD4888}" presName="tx1" presStyleLbl="revTx" presStyleIdx="3" presStyleCnt="7"/>
      <dgm:spPr/>
    </dgm:pt>
    <dgm:pt modelId="{61E7FA19-57D4-4B66-8E3C-57C06091535D}" type="pres">
      <dgm:prSet presAssocID="{D0EFEC33-5038-466A-A1C2-75447FFD4888}" presName="vert1" presStyleCnt="0"/>
      <dgm:spPr/>
    </dgm:pt>
    <dgm:pt modelId="{AB883EA1-1CE7-4A37-ACCE-CEA5E2A50C57}" type="pres">
      <dgm:prSet presAssocID="{E4BE99CD-24E1-4DFA-B70B-6110406CA1F1}" presName="thickLine" presStyleLbl="alignNode1" presStyleIdx="4" presStyleCnt="7"/>
      <dgm:spPr/>
    </dgm:pt>
    <dgm:pt modelId="{5C963855-1970-4E1F-B4A6-FE858471E549}" type="pres">
      <dgm:prSet presAssocID="{E4BE99CD-24E1-4DFA-B70B-6110406CA1F1}" presName="horz1" presStyleCnt="0"/>
      <dgm:spPr/>
    </dgm:pt>
    <dgm:pt modelId="{7376255D-4E92-4E9D-90C1-C8025920652D}" type="pres">
      <dgm:prSet presAssocID="{E4BE99CD-24E1-4DFA-B70B-6110406CA1F1}" presName="tx1" presStyleLbl="revTx" presStyleIdx="4" presStyleCnt="7"/>
      <dgm:spPr/>
    </dgm:pt>
    <dgm:pt modelId="{2E863976-C3FD-4FCE-B497-F20F662FDC18}" type="pres">
      <dgm:prSet presAssocID="{E4BE99CD-24E1-4DFA-B70B-6110406CA1F1}" presName="vert1" presStyleCnt="0"/>
      <dgm:spPr/>
    </dgm:pt>
    <dgm:pt modelId="{B2801F98-9CED-4B56-86F7-7EAF0C9DA72B}" type="pres">
      <dgm:prSet presAssocID="{B0FD0791-110F-4A14-9D7C-F96828F85B96}" presName="thickLine" presStyleLbl="alignNode1" presStyleIdx="5" presStyleCnt="7"/>
      <dgm:spPr/>
    </dgm:pt>
    <dgm:pt modelId="{00028BAD-4F8A-44D7-ACF3-B9AFF8A3484A}" type="pres">
      <dgm:prSet presAssocID="{B0FD0791-110F-4A14-9D7C-F96828F85B96}" presName="horz1" presStyleCnt="0"/>
      <dgm:spPr/>
    </dgm:pt>
    <dgm:pt modelId="{913D9689-FAEC-43D5-8B68-EBCECD58CCEA}" type="pres">
      <dgm:prSet presAssocID="{B0FD0791-110F-4A14-9D7C-F96828F85B96}" presName="tx1" presStyleLbl="revTx" presStyleIdx="5" presStyleCnt="7"/>
      <dgm:spPr/>
    </dgm:pt>
    <dgm:pt modelId="{8874093A-E94E-4291-A36A-7C98CB85872A}" type="pres">
      <dgm:prSet presAssocID="{B0FD0791-110F-4A14-9D7C-F96828F85B96}" presName="vert1" presStyleCnt="0"/>
      <dgm:spPr/>
    </dgm:pt>
    <dgm:pt modelId="{8A63D3B6-6002-40F6-BFA2-CE4C837EC3C0}" type="pres">
      <dgm:prSet presAssocID="{1E2443CB-E286-454B-A791-755728E4F8DD}" presName="thickLine" presStyleLbl="alignNode1" presStyleIdx="6" presStyleCnt="7"/>
      <dgm:spPr/>
    </dgm:pt>
    <dgm:pt modelId="{7638BD52-EEB8-49BA-9FFD-B7C1EC282374}" type="pres">
      <dgm:prSet presAssocID="{1E2443CB-E286-454B-A791-755728E4F8DD}" presName="horz1" presStyleCnt="0"/>
      <dgm:spPr/>
    </dgm:pt>
    <dgm:pt modelId="{D9A1D2F2-CE78-413A-8478-2ED4B7CD0217}" type="pres">
      <dgm:prSet presAssocID="{1E2443CB-E286-454B-A791-755728E4F8DD}" presName="tx1" presStyleLbl="revTx" presStyleIdx="6" presStyleCnt="7"/>
      <dgm:spPr/>
    </dgm:pt>
    <dgm:pt modelId="{77B6FCA0-4BD5-413A-9FC2-14AF38E3B00E}" type="pres">
      <dgm:prSet presAssocID="{1E2443CB-E286-454B-A791-755728E4F8DD}" presName="vert1" presStyleCnt="0"/>
      <dgm:spPr/>
    </dgm:pt>
  </dgm:ptLst>
  <dgm:cxnLst>
    <dgm:cxn modelId="{CB25BB06-82FC-4EF2-9FF2-DD436E301CE8}" type="presOf" srcId="{E4BE99CD-24E1-4DFA-B70B-6110406CA1F1}" destId="{7376255D-4E92-4E9D-90C1-C8025920652D}" srcOrd="0" destOrd="0" presId="urn:microsoft.com/office/officeart/2008/layout/LinedList"/>
    <dgm:cxn modelId="{DA7C2726-7276-4760-8152-EF5F2B865091}" srcId="{A451DD89-047B-4AFD-A214-D330B6E0B80C}" destId="{E4BE99CD-24E1-4DFA-B70B-6110406CA1F1}" srcOrd="4" destOrd="0" parTransId="{0797A927-5B17-404A-B8A4-36A70C4A2A19}" sibTransId="{AC5F5B1D-6670-48EE-B6BD-886A649BDB8F}"/>
    <dgm:cxn modelId="{32BDDA27-4D8B-484C-B38B-3C2713E20CA1}" type="presOf" srcId="{B0FD0791-110F-4A14-9D7C-F96828F85B96}" destId="{913D9689-FAEC-43D5-8B68-EBCECD58CCEA}" srcOrd="0" destOrd="0" presId="urn:microsoft.com/office/officeart/2008/layout/LinedList"/>
    <dgm:cxn modelId="{E8E1732E-B0BD-44AA-AB62-D87A5D317E9A}" srcId="{A451DD89-047B-4AFD-A214-D330B6E0B80C}" destId="{2A5316AD-09C3-4A04-AB47-A7D28163DA0B}" srcOrd="2" destOrd="0" parTransId="{7BE5DB4B-16C5-4A77-820F-05BDF77F51F3}" sibTransId="{E0012C32-77A3-491F-A3E0-D3373A917801}"/>
    <dgm:cxn modelId="{199ED83B-A661-4F33-A927-6A8D2957A01A}" type="presOf" srcId="{1E2443CB-E286-454B-A791-755728E4F8DD}" destId="{D9A1D2F2-CE78-413A-8478-2ED4B7CD0217}" srcOrd="0" destOrd="0" presId="urn:microsoft.com/office/officeart/2008/layout/LinedList"/>
    <dgm:cxn modelId="{1051CF71-1842-4E73-98E0-982508DF02F5}" srcId="{A451DD89-047B-4AFD-A214-D330B6E0B80C}" destId="{D0EFEC33-5038-466A-A1C2-75447FFD4888}" srcOrd="3" destOrd="0" parTransId="{C78C10F9-B165-4010-A423-53C0B2B2115D}" sibTransId="{2C07D2F6-2D63-4616-9142-01CE3ACEDBAF}"/>
    <dgm:cxn modelId="{6533857C-5D0C-4A9C-BC45-AC3A939360C8}" srcId="{A451DD89-047B-4AFD-A214-D330B6E0B80C}" destId="{B0FD0791-110F-4A14-9D7C-F96828F85B96}" srcOrd="5" destOrd="0" parTransId="{9CED5A28-57AC-457B-AB69-632BED736266}" sibTransId="{7A19221F-7647-4CB8-A5C4-468DBC43C99A}"/>
    <dgm:cxn modelId="{41AC0E80-B4FC-4031-9B7D-975EDAE2BC14}" type="presOf" srcId="{2A5316AD-09C3-4A04-AB47-A7D28163DA0B}" destId="{5D449B69-280D-415E-B229-EA14A1FDE2AE}" srcOrd="0" destOrd="0" presId="urn:microsoft.com/office/officeart/2008/layout/LinedList"/>
    <dgm:cxn modelId="{5D8BD882-EAD2-497C-A1FF-23F0AFF25532}" type="presOf" srcId="{D0EFEC33-5038-466A-A1C2-75447FFD4888}" destId="{3AC1BB3C-AE0A-495F-B186-720A4CC5028A}" srcOrd="0" destOrd="0" presId="urn:microsoft.com/office/officeart/2008/layout/LinedList"/>
    <dgm:cxn modelId="{43992394-E0BE-46E3-BC78-474FF5B708DD}" type="presOf" srcId="{3B773F2A-FEC5-47E9-BE37-7CC4B34B26E2}" destId="{9C71AD7E-19D3-424B-B997-02E7C2B2DAD8}" srcOrd="0" destOrd="0" presId="urn:microsoft.com/office/officeart/2008/layout/LinedList"/>
    <dgm:cxn modelId="{D2BC8197-CE88-4E24-9529-F51253DC3FDA}" srcId="{A451DD89-047B-4AFD-A214-D330B6E0B80C}" destId="{80F3B7FA-4D0B-4AE7-93FF-59F21758079A}" srcOrd="1" destOrd="0" parTransId="{4387254F-8592-40E4-AD8F-822A76861F37}" sibTransId="{2AC463E4-A415-45F8-9B5F-2A63EAFE76A1}"/>
    <dgm:cxn modelId="{F21D8FA8-C9D1-4ECF-8D93-54345541938E}" type="presOf" srcId="{80F3B7FA-4D0B-4AE7-93FF-59F21758079A}" destId="{0F3DEDC3-FF6F-44CC-913D-BE89D397E7E1}" srcOrd="0" destOrd="0" presId="urn:microsoft.com/office/officeart/2008/layout/LinedList"/>
    <dgm:cxn modelId="{21B116CF-8C91-4BDE-84A6-866A889BE554}" type="presOf" srcId="{A451DD89-047B-4AFD-A214-D330B6E0B80C}" destId="{CA84F21B-59CD-469F-A05F-C97D8C3A9AF5}" srcOrd="0" destOrd="0" presId="urn:microsoft.com/office/officeart/2008/layout/LinedList"/>
    <dgm:cxn modelId="{407D67D0-C8E3-486C-9511-95288A8D9092}" srcId="{A451DD89-047B-4AFD-A214-D330B6E0B80C}" destId="{1E2443CB-E286-454B-A791-755728E4F8DD}" srcOrd="6" destOrd="0" parTransId="{92DED722-196B-4BA5-B750-346E2DE6C5AD}" sibTransId="{8645CCC0-4B09-4FE0-B43B-77559CFD0ACC}"/>
    <dgm:cxn modelId="{2DE126E4-9852-45D0-9798-81CD17A56DD1}" srcId="{A451DD89-047B-4AFD-A214-D330B6E0B80C}" destId="{3B773F2A-FEC5-47E9-BE37-7CC4B34B26E2}" srcOrd="0" destOrd="0" parTransId="{4DA8408A-EA43-448B-BA5C-F3223FFC61C3}" sibTransId="{2FC5044A-01A7-40B7-838A-4AD357B0D85D}"/>
    <dgm:cxn modelId="{27C4B311-A56D-41C7-91B7-5D7557BF1E2F}" type="presParOf" srcId="{CA84F21B-59CD-469F-A05F-C97D8C3A9AF5}" destId="{C545FC26-C119-4A3E-8D48-0C41A0AC25F4}" srcOrd="0" destOrd="0" presId="urn:microsoft.com/office/officeart/2008/layout/LinedList"/>
    <dgm:cxn modelId="{2E3D2DC9-4D6E-45A7-A652-9C68CBDB181B}" type="presParOf" srcId="{CA84F21B-59CD-469F-A05F-C97D8C3A9AF5}" destId="{7E3A7FC0-E32D-449E-8220-9E8C5ED8F896}" srcOrd="1" destOrd="0" presId="urn:microsoft.com/office/officeart/2008/layout/LinedList"/>
    <dgm:cxn modelId="{63AD8180-ED99-444E-A619-337DD1409567}" type="presParOf" srcId="{7E3A7FC0-E32D-449E-8220-9E8C5ED8F896}" destId="{9C71AD7E-19D3-424B-B997-02E7C2B2DAD8}" srcOrd="0" destOrd="0" presId="urn:microsoft.com/office/officeart/2008/layout/LinedList"/>
    <dgm:cxn modelId="{2518C71B-11D5-4A58-9085-B69ADF6F1114}" type="presParOf" srcId="{7E3A7FC0-E32D-449E-8220-9E8C5ED8F896}" destId="{3140FE01-6E98-4320-8802-DEE2216F699B}" srcOrd="1" destOrd="0" presId="urn:microsoft.com/office/officeart/2008/layout/LinedList"/>
    <dgm:cxn modelId="{73C545CF-EFA9-47B1-B29E-A01E14974312}" type="presParOf" srcId="{CA84F21B-59CD-469F-A05F-C97D8C3A9AF5}" destId="{4B766492-78A2-4CD4-AB6A-E41607B56FFA}" srcOrd="2" destOrd="0" presId="urn:microsoft.com/office/officeart/2008/layout/LinedList"/>
    <dgm:cxn modelId="{0F4427D9-2741-4226-8292-0E9B18BF04F4}" type="presParOf" srcId="{CA84F21B-59CD-469F-A05F-C97D8C3A9AF5}" destId="{F28FE518-CCBA-44F3-B1A6-1A7279F7B17D}" srcOrd="3" destOrd="0" presId="urn:microsoft.com/office/officeart/2008/layout/LinedList"/>
    <dgm:cxn modelId="{D278F17C-6CFF-4905-9D62-0E123BD2C8E8}" type="presParOf" srcId="{F28FE518-CCBA-44F3-B1A6-1A7279F7B17D}" destId="{0F3DEDC3-FF6F-44CC-913D-BE89D397E7E1}" srcOrd="0" destOrd="0" presId="urn:microsoft.com/office/officeart/2008/layout/LinedList"/>
    <dgm:cxn modelId="{6D613437-4C98-449F-B43A-8C5F5B17A3EF}" type="presParOf" srcId="{F28FE518-CCBA-44F3-B1A6-1A7279F7B17D}" destId="{09E02665-7F74-442E-9A73-459AB6AEEAFD}" srcOrd="1" destOrd="0" presId="urn:microsoft.com/office/officeart/2008/layout/LinedList"/>
    <dgm:cxn modelId="{359F9DA3-2A29-49B9-AE31-5D1BC9C2A08B}" type="presParOf" srcId="{CA84F21B-59CD-469F-A05F-C97D8C3A9AF5}" destId="{C4147D7D-A036-47F3-A4CA-FF46DE1BDD34}" srcOrd="4" destOrd="0" presId="urn:microsoft.com/office/officeart/2008/layout/LinedList"/>
    <dgm:cxn modelId="{F4D0CA45-CE99-4466-B921-3BC0BEFF02DD}" type="presParOf" srcId="{CA84F21B-59CD-469F-A05F-C97D8C3A9AF5}" destId="{B20EDBDD-B3B2-4C8B-A3CF-C60B082A6047}" srcOrd="5" destOrd="0" presId="urn:microsoft.com/office/officeart/2008/layout/LinedList"/>
    <dgm:cxn modelId="{D6C3A65F-209A-4DA9-AF72-F923E3FBAAE4}" type="presParOf" srcId="{B20EDBDD-B3B2-4C8B-A3CF-C60B082A6047}" destId="{5D449B69-280D-415E-B229-EA14A1FDE2AE}" srcOrd="0" destOrd="0" presId="urn:microsoft.com/office/officeart/2008/layout/LinedList"/>
    <dgm:cxn modelId="{A1A6655E-9C64-4082-B3F7-1F1653308519}" type="presParOf" srcId="{B20EDBDD-B3B2-4C8B-A3CF-C60B082A6047}" destId="{26E74322-B891-4621-9CDF-222F33D17614}" srcOrd="1" destOrd="0" presId="urn:microsoft.com/office/officeart/2008/layout/LinedList"/>
    <dgm:cxn modelId="{3FA16006-B60B-4EFF-AE80-93CA9243942D}" type="presParOf" srcId="{CA84F21B-59CD-469F-A05F-C97D8C3A9AF5}" destId="{DBDD3578-C60D-4757-BE4D-BA38B8D4D050}" srcOrd="6" destOrd="0" presId="urn:microsoft.com/office/officeart/2008/layout/LinedList"/>
    <dgm:cxn modelId="{B698FD82-4E05-4BC4-9E92-4A0F67B05487}" type="presParOf" srcId="{CA84F21B-59CD-469F-A05F-C97D8C3A9AF5}" destId="{90C6F488-EC54-4809-B40F-A0E79839DC61}" srcOrd="7" destOrd="0" presId="urn:microsoft.com/office/officeart/2008/layout/LinedList"/>
    <dgm:cxn modelId="{1EE7A657-DFCC-4F28-8E11-7631B673847D}" type="presParOf" srcId="{90C6F488-EC54-4809-B40F-A0E79839DC61}" destId="{3AC1BB3C-AE0A-495F-B186-720A4CC5028A}" srcOrd="0" destOrd="0" presId="urn:microsoft.com/office/officeart/2008/layout/LinedList"/>
    <dgm:cxn modelId="{CF7A362F-F49F-41D7-B334-770BADB41318}" type="presParOf" srcId="{90C6F488-EC54-4809-B40F-A0E79839DC61}" destId="{61E7FA19-57D4-4B66-8E3C-57C06091535D}" srcOrd="1" destOrd="0" presId="urn:microsoft.com/office/officeart/2008/layout/LinedList"/>
    <dgm:cxn modelId="{5099279A-3B99-424C-B546-030958BE2027}" type="presParOf" srcId="{CA84F21B-59CD-469F-A05F-C97D8C3A9AF5}" destId="{AB883EA1-1CE7-4A37-ACCE-CEA5E2A50C57}" srcOrd="8" destOrd="0" presId="urn:microsoft.com/office/officeart/2008/layout/LinedList"/>
    <dgm:cxn modelId="{801D09F0-B7ED-4C7E-828E-6B1734514295}" type="presParOf" srcId="{CA84F21B-59CD-469F-A05F-C97D8C3A9AF5}" destId="{5C963855-1970-4E1F-B4A6-FE858471E549}" srcOrd="9" destOrd="0" presId="urn:microsoft.com/office/officeart/2008/layout/LinedList"/>
    <dgm:cxn modelId="{ADEBBF15-6D01-4A69-ABE9-1A76BC4A6940}" type="presParOf" srcId="{5C963855-1970-4E1F-B4A6-FE858471E549}" destId="{7376255D-4E92-4E9D-90C1-C8025920652D}" srcOrd="0" destOrd="0" presId="urn:microsoft.com/office/officeart/2008/layout/LinedList"/>
    <dgm:cxn modelId="{F1866D89-542E-4F91-8B4B-51741462A187}" type="presParOf" srcId="{5C963855-1970-4E1F-B4A6-FE858471E549}" destId="{2E863976-C3FD-4FCE-B497-F20F662FDC18}" srcOrd="1" destOrd="0" presId="urn:microsoft.com/office/officeart/2008/layout/LinedList"/>
    <dgm:cxn modelId="{B9D7A312-5465-47CB-849E-F3440643DC17}" type="presParOf" srcId="{CA84F21B-59CD-469F-A05F-C97D8C3A9AF5}" destId="{B2801F98-9CED-4B56-86F7-7EAF0C9DA72B}" srcOrd="10" destOrd="0" presId="urn:microsoft.com/office/officeart/2008/layout/LinedList"/>
    <dgm:cxn modelId="{AAFB7FD0-4348-4AC7-AD77-9AABDF5AB27A}" type="presParOf" srcId="{CA84F21B-59CD-469F-A05F-C97D8C3A9AF5}" destId="{00028BAD-4F8A-44D7-ACF3-B9AFF8A3484A}" srcOrd="11" destOrd="0" presId="urn:microsoft.com/office/officeart/2008/layout/LinedList"/>
    <dgm:cxn modelId="{1CBF9F7D-F6FB-4993-A598-8A335D82A10F}" type="presParOf" srcId="{00028BAD-4F8A-44D7-ACF3-B9AFF8A3484A}" destId="{913D9689-FAEC-43D5-8B68-EBCECD58CCEA}" srcOrd="0" destOrd="0" presId="urn:microsoft.com/office/officeart/2008/layout/LinedList"/>
    <dgm:cxn modelId="{1AC86612-5C60-48AF-9AB0-64AF13333ADE}" type="presParOf" srcId="{00028BAD-4F8A-44D7-ACF3-B9AFF8A3484A}" destId="{8874093A-E94E-4291-A36A-7C98CB85872A}" srcOrd="1" destOrd="0" presId="urn:microsoft.com/office/officeart/2008/layout/LinedList"/>
    <dgm:cxn modelId="{56AC864C-6DFF-4B3E-A41C-6985D4CDE7AB}" type="presParOf" srcId="{CA84F21B-59CD-469F-A05F-C97D8C3A9AF5}" destId="{8A63D3B6-6002-40F6-BFA2-CE4C837EC3C0}" srcOrd="12" destOrd="0" presId="urn:microsoft.com/office/officeart/2008/layout/LinedList"/>
    <dgm:cxn modelId="{C1CFF4F3-7B12-43B5-840F-0FEBC15D6306}" type="presParOf" srcId="{CA84F21B-59CD-469F-A05F-C97D8C3A9AF5}" destId="{7638BD52-EEB8-49BA-9FFD-B7C1EC282374}" srcOrd="13" destOrd="0" presId="urn:microsoft.com/office/officeart/2008/layout/LinedList"/>
    <dgm:cxn modelId="{23B80B58-33F0-47B5-B6B7-1F455E0E92B5}" type="presParOf" srcId="{7638BD52-EEB8-49BA-9FFD-B7C1EC282374}" destId="{D9A1D2F2-CE78-413A-8478-2ED4B7CD0217}" srcOrd="0" destOrd="0" presId="urn:microsoft.com/office/officeart/2008/layout/LinedList"/>
    <dgm:cxn modelId="{A883EB86-554D-41F7-9738-F9DB2CFBA9AF}" type="presParOf" srcId="{7638BD52-EEB8-49BA-9FFD-B7C1EC282374}" destId="{77B6FCA0-4BD5-413A-9FC2-14AF38E3B0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5FC26-C119-4A3E-8D48-0C41A0AC25F4}">
      <dsp:nvSpPr>
        <dsp:cNvPr id="0" name=""/>
        <dsp:cNvSpPr/>
      </dsp:nvSpPr>
      <dsp:spPr>
        <a:xfrm>
          <a:off x="0" y="57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C71AD7E-19D3-424B-B997-02E7C2B2DAD8}">
      <dsp:nvSpPr>
        <dsp:cNvPr id="0" name=""/>
        <dsp:cNvSpPr/>
      </dsp:nvSpPr>
      <dsp:spPr>
        <a:xfrm>
          <a:off x="0" y="57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Giới</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thiệu</a:t>
          </a:r>
          <a:endParaRPr lang="en-US" sz="3100" kern="1200" dirty="0">
            <a:latin typeface="Times New Roman" panose="02020603050405020304" pitchFamily="18" charset="0"/>
            <a:cs typeface="Times New Roman" panose="02020603050405020304" pitchFamily="18" charset="0"/>
          </a:endParaRPr>
        </a:p>
      </dsp:txBody>
      <dsp:txXfrm>
        <a:off x="0" y="571"/>
        <a:ext cx="7114904" cy="668886"/>
      </dsp:txXfrm>
    </dsp:sp>
    <dsp:sp modelId="{4B766492-78A2-4CD4-AB6A-E41607B56FFA}">
      <dsp:nvSpPr>
        <dsp:cNvPr id="0" name=""/>
        <dsp:cNvSpPr/>
      </dsp:nvSpPr>
      <dsp:spPr>
        <a:xfrm>
          <a:off x="0" y="669458"/>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3DEDC3-FF6F-44CC-913D-BE89D397E7E1}">
      <dsp:nvSpPr>
        <dsp:cNvPr id="0" name=""/>
        <dsp:cNvSpPr/>
      </dsp:nvSpPr>
      <dsp:spPr>
        <a:xfrm>
          <a:off x="0" y="669458"/>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Top-down approach</a:t>
          </a:r>
        </a:p>
      </dsp:txBody>
      <dsp:txXfrm>
        <a:off x="0" y="669458"/>
        <a:ext cx="7114904" cy="668886"/>
      </dsp:txXfrm>
    </dsp:sp>
    <dsp:sp modelId="{C4147D7D-A036-47F3-A4CA-FF46DE1BDD34}">
      <dsp:nvSpPr>
        <dsp:cNvPr id="0" name=""/>
        <dsp:cNvSpPr/>
      </dsp:nvSpPr>
      <dsp:spPr>
        <a:xfrm>
          <a:off x="0" y="1338345"/>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449B69-280D-415E-B229-EA14A1FDE2AE}">
      <dsp:nvSpPr>
        <dsp:cNvPr id="0" name=""/>
        <dsp:cNvSpPr/>
      </dsp:nvSpPr>
      <dsp:spPr>
        <a:xfrm>
          <a:off x="0" y="1338345"/>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Bottom-up approach</a:t>
          </a:r>
        </a:p>
      </dsp:txBody>
      <dsp:txXfrm>
        <a:off x="0" y="1338345"/>
        <a:ext cx="7114904" cy="668886"/>
      </dsp:txXfrm>
    </dsp:sp>
    <dsp:sp modelId="{DBDD3578-C60D-4757-BE4D-BA38B8D4D050}">
      <dsp:nvSpPr>
        <dsp:cNvPr id="0" name=""/>
        <dsp:cNvSpPr/>
      </dsp:nvSpPr>
      <dsp:spPr>
        <a:xfrm>
          <a:off x="0" y="200723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AC1BB3C-AE0A-495F-B186-720A4CC5028A}">
      <dsp:nvSpPr>
        <dsp:cNvPr id="0" name=""/>
        <dsp:cNvSpPr/>
      </dsp:nvSpPr>
      <dsp:spPr>
        <a:xfrm>
          <a:off x="0" y="200723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Memoization</a:t>
          </a:r>
          <a:endParaRPr lang="en-US" sz="3100" kern="1200" dirty="0">
            <a:latin typeface="Times New Roman" panose="02020603050405020304" pitchFamily="18" charset="0"/>
            <a:cs typeface="Times New Roman" panose="02020603050405020304" pitchFamily="18" charset="0"/>
          </a:endParaRPr>
        </a:p>
      </dsp:txBody>
      <dsp:txXfrm>
        <a:off x="0" y="2007231"/>
        <a:ext cx="7114904" cy="668886"/>
      </dsp:txXfrm>
    </dsp:sp>
    <dsp:sp modelId="{AB883EA1-1CE7-4A37-ACCE-CEA5E2A50C57}">
      <dsp:nvSpPr>
        <dsp:cNvPr id="0" name=""/>
        <dsp:cNvSpPr/>
      </dsp:nvSpPr>
      <dsp:spPr>
        <a:xfrm>
          <a:off x="0" y="2676118"/>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376255D-4E92-4E9D-90C1-C8025920652D}">
      <dsp:nvSpPr>
        <dsp:cNvPr id="0" name=""/>
        <dsp:cNvSpPr/>
      </dsp:nvSpPr>
      <dsp:spPr>
        <a:xfrm>
          <a:off x="0" y="2676118"/>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Tabulation</a:t>
          </a:r>
        </a:p>
      </dsp:txBody>
      <dsp:txXfrm>
        <a:off x="0" y="2676118"/>
        <a:ext cx="7114904" cy="668886"/>
      </dsp:txXfrm>
    </dsp:sp>
    <dsp:sp modelId="{B2801F98-9CED-4B56-86F7-7EAF0C9DA72B}">
      <dsp:nvSpPr>
        <dsp:cNvPr id="0" name=""/>
        <dsp:cNvSpPr/>
      </dsp:nvSpPr>
      <dsp:spPr>
        <a:xfrm>
          <a:off x="0" y="3345004"/>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13D9689-FAEC-43D5-8B68-EBCECD58CCEA}">
      <dsp:nvSpPr>
        <dsp:cNvPr id="0" name=""/>
        <dsp:cNvSpPr/>
      </dsp:nvSpPr>
      <dsp:spPr>
        <a:xfrm>
          <a:off x="0" y="3345004"/>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vi-VN" sz="3100" kern="1200" dirty="0">
              <a:latin typeface="+mj-lt"/>
            </a:rPr>
            <a:t>Ưu và nhược điểm</a:t>
          </a:r>
          <a:endParaRPr lang="en-US" sz="3100" kern="1200" dirty="0">
            <a:latin typeface="+mj-lt"/>
          </a:endParaRPr>
        </a:p>
      </dsp:txBody>
      <dsp:txXfrm>
        <a:off x="0" y="3345004"/>
        <a:ext cx="7114904" cy="668886"/>
      </dsp:txXfrm>
    </dsp:sp>
    <dsp:sp modelId="{8A63D3B6-6002-40F6-BFA2-CE4C837EC3C0}">
      <dsp:nvSpPr>
        <dsp:cNvPr id="0" name=""/>
        <dsp:cNvSpPr/>
      </dsp:nvSpPr>
      <dsp:spPr>
        <a:xfrm>
          <a:off x="0" y="4013891"/>
          <a:ext cx="711490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9A1D2F2-CE78-413A-8478-2ED4B7CD0217}">
      <dsp:nvSpPr>
        <dsp:cNvPr id="0" name=""/>
        <dsp:cNvSpPr/>
      </dsp:nvSpPr>
      <dsp:spPr>
        <a:xfrm>
          <a:off x="0" y="4013891"/>
          <a:ext cx="7114904" cy="66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err="1">
              <a:latin typeface="Times New Roman" panose="02020603050405020304" pitchFamily="18" charset="0"/>
              <a:cs typeface="Times New Roman" panose="02020603050405020304" pitchFamily="18" charset="0"/>
            </a:rPr>
            <a:t>Bài</a:t>
          </a:r>
          <a:r>
            <a:rPr lang="en-US" sz="3100" kern="1200" dirty="0">
              <a:latin typeface="Times New Roman" panose="02020603050405020304" pitchFamily="18" charset="0"/>
              <a:cs typeface="Times New Roman" panose="02020603050405020304" pitchFamily="18" charset="0"/>
            </a:rPr>
            <a:t> </a:t>
          </a:r>
          <a:r>
            <a:rPr lang="en-US" sz="3100" kern="1200" dirty="0" err="1">
              <a:latin typeface="Times New Roman" panose="02020603050405020304" pitchFamily="18" charset="0"/>
              <a:cs typeface="Times New Roman" panose="02020603050405020304" pitchFamily="18" charset="0"/>
            </a:rPr>
            <a:t>tập</a:t>
          </a:r>
          <a:endParaRPr lang="en-US" sz="3100" kern="1200" dirty="0">
            <a:latin typeface="Times New Roman" panose="02020603050405020304" pitchFamily="18" charset="0"/>
            <a:cs typeface="Times New Roman" panose="02020603050405020304" pitchFamily="18" charset="0"/>
          </a:endParaRPr>
        </a:p>
      </dsp:txBody>
      <dsp:txXfrm>
        <a:off x="0" y="4013891"/>
        <a:ext cx="7114904" cy="6688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a:t>
            </a:fld>
            <a:endParaRPr lang="en-US"/>
          </a:p>
        </p:txBody>
      </p:sp>
    </p:spTree>
    <p:extLst>
      <p:ext uri="{BB962C8B-B14F-4D97-AF65-F5344CB8AC3E}">
        <p14:creationId xmlns:p14="http://schemas.microsoft.com/office/powerpoint/2010/main" val="1763982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11</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12</a:t>
            </a:fld>
            <a:endParaRPr lang="en-US"/>
          </a:p>
        </p:txBody>
      </p:sp>
    </p:spTree>
    <p:extLst>
      <p:ext uri="{BB962C8B-B14F-4D97-AF65-F5344CB8AC3E}">
        <p14:creationId xmlns:p14="http://schemas.microsoft.com/office/powerpoint/2010/main" val="6175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1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15</a:t>
            </a:fld>
            <a:endParaRPr lang="en-US"/>
          </a:p>
        </p:txBody>
      </p:sp>
    </p:spTree>
    <p:extLst>
      <p:ext uri="{BB962C8B-B14F-4D97-AF65-F5344CB8AC3E}">
        <p14:creationId xmlns:p14="http://schemas.microsoft.com/office/powerpoint/2010/main" val="75472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20</a:t>
            </a:fld>
            <a:endParaRPr lang="en-US"/>
          </a:p>
        </p:txBody>
      </p:sp>
    </p:spTree>
    <p:extLst>
      <p:ext uri="{BB962C8B-B14F-4D97-AF65-F5344CB8AC3E}">
        <p14:creationId xmlns:p14="http://schemas.microsoft.com/office/powerpoint/2010/main" val="278763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2</a:t>
            </a:fld>
            <a:endParaRPr lang="en-US"/>
          </a:p>
        </p:txBody>
      </p:sp>
    </p:spTree>
    <p:extLst>
      <p:ext uri="{BB962C8B-B14F-4D97-AF65-F5344CB8AC3E}">
        <p14:creationId xmlns:p14="http://schemas.microsoft.com/office/powerpoint/2010/main" val="381102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5</a:t>
            </a:fld>
            <a:endParaRPr lang="en-US"/>
          </a:p>
        </p:txBody>
      </p:sp>
    </p:spTree>
    <p:extLst>
      <p:ext uri="{BB962C8B-B14F-4D97-AF65-F5344CB8AC3E}">
        <p14:creationId xmlns:p14="http://schemas.microsoft.com/office/powerpoint/2010/main" val="119164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b="0" i="0" dirty="0">
                <a:effectLst/>
                <a:latin typeface="Roboto"/>
              </a:rPr>
              <a:t> , </a:t>
            </a:r>
            <a:r>
              <a:rPr lang="en-US" sz="1200" b="0" i="0" dirty="0" err="1">
                <a:effectLst/>
                <a:latin typeface="Roboto"/>
              </a:rPr>
              <a:t>cần</a:t>
            </a:r>
            <a:r>
              <a:rPr lang="en-US" sz="1200" b="0" i="0" dirty="0">
                <a:effectLst/>
                <a:latin typeface="Roboto"/>
              </a:rPr>
              <a:t> </a:t>
            </a:r>
            <a:r>
              <a:rPr lang="en-US" sz="1200" b="0" i="0" dirty="0" err="1">
                <a:effectLst/>
                <a:latin typeface="Roboto"/>
              </a:rPr>
              <a:t>phải</a:t>
            </a:r>
            <a:r>
              <a:rPr lang="en-US" sz="1200" b="0" i="0" dirty="0">
                <a:effectLst/>
                <a:latin typeface="Roboto"/>
              </a:rPr>
              <a:t> </a:t>
            </a:r>
            <a:r>
              <a:rPr lang="en-US" sz="1200" b="0" i="0" dirty="0" err="1">
                <a:effectLst/>
                <a:latin typeface="Roboto"/>
              </a:rPr>
              <a:t>trộn</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tím</a:t>
            </a:r>
            <a:r>
              <a:rPr lang="en-US" sz="1200" b="0" i="0" dirty="0">
                <a:effectLst/>
                <a:latin typeface="Roboto"/>
              </a:rPr>
              <a:t> </a:t>
            </a:r>
            <a:r>
              <a:rPr lang="en-US" sz="1200" b="0" i="0" dirty="0" err="1">
                <a:effectLst/>
                <a:latin typeface="Roboto"/>
              </a:rPr>
              <a:t>và</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đỏ</a:t>
            </a:r>
            <a:r>
              <a:rPr lang="en-US" sz="1200" dirty="0">
                <a:latin typeface="Roboto"/>
              </a:rPr>
              <a:t>, </a:t>
            </a:r>
            <a:r>
              <a:rPr lang="en-US" sz="1200" dirty="0" err="1">
                <a:latin typeface="Roboto"/>
              </a:rPr>
              <a:t>mà</a:t>
            </a:r>
            <a:r>
              <a:rPr lang="en-US" sz="1200" dirty="0">
                <a:latin typeface="Roboto"/>
              </a:rPr>
              <a:t> </a:t>
            </a:r>
            <a:r>
              <a:rPr lang="en-US" sz="1200" dirty="0" err="1">
                <a:latin typeface="Roboto"/>
              </a:rPr>
              <a:t>trước</a:t>
            </a:r>
            <a:r>
              <a:rPr lang="en-US" sz="1200" dirty="0">
                <a:latin typeface="Roboto"/>
              </a:rPr>
              <a:t> </a:t>
            </a:r>
            <a:r>
              <a:rPr lang="en-US" sz="1200" dirty="0" err="1">
                <a:latin typeface="Roboto"/>
              </a:rPr>
              <a:t>đó</a:t>
            </a:r>
            <a:r>
              <a:rPr lang="en-US" sz="1200" dirty="0">
                <a:latin typeface="Roboto"/>
              </a:rPr>
              <a:t> </a:t>
            </a: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dirty="0" err="1">
                <a:latin typeface="Roboto"/>
              </a:rPr>
              <a:t>tím</a:t>
            </a:r>
            <a:r>
              <a:rPr lang="en-US" sz="1200" dirty="0">
                <a:latin typeface="Roboto"/>
              </a:rPr>
              <a:t> </a:t>
            </a:r>
            <a:r>
              <a:rPr lang="en-US" sz="1200" dirty="0" err="1">
                <a:latin typeface="Roboto"/>
              </a:rPr>
              <a:t>cần</a:t>
            </a:r>
            <a:r>
              <a:rPr lang="en-US" sz="1200" dirty="0">
                <a:latin typeface="Roboto"/>
              </a:rPr>
              <a:t> </a:t>
            </a:r>
            <a:r>
              <a:rPr lang="en-US" sz="1200" dirty="0" err="1">
                <a:latin typeface="Roboto"/>
              </a:rPr>
              <a:t>phải</a:t>
            </a:r>
            <a:r>
              <a:rPr lang="en-US" sz="1200" dirty="0">
                <a:latin typeface="Roboto"/>
              </a:rPr>
              <a:t> </a:t>
            </a:r>
            <a:r>
              <a:rPr lang="en-US" sz="1200" dirty="0" err="1">
                <a:latin typeface="Roboto"/>
              </a:rPr>
              <a:t>trộn</a:t>
            </a:r>
            <a:r>
              <a:rPr lang="en-US" sz="1200" dirty="0">
                <a:latin typeface="Roboto"/>
              </a:rPr>
              <a:t> </a:t>
            </a:r>
            <a:r>
              <a:rPr lang="en-US" sz="1200" dirty="0" err="1">
                <a:latin typeface="Roboto"/>
              </a:rPr>
              <a:t>đỏ</a:t>
            </a:r>
            <a:r>
              <a:rPr lang="en-US" sz="1200" dirty="0">
                <a:latin typeface="Roboto"/>
              </a:rPr>
              <a:t> </a:t>
            </a:r>
            <a:r>
              <a:rPr lang="en-US" sz="1200" dirty="0" err="1">
                <a:latin typeface="Roboto"/>
              </a:rPr>
              <a:t>và</a:t>
            </a:r>
            <a:r>
              <a:rPr lang="en-US" sz="1200" dirty="0">
                <a:latin typeface="Roboto"/>
              </a:rPr>
              <a:t> </a:t>
            </a:r>
            <a:r>
              <a:rPr lang="en-US" sz="1200" dirty="0" err="1">
                <a:latin typeface="Roboto"/>
              </a:rPr>
              <a:t>xanh</a:t>
            </a:r>
            <a:endParaRPr lang="en-US" sz="1200" dirty="0"/>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6</a:t>
            </a:fld>
            <a:endParaRPr lang="en-US"/>
          </a:p>
        </p:txBody>
      </p:sp>
    </p:spTree>
    <p:extLst>
      <p:ext uri="{BB962C8B-B14F-4D97-AF65-F5344CB8AC3E}">
        <p14:creationId xmlns:p14="http://schemas.microsoft.com/office/powerpoint/2010/main" val="109872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Trộn</a:t>
            </a:r>
            <a:r>
              <a:rPr lang="en-US" sz="1200" dirty="0"/>
              <a:t> </a:t>
            </a:r>
            <a:r>
              <a:rPr lang="en-US" sz="1200" dirty="0" err="1"/>
              <a:t>màu</a:t>
            </a:r>
            <a:r>
              <a:rPr lang="en-US" sz="1200" dirty="0"/>
              <a:t> </a:t>
            </a:r>
            <a:r>
              <a:rPr lang="en-US" sz="1200" dirty="0" err="1"/>
              <a:t>đỏ</a:t>
            </a:r>
            <a:r>
              <a:rPr lang="en-US" sz="1200" dirty="0"/>
              <a:t> </a:t>
            </a:r>
            <a:r>
              <a:rPr lang="en-US" sz="1200" dirty="0" err="1"/>
              <a:t>và</a:t>
            </a:r>
            <a:r>
              <a:rPr lang="en-US" sz="1200" dirty="0"/>
              <a:t> </a:t>
            </a:r>
            <a:r>
              <a:rPr lang="en-US" sz="1200" dirty="0" err="1"/>
              <a:t>xanh</a:t>
            </a:r>
            <a:r>
              <a:rPr lang="en-US" sz="1200" dirty="0"/>
              <a:t> ra </a:t>
            </a:r>
            <a:r>
              <a:rPr lang="en-US" sz="1200" dirty="0" err="1"/>
              <a:t>màu</a:t>
            </a:r>
            <a:r>
              <a:rPr lang="en-US" sz="1200" dirty="0"/>
              <a:t> </a:t>
            </a:r>
            <a:r>
              <a:rPr lang="en-US" sz="1200" dirty="0" err="1"/>
              <a:t>tím</a:t>
            </a:r>
            <a:r>
              <a:rPr lang="en-US" sz="1200" dirty="0"/>
              <a:t>, </a:t>
            </a:r>
            <a:r>
              <a:rPr lang="en-US" sz="1200" dirty="0" err="1"/>
              <a:t>trộn</a:t>
            </a:r>
            <a:r>
              <a:rPr lang="en-US" sz="1200" dirty="0"/>
              <a:t> </a:t>
            </a:r>
            <a:r>
              <a:rPr lang="en-US" sz="1200" dirty="0" err="1"/>
              <a:t>màu</a:t>
            </a:r>
            <a:r>
              <a:rPr lang="en-US" sz="1200" dirty="0"/>
              <a:t> </a:t>
            </a:r>
            <a:r>
              <a:rPr lang="en-US" sz="1200" dirty="0" err="1"/>
              <a:t>tím</a:t>
            </a:r>
            <a:r>
              <a:rPr lang="en-US" sz="1200" dirty="0"/>
              <a:t> </a:t>
            </a:r>
            <a:r>
              <a:rPr lang="en-US" sz="1200" dirty="0" err="1"/>
              <a:t>và</a:t>
            </a:r>
            <a:r>
              <a:rPr lang="en-US" sz="1200" dirty="0"/>
              <a:t> </a:t>
            </a:r>
            <a:r>
              <a:rPr lang="en-US" sz="1200" dirty="0" err="1"/>
              <a:t>đỏ</a:t>
            </a:r>
            <a:r>
              <a:rPr lang="en-US" sz="1200" dirty="0"/>
              <a:t> ra </a:t>
            </a:r>
            <a:r>
              <a:rPr lang="en-US" sz="1200" dirty="0" err="1"/>
              <a:t>màu</a:t>
            </a:r>
            <a:r>
              <a:rPr lang="en-US" sz="1200" dirty="0"/>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dirty="0"/>
              <a:t>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8</a:t>
            </a:fld>
            <a:endParaRPr lang="en-US"/>
          </a:p>
        </p:txBody>
      </p:sp>
    </p:spTree>
    <p:extLst>
      <p:ext uri="{BB962C8B-B14F-4D97-AF65-F5344CB8AC3E}">
        <p14:creationId xmlns:p14="http://schemas.microsoft.com/office/powerpoint/2010/main" val="282000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96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5/17/2021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5/17/2021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5/17/2021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5/17/2021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5/17/2021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5/17/2021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5/17/2021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5/17/2021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5/17/2021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5/17/2021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5/17/2021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5/17/2021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eople.eecs.berkeley.edu/~vazirani/s99cs170/notes/dynamic2.pdf" TargetMode="External"/><Relationship Id="rId2" Type="http://schemas.openxmlformats.org/officeDocument/2006/relationships/hyperlink" Target="https://www.quora.com/How-do-I-recognize-a-problem-as-a-dynamic-programming-proble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3"/>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600" dirty="0">
                <a:latin typeface="Times New Roman" panose="02020603050405020304" pitchFamily="18" charset="0"/>
                <a:cs typeface="Times New Roman" panose="02020603050405020304" pitchFamily="18" charset="0"/>
              </a:rPr>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1" y="4844779"/>
            <a:ext cx="5234561"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PHÂN TÍCH VÀ THIẾT KẾ THUẬT TOÁN</a:t>
            </a:r>
          </a:p>
          <a:p>
            <a:pPr algn="l"/>
            <a:r>
              <a:rPr lang="en-US" sz="2000" dirty="0">
                <a:latin typeface="Times New Roman" panose="02020603050405020304" pitchFamily="18" charset="0"/>
                <a:cs typeface="Times New Roman" panose="02020603050405020304" pitchFamily="18" charset="0"/>
              </a:rPr>
              <a:t>CS112.L21.KHCL.N03 </a:t>
            </a:r>
          </a:p>
          <a:p>
            <a:pPr algn="l"/>
            <a:r>
              <a:rPr lang="en-US" sz="2000" dirty="0">
                <a:latin typeface="Times New Roman" panose="02020603050405020304" pitchFamily="18" charset="0"/>
                <a:cs typeface="Times New Roman" panose="02020603050405020304" pitchFamily="18" charset="0"/>
              </a:rPr>
              <a:t>NHÓM 3</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8000" kern="1200">
                <a:solidFill>
                  <a:schemeClr val="bg1"/>
                </a:solidFill>
                <a:latin typeface="+mj-lt"/>
                <a:ea typeface="+mj-ea"/>
                <a:cs typeface="+mj-cs"/>
              </a:rPr>
              <a:t>Số fib(k)</a:t>
            </a:r>
          </a:p>
        </p:txBody>
      </p:sp>
      <p:cxnSp>
        <p:nvCxnSpPr>
          <p:cNvPr id="84" name="Straight Connector 8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B150E9-FFF3-4F24-A711-D84BD7C9867F}"/>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def help(n):</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if n&lt;=2:</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       return 1</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lang="en-US" sz="2000">
                <a:solidFill>
                  <a:schemeClr val="bg1"/>
                </a:solidFill>
              </a:rPr>
              <a:t>r</a:t>
            </a:r>
            <a:r>
              <a:rPr kumimoji="0" lang="en-US" sz="2000" b="0" i="0" u="none" strike="noStrike" cap="none" spc="0" normalizeH="0" baseline="0" noProof="0">
                <a:ln>
                  <a:noFill/>
                </a:ln>
                <a:solidFill>
                  <a:schemeClr val="bg1"/>
                </a:solidFill>
                <a:effectLst/>
                <a:uLnTx/>
                <a:uFillTx/>
              </a:rPr>
              <a:t>esult=help(n-1) + help(n-2)</a:t>
            </a:r>
          </a:p>
          <a:p>
            <a:pPr marL="457200" marR="0" lvl="1"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return result</a:t>
            </a:r>
          </a:p>
        </p:txBody>
      </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82878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89" y="1780660"/>
            <a:ext cx="3582073" cy="1463472"/>
          </a:xfrm>
        </p:spPr>
        <p:txBody>
          <a:bodyPr anchor="t">
            <a:normAutofit/>
          </a:bodyPr>
          <a:lstStyle/>
          <a:p>
            <a:br>
              <a:rPr lang="en-US" sz="4800" dirty="0">
                <a:solidFill>
                  <a:schemeClr val="bg1"/>
                </a:solidFill>
                <a:latin typeface="Times New Roman" panose="02020603050405020304" pitchFamily="18" charset="0"/>
                <a:cs typeface="Times New Roman" panose="02020603050405020304" pitchFamily="18" charset="0"/>
              </a:rPr>
            </a:br>
            <a:r>
              <a:rPr lang="en-US" sz="4800" dirty="0" err="1">
                <a:solidFill>
                  <a:schemeClr val="bg1"/>
                </a:solidFill>
                <a:latin typeface="Times New Roman" panose="02020603050405020304" pitchFamily="18" charset="0"/>
                <a:cs typeface="Times New Roman" panose="02020603050405020304" pitchFamily="18" charset="0"/>
              </a:rPr>
              <a:t>Memoization</a:t>
            </a:r>
            <a:endParaRPr lang="en-US" sz="4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mj-lt"/>
              </a:rPr>
              <a:t>lưu trữ kết quả của các câu gọi function và trả về các kết quả này khi function được gọi với cùng input đã gọi.</a:t>
            </a:r>
            <a:endParaRPr lang="en-US" sz="2000" dirty="0">
              <a:solidFill>
                <a:schemeClr val="bg1"/>
              </a:solidFill>
              <a:latin typeface="+mj-lt"/>
            </a:endParaRPr>
          </a:p>
        </p:txBody>
      </p:sp>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latin typeface="Times New Roman" panose="02020603050405020304" pitchFamily="18" charset="0"/>
                <a:cs typeface="Times New Roman" panose="02020603050405020304" pitchFamily="18" charset="0"/>
              </a:rPr>
              <a:t>Ví</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dụ:Tính</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toán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số</a:t>
            </a:r>
            <a:r>
              <a:rPr lang="en-US" sz="3500" dirty="0">
                <a:latin typeface="Times New Roman" panose="02020603050405020304" pitchFamily="18" charset="0"/>
                <a:cs typeface="Times New Roman" panose="02020603050405020304" pitchFamily="18" charset="0"/>
              </a:rPr>
              <a:t> fib(k)</a:t>
            </a:r>
          </a:p>
        </p:txBody>
      </p:sp>
      <p:sp>
        <p:nvSpPr>
          <p:cNvPr id="11" name="TextBox 10">
            <a:extLst>
              <a:ext uri="{FF2B5EF4-FFF2-40B4-BE49-F238E27FC236}">
                <a16:creationId xmlns:a16="http://schemas.microsoft.com/office/drawing/2014/main" id="{62532D2E-3632-45C5-9E57-6E8586888895}"/>
              </a:ext>
            </a:extLst>
          </p:cNvPr>
          <p:cNvSpPr txBox="1"/>
          <p:nvPr/>
        </p:nvSpPr>
        <p:spPr>
          <a:xfrm>
            <a:off x="5272438" y="2042693"/>
            <a:ext cx="6096000" cy="336194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emo={}</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in memo:</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memo[n]</a:t>
            </a:r>
            <a:endParaRPr lang="en-US" sz="1800" dirty="0">
              <a:latin typeface="Times New Roman" panose="02020603050405020304" pitchFamily="18" charset="0"/>
              <a:cs typeface="Times New Roman" panose="02020603050405020304" pitchFamily="18" charset="0"/>
            </a:endParaRPr>
          </a:p>
          <a:p>
            <a:pPr lvl="1">
              <a:lnSpc>
                <a:spcPct val="90000"/>
              </a:lnSpc>
              <a:spcBef>
                <a:spcPts val="1000"/>
              </a:spcBef>
            </a:pPr>
            <a:r>
              <a:rPr lang="en-US" dirty="0">
                <a:latin typeface="Times New Roman" panose="02020603050405020304" pitchFamily="18" charset="0"/>
                <a:cs typeface="Times New Roman" panose="02020603050405020304" pitchFamily="18" charset="0"/>
              </a:rPr>
              <a:t>if n&lt;=2:</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       return 1</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result=help(n-1) + help(n-2)</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memo[n]=result</a:t>
            </a:r>
          </a:p>
          <a:p>
            <a:pPr lvl="1">
              <a:lnSpc>
                <a:spcPct val="90000"/>
              </a:lnSpc>
              <a:spcBef>
                <a:spcPts val="1000"/>
              </a:spcBef>
            </a:pPr>
            <a:r>
              <a:rPr lang="en-US" dirty="0">
                <a:latin typeface="Times New Roman" panose="02020603050405020304" pitchFamily="18" charset="0"/>
                <a:cs typeface="Times New Roman" panose="02020603050405020304" pitchFamily="18" charset="0"/>
              </a:rPr>
              <a:t>return result</a:t>
            </a:r>
          </a:p>
        </p:txBody>
      </p:sp>
    </p:spTree>
    <p:extLst>
      <p:ext uri="{BB962C8B-B14F-4D97-AF65-F5344CB8AC3E}">
        <p14:creationId xmlns:p14="http://schemas.microsoft.com/office/powerpoint/2010/main" val="46888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926167" y="1780660"/>
            <a:ext cx="3582073" cy="1463472"/>
          </a:xfrm>
        </p:spPr>
        <p:txBody>
          <a:bodyPr anchor="t">
            <a:normAutofit/>
          </a:bodyPr>
          <a:lstStyle/>
          <a:p>
            <a:r>
              <a:rPr lang="en-US" sz="4800" dirty="0">
                <a:solidFill>
                  <a:schemeClr val="bg1"/>
                </a:solidFill>
                <a:latin typeface="Times New Roman" panose="02020603050405020304" pitchFamily="18" charset="0"/>
                <a:cs typeface="Times New Roman" panose="02020603050405020304" pitchFamily="18" charset="0"/>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9"/>
            <a:ext cx="3793125" cy="1931381"/>
          </a:xfrm>
        </p:spPr>
        <p:txBody>
          <a:bodyPr anchor="t">
            <a:noAutofit/>
          </a:bodyPr>
          <a:lstStyle/>
          <a:p>
            <a:pPr marL="0" indent="0">
              <a:buNone/>
            </a:pPr>
            <a:r>
              <a:rPr lang="vi-VN" sz="2000" dirty="0">
                <a:solidFill>
                  <a:schemeClr val="bg1"/>
                </a:solidFill>
                <a:latin typeface="+mj-lt"/>
                <a:cs typeface="Calibri" panose="020F0502020204030204" pitchFamily="34" charset="0"/>
              </a:rPr>
              <a:t>Tương tự như memoization. </a:t>
            </a:r>
            <a:r>
              <a:rPr lang="vi-VN" sz="2000" b="0" i="0" dirty="0">
                <a:solidFill>
                  <a:schemeClr val="bg1"/>
                </a:solidFill>
                <a:effectLst/>
                <a:latin typeface="+mj-lt"/>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mj-lt"/>
              <a:cs typeface="Calibri" panose="020F0502020204030204" pitchFamily="34" charset="0"/>
            </a:endParaRPr>
          </a:p>
        </p:txBody>
      </p:sp>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latin typeface="Times New Roman" panose="02020603050405020304" pitchFamily="18" charset="0"/>
                <a:cs typeface="Times New Roman" panose="02020603050405020304" pitchFamily="18" charset="0"/>
              </a:rPr>
              <a:t>Ví</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dụ</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Tính</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toán</a:t>
            </a:r>
            <a:r>
              <a:rPr lang="en-US" sz="4100" dirty="0">
                <a:latin typeface="Times New Roman" panose="02020603050405020304" pitchFamily="18" charset="0"/>
                <a:cs typeface="Times New Roman" panose="02020603050405020304" pitchFamily="18" charset="0"/>
              </a:rPr>
              <a:t> </a:t>
            </a:r>
            <a:r>
              <a:rPr lang="en-US" sz="4100" dirty="0" err="1">
                <a:latin typeface="Times New Roman" panose="02020603050405020304" pitchFamily="18" charset="0"/>
                <a:cs typeface="Times New Roman" panose="02020603050405020304" pitchFamily="18" charset="0"/>
              </a:rPr>
              <a:t>số</a:t>
            </a:r>
            <a:r>
              <a:rPr lang="en-US" sz="4100" dirty="0">
                <a:latin typeface="Times New Roman" panose="02020603050405020304" pitchFamily="18" charset="0"/>
                <a:cs typeface="Times New Roman" panose="02020603050405020304" pitchFamily="18" charset="0"/>
              </a:rPr>
              <a:t> fib(k)</a:t>
            </a:r>
          </a:p>
        </p:txBody>
      </p:sp>
      <p:sp>
        <p:nvSpPr>
          <p:cNvPr id="12" name="TextBox 11">
            <a:extLst>
              <a:ext uri="{FF2B5EF4-FFF2-40B4-BE49-F238E27FC236}">
                <a16:creationId xmlns:a16="http://schemas.microsoft.com/office/drawing/2014/main" id="{C32DCB2F-F913-4D6D-B7BE-CA0B95E5C00B}"/>
              </a:ext>
            </a:extLst>
          </p:cNvPr>
          <p:cNvSpPr txBox="1"/>
          <p:nvPr/>
        </p:nvSpPr>
        <p:spPr>
          <a:xfrm>
            <a:off x="5302120" y="2425087"/>
            <a:ext cx="6096000" cy="26068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p>
          <a:p>
            <a:pPr>
              <a:lnSpc>
                <a:spcPct val="90000"/>
              </a:lnSpc>
              <a:spcBef>
                <a:spcPts val="1000"/>
              </a:spcBef>
            </a:pPr>
            <a:r>
              <a:rPr lang="en-US" dirty="0">
                <a:latin typeface="Times New Roman" panose="02020603050405020304" pitchFamily="18" charset="0"/>
                <a:cs typeface="Times New Roman" panose="02020603050405020304" pitchFamily="18" charset="0"/>
              </a:rPr>
              <a:t>	mem[0]=0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mem[1]=1</a:t>
            </a:r>
          </a:p>
          <a:p>
            <a:pPr>
              <a:lnSpc>
                <a:spcPct val="90000"/>
              </a:lnSpc>
              <a:spcBef>
                <a:spcPts val="1000"/>
              </a:spcBef>
            </a:pPr>
            <a:r>
              <a:rPr lang="en-US" dirty="0">
                <a:latin typeface="Times New Roman" panose="02020603050405020304" pitchFamily="18" charset="0"/>
                <a:cs typeface="Times New Roman" panose="02020603050405020304" pitchFamily="18" charset="0"/>
              </a:rPr>
              <a:t>	for i in range (2,n+1):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]=mem[i-1]+mem[i-2]</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6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014141" y="1450655"/>
            <a:ext cx="3932030" cy="3956690"/>
          </a:xfrm>
        </p:spPr>
        <p:txBody>
          <a:bodyPr vert="horz" lIns="91440" tIns="45720" rIns="91440" bIns="45720" rtlCol="0" anchor="ctr">
            <a:normAutofit/>
          </a:bodyPr>
          <a:lstStyle/>
          <a:p>
            <a:r>
              <a:rPr lang="en-US" sz="6200" kern="1200">
                <a:solidFill>
                  <a:schemeClr val="bg1"/>
                </a:solidFill>
                <a:latin typeface="+mj-lt"/>
                <a:ea typeface="+mj-ea"/>
                <a:cs typeface="+mj-cs"/>
              </a:rPr>
              <a:t>Time complexity</a:t>
            </a:r>
          </a:p>
        </p:txBody>
      </p:sp>
      <p:sp>
        <p:nvSpPr>
          <p:cNvPr id="4" name="Footer Placeholder 3">
            <a:extLst>
              <a:ext uri="{FF2B5EF4-FFF2-40B4-BE49-F238E27FC236}">
                <a16:creationId xmlns:a16="http://schemas.microsoft.com/office/drawing/2014/main" id="{26C7A0C4-E29E-4502-B20F-BD4CF23E745C}"/>
              </a:ext>
            </a:extLst>
          </p:cNvPr>
          <p:cNvSpPr>
            <a:spLocks noGrp="1"/>
          </p:cNvSpPr>
          <p:nvPr>
            <p:ph type="ftr" sz="quarter" idx="11"/>
          </p:nvPr>
        </p:nvSpPr>
        <p:spPr>
          <a:xfrm>
            <a:off x="1014141" y="1008369"/>
            <a:ext cx="3945835" cy="365125"/>
          </a:xfrm>
        </p:spPr>
        <p:txBody>
          <a:bodyPr vert="horz" lIns="91440" tIns="45720" rIns="91440" bIns="45720" rtlCol="0" anchor="ctr">
            <a:normAutofit/>
          </a:bodyPr>
          <a:lstStyle/>
          <a:p>
            <a:pPr algn="l">
              <a:spcAft>
                <a:spcPts val="600"/>
              </a:spcAft>
            </a:pPr>
            <a:r>
              <a:rPr lang="en-US" sz="1100" kern="1200">
                <a:solidFill>
                  <a:schemeClr val="bg1">
                    <a:lumMod val="50000"/>
                  </a:schemeClr>
                </a:solidFill>
                <a:latin typeface="+mn-lt"/>
                <a:ea typeface="+mn-ea"/>
                <a:cs typeface="+mn-cs"/>
              </a:rPr>
              <a:t>https://www.youtube.com/watch?v=OQ5jsbhAv_M&amp;t=1846s</a:t>
            </a:r>
          </a:p>
        </p:txBody>
      </p:sp>
      <p:cxnSp>
        <p:nvCxnSpPr>
          <p:cNvPr id="84" name="Straight Connector 8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BB150E9-FFF3-4F24-A711-D84BD7C9867F}"/>
              </a:ext>
            </a:extLst>
          </p:cNvPr>
          <p:cNvSpPr txBox="1"/>
          <p:nvPr/>
        </p:nvSpPr>
        <p:spPr>
          <a:xfrm>
            <a:off x="6096000" y="1108061"/>
            <a:ext cx="5008901" cy="4571972"/>
          </a:xfrm>
          <a:prstGeom prst="rect">
            <a:avLst/>
          </a:prstGeom>
        </p:spPr>
        <p:txBody>
          <a:bodyPr vert="horz" lIns="91440" tIns="45720" rIns="91440" bIns="45720" rtlCol="0" anchor="ctr">
            <a:normAutofit/>
          </a:bodyPr>
          <a:lstStyle/>
          <a:p>
            <a:pPr marL="0" marR="0" lvl="0" indent="-228600" fontAlgn="auto">
              <a:lnSpc>
                <a:spcPct val="90000"/>
              </a:lnSpc>
              <a:spcBef>
                <a:spcPts val="1000"/>
              </a:spcBef>
              <a:spcAft>
                <a:spcPts val="0"/>
              </a:spcAft>
              <a:buClrTx/>
              <a:buSzTx/>
              <a:buFont typeface="Arial" panose="020B0604020202020204" pitchFamily="34" charset="0"/>
              <a:buChar char="•"/>
              <a:tabLst/>
              <a:defRPr/>
            </a:pPr>
            <a:r>
              <a:rPr kumimoji="0" lang="en-US" sz="2000" b="0" i="0" u="none" strike="noStrike" cap="none" spc="0" normalizeH="0" baseline="0" noProof="0">
                <a:ln>
                  <a:noFill/>
                </a:ln>
                <a:solidFill>
                  <a:schemeClr val="bg1"/>
                </a:solidFill>
                <a:effectLst/>
                <a:uLnTx/>
                <a:uFillTx/>
              </a:rPr>
              <a:t>Time = #subproblems * time/subproblems</a:t>
            </a:r>
          </a:p>
        </p:txBody>
      </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6414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579930" y="2500631"/>
            <a:ext cx="2899189" cy="4363844"/>
          </a:xfrm>
        </p:spPr>
        <p:txBody>
          <a:bodyPr vert="horz" lIns="91440" tIns="45720" rIns="91440" bIns="45720" rtlCol="0" anchor="t">
            <a:normAutofit/>
          </a:bodyPr>
          <a:lstStyle/>
          <a:p>
            <a:r>
              <a:rPr lang="en-US" sz="4000" kern="1200" dirty="0" err="1">
                <a:solidFill>
                  <a:srgbClr val="FFFFFF"/>
                </a:solidFill>
                <a:latin typeface="Times New Roman" panose="02020603050405020304" pitchFamily="18" charset="0"/>
                <a:cs typeface="Times New Roman" panose="02020603050405020304" pitchFamily="18" charset="0"/>
              </a:rPr>
              <a:t>Ưu</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và</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nhược</a:t>
            </a:r>
            <a:r>
              <a:rPr lang="en-US" sz="4000" kern="1200" dirty="0">
                <a:solidFill>
                  <a:srgbClr val="FFFFFF"/>
                </a:solidFill>
                <a:latin typeface="Times New Roman" panose="02020603050405020304" pitchFamily="18" charset="0"/>
                <a:cs typeface="Times New Roman" panose="02020603050405020304" pitchFamily="18" charset="0"/>
              </a:rPr>
              <a:t> </a:t>
            </a:r>
            <a:r>
              <a:rPr lang="en-US" sz="4000" kern="1200" dirty="0" err="1">
                <a:solidFill>
                  <a:srgbClr val="FFFFFF"/>
                </a:solidFill>
                <a:latin typeface="Times New Roman" panose="02020603050405020304" pitchFamily="18" charset="0"/>
                <a:cs typeface="Times New Roman" panose="02020603050405020304" pitchFamily="18" charset="0"/>
              </a:rPr>
              <a:t>điểm</a:t>
            </a:r>
            <a:br>
              <a:rPr lang="en-US" sz="4000" kern="1200" dirty="0">
                <a:solidFill>
                  <a:srgbClr val="FFFFFF"/>
                </a:solidFill>
                <a:latin typeface="Times New Roman" panose="02020603050405020304" pitchFamily="18" charset="0"/>
                <a:cs typeface="Times New Roman" panose="02020603050405020304" pitchFamily="18" charset="0"/>
              </a:rPr>
            </a:br>
            <a:endParaRPr lang="en-US" sz="4000" kern="12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latin typeface="Times New Roman" panose="02020603050405020304" pitchFamily="18" charset="0"/>
                <a:cs typeface="Times New Roman" panose="02020603050405020304" pitchFamily="18" charset="0"/>
              </a:rPr>
              <a:t>Memoization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memoization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Tabulation</a:t>
            </a:r>
          </a:p>
          <a:p>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kiện</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dưới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con</a:t>
            </a:r>
          </a:p>
          <a:p>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398595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1493085" y="764202"/>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Cho </a:t>
            </a:r>
            <a:r>
              <a:rPr lang="en-US" sz="2400" dirty="0" err="1">
                <a:solidFill>
                  <a:schemeClr val="bg1"/>
                </a:solidFill>
                <a:latin typeface="Times New Roman" panose="02020603050405020304" pitchFamily="18" charset="0"/>
                <a:cs typeface="Times New Roman" panose="02020603050405020304" pitchFamily="18" charset="0"/>
              </a:rPr>
              <a:t>dãy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0,1,1,1,2,2,3,4,5,7,9,….</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407420" y="1093009"/>
            <a:ext cx="4692291" cy="6374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41170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memo={}</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in memo :</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memo[n]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 == 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if n&lt;=2:</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result = help(n-2) + help(n-3)</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memo[n]=result</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return result</a:t>
            </a:r>
          </a:p>
        </p:txBody>
      </p:sp>
    </p:spTree>
    <p:extLst>
      <p:ext uri="{BB962C8B-B14F-4D97-AF65-F5344CB8AC3E}">
        <p14:creationId xmlns:p14="http://schemas.microsoft.com/office/powerpoint/2010/main" val="121443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8EBCE5-31F6-49C4-BEAA-8AA9E533E21E}"/>
              </a:ext>
            </a:extLst>
          </p:cNvPr>
          <p:cNvSpPr>
            <a:spLocks noGrp="1"/>
          </p:cNvSpPr>
          <p:nvPr>
            <p:ph type="ftr" sz="quarter" idx="11"/>
          </p:nvPr>
        </p:nvSpPr>
        <p:spPr/>
        <p:txBody>
          <a:bodyPr/>
          <a:lstStyle/>
          <a:p>
            <a:r>
              <a:rPr lang="en-US"/>
              <a:t>https://www.geeksforgeeks.org/overlapping-subproblems-property-in-dynamic-programming-dp-1/</a:t>
            </a:r>
          </a:p>
        </p:txBody>
      </p:sp>
      <p:sp>
        <p:nvSpPr>
          <p:cNvPr id="8" name="Oval 7">
            <a:extLst>
              <a:ext uri="{FF2B5EF4-FFF2-40B4-BE49-F238E27FC236}">
                <a16:creationId xmlns:a16="http://schemas.microsoft.com/office/drawing/2014/main" id="{49DFE44D-C634-464D-8A55-77C21E982F7C}"/>
              </a:ext>
            </a:extLst>
          </p:cNvPr>
          <p:cNvSpPr/>
          <p:nvPr/>
        </p:nvSpPr>
        <p:spPr>
          <a:xfrm>
            <a:off x="54559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Oval 9">
            <a:extLst>
              <a:ext uri="{FF2B5EF4-FFF2-40B4-BE49-F238E27FC236}">
                <a16:creationId xmlns:a16="http://schemas.microsoft.com/office/drawing/2014/main" id="{1D8E5B18-BC0C-4CC8-8543-AD2F1D06FF38}"/>
              </a:ext>
            </a:extLst>
          </p:cNvPr>
          <p:cNvSpPr/>
          <p:nvPr/>
        </p:nvSpPr>
        <p:spPr>
          <a:xfrm>
            <a:off x="2636084"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ACD19EE8-DAA5-4B53-97F8-6DED489E877A}"/>
              </a:ext>
            </a:extLst>
          </p:cNvPr>
          <p:cNvSpPr/>
          <p:nvPr/>
        </p:nvSpPr>
        <p:spPr>
          <a:xfrm>
            <a:off x="7042187"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85E10C9B-A057-492C-BDF8-5651A50824FE}"/>
              </a:ext>
            </a:extLst>
          </p:cNvPr>
          <p:cNvSpPr/>
          <p:nvPr/>
        </p:nvSpPr>
        <p:spPr>
          <a:xfrm>
            <a:off x="86907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CB4D56CF-5AEA-4400-A861-58D3A502C712}"/>
              </a:ext>
            </a:extLst>
          </p:cNvPr>
          <p:cNvSpPr/>
          <p:nvPr/>
        </p:nvSpPr>
        <p:spPr>
          <a:xfrm>
            <a:off x="4891387" y="1253895"/>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08996AEA-0D63-49AB-B197-FD7A7F042D19}"/>
              </a:ext>
            </a:extLst>
          </p:cNvPr>
          <p:cNvCxnSpPr>
            <a:stCxn id="10" idx="7"/>
            <a:endCxn id="13" idx="2"/>
          </p:cNvCxnSpPr>
          <p:nvPr/>
        </p:nvCxnSpPr>
        <p:spPr>
          <a:xfrm flipV="1">
            <a:off x="3728769" y="1893975"/>
            <a:ext cx="1162618" cy="117512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67CC223-832A-4259-91BC-4E571D8E1820}"/>
              </a:ext>
            </a:extLst>
          </p:cNvPr>
          <p:cNvCxnSpPr>
            <a:stCxn id="11" idx="1"/>
            <a:endCxn id="13" idx="6"/>
          </p:cNvCxnSpPr>
          <p:nvPr/>
        </p:nvCxnSpPr>
        <p:spPr>
          <a:xfrm flipH="1" flipV="1">
            <a:off x="6171547" y="1893975"/>
            <a:ext cx="1058115" cy="117512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9509B35-8946-4D22-91DF-EEFCCF7675F6}"/>
              </a:ext>
            </a:extLst>
          </p:cNvPr>
          <p:cNvCxnSpPr>
            <a:stCxn id="8" idx="0"/>
            <a:endCxn id="11" idx="2"/>
          </p:cNvCxnSpPr>
          <p:nvPr/>
        </p:nvCxnSpPr>
        <p:spPr>
          <a:xfrm flipV="1">
            <a:off x="6096000" y="3521709"/>
            <a:ext cx="946187" cy="89598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E323E8C-08F2-47F1-AC92-D6ECF9C5D7F1}"/>
              </a:ext>
            </a:extLst>
          </p:cNvPr>
          <p:cNvCxnSpPr>
            <a:stCxn id="12" idx="0"/>
            <a:endCxn id="11" idx="6"/>
          </p:cNvCxnSpPr>
          <p:nvPr/>
        </p:nvCxnSpPr>
        <p:spPr>
          <a:xfrm flipH="1" flipV="1">
            <a:off x="8322347" y="3521709"/>
            <a:ext cx="1008453" cy="8959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616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1471987" y="779697"/>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prstClr val="black">
                    <a:alpha val="80000"/>
                  </a:prstClr>
                </a:solidFill>
                <a:effectLst/>
                <a:uLnTx/>
                <a:uFillTx/>
                <a:latin typeface="Calibri" panose="020F0502020204030204"/>
                <a:ea typeface="+mn-ea"/>
                <a:cs typeface="+mn-cs"/>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Cho </a:t>
            </a:r>
            <a:r>
              <a:rPr lang="en-US" sz="2400" dirty="0" err="1">
                <a:solidFill>
                  <a:schemeClr val="bg1"/>
                </a:solidFill>
                <a:latin typeface="Times New Roman" panose="02020603050405020304" pitchFamily="18" charset="0"/>
                <a:cs typeface="Times New Roman" panose="02020603050405020304" pitchFamily="18" charset="0"/>
              </a:rPr>
              <a:t>dãy</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số</a:t>
            </a:r>
            <a:r>
              <a:rPr lang="en-US" sz="2400" dirty="0">
                <a:solidFill>
                  <a:schemeClr val="bg1"/>
                </a:solidFill>
                <a:latin typeface="Times New Roman" panose="02020603050405020304" pitchFamily="18" charset="0"/>
                <a:cs typeface="Times New Roman" panose="02020603050405020304" pitchFamily="18" charset="0"/>
              </a:rPr>
              <a:t> 0,1,1,1,2,2,3,4,5,7,9,….</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276884" y="1093009"/>
            <a:ext cx="4692291" cy="6374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29844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p>
          <a:p>
            <a:pPr>
              <a:lnSpc>
                <a:spcPct val="90000"/>
              </a:lnSpc>
              <a:spcBef>
                <a:spcPts val="1000"/>
              </a:spcBef>
            </a:pPr>
            <a:r>
              <a:rPr lang="en-US" dirty="0">
                <a:latin typeface="Times New Roman" panose="02020603050405020304" pitchFamily="18" charset="0"/>
                <a:cs typeface="Times New Roman" panose="02020603050405020304" pitchFamily="18" charset="0"/>
              </a:rPr>
              <a:t>	mem[0]=0</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mem[1]=1</a:t>
            </a:r>
          </a:p>
          <a:p>
            <a:pPr>
              <a:lnSpc>
                <a:spcPct val="90000"/>
              </a:lnSpc>
              <a:spcBef>
                <a:spcPts val="1000"/>
              </a:spcBef>
            </a:pPr>
            <a:r>
              <a:rPr lang="en-US" dirty="0">
                <a:latin typeface="Times New Roman" panose="02020603050405020304" pitchFamily="18" charset="0"/>
                <a:cs typeface="Times New Roman" panose="02020603050405020304" pitchFamily="18" charset="0"/>
              </a:rPr>
              <a:t>	mem[2]=1</a:t>
            </a:r>
            <a:endParaRPr lang="en-US" sz="1800" dirty="0">
              <a:latin typeface="Times New Roman" panose="02020603050405020304" pitchFamily="18" charset="0"/>
              <a:cs typeface="Times New Roman" panose="02020603050405020304" pitchFamily="18" charset="0"/>
            </a:endParaRPr>
          </a:p>
          <a:p>
            <a:pPr>
              <a:lnSpc>
                <a:spcPct val="90000"/>
              </a:lnSpc>
              <a:spcBef>
                <a:spcPts val="1000"/>
              </a:spcBef>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 (3,n+1):</a:t>
            </a:r>
          </a:p>
          <a:p>
            <a:pPr>
              <a:lnSpc>
                <a:spcPct val="90000"/>
              </a:lnSpc>
              <a:spcBef>
                <a:spcPts val="1000"/>
              </a:spcBef>
            </a:pPr>
            <a:r>
              <a:rPr lang="en-US" sz="1800" dirty="0">
                <a:latin typeface="Times New Roman" panose="02020603050405020304" pitchFamily="18" charset="0"/>
                <a:cs typeface="Times New Roman" panose="02020603050405020304" pitchFamily="18" charset="0"/>
              </a:rPr>
              <a:t>		mem[</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]=mem[i-3]+mem[i-2]</a:t>
            </a:r>
          </a:p>
          <a:p>
            <a:pPr>
              <a:lnSpc>
                <a:spcPct val="90000"/>
              </a:lnSpc>
              <a:spcBef>
                <a:spcPts val="1000"/>
              </a:spcBef>
            </a:pPr>
            <a:r>
              <a:rPr lang="en-US" dirty="0">
                <a:latin typeface="Times New Roman" panose="02020603050405020304" pitchFamily="18" charset="0"/>
                <a:cs typeface="Times New Roman" panose="02020603050405020304" pitchFamily="18" charset="0"/>
              </a:rPr>
              <a:t>	return mem[n]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2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547682-036E-498C-B3DE-EEA30FF46D59}"/>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Oval 4">
            <a:extLst>
              <a:ext uri="{FF2B5EF4-FFF2-40B4-BE49-F238E27FC236}">
                <a16:creationId xmlns:a16="http://schemas.microsoft.com/office/drawing/2014/main" id="{68BE5AA9-87E6-41A8-B474-CB65E0EFF2FD}"/>
              </a:ext>
            </a:extLst>
          </p:cNvPr>
          <p:cNvSpPr/>
          <p:nvPr/>
        </p:nvSpPr>
        <p:spPr>
          <a:xfrm>
            <a:off x="820130"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Oval 5">
            <a:extLst>
              <a:ext uri="{FF2B5EF4-FFF2-40B4-BE49-F238E27FC236}">
                <a16:creationId xmlns:a16="http://schemas.microsoft.com/office/drawing/2014/main" id="{EB9A8E62-D00F-4925-8005-532CEE07A159}"/>
              </a:ext>
            </a:extLst>
          </p:cNvPr>
          <p:cNvSpPr/>
          <p:nvPr/>
        </p:nvSpPr>
        <p:spPr>
          <a:xfrm>
            <a:off x="2578608"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A548D479-0C7D-46DE-8AF9-38ECC383F2CA}"/>
              </a:ext>
            </a:extLst>
          </p:cNvPr>
          <p:cNvSpPr/>
          <p:nvPr/>
        </p:nvSpPr>
        <p:spPr>
          <a:xfrm>
            <a:off x="4337086"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C09F75E5-4946-4D65-9E58-DA5C1504F460}"/>
              </a:ext>
            </a:extLst>
          </p:cNvPr>
          <p:cNvSpPr/>
          <p:nvPr/>
        </p:nvSpPr>
        <p:spPr>
          <a:xfrm>
            <a:off x="6095564"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8BB7AFEF-BE93-40AB-B950-10BFF9678475}"/>
              </a:ext>
            </a:extLst>
          </p:cNvPr>
          <p:cNvSpPr/>
          <p:nvPr/>
        </p:nvSpPr>
        <p:spPr>
          <a:xfrm>
            <a:off x="9612520" y="2788920"/>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141E0623-6482-40B2-8E1D-025D8FE00AD5}"/>
              </a:ext>
            </a:extLst>
          </p:cNvPr>
          <p:cNvSpPr/>
          <p:nvPr/>
        </p:nvSpPr>
        <p:spPr>
          <a:xfrm>
            <a:off x="7854042"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6" name="Connector: Curved 15">
            <a:extLst>
              <a:ext uri="{FF2B5EF4-FFF2-40B4-BE49-F238E27FC236}">
                <a16:creationId xmlns:a16="http://schemas.microsoft.com/office/drawing/2014/main" id="{C364D898-0EF3-4764-8538-A1B6D0A02D3D}"/>
              </a:ext>
            </a:extLst>
          </p:cNvPr>
          <p:cNvCxnSpPr>
            <a:stCxn id="5" idx="0"/>
            <a:endCxn id="8" idx="0"/>
          </p:cNvCxnSpPr>
          <p:nvPr/>
        </p:nvCxnSpPr>
        <p:spPr>
          <a:xfrm rot="5400000" flipH="1" flipV="1">
            <a:off x="4097927" y="72371"/>
            <a:ext cx="12700" cy="5275434"/>
          </a:xfrm>
          <a:prstGeom prst="curved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DDB9EF8-1BFE-4453-BE95-462C5613FEAA}"/>
              </a:ext>
            </a:extLst>
          </p:cNvPr>
          <p:cNvCxnSpPr>
            <a:stCxn id="6" idx="0"/>
            <a:endCxn id="8" idx="0"/>
          </p:cNvCxnSpPr>
          <p:nvPr/>
        </p:nvCxnSpPr>
        <p:spPr>
          <a:xfrm rot="5400000" flipH="1" flipV="1">
            <a:off x="4977166" y="951610"/>
            <a:ext cx="12700" cy="3516956"/>
          </a:xfrm>
          <a:prstGeom prst="curvedConnector3">
            <a:avLst>
              <a:gd name="adj1" fmla="val 522857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CFC7E39C-E0DD-4654-B866-5EE7BCCF5CE7}"/>
              </a:ext>
            </a:extLst>
          </p:cNvPr>
          <p:cNvCxnSpPr>
            <a:stCxn id="6" idx="0"/>
            <a:endCxn id="10" idx="0"/>
          </p:cNvCxnSpPr>
          <p:nvPr/>
        </p:nvCxnSpPr>
        <p:spPr>
          <a:xfrm rot="5400000" flipH="1" flipV="1">
            <a:off x="5856405" y="72371"/>
            <a:ext cx="12700" cy="5275434"/>
          </a:xfrm>
          <a:prstGeom prst="curvedConnector3">
            <a:avLst>
              <a:gd name="adj1" fmla="val 8862858"/>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A87E8CBF-FDFE-46FD-BBA4-3CECCDA55ED7}"/>
              </a:ext>
            </a:extLst>
          </p:cNvPr>
          <p:cNvCxnSpPr>
            <a:stCxn id="7" idx="0"/>
            <a:endCxn id="10" idx="0"/>
          </p:cNvCxnSpPr>
          <p:nvPr/>
        </p:nvCxnSpPr>
        <p:spPr>
          <a:xfrm rot="5400000" flipH="1" flipV="1">
            <a:off x="6735644" y="951610"/>
            <a:ext cx="12700" cy="3516956"/>
          </a:xfrm>
          <a:prstGeom prst="curvedConnector3">
            <a:avLst>
              <a:gd name="adj1" fmla="val 557142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03269F5D-A52C-41A3-A1DC-1852E9A591D0}"/>
              </a:ext>
            </a:extLst>
          </p:cNvPr>
          <p:cNvCxnSpPr>
            <a:stCxn id="8" idx="0"/>
            <a:endCxn id="9" idx="0"/>
          </p:cNvCxnSpPr>
          <p:nvPr/>
        </p:nvCxnSpPr>
        <p:spPr>
          <a:xfrm rot="16200000" flipH="1">
            <a:off x="8454706" y="991026"/>
            <a:ext cx="78832" cy="3516956"/>
          </a:xfrm>
          <a:prstGeom prst="curvedConnector3">
            <a:avLst>
              <a:gd name="adj1" fmla="val -143887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466E9C58-065B-4BA2-88B1-06A287B3D0C3}"/>
              </a:ext>
            </a:extLst>
          </p:cNvPr>
          <p:cNvCxnSpPr>
            <a:stCxn id="7" idx="0"/>
            <a:endCxn id="9" idx="0"/>
          </p:cNvCxnSpPr>
          <p:nvPr/>
        </p:nvCxnSpPr>
        <p:spPr>
          <a:xfrm rot="16200000" flipH="1">
            <a:off x="7575467" y="111787"/>
            <a:ext cx="78832" cy="5275434"/>
          </a:xfrm>
          <a:prstGeom prst="curvedConnector3">
            <a:avLst>
              <a:gd name="adj1" fmla="val -217902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BC86718-3C56-4CBF-AD23-55F6F5073BE8}"/>
              </a:ext>
            </a:extLst>
          </p:cNvPr>
          <p:cNvSpPr txBox="1"/>
          <p:nvPr/>
        </p:nvSpPr>
        <p:spPr>
          <a:xfrm>
            <a:off x="1045029" y="4493624"/>
            <a:ext cx="696686" cy="369332"/>
          </a:xfrm>
          <a:prstGeom prst="rect">
            <a:avLst/>
          </a:prstGeom>
          <a:noFill/>
        </p:spPr>
        <p:txBody>
          <a:bodyPr wrap="square" rtlCol="0">
            <a:spAutoFit/>
          </a:bodyPr>
          <a:lstStyle/>
          <a:p>
            <a:pPr algn="ctr"/>
            <a:r>
              <a:rPr lang="en-US" dirty="0"/>
              <a:t>0</a:t>
            </a:r>
          </a:p>
        </p:txBody>
      </p:sp>
      <p:sp>
        <p:nvSpPr>
          <p:cNvPr id="17" name="TextBox 16">
            <a:extLst>
              <a:ext uri="{FF2B5EF4-FFF2-40B4-BE49-F238E27FC236}">
                <a16:creationId xmlns:a16="http://schemas.microsoft.com/office/drawing/2014/main" id="{E23E5B7B-8A57-46B5-B0BD-9F49212A3F41}"/>
              </a:ext>
            </a:extLst>
          </p:cNvPr>
          <p:cNvSpPr txBox="1"/>
          <p:nvPr/>
        </p:nvSpPr>
        <p:spPr>
          <a:xfrm>
            <a:off x="2876695" y="4493624"/>
            <a:ext cx="696686" cy="369332"/>
          </a:xfrm>
          <a:prstGeom prst="rect">
            <a:avLst/>
          </a:prstGeom>
          <a:noFill/>
        </p:spPr>
        <p:txBody>
          <a:bodyPr wrap="square" rtlCol="0">
            <a:spAutoFit/>
          </a:bodyPr>
          <a:lstStyle/>
          <a:p>
            <a:pPr algn="ctr"/>
            <a:r>
              <a:rPr lang="en-US" dirty="0"/>
              <a:t>1</a:t>
            </a:r>
          </a:p>
        </p:txBody>
      </p:sp>
      <p:sp>
        <p:nvSpPr>
          <p:cNvPr id="19" name="TextBox 18">
            <a:extLst>
              <a:ext uri="{FF2B5EF4-FFF2-40B4-BE49-F238E27FC236}">
                <a16:creationId xmlns:a16="http://schemas.microsoft.com/office/drawing/2014/main" id="{CFE0E9A8-6654-4A20-B369-7C67E2692E43}"/>
              </a:ext>
            </a:extLst>
          </p:cNvPr>
          <p:cNvSpPr txBox="1"/>
          <p:nvPr/>
        </p:nvSpPr>
        <p:spPr>
          <a:xfrm>
            <a:off x="4635173" y="4493624"/>
            <a:ext cx="696686" cy="369332"/>
          </a:xfrm>
          <a:prstGeom prst="rect">
            <a:avLst/>
          </a:prstGeom>
          <a:noFill/>
        </p:spPr>
        <p:txBody>
          <a:bodyPr wrap="square" rtlCol="0">
            <a:spAutoFit/>
          </a:bodyPr>
          <a:lstStyle/>
          <a:p>
            <a:pPr algn="ctr"/>
            <a:r>
              <a:rPr lang="en-US" dirty="0"/>
              <a:t>1</a:t>
            </a:r>
          </a:p>
        </p:txBody>
      </p:sp>
      <p:sp>
        <p:nvSpPr>
          <p:cNvPr id="20" name="TextBox 19">
            <a:extLst>
              <a:ext uri="{FF2B5EF4-FFF2-40B4-BE49-F238E27FC236}">
                <a16:creationId xmlns:a16="http://schemas.microsoft.com/office/drawing/2014/main" id="{9EDF7402-53A6-4220-AB8E-2FF100A77957}"/>
              </a:ext>
            </a:extLst>
          </p:cNvPr>
          <p:cNvSpPr txBox="1"/>
          <p:nvPr/>
        </p:nvSpPr>
        <p:spPr>
          <a:xfrm>
            <a:off x="6387301" y="4493624"/>
            <a:ext cx="696686" cy="369332"/>
          </a:xfrm>
          <a:prstGeom prst="rect">
            <a:avLst/>
          </a:prstGeom>
          <a:noFill/>
        </p:spPr>
        <p:txBody>
          <a:bodyPr wrap="square" rtlCol="0">
            <a:spAutoFit/>
          </a:bodyPr>
          <a:lstStyle/>
          <a:p>
            <a:pPr algn="ctr"/>
            <a:r>
              <a:rPr lang="en-US" dirty="0"/>
              <a:t>1</a:t>
            </a:r>
          </a:p>
        </p:txBody>
      </p:sp>
      <p:sp>
        <p:nvSpPr>
          <p:cNvPr id="22" name="TextBox 21">
            <a:extLst>
              <a:ext uri="{FF2B5EF4-FFF2-40B4-BE49-F238E27FC236}">
                <a16:creationId xmlns:a16="http://schemas.microsoft.com/office/drawing/2014/main" id="{A22A2AA9-2D21-4016-9FD4-B1BE2284D482}"/>
              </a:ext>
            </a:extLst>
          </p:cNvPr>
          <p:cNvSpPr txBox="1"/>
          <p:nvPr/>
        </p:nvSpPr>
        <p:spPr>
          <a:xfrm>
            <a:off x="8145779" y="4493624"/>
            <a:ext cx="696686" cy="369332"/>
          </a:xfrm>
          <a:prstGeom prst="rect">
            <a:avLst/>
          </a:prstGeom>
          <a:noFill/>
        </p:spPr>
        <p:txBody>
          <a:bodyPr wrap="square" rtlCol="0">
            <a:spAutoFit/>
          </a:bodyPr>
          <a:lstStyle/>
          <a:p>
            <a:pPr algn="ctr"/>
            <a:r>
              <a:rPr lang="en-US" dirty="0"/>
              <a:t>2</a:t>
            </a:r>
          </a:p>
        </p:txBody>
      </p:sp>
      <p:sp>
        <p:nvSpPr>
          <p:cNvPr id="23" name="TextBox 22">
            <a:extLst>
              <a:ext uri="{FF2B5EF4-FFF2-40B4-BE49-F238E27FC236}">
                <a16:creationId xmlns:a16="http://schemas.microsoft.com/office/drawing/2014/main" id="{73B69F5A-3E24-41BF-9254-77FFF3E9325B}"/>
              </a:ext>
            </a:extLst>
          </p:cNvPr>
          <p:cNvSpPr txBox="1"/>
          <p:nvPr/>
        </p:nvSpPr>
        <p:spPr>
          <a:xfrm>
            <a:off x="9904258" y="4493624"/>
            <a:ext cx="696686"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4498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 grpId="0"/>
      <p:bldP spid="17" grpId="0"/>
      <p:bldP spid="19" grpId="0"/>
      <p:bldP spid="20"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ynamic Programming vs Divide-and-Conquer | by Oleksii Trekhleb | ITNEXT">
            <a:extLst>
              <a:ext uri="{FF2B5EF4-FFF2-40B4-BE49-F238E27FC236}">
                <a16:creationId xmlns:a16="http://schemas.microsoft.com/office/drawing/2014/main" id="{8C722E38-249A-4458-B307-77E6B9138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11784"/>
            <a:ext cx="10905066" cy="52344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30023C6-AC15-434E-851E-7C9C8DFF8D6F}"/>
              </a:ext>
            </a:extLst>
          </p:cNvPr>
          <p:cNvSpPr>
            <a:spLocks noGrp="1"/>
          </p:cNvSpPr>
          <p:nvPr>
            <p:ph type="ftr" sz="quarter" idx="11"/>
          </p:nvPr>
        </p:nvSpPr>
        <p:spPr>
          <a:xfrm>
            <a:off x="4038600" y="6356350"/>
            <a:ext cx="425196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https://itnext.io/dynamic-programming-vs-divide-and-conquer-2fea680becbe</a:t>
            </a:r>
            <a:endParaRPr lang="en-US" sz="9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8218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1104965" y="1454984"/>
            <a:ext cx="3582073" cy="4279709"/>
          </a:xfrm>
        </p:spPr>
        <p:txBody>
          <a:bodyPr anchor="ctr">
            <a:normAutofit/>
          </a:bodyPr>
          <a:lstStyle/>
          <a:p>
            <a:r>
              <a:rPr lang="en-US" sz="4800">
                <a:solidFill>
                  <a:schemeClr val="bg1"/>
                </a:solidFill>
                <a:latin typeface="Times New Roman" panose="02020603050405020304" pitchFamily="18" charset="0"/>
                <a:cs typeface="Times New Roman" panose="02020603050405020304" pitchFamily="18" charset="0"/>
              </a:rPr>
              <a:t>Nội dung </a:t>
            </a:r>
            <a:endParaRPr lang="en-US" sz="48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7211816C-BA9F-41BE-9E68-BD1ACD66D7EC}"/>
              </a:ext>
            </a:extLst>
          </p:cNvPr>
          <p:cNvGraphicFramePr/>
          <p:nvPr>
            <p:extLst>
              <p:ext uri="{D42A27DB-BD31-4B8C-83A1-F6EECF244321}">
                <p14:modId xmlns:p14="http://schemas.microsoft.com/office/powerpoint/2010/main" val="351944451"/>
              </p:ext>
            </p:extLst>
          </p:nvPr>
        </p:nvGraphicFramePr>
        <p:xfrm>
          <a:off x="4858027" y="1166934"/>
          <a:ext cx="7114904" cy="4683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0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46546" y="669925"/>
            <a:ext cx="4650862" cy="4812755"/>
          </a:xfrm>
        </p:spPr>
        <p:txBody>
          <a:bodyPr anchor="b">
            <a:normAutofit/>
          </a:bodyPr>
          <a:lstStyle/>
          <a:p>
            <a:pPr algn="r"/>
            <a:r>
              <a:rPr lang="en-US" sz="5000" dirty="0" err="1">
                <a:solidFill>
                  <a:schemeClr val="bg1"/>
                </a:solidFill>
                <a:latin typeface="Times New Roman" panose="02020603050405020304" pitchFamily="18" charset="0"/>
                <a:cs typeface="Times New Roman" panose="02020603050405020304" pitchFamily="18" charset="0"/>
              </a:rPr>
              <a:t>Cách</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để</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giải</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một</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vấn</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đề</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sử</a:t>
            </a:r>
            <a:r>
              <a:rPr lang="en-US" sz="5000" dirty="0">
                <a:solidFill>
                  <a:schemeClr val="bg1"/>
                </a:solidFill>
                <a:latin typeface="Times New Roman" panose="02020603050405020304" pitchFamily="18" charset="0"/>
                <a:cs typeface="Times New Roman" panose="02020603050405020304" pitchFamily="18" charset="0"/>
              </a:rPr>
              <a:t> </a:t>
            </a:r>
            <a:r>
              <a:rPr lang="en-US" sz="5000" dirty="0" err="1">
                <a:solidFill>
                  <a:schemeClr val="bg1"/>
                </a:solidFill>
                <a:latin typeface="Times New Roman" panose="02020603050405020304" pitchFamily="18" charset="0"/>
                <a:cs typeface="Times New Roman" panose="02020603050405020304" pitchFamily="18" charset="0"/>
              </a:rPr>
              <a:t>dụng</a:t>
            </a:r>
            <a:r>
              <a:rPr lang="en-US" sz="5000" dirty="0">
                <a:solidFill>
                  <a:schemeClr val="bg1"/>
                </a:solidFill>
                <a:latin typeface="Times New Roman" panose="02020603050405020304" pitchFamily="18" charset="0"/>
                <a:cs typeface="Times New Roman" panose="02020603050405020304" pitchFamily="18" charset="0"/>
              </a:rPr>
              <a:t> Dynamic Programming</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6490314" y="753042"/>
            <a:ext cx="4562272" cy="5172060"/>
          </a:xfrm>
        </p:spPr>
        <p:txBody>
          <a:bodyPr anchor="ctr">
            <a:normAutofit/>
          </a:bodyPr>
          <a:lstStyle/>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Kiểm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xem</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có</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phải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là</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một</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vấn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đề</a:t>
            </a:r>
            <a:r>
              <a:rPr lang="en-US" sz="2500" dirty="0">
                <a:solidFill>
                  <a:schemeClr val="bg1"/>
                </a:solidFill>
                <a:latin typeface="Times New Roman" panose="02020603050405020304" pitchFamily="18" charset="0"/>
                <a:cs typeface="Times New Roman" panose="02020603050405020304" pitchFamily="18" charset="0"/>
              </a:rPr>
              <a:t> DP </a:t>
            </a:r>
            <a:r>
              <a:rPr lang="en-US" sz="2500" dirty="0" err="1">
                <a:solidFill>
                  <a:schemeClr val="bg1"/>
                </a:solidFill>
                <a:latin typeface="Times New Roman" panose="02020603050405020304" pitchFamily="18" charset="0"/>
                <a:cs typeface="Times New Roman" panose="02020603050405020304" pitchFamily="18" charset="0"/>
              </a:rPr>
              <a:t>không</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Xác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định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những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trạng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thái</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Lập</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nên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mối</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quan</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hệ</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giữa</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các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trạng</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thái</a:t>
            </a:r>
            <a:endParaRPr lang="en-US" sz="2500" dirty="0">
              <a:solidFill>
                <a:schemeClr val="bg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Xác</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định</a:t>
            </a:r>
            <a:r>
              <a:rPr lang="en-US" sz="2500" dirty="0">
                <a:solidFill>
                  <a:schemeClr val="bg1"/>
                </a:solidFill>
                <a:latin typeface="Times New Roman" panose="02020603050405020304" pitchFamily="18" charset="0"/>
                <a:cs typeface="Times New Roman" panose="02020603050405020304" pitchFamily="18" charset="0"/>
              </a:rPr>
              <a:t> </a:t>
            </a:r>
            <a:r>
              <a:rPr lang="en-US" sz="2500" dirty="0" err="1">
                <a:solidFill>
                  <a:schemeClr val="bg1"/>
                </a:solidFill>
                <a:latin typeface="Times New Roman" panose="02020603050405020304" pitchFamily="18" charset="0"/>
                <a:cs typeface="Times New Roman" panose="02020603050405020304" pitchFamily="18" charset="0"/>
              </a:rPr>
              <a:t>những</a:t>
            </a:r>
            <a:r>
              <a:rPr lang="en-US" sz="2500" dirty="0">
                <a:solidFill>
                  <a:schemeClr val="bg1"/>
                </a:solidFill>
                <a:latin typeface="Times New Roman" panose="02020603050405020304" pitchFamily="18" charset="0"/>
                <a:cs typeface="Times New Roman" panose="02020603050405020304" pitchFamily="18" charset="0"/>
              </a:rPr>
              <a:t> node </a:t>
            </a:r>
            <a:r>
              <a:rPr lang="en-US" sz="2500" dirty="0" err="1">
                <a:solidFill>
                  <a:schemeClr val="bg1"/>
                </a:solidFill>
                <a:latin typeface="Times New Roman" panose="02020603050405020304" pitchFamily="18" charset="0"/>
                <a:cs typeface="Times New Roman" panose="02020603050405020304" pitchFamily="18" charset="0"/>
              </a:rPr>
              <a:t>lá</a:t>
            </a:r>
            <a:r>
              <a:rPr lang="en-US" sz="2500" dirty="0">
                <a:solidFill>
                  <a:schemeClr val="bg1"/>
                </a:solidFill>
                <a:latin typeface="Times New Roman" panose="02020603050405020304" pitchFamily="18" charset="0"/>
                <a:cs typeface="Times New Roman" panose="02020603050405020304" pitchFamily="18" charset="0"/>
              </a:rPr>
              <a:t> (base case)</a:t>
            </a:r>
          </a:p>
          <a:p>
            <a:pPr marL="914400" lvl="1" indent="-457200">
              <a:buFont typeface="+mj-lt"/>
              <a:buAutoNum type="arabicPeriod"/>
            </a:pPr>
            <a:r>
              <a:rPr lang="en-US" sz="2500" dirty="0" err="1">
                <a:solidFill>
                  <a:schemeClr val="bg1"/>
                </a:solidFill>
                <a:latin typeface="Times New Roman" panose="02020603050405020304" pitchFamily="18" charset="0"/>
                <a:cs typeface="Times New Roman" panose="02020603050405020304" pitchFamily="18" charset="0"/>
              </a:rPr>
              <a:t>Thêm</a:t>
            </a:r>
            <a:r>
              <a:rPr lang="en-US" sz="2500" dirty="0">
                <a:solidFill>
                  <a:schemeClr val="bg1"/>
                </a:solidFill>
                <a:latin typeface="Times New Roman" panose="02020603050405020304" pitchFamily="18" charset="0"/>
                <a:cs typeface="Times New Roman" panose="02020603050405020304" pitchFamily="18" charset="0"/>
              </a:rPr>
              <a:t> memorization </a:t>
            </a:r>
            <a:r>
              <a:rPr lang="en-US" sz="2500" dirty="0" err="1">
                <a:solidFill>
                  <a:schemeClr val="bg1"/>
                </a:solidFill>
                <a:latin typeface="Times New Roman" panose="02020603050405020304" pitchFamily="18" charset="0"/>
                <a:cs typeface="Times New Roman" panose="02020603050405020304" pitchFamily="18" charset="0"/>
              </a:rPr>
              <a:t>hoặc</a:t>
            </a:r>
            <a:r>
              <a:rPr lang="en-US" sz="2500" dirty="0">
                <a:solidFill>
                  <a:schemeClr val="bg1"/>
                </a:solidFill>
                <a:latin typeface="Times New Roman" panose="02020603050405020304" pitchFamily="18" charset="0"/>
                <a:cs typeface="Times New Roman" panose="02020603050405020304" pitchFamily="18" charset="0"/>
              </a:rPr>
              <a:t> tabulation</a:t>
            </a:r>
          </a:p>
          <a:p>
            <a:pPr marL="914400" lvl="1" indent="-457200">
              <a:buFont typeface="+mj-lt"/>
              <a:buAutoNum type="arabicPeriod"/>
            </a:pPr>
            <a:endParaRPr lang="en-US" sz="2500"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551CF38-BEB7-4835-A4CE-CA6FC54BDBBF}"/>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1000">
                <a:solidFill>
                  <a:schemeClr val="bg1">
                    <a:lumMod val="50000"/>
                  </a:schemeClr>
                </a:solidFill>
              </a:rPr>
              <a:t>https://www.geeksforgeeks.org/solve-dynamic-programming-problem/</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743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698389"/>
            <a:ext cx="3582073" cy="4279709"/>
          </a:xfrm>
        </p:spPr>
        <p:txBody>
          <a:bodyPr anchor="ctr">
            <a:normAutofit/>
          </a:bodyPr>
          <a:lstStyle/>
          <a:p>
            <a:r>
              <a:rPr lang="en-US" sz="4000" dirty="0" err="1">
                <a:solidFill>
                  <a:schemeClr val="bg1"/>
                </a:solidFill>
                <a:latin typeface="Times New Roman" panose="02020603050405020304" pitchFamily="18" charset="0"/>
                <a:cs typeface="Times New Roman" panose="02020603050405020304" pitchFamily="18" charset="0"/>
              </a:rPr>
              <a:t>Kiểm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tra</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xem</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có</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phải</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là</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một</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vấn</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đề</a:t>
            </a:r>
            <a:r>
              <a:rPr lang="en-US" sz="4000" dirty="0">
                <a:solidFill>
                  <a:schemeClr val="bg1"/>
                </a:solidFill>
                <a:latin typeface="Times New Roman" panose="02020603050405020304" pitchFamily="18" charset="0"/>
                <a:cs typeface="Times New Roman" panose="02020603050405020304" pitchFamily="18" charset="0"/>
              </a:rPr>
              <a:t> </a:t>
            </a:r>
            <a:r>
              <a:rPr lang="en-US" sz="4000" dirty="0" err="1">
                <a:solidFill>
                  <a:schemeClr val="bg1"/>
                </a:solidFill>
                <a:latin typeface="Times New Roman" panose="02020603050405020304" pitchFamily="18" charset="0"/>
                <a:cs typeface="Times New Roman" panose="02020603050405020304" pitchFamily="18" charset="0"/>
              </a:rPr>
              <a:t>cần</a:t>
            </a:r>
            <a:r>
              <a:rPr lang="en-US" sz="4000" dirty="0">
                <a:solidFill>
                  <a:schemeClr val="bg1"/>
                </a:solidFill>
                <a:latin typeface="Times New Roman" panose="02020603050405020304" pitchFamily="18" charset="0"/>
                <a:cs typeface="Times New Roman" panose="02020603050405020304" pitchFamily="18" charset="0"/>
              </a:rPr>
              <a:t> DP </a:t>
            </a:r>
            <a:r>
              <a:rPr lang="en-US" sz="4000" dirty="0" err="1">
                <a:solidFill>
                  <a:schemeClr val="bg1"/>
                </a:solidFill>
                <a:latin typeface="Times New Roman" panose="02020603050405020304" pitchFamily="18" charset="0"/>
                <a:cs typeface="Times New Roman" panose="02020603050405020304" pitchFamily="18" charset="0"/>
              </a:rPr>
              <a:t>không</a:t>
            </a:r>
            <a:br>
              <a:rPr lang="en-US" sz="4000" dirty="0">
                <a:solidFill>
                  <a:schemeClr val="bg1"/>
                </a:solidFill>
                <a:latin typeface="Times New Roman" panose="02020603050405020304" pitchFamily="18" charset="0"/>
                <a:cs typeface="Times New Roman" panose="02020603050405020304" pitchFamily="18" charset="0"/>
              </a:rPr>
            </a:b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dirty="0">
                <a:effectLst/>
                <a:latin typeface="+mj-lt"/>
              </a:rPr>
              <a:t>Bài toán có các bài toán con gối nhau</a:t>
            </a:r>
          </a:p>
          <a:p>
            <a:pPr>
              <a:buFont typeface="Arial" panose="020B0604020202020204" pitchFamily="34" charset="0"/>
              <a:buChar char="•"/>
            </a:pPr>
            <a:r>
              <a:rPr lang="vi-VN" sz="2400" b="0" i="0" dirty="0">
                <a:effectLst/>
                <a:latin typeface="+mj-lt"/>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502113" y="1831129"/>
            <a:ext cx="3582073" cy="4279709"/>
          </a:xfrm>
        </p:spPr>
        <p:txBody>
          <a:bodyPr anchor="ctr">
            <a:normAutofit/>
          </a:bodyPr>
          <a:lstStyle/>
          <a:p>
            <a:r>
              <a:rPr lang="en-US" sz="4800" dirty="0" err="1">
                <a:solidFill>
                  <a:schemeClr val="bg1"/>
                </a:solidFill>
                <a:latin typeface="Times New Roman" panose="02020603050405020304" pitchFamily="18" charset="0"/>
                <a:cs typeface="Times New Roman" panose="02020603050405020304" pitchFamily="18" charset="0"/>
              </a:rPr>
              <a:t>Xác</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định</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nên</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những</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trạng</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thái</a:t>
            </a:r>
            <a:br>
              <a:rPr lang="en-US" sz="4800" dirty="0">
                <a:solidFill>
                  <a:schemeClr val="bg1"/>
                </a:solidFill>
                <a:latin typeface="Times New Roman" panose="02020603050405020304" pitchFamily="18" charset="0"/>
                <a:cs typeface="Times New Roman" panose="02020603050405020304" pitchFamily="18" charset="0"/>
              </a:rPr>
            </a:b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p>
          <a:p>
            <a:pPr marL="0" indent="0">
              <a:buNone/>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Knapsack</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index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weight </a:t>
            </a:r>
          </a:p>
          <a:p>
            <a:pPr marL="0" indent="0">
              <a:buNone/>
            </a:pP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fibbonacci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a:t>
            </a:r>
          </a:p>
        </p:txBody>
      </p:sp>
    </p:spTree>
    <p:extLst>
      <p:ext uri="{BB962C8B-B14F-4D97-AF65-F5344CB8AC3E}">
        <p14:creationId xmlns:p14="http://schemas.microsoft.com/office/powerpoint/2010/main" val="324388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215361" y="1289143"/>
            <a:ext cx="5498895"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a:t>
            </a:r>
            <a:r>
              <a:rPr lang="en-US" sz="4100" kern="1200" dirty="0" err="1">
                <a:solidFill>
                  <a:schemeClr val="bg1"/>
                </a:solidFill>
                <a:latin typeface="Times New Roman" panose="02020603050405020304" pitchFamily="18" charset="0"/>
                <a:ea typeface="+mj-ea"/>
                <a:cs typeface="Times New Roman" panose="02020603050405020304" pitchFamily="18" charset="0"/>
              </a:rPr>
              <a:t>memoization</a:t>
            </a:r>
            <a:endParaRPr lang="en-US" sz="41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9" name="TextBox 8">
            <a:extLst>
              <a:ext uri="{FF2B5EF4-FFF2-40B4-BE49-F238E27FC236}">
                <a16:creationId xmlns:a16="http://schemas.microsoft.com/office/drawing/2014/main" id="{5E0BDE56-0635-47A4-84C1-487D95303481}"/>
              </a:ext>
            </a:extLst>
          </p:cNvPr>
          <p:cNvSpPr txBox="1"/>
          <p:nvPr/>
        </p:nvSpPr>
        <p:spPr>
          <a:xfrm>
            <a:off x="6096000" y="1933586"/>
            <a:ext cx="3822685" cy="299082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p>
            <a:pPr>
              <a:lnSpc>
                <a:spcPct val="90000"/>
              </a:lnSpc>
              <a:spcBef>
                <a:spcPts val="1000"/>
              </a:spcBef>
            </a:pPr>
            <a:r>
              <a:rPr lang="en-US" sz="2400" dirty="0">
                <a:latin typeface="Times New Roman" panose="02020603050405020304" pitchFamily="18" charset="0"/>
                <a:cs typeface="Times New Roman" panose="02020603050405020304" pitchFamily="18" charset="0"/>
              </a:rPr>
              <a:t>memo ={}</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def help(n):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if n in memo:</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return memo[n]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--computation--</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memo[n]= result</a:t>
            </a:r>
          </a:p>
          <a:p>
            <a:pPr>
              <a:lnSpc>
                <a:spcPct val="90000"/>
              </a:lnSpc>
              <a:spcBef>
                <a:spcPts val="1000"/>
              </a:spcBef>
            </a:pPr>
            <a:r>
              <a:rPr lang="en-US" sz="2400" dirty="0">
                <a:latin typeface="Times New Roman" panose="02020603050405020304" pitchFamily="18" charset="0"/>
                <a:cs typeface="Times New Roman" panose="02020603050405020304" pitchFamily="18" charset="0"/>
              </a:rPr>
              <a:t>   return result</a:t>
            </a:r>
          </a:p>
        </p:txBody>
      </p:sp>
      <p:sp>
        <p:nvSpPr>
          <p:cNvPr id="7" name="Footer Placeholder 6">
            <a:extLst>
              <a:ext uri="{FF2B5EF4-FFF2-40B4-BE49-F238E27FC236}">
                <a16:creationId xmlns:a16="http://schemas.microsoft.com/office/drawing/2014/main" id="{CE4B8307-539B-46F1-BA88-CBCBF3F591B8}"/>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225298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211053" y="1166934"/>
            <a:ext cx="511665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a:t>
            </a:r>
            <a:r>
              <a:rPr lang="en-US" sz="4100" kern="1200" dirty="0" err="1">
                <a:solidFill>
                  <a:schemeClr val="bg1"/>
                </a:solidFill>
                <a:latin typeface="Times New Roman" panose="02020603050405020304" pitchFamily="18" charset="0"/>
                <a:ea typeface="+mj-ea"/>
                <a:cs typeface="Times New Roman" panose="02020603050405020304" pitchFamily="18" charset="0"/>
              </a:rPr>
              <a:t>memoization</a:t>
            </a:r>
            <a:endParaRPr lang="en-US" sz="41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a:extLst>
              <a:ext uri="{FF2B5EF4-FFF2-40B4-BE49-F238E27FC236}">
                <a16:creationId xmlns:a16="http://schemas.microsoft.com/office/drawing/2014/main" id="{6F00649F-644B-4EFF-9433-69D25E4E6AD3}"/>
              </a:ext>
            </a:extLst>
          </p:cNvPr>
          <p:cNvSpPr txBox="1"/>
          <p:nvPr/>
        </p:nvSpPr>
        <p:spPr>
          <a:xfrm>
            <a:off x="5461838" y="1231144"/>
            <a:ext cx="5716988" cy="476653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p>
            <a:pPr>
              <a:lnSpc>
                <a:spcPct val="90000"/>
              </a:lnSpc>
              <a:spcAft>
                <a:spcPts val="600"/>
              </a:spcAft>
            </a:pPr>
            <a:r>
              <a:rPr lang="en-US" sz="1900" dirty="0">
                <a:latin typeface="Times New Roman" panose="02020603050405020304" pitchFamily="18" charset="0"/>
                <a:cs typeface="Times New Roman" panose="02020603050405020304" pitchFamily="18" charset="0"/>
              </a:rPr>
              <a:t>def </a:t>
            </a:r>
            <a:r>
              <a:rPr lang="en-US" sz="1900" dirty="0" err="1">
                <a:latin typeface="Times New Roman" panose="02020603050405020304" pitchFamily="18" charset="0"/>
                <a:cs typeface="Times New Roman" panose="02020603050405020304" pitchFamily="18" charset="0"/>
              </a:rPr>
              <a:t>memoize</a:t>
            </a:r>
            <a:r>
              <a:rPr lang="en-US" sz="1900" dirty="0">
                <a:latin typeface="Times New Roman" panose="02020603050405020304" pitchFamily="18" charset="0"/>
                <a:cs typeface="Times New Roman" panose="02020603050405020304" pitchFamily="18" charset="0"/>
              </a:rPr>
              <a:t>(f):</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memo = {}</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def helper(x):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if x not in memo:</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memo[x] = f(x)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return memo[x]</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return helper</a:t>
            </a:r>
          </a:p>
          <a:p>
            <a:pPr>
              <a:lnSpc>
                <a:spcPct val="90000"/>
              </a:lnSpc>
              <a:spcAft>
                <a:spcPts val="600"/>
              </a:spcAft>
            </a:pPr>
            <a:endParaRPr lang="en-US" sz="1900" dirty="0">
              <a:latin typeface="Times New Roman" panose="02020603050405020304" pitchFamily="18" charset="0"/>
              <a:cs typeface="Times New Roman" panose="02020603050405020304" pitchFamily="18" charset="0"/>
            </a:endParaRPr>
          </a:p>
          <a:p>
            <a:pPr>
              <a:lnSpc>
                <a:spcPct val="90000"/>
              </a:lnSpc>
              <a:spcAft>
                <a:spcPts val="600"/>
              </a:spcAft>
            </a:pPr>
            <a:r>
              <a:rPr lang="en-US" sz="1900" dirty="0">
                <a:latin typeface="Times New Roman" panose="02020603050405020304" pitchFamily="18" charset="0"/>
                <a:cs typeface="Times New Roman" panose="02020603050405020304" pitchFamily="18" charset="0"/>
              </a:rPr>
              <a:t>def </a:t>
            </a: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(param1, param2,...):</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	--- function---</a:t>
            </a:r>
          </a:p>
          <a:p>
            <a:pPr>
              <a:lnSpc>
                <a:spcPct val="90000"/>
              </a:lnSpc>
              <a:spcAft>
                <a:spcPts val="600"/>
              </a:spcAft>
            </a:pPr>
            <a:endParaRPr lang="en-US" sz="1900" dirty="0">
              <a:latin typeface="Times New Roman" panose="02020603050405020304" pitchFamily="18" charset="0"/>
              <a:cs typeface="Times New Roman" panose="02020603050405020304" pitchFamily="18" charset="0"/>
            </a:endParaRPr>
          </a:p>
          <a:p>
            <a:pPr>
              <a:lnSpc>
                <a:spcPct val="90000"/>
              </a:lnSpc>
              <a:spcAft>
                <a:spcPts val="600"/>
              </a:spcAft>
            </a:pP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memoize</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fuction</a:t>
            </a:r>
            <a:r>
              <a:rPr lang="en-US" sz="1900" dirty="0">
                <a:latin typeface="Times New Roman" panose="02020603050405020304" pitchFamily="18" charset="0"/>
                <a:cs typeface="Times New Roman" panose="02020603050405020304" pitchFamily="18" charset="0"/>
              </a:rPr>
              <a:t>)</a:t>
            </a:r>
          </a:p>
          <a:p>
            <a:pPr>
              <a:lnSpc>
                <a:spcPct val="90000"/>
              </a:lnSpc>
              <a:spcAft>
                <a:spcPts val="600"/>
              </a:spcAft>
            </a:pPr>
            <a:r>
              <a:rPr lang="en-US" sz="1900" dirty="0">
                <a:latin typeface="Times New Roman" panose="02020603050405020304" pitchFamily="18" charset="0"/>
                <a:cs typeface="Times New Roman" panose="02020603050405020304" pitchFamily="18" charset="0"/>
              </a:rPr>
              <a:t>print(function(param1, param2,...))</a:t>
            </a:r>
          </a:p>
        </p:txBody>
      </p:sp>
      <p:sp>
        <p:nvSpPr>
          <p:cNvPr id="11" name="Footer Placeholder 6">
            <a:extLst>
              <a:ext uri="{FF2B5EF4-FFF2-40B4-BE49-F238E27FC236}">
                <a16:creationId xmlns:a16="http://schemas.microsoft.com/office/drawing/2014/main" id="{4063D7CD-01A3-47EB-8681-885EB12179EF}"/>
              </a:ext>
            </a:extLst>
          </p:cNvPr>
          <p:cNvSpPr>
            <a:spLocks noGrp="1"/>
          </p:cNvSpPr>
          <p:nvPr>
            <p:ph type="ftr" sz="quarter" idx="11"/>
          </p:nvPr>
        </p:nvSpPr>
        <p:spPr>
          <a:xfrm>
            <a:off x="7861285" y="316503"/>
            <a:ext cx="4114800" cy="365125"/>
          </a:xfrm>
        </p:spPr>
        <p:txBody>
          <a:bodyPr/>
          <a:lstStyle/>
          <a:p>
            <a:r>
              <a:rPr lang="en-US" dirty="0"/>
              <a:t>https://www.python-course.eu/python3_memoization.php</a:t>
            </a:r>
          </a:p>
        </p:txBody>
      </p:sp>
    </p:spTree>
    <p:extLst>
      <p:ext uri="{BB962C8B-B14F-4D97-AF65-F5344CB8AC3E}">
        <p14:creationId xmlns:p14="http://schemas.microsoft.com/office/powerpoint/2010/main" val="422672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0" y="1166932"/>
            <a:ext cx="434936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Times New Roman" panose="02020603050405020304" pitchFamily="18" charset="0"/>
                <a:ea typeface="+mj-ea"/>
                <a:cs typeface="Times New Roman" panose="02020603050405020304" pitchFamily="18" charset="0"/>
              </a:rPr>
              <a:t>Thêm</a:t>
            </a:r>
            <a:r>
              <a:rPr lang="en-US" sz="4100" kern="1200" dirty="0">
                <a:solidFill>
                  <a:schemeClr val="bg1"/>
                </a:solidFill>
                <a:latin typeface="Times New Roman" panose="02020603050405020304" pitchFamily="18" charset="0"/>
                <a:ea typeface="+mj-ea"/>
                <a:cs typeface="Times New Roman" panose="02020603050405020304" pitchFamily="18" charset="0"/>
              </a:rPr>
              <a:t> tabulation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5824883" y="1977466"/>
            <a:ext cx="4875704" cy="346917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rPr>
              <a:t>def </a:t>
            </a:r>
            <a:r>
              <a:rPr kumimoji="0" lang="en-US" sz="2000" i="0" u="none" strike="noStrike" kern="1200" normalizeH="0" baseline="0" noProof="0" dirty="0" err="1">
                <a:solidFill>
                  <a:schemeClr val="tx1"/>
                </a:solidFill>
                <a:uLnTx/>
                <a:uFillTx/>
                <a:latin typeface="Times New Roman" panose="02020603050405020304" pitchFamily="18" charset="0"/>
                <a:cs typeface="Times New Roman" panose="02020603050405020304" pitchFamily="18" charset="0"/>
              </a:rPr>
              <a:t>fuction</a:t>
            </a:r>
            <a:r>
              <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rPr>
              <a:t>(param1, param2,...):</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       initialize table</a:t>
            </a:r>
          </a:p>
          <a:p>
            <a:pPr>
              <a:lnSpc>
                <a:spcPct val="90000"/>
              </a:lnSpc>
              <a:spcAft>
                <a:spcPts val="600"/>
              </a:spcAft>
            </a:pPr>
            <a:r>
              <a:rPr lang="en-US" sz="2000" dirty="0">
                <a:solidFill>
                  <a:schemeClr val="tx1"/>
                </a:solidFill>
                <a:latin typeface="Times New Roman" panose="02020603050405020304" pitchFamily="18" charset="0"/>
                <a:cs typeface="Times New Roman" panose="02020603050405020304" pitchFamily="18" charset="0"/>
              </a:rPr>
              <a:t>       filling up the table</a:t>
            </a:r>
          </a:p>
          <a:p>
            <a:pPr>
              <a:lnSpc>
                <a:spcPct val="90000"/>
              </a:lnSpc>
              <a:spcAft>
                <a:spcPts val="600"/>
              </a:spcAft>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i="0" u="none" strike="noStrike" kern="1200" normalizeH="0" baseline="0" noProof="0" dirty="0">
              <a:solidFill>
                <a:schemeClr val="tx1"/>
              </a:solidFill>
              <a:uLnTx/>
              <a:uFillTx/>
              <a:latin typeface="Times New Roman" panose="02020603050405020304" pitchFamily="18" charset="0"/>
              <a:cs typeface="Times New Roman" panose="02020603050405020304" pitchFamily="18" charset="0"/>
            </a:endParaRPr>
          </a:p>
        </p:txBody>
      </p:sp>
      <p:sp>
        <p:nvSpPr>
          <p:cNvPr id="11" name="Footer Placeholder 6">
            <a:extLst>
              <a:ext uri="{FF2B5EF4-FFF2-40B4-BE49-F238E27FC236}">
                <a16:creationId xmlns:a16="http://schemas.microsoft.com/office/drawing/2014/main" id="{2A33AB28-41F9-407A-BB6F-B3F24E512A7C}"/>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40455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242DDA6-F3EE-42DF-90E5-6112A89E288E}"/>
              </a:ext>
            </a:extLst>
          </p:cNvPr>
          <p:cNvSpPr>
            <a:spLocks noGrp="1"/>
          </p:cNvSpPr>
          <p:nvPr>
            <p:ph type="title"/>
          </p:nvPr>
        </p:nvSpPr>
        <p:spPr>
          <a:xfrm>
            <a:off x="502113" y="1780660"/>
            <a:ext cx="3883275" cy="4279709"/>
          </a:xfrm>
        </p:spPr>
        <p:txBody>
          <a:bodyPr anchor="ctr">
            <a:normAutofit/>
          </a:bodyPr>
          <a:lstStyle/>
          <a:p>
            <a:r>
              <a:rPr lang="en-US" sz="3700" dirty="0">
                <a:solidFill>
                  <a:schemeClr val="bg1"/>
                </a:solidFill>
                <a:latin typeface="Times New Roman" panose="02020603050405020304" pitchFamily="18" charset="0"/>
                <a:cs typeface="Times New Roman" panose="02020603050405020304" pitchFamily="18" charset="0"/>
              </a:rPr>
              <a:t>Cho 3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{1, 3, 5} </a:t>
            </a:r>
            <a:r>
              <a:rPr lang="en-US" sz="3700" dirty="0" err="1">
                <a:solidFill>
                  <a:schemeClr val="bg1"/>
                </a:solidFill>
                <a:latin typeface="Times New Roman" panose="02020603050405020304" pitchFamily="18" charset="0"/>
                <a:cs typeface="Times New Roman" panose="02020603050405020304" pitchFamily="18" charset="0"/>
              </a:rPr>
              <a:t>chỉ</a:t>
            </a:r>
            <a:r>
              <a:rPr lang="en-US" sz="3700" dirty="0">
                <a:solidFill>
                  <a:schemeClr val="bg1"/>
                </a:solidFill>
                <a:latin typeface="Times New Roman" panose="02020603050405020304" pitchFamily="18" charset="0"/>
                <a:cs typeface="Times New Roman" panose="02020603050405020304" pitchFamily="18" charset="0"/>
              </a:rPr>
              <a:t> ra bao </a:t>
            </a:r>
            <a:r>
              <a:rPr lang="en-US" sz="3700" dirty="0" err="1">
                <a:solidFill>
                  <a:schemeClr val="bg1"/>
                </a:solidFill>
                <a:latin typeface="Times New Roman" panose="02020603050405020304" pitchFamily="18" charset="0"/>
                <a:cs typeface="Times New Roman" panose="02020603050405020304" pitchFamily="18" charset="0"/>
              </a:rPr>
              <a:t>nhiêu</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cách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để</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hình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thành</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N </a:t>
            </a:r>
            <a:r>
              <a:rPr lang="en-US" sz="3700" dirty="0" err="1">
                <a:solidFill>
                  <a:schemeClr val="bg1"/>
                </a:solidFill>
                <a:latin typeface="Times New Roman" panose="02020603050405020304" pitchFamily="18" charset="0"/>
                <a:cs typeface="Times New Roman" panose="02020603050405020304" pitchFamily="18" charset="0"/>
              </a:rPr>
              <a:t>sử</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dụng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tổng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từ</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những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sử</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dụng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trong</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số</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đã</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cho</a:t>
            </a:r>
            <a:r>
              <a:rPr lang="en-US" sz="3700" dirty="0">
                <a:solidFill>
                  <a:schemeClr val="bg1"/>
                </a:solidFill>
                <a:latin typeface="Times New Roman" panose="02020603050405020304" pitchFamily="18" charset="0"/>
                <a:cs typeface="Times New Roman" panose="02020603050405020304" pitchFamily="18" charset="0"/>
              </a:rPr>
              <a:t> </a:t>
            </a:r>
            <a:r>
              <a:rPr lang="en-US" sz="3700" dirty="0" err="1">
                <a:solidFill>
                  <a:schemeClr val="bg1"/>
                </a:solidFill>
                <a:latin typeface="Times New Roman" panose="02020603050405020304" pitchFamily="18" charset="0"/>
                <a:cs typeface="Times New Roman" panose="02020603050405020304" pitchFamily="18" charset="0"/>
              </a:rPr>
              <a:t>trên</a:t>
            </a:r>
            <a:endParaRPr lang="en-US" sz="37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DF4F98-E837-4AC3-AF7C-30F221238324}"/>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558DBFAD-C530-4F78-A7C8-AFEF1BCF2E0A}"/>
              </a:ext>
            </a:extLst>
          </p:cNvPr>
          <p:cNvSpPr>
            <a:spLocks noGrp="1"/>
          </p:cNvSpPr>
          <p:nvPr>
            <p:ph idx="1"/>
          </p:nvPr>
        </p:nvSpPr>
        <p:spPr>
          <a:xfrm>
            <a:off x="5573864" y="1166933"/>
            <a:ext cx="5716988" cy="4279709"/>
          </a:xfrm>
        </p:spPr>
        <p:txBody>
          <a:bodyPr anchor="ctr">
            <a:normAutofit/>
          </a:bodyPr>
          <a:lstStyle/>
          <a:p>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 </a:t>
            </a:r>
          </a:p>
          <a:p>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88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60DC24B-29AE-43EE-9D30-C86EE2A8D866}"/>
              </a:ext>
            </a:extLst>
          </p:cNvPr>
          <p:cNvSpPr>
            <a:spLocks noGrp="1"/>
          </p:cNvSpPr>
          <p:nvPr>
            <p:ph type="title"/>
          </p:nvPr>
        </p:nvSpPr>
        <p:spPr>
          <a:xfrm>
            <a:off x="613773" y="1528834"/>
            <a:ext cx="4058943" cy="4279709"/>
          </a:xfrm>
        </p:spPr>
        <p:txBody>
          <a:bodyPr anchor="ctr">
            <a:normAutofit/>
          </a:bodyPr>
          <a:lstStyle/>
          <a:p>
            <a:r>
              <a:rPr lang="en-US" sz="4800" b="0" i="0" dirty="0" err="1">
                <a:solidFill>
                  <a:schemeClr val="bg1"/>
                </a:solidFill>
                <a:effectLst/>
                <a:latin typeface="Times New Roman" panose="02020603050405020304" pitchFamily="18" charset="0"/>
                <a:cs typeface="Times New Roman" panose="02020603050405020304" pitchFamily="18" charset="0"/>
              </a:rPr>
              <a:t>Ví</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dụ</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tìm</a:t>
            </a:r>
            <a:r>
              <a:rPr lang="en-US" sz="4800" b="0" i="0" dirty="0">
                <a:solidFill>
                  <a:schemeClr val="bg1"/>
                </a:solidFill>
                <a:effectLst/>
                <a:latin typeface="Times New Roman" panose="02020603050405020304" pitchFamily="18" charset="0"/>
                <a:cs typeface="Times New Roman" panose="02020603050405020304" pitchFamily="18" charset="0"/>
              </a:rPr>
              <a:t> n=7</a:t>
            </a:r>
          </a:p>
        </p:txBody>
      </p:sp>
      <p:sp>
        <p:nvSpPr>
          <p:cNvPr id="4" name="Footer Placeholder 3">
            <a:extLst>
              <a:ext uri="{FF2B5EF4-FFF2-40B4-BE49-F238E27FC236}">
                <a16:creationId xmlns:a16="http://schemas.microsoft.com/office/drawing/2014/main" id="{EAFB94F0-A070-46B9-8F21-02DF233134C0}"/>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EE0F3CA9-5878-4C5C-B122-144124E0D646}"/>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1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6</a:t>
            </a:r>
          </a:p>
          <a:p>
            <a:r>
              <a:rPr lang="en-US" sz="2400" b="0" i="0" dirty="0">
                <a:effectLst/>
                <a:latin typeface="Times New Roman" panose="02020603050405020304" pitchFamily="18" charset="0"/>
                <a:cs typeface="Times New Roman" panose="02020603050405020304" pitchFamily="18" charset="0"/>
              </a:rPr>
              <a:t>[ (1+1+1+1+1+1)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(1+1+1+3)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(1+1+3+1)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(1+3+1+1)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(3+1+1+1)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(3+3)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(1+5) + 1]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(5+1) + 1]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461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3699F763-1D4D-46B4-9B14-FCD929C50E09}"/>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7958D29D-AEBF-4776-8E76-B111D48EFF67}"/>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3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4</a:t>
            </a:r>
          </a:p>
          <a:p>
            <a:r>
              <a:rPr lang="en-US" sz="2400" b="0" i="0" dirty="0">
                <a:effectLst/>
                <a:latin typeface="Times New Roman" panose="02020603050405020304" pitchFamily="18" charset="0"/>
                <a:cs typeface="Times New Roman" panose="02020603050405020304" pitchFamily="18" charset="0"/>
              </a:rPr>
              <a:t> [(1+1+1+1) + 3]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[(1+3) + 3]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[(3+1) + 3] </a:t>
            </a:r>
            <a:endParaRPr lang="en-US" sz="24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40678CA-9E5F-42DE-A71D-C1DEC9D227ED}"/>
              </a:ext>
            </a:extLst>
          </p:cNvPr>
          <p:cNvSpPr>
            <a:spLocks noGrp="1"/>
          </p:cNvSpPr>
          <p:nvPr>
            <p:ph type="title"/>
          </p:nvPr>
        </p:nvSpPr>
        <p:spPr>
          <a:xfrm>
            <a:off x="462117" y="1166813"/>
            <a:ext cx="3887634" cy="4279900"/>
          </a:xfrm>
        </p:spPr>
        <p:txBody>
          <a:bodyPr anchor="ctr">
            <a:normAutofit/>
          </a:bodyPr>
          <a:lstStyle/>
          <a:p>
            <a:r>
              <a:rPr lang="en-US" sz="4800" b="0" i="0" dirty="0" err="1">
                <a:solidFill>
                  <a:schemeClr val="bg1"/>
                </a:solidFill>
                <a:effectLst/>
                <a:latin typeface="Times New Roman" panose="02020603050405020304" pitchFamily="18" charset="0"/>
                <a:cs typeface="Times New Roman" panose="02020603050405020304" pitchFamily="18" charset="0"/>
              </a:rPr>
              <a:t>Ví</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dụ</a:t>
            </a:r>
            <a:r>
              <a:rPr lang="en-US" sz="4800" b="0" i="0" dirty="0">
                <a:solidFill>
                  <a:schemeClr val="bg1"/>
                </a:solidFill>
                <a:effectLst/>
                <a:latin typeface="Times New Roman" panose="02020603050405020304" pitchFamily="18" charset="0"/>
                <a:cs typeface="Times New Roman" panose="02020603050405020304" pitchFamily="18" charset="0"/>
              </a:rPr>
              <a:t> </a:t>
            </a:r>
            <a:r>
              <a:rPr lang="en-US" sz="4800" b="0" i="0" dirty="0" err="1">
                <a:solidFill>
                  <a:schemeClr val="bg1"/>
                </a:solidFill>
                <a:effectLst/>
                <a:latin typeface="Times New Roman" panose="02020603050405020304" pitchFamily="18" charset="0"/>
                <a:cs typeface="Times New Roman" panose="02020603050405020304" pitchFamily="18" charset="0"/>
              </a:rPr>
              <a:t>tìm</a:t>
            </a:r>
            <a:r>
              <a:rPr lang="en-US" sz="4800" b="0" i="0" dirty="0">
                <a:solidFill>
                  <a:schemeClr val="bg1"/>
                </a:solidFill>
                <a:effectLst/>
                <a:latin typeface="Times New Roman" panose="02020603050405020304" pitchFamily="18" charset="0"/>
                <a:cs typeface="Times New Roman" panose="02020603050405020304" pitchFamily="18" charset="0"/>
              </a:rPr>
              <a:t> n=7</a:t>
            </a:r>
          </a:p>
        </p:txBody>
      </p:sp>
    </p:spTree>
    <p:extLst>
      <p:ext uri="{BB962C8B-B14F-4D97-AF65-F5344CB8AC3E}">
        <p14:creationId xmlns:p14="http://schemas.microsoft.com/office/powerpoint/2010/main" val="237752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4A39CDFE-5DD3-496F-96F0-45E3CDCA4A78}"/>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2847D7F3-D3E3-4870-8F73-2DE3BF93309B}"/>
              </a:ext>
            </a:extLst>
          </p:cNvPr>
          <p:cNvSpPr>
            <a:spLocks noGrp="1"/>
          </p:cNvSpPr>
          <p:nvPr>
            <p:ph idx="1"/>
          </p:nvPr>
        </p:nvSpPr>
        <p:spPr>
          <a:xfrm>
            <a:off x="5573864" y="1166933"/>
            <a:ext cx="5716988" cy="4279709"/>
          </a:xfrm>
        </p:spPr>
        <p:txBody>
          <a:bodyPr anchor="ctr">
            <a:normAutofit/>
          </a:bodyPr>
          <a:lstStyle/>
          <a:p>
            <a:r>
              <a:rPr lang="en-US" sz="2400" b="0" i="0" dirty="0" err="1">
                <a:effectLst/>
                <a:latin typeface="Times New Roman" panose="02020603050405020304" pitchFamily="18" charset="0"/>
                <a:cs typeface="Times New Roman" panose="02020603050405020304" pitchFamily="18" charset="0"/>
              </a:rPr>
              <a:t>Thêm</a:t>
            </a:r>
            <a:r>
              <a:rPr lang="en-US" sz="2400" b="0" i="0" dirty="0">
                <a:effectLst/>
                <a:latin typeface="Times New Roman" panose="02020603050405020304" pitchFamily="18" charset="0"/>
                <a:cs typeface="Times New Roman" panose="02020603050405020304" pitchFamily="18" charset="0"/>
              </a:rPr>
              <a:t> 5 </a:t>
            </a:r>
            <a:r>
              <a:rPr lang="en-US" sz="2400" b="0" i="0" dirty="0" err="1">
                <a:effectLst/>
                <a:latin typeface="Times New Roman" panose="02020603050405020304" pitchFamily="18" charset="0"/>
                <a:cs typeface="Times New Roman" panose="02020603050405020304" pitchFamily="18" charset="0"/>
              </a:rPr>
              <a:t>vào</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tất</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cả</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tổ</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hợp</a:t>
            </a:r>
            <a:r>
              <a:rPr lang="en-US" sz="2400" b="0" i="0" dirty="0">
                <a:effectLst/>
                <a:latin typeface="Times New Roman" panose="02020603050405020304" pitchFamily="18" charset="0"/>
                <a:cs typeface="Times New Roman" panose="02020603050405020304" pitchFamily="18" charset="0"/>
              </a:rPr>
              <a:t> n= 2</a:t>
            </a:r>
          </a:p>
          <a:p>
            <a:r>
              <a:rPr lang="en-US" sz="2400" b="0" i="0" dirty="0">
                <a:effectLst/>
                <a:latin typeface="Times New Roman" panose="02020603050405020304" pitchFamily="18" charset="0"/>
                <a:cs typeface="Times New Roman" panose="02020603050405020304" pitchFamily="18" charset="0"/>
              </a:rPr>
              <a:t>[(1+1) + 5]</a:t>
            </a:r>
            <a:endParaRPr lang="en-US" sz="24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7BD1A2F-09D5-483D-A994-92ABBE001C42}"/>
              </a:ext>
            </a:extLst>
          </p:cNvPr>
          <p:cNvSpPr txBox="1">
            <a:spLocks/>
          </p:cNvSpPr>
          <p:nvPr/>
        </p:nvSpPr>
        <p:spPr>
          <a:xfrm>
            <a:off x="591715" y="1418760"/>
            <a:ext cx="3990118"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err="1">
                <a:solidFill>
                  <a:schemeClr val="bg1"/>
                </a:solidFill>
                <a:latin typeface="Times New Roman" panose="02020603050405020304" pitchFamily="18" charset="0"/>
                <a:cs typeface="Times New Roman" panose="02020603050405020304" pitchFamily="18" charset="0"/>
              </a:rPr>
              <a:t>Ví</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dụ</a:t>
            </a:r>
            <a:r>
              <a:rPr lang="en-US" sz="4800" dirty="0">
                <a:solidFill>
                  <a:schemeClr val="bg1"/>
                </a:solidFill>
                <a:latin typeface="Times New Roman" panose="02020603050405020304" pitchFamily="18" charset="0"/>
                <a:cs typeface="Times New Roman" panose="02020603050405020304" pitchFamily="18" charset="0"/>
              </a:rPr>
              <a:t> </a:t>
            </a:r>
            <a:r>
              <a:rPr lang="en-US" sz="4800" dirty="0" err="1">
                <a:solidFill>
                  <a:schemeClr val="bg1"/>
                </a:solidFill>
                <a:latin typeface="Times New Roman" panose="02020603050405020304" pitchFamily="18" charset="0"/>
                <a:cs typeface="Times New Roman" panose="02020603050405020304" pitchFamily="18" charset="0"/>
              </a:rPr>
              <a:t>tìm</a:t>
            </a:r>
            <a:r>
              <a:rPr lang="en-US" sz="4800" dirty="0">
                <a:solidFill>
                  <a:schemeClr val="bg1"/>
                </a:solidFill>
                <a:latin typeface="Times New Roman" panose="02020603050405020304" pitchFamily="18" charset="0"/>
                <a:cs typeface="Times New Roman" panose="02020603050405020304" pitchFamily="18" charset="0"/>
              </a:rPr>
              <a:t> n=7</a:t>
            </a:r>
          </a:p>
        </p:txBody>
      </p:sp>
    </p:spTree>
    <p:extLst>
      <p:ext uri="{BB962C8B-B14F-4D97-AF65-F5344CB8AC3E}">
        <p14:creationId xmlns:p14="http://schemas.microsoft.com/office/powerpoint/2010/main" val="412512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latin typeface="Times New Roman" panose="02020603050405020304" pitchFamily="18" charset="0"/>
                <a:cs typeface="Times New Roman" panose="02020603050405020304" pitchFamily="18" charset="0"/>
              </a:rPr>
              <a:t>Giới thiệu</a:t>
            </a: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6490314" y="753042"/>
            <a:ext cx="4562272" cy="5172060"/>
          </a:xfrm>
        </p:spPr>
        <p:txBody>
          <a:bodyPr anchor="ctr">
            <a:normAutofit/>
          </a:bodyPr>
          <a:lstStyle/>
          <a:p>
            <a:pPr marL="0" indent="0">
              <a:buNone/>
            </a:pPr>
            <a:r>
              <a:rPr lang="en-US" sz="2000">
                <a:solidFill>
                  <a:schemeClr val="bg1"/>
                </a:solidFill>
                <a:latin typeface="Times New Roman" panose="02020603050405020304" pitchFamily="18" charset="0"/>
                <a:cs typeface="Times New Roman" panose="02020603050405020304" pitchFamily="18" charset="0"/>
              </a:rPr>
              <a:t>DP c</a:t>
            </a:r>
            <a:r>
              <a:rPr lang="vi-VN" sz="2000">
                <a:solidFill>
                  <a:schemeClr val="bg1"/>
                </a:solidFill>
                <a:latin typeface="Times New Roman" panose="02020603050405020304" pitchFamily="18" charset="0"/>
                <a:cs typeface="Times New Roman" panose="02020603050405020304" pitchFamily="18" charset="0"/>
              </a:rPr>
              <a:t>hia một vấn đề thành những vấn đề nhỏ và</a:t>
            </a:r>
            <a:r>
              <a:rPr lang="en-US" sz="2000">
                <a:solidFill>
                  <a:schemeClr val="bg1"/>
                </a:solidFill>
                <a:latin typeface="Times New Roman" panose="02020603050405020304" pitchFamily="18" charset="0"/>
                <a:cs typeface="Times New Roman" panose="02020603050405020304" pitchFamily="18" charset="0"/>
              </a:rPr>
              <a:t> lưu trữ kết quả của những vấn đề con để tránh tính toán lại nhiều lần</a:t>
            </a: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900">
                <a:solidFill>
                  <a:schemeClr val="bg1">
                    <a:lumMod val="50000"/>
                  </a:schemeClr>
                </a:solidFill>
              </a:rPr>
              <a:t>https://www.geeksforgeeks.org/overlapping-subproblems-property-in-dynamic-programming-dp-1/</a:t>
            </a:r>
          </a:p>
        </p:txBody>
      </p:sp>
      <p:sp>
        <p:nvSpPr>
          <p:cNvPr id="20" name="Rectangle 1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088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D11AD-ECA0-47CB-8303-DB0D182EC7F3}"/>
              </a:ext>
            </a:extLst>
          </p:cNvPr>
          <p:cNvSpPr>
            <a:spLocks noGrp="1"/>
          </p:cNvSpPr>
          <p:nvPr>
            <p:ph type="title"/>
          </p:nvPr>
        </p:nvSpPr>
        <p:spPr>
          <a:xfrm>
            <a:off x="1005349" y="1938528"/>
            <a:ext cx="3529953" cy="2980944"/>
          </a:xfrm>
        </p:spPr>
        <p:txBody>
          <a:bodyPr>
            <a:normAutofit/>
          </a:bodyPr>
          <a:lstStyle/>
          <a:p>
            <a:r>
              <a:rPr lang="en-US" dirty="0" err="1">
                <a:solidFill>
                  <a:schemeClr val="bg1"/>
                </a:solidFill>
                <a:latin typeface="Times New Roman" panose="02020603050405020304" pitchFamily="18" charset="0"/>
                <a:cs typeface="Times New Roman" panose="02020603050405020304" pitchFamily="18" charset="0"/>
              </a:rPr>
              <a:t>Đọc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thêm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4CAEFF-DBBB-4C61-ACFE-0C2F0657963D}"/>
              </a:ext>
            </a:extLst>
          </p:cNvPr>
          <p:cNvSpPr>
            <a:spLocks noGrp="1"/>
          </p:cNvSpPr>
          <p:nvPr>
            <p:ph idx="1"/>
          </p:nvPr>
        </p:nvSpPr>
        <p:spPr>
          <a:xfrm>
            <a:off x="6212410" y="704088"/>
            <a:ext cx="5135293" cy="5248656"/>
          </a:xfrm>
        </p:spPr>
        <p:txBody>
          <a:bodyPr anchor="ctr">
            <a:normAutofit/>
          </a:bodyPr>
          <a:lstStyle/>
          <a:p>
            <a:r>
              <a:rPr lang="en-US" sz="2400" dirty="0">
                <a:latin typeface="Times New Roman" panose="02020603050405020304" pitchFamily="18" charset="0"/>
                <a:cs typeface="Times New Roman" panose="02020603050405020304" pitchFamily="18" charset="0"/>
                <a:hlinkClick r:id="rId2"/>
              </a:rPr>
              <a:t>https://www.quora.com/How-do-I-recognize-a-problem-as-a-dynamic-programming-problem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https://people.eecs.berkeley.edu/~vazirani/s99cs170/notes/dynamic2.pdf</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FB8DB79-5674-46F8-A3DC-9FA68641022A}"/>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a:t>https://www.geeksforgeeks.org/overlapping-subproblems-property-in-dynamic-programming-dp-1/</a:t>
            </a:r>
          </a:p>
        </p:txBody>
      </p:sp>
    </p:spTree>
    <p:extLst>
      <p:ext uri="{BB962C8B-B14F-4D97-AF65-F5344CB8AC3E}">
        <p14:creationId xmlns:p14="http://schemas.microsoft.com/office/powerpoint/2010/main" val="376665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latin typeface="Times New Roman" panose="02020603050405020304" pitchFamily="18" charset="0"/>
                <a:cs typeface="Times New Roman" panose="02020603050405020304" pitchFamily="18" charset="0"/>
              </a:rPr>
              <a:t>Bài tập:</a:t>
            </a:r>
          </a:p>
        </p:txBody>
      </p:sp>
      <p:cxnSp>
        <p:nvCxnSpPr>
          <p:cNvPr id="32" name="Straight Connector 3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838200" y="2398957"/>
            <a:ext cx="9961133" cy="3526144"/>
          </a:xfrm>
        </p:spPr>
        <p:txBody>
          <a:bodyPr>
            <a:normAutofit/>
          </a:bodyPr>
          <a:lstStyle/>
          <a:p>
            <a:r>
              <a:rPr lang="en-US" sz="2000" dirty="0" err="1">
                <a:solidFill>
                  <a:schemeClr val="bg1"/>
                </a:solidFill>
                <a:latin typeface="Times New Roman" panose="02020603050405020304" pitchFamily="18" charset="0"/>
                <a:cs typeface="Times New Roman" panose="02020603050405020304" pitchFamily="18" charset="0"/>
              </a:rPr>
              <a:t>Từ</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vấn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đề</a:t>
            </a:r>
            <a:r>
              <a:rPr lang="en-US" sz="2000" dirty="0">
                <a:solidFill>
                  <a:schemeClr val="bg1"/>
                </a:solidFill>
                <a:latin typeface="Times New Roman" panose="02020603050405020304" pitchFamily="18" charset="0"/>
                <a:cs typeface="Times New Roman" panose="02020603050405020304" pitchFamily="18" charset="0"/>
              </a:rPr>
              <a:t> Knapsack,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ra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trạng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thái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giữa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chúng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những</a:t>
            </a:r>
            <a:r>
              <a:rPr lang="en-US" sz="2000" dirty="0">
                <a:solidFill>
                  <a:schemeClr val="bg1"/>
                </a:solidFill>
                <a:latin typeface="Times New Roman" panose="02020603050405020304" pitchFamily="18" charset="0"/>
                <a:cs typeface="Times New Roman" panose="02020603050405020304" pitchFamily="18" charset="0"/>
              </a:rPr>
              <a:t> base cases,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kèm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giải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thích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sự</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mối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quan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hệ</a:t>
            </a:r>
            <a:r>
              <a:rPr lang="en-US" sz="20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https://en.wikipedia.org/wiki/Knapsack_problem</a:t>
            </a:r>
          </a:p>
          <a:p>
            <a:r>
              <a:rPr lang="en-US" sz="2000" dirty="0" err="1">
                <a:solidFill>
                  <a:schemeClr val="bg1"/>
                </a:solidFill>
                <a:latin typeface="Times New Roman" panose="02020603050405020304" pitchFamily="18" charset="0"/>
                <a:cs typeface="Times New Roman" panose="02020603050405020304" pitchFamily="18" charset="0"/>
              </a:rPr>
              <a:t>Nộp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dưới</a:t>
            </a:r>
            <a:r>
              <a:rPr lang="en-US" sz="2000" dirty="0">
                <a:solidFill>
                  <a:schemeClr val="bg1"/>
                </a:solidFill>
                <a:latin typeface="Times New Roman" panose="02020603050405020304" pitchFamily="18" charset="0"/>
                <a:cs typeface="Times New Roman" panose="02020603050405020304" pitchFamily="18" charset="0"/>
              </a:rPr>
              <a:t> tên:CS112.L21_KHCL_TênNhóm.pdf </a:t>
            </a:r>
            <a:r>
              <a:rPr lang="en-US" sz="2000" dirty="0" err="1">
                <a:solidFill>
                  <a:schemeClr val="bg1"/>
                </a:solidFill>
                <a:latin typeface="Times New Roman" panose="02020603050405020304" pitchFamily="18" charset="0"/>
                <a:cs typeface="Times New Roman" panose="02020603050405020304" pitchFamily="18" charset="0"/>
              </a:rPr>
              <a:t>về</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a:t>
            </a:r>
            <a:r>
              <a:rPr lang="en-US" sz="2000" b="0" i="0" dirty="0">
                <a:solidFill>
                  <a:schemeClr val="bg1"/>
                </a:solidFill>
                <a:effectLst/>
                <a:latin typeface="Times New Roman" panose="02020603050405020304" pitchFamily="18" charset="0"/>
                <a:cs typeface="Times New Roman" panose="02020603050405020304" pitchFamily="18" charset="0"/>
              </a:rPr>
              <a:t> nhomcs115@gmail.com</a:t>
            </a:r>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err="1">
                <a:solidFill>
                  <a:schemeClr val="bg1"/>
                </a:solidFill>
                <a:latin typeface="Times New Roman" panose="02020603050405020304" pitchFamily="18" charset="0"/>
                <a:cs typeface="Times New Roman" panose="02020603050405020304" pitchFamily="18" charset="0"/>
              </a:rPr>
              <a:t>Hạn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nộp</a:t>
            </a:r>
            <a:r>
              <a:rPr lang="en-US" sz="2000" dirty="0">
                <a:solidFill>
                  <a:schemeClr val="bg1"/>
                </a:solidFill>
                <a:latin typeface="Times New Roman" panose="02020603050405020304" pitchFamily="18" charset="0"/>
                <a:cs typeface="Times New Roman" panose="02020603050405020304" pitchFamily="18" charset="0"/>
              </a:rPr>
              <a:t> 12:00:00 AM , 23/5/2021</a:t>
            </a:r>
          </a:p>
        </p:txBody>
      </p:sp>
      <p:sp>
        <p:nvSpPr>
          <p:cNvPr id="34" name="Rectangle 3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2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latin typeface="Times New Roman" panose="02020603050405020304" pitchFamily="18" charset="0"/>
                <a:cs typeface="Times New Roman" panose="02020603050405020304" pitchFamily="18" charset="0"/>
              </a:rPr>
              <a:t>Tính chất </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6490314" y="753042"/>
            <a:ext cx="4562272" cy="5172060"/>
          </a:xfrm>
        </p:spPr>
        <p:txBody>
          <a:bodyPr anchor="ctr">
            <a:normAutofit/>
          </a:bodyPr>
          <a:lstStyle/>
          <a:p>
            <a:pPr marL="0" indent="0">
              <a:buNone/>
            </a:pPr>
            <a:r>
              <a:rPr lang="en-US" sz="2000">
                <a:solidFill>
                  <a:schemeClr val="bg1"/>
                </a:solidFill>
                <a:latin typeface="Times New Roman" panose="02020603050405020304" pitchFamily="18" charset="0"/>
                <a:cs typeface="Times New Roman" panose="02020603050405020304" pitchFamily="18" charset="0"/>
              </a:rPr>
              <a:t>- M</a:t>
            </a:r>
            <a:r>
              <a:rPr lang="vi-VN" sz="2000" b="0" i="0">
                <a:solidFill>
                  <a:schemeClr val="bg1"/>
                </a:solidFill>
                <a:effectLst/>
                <a:latin typeface="Times New Roman" panose="02020603050405020304" pitchFamily="18" charset="0"/>
                <a:cs typeface="Times New Roman" panose="02020603050405020304" pitchFamily="18" charset="0"/>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000" b="0" i="0">
                <a:solidFill>
                  <a:schemeClr val="bg1"/>
                </a:solidFill>
                <a:effectLst/>
                <a:latin typeface="Times New Roman" panose="02020603050405020304" pitchFamily="18" charset="0"/>
                <a:cs typeface="Times New Roman" panose="02020603050405020304" pitchFamily="18" charset="0"/>
              </a:rPr>
              <a:t>Bài toán có các bài toán con gối nhau</a:t>
            </a:r>
          </a:p>
          <a:p>
            <a:pPr>
              <a:buFont typeface="Arial" panose="020B0604020202020204" pitchFamily="34" charset="0"/>
              <a:buChar char="•"/>
            </a:pPr>
            <a:r>
              <a:rPr lang="vi-VN" sz="2000" b="0" i="0">
                <a:solidFill>
                  <a:schemeClr val="bg1"/>
                </a:solidFill>
                <a:effectLst/>
                <a:latin typeface="Times New Roman" panose="02020603050405020304" pitchFamily="18" charset="0"/>
                <a:cs typeface="Times New Roman" panose="02020603050405020304" pitchFamily="18" charset="0"/>
              </a:rPr>
              <a:t>Bài toán có cấu trúc con tối ưu</a:t>
            </a:r>
          </a:p>
          <a:p>
            <a:pPr marL="0" indent="0">
              <a:buNone/>
            </a:pPr>
            <a:endParaRPr lang="en-US" sz="200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4123082" y="6356350"/>
            <a:ext cx="3945835" cy="365125"/>
          </a:xfrm>
        </p:spPr>
        <p:txBody>
          <a:bodyPr>
            <a:normAutofit/>
          </a:bodyPr>
          <a:lstStyle/>
          <a:p>
            <a:pPr>
              <a:lnSpc>
                <a:spcPct val="90000"/>
              </a:lnSpc>
              <a:spcAft>
                <a:spcPts val="600"/>
              </a:spcAft>
            </a:pPr>
            <a:r>
              <a:rPr lang="en-US" sz="900">
                <a:solidFill>
                  <a:schemeClr val="bg1">
                    <a:lumMod val="50000"/>
                  </a:schemeClr>
                </a:solidFill>
              </a:rPr>
              <a:t>https://www.geeksforgeeks.org/overlapping-subproblems-property-in-dynamic-programming-dp-1/</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1042990" y="1231144"/>
            <a:ext cx="3582073" cy="4279709"/>
          </a:xfrm>
        </p:spPr>
        <p:txBody>
          <a:bodyPr anchor="ctr">
            <a:normAutofit/>
          </a:bodyPr>
          <a:lstStyle/>
          <a:p>
            <a:r>
              <a:rPr lang="en-US" sz="4800" dirty="0">
                <a:solidFill>
                  <a:schemeClr val="bg1"/>
                </a:solidFill>
                <a:latin typeface="Times New Roman" panose="02020603050405020304" pitchFamily="18" charset="0"/>
                <a:cs typeface="Times New Roman" panose="02020603050405020304" pitchFamily="18" charset="0"/>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707722" y="2753274"/>
            <a:ext cx="5716988" cy="4279709"/>
          </a:xfrm>
        </p:spPr>
        <p:txBody>
          <a:bodyPr anchor="ctr">
            <a:normAutofit/>
          </a:bodyPr>
          <a:lstStyle/>
          <a:p>
            <a:pPr marL="0" indent="0">
              <a:buNone/>
            </a:pPr>
            <a:r>
              <a:rPr lang="vi-VN" sz="2400" b="0" i="0" dirty="0">
                <a:effectLst/>
                <a:latin typeface="+mj-lt"/>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dirty="0">
              <a:latin typeface="+mj-lt"/>
            </a:endParaRPr>
          </a:p>
          <a:p>
            <a:endParaRPr lang="en-US" sz="2400" b="0" i="0" dirty="0">
              <a:effectLst/>
              <a:latin typeface="+mj-lt"/>
            </a:endParaRPr>
          </a:p>
        </p:txBody>
      </p:sp>
      <p:sp>
        <p:nvSpPr>
          <p:cNvPr id="4" name="Isosceles Triangle 3">
            <a:extLst>
              <a:ext uri="{FF2B5EF4-FFF2-40B4-BE49-F238E27FC236}">
                <a16:creationId xmlns:a16="http://schemas.microsoft.com/office/drawing/2014/main" id="{7CDE104C-9B8D-442E-9071-35A74AD8AD4B}"/>
              </a:ext>
            </a:extLst>
          </p:cNvPr>
          <p:cNvSpPr/>
          <p:nvPr/>
        </p:nvSpPr>
        <p:spPr>
          <a:xfrm>
            <a:off x="6859865" y="681628"/>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BAC5222-3A39-4C5D-8959-ACA6DC5BBE39}"/>
              </a:ext>
            </a:extLst>
          </p:cNvPr>
          <p:cNvCxnSpPr>
            <a:cxnSpLocks/>
          </p:cNvCxnSpPr>
          <p:nvPr/>
        </p:nvCxnSpPr>
        <p:spPr>
          <a:xfrm>
            <a:off x="10441576" y="681628"/>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Footer Placeholder 3">
            <a:extLst>
              <a:ext uri="{FF2B5EF4-FFF2-40B4-BE49-F238E27FC236}">
                <a16:creationId xmlns:a16="http://schemas.microsoft.com/office/drawing/2014/main" id="{71279A3B-2C21-445D-BB3C-FBA52AC911FA}"/>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4" name="Rectangle 3">
            <a:extLst>
              <a:ext uri="{FF2B5EF4-FFF2-40B4-BE49-F238E27FC236}">
                <a16:creationId xmlns:a16="http://schemas.microsoft.com/office/drawing/2014/main" id="{6D9F439F-0154-4935-B541-39CFB9F8FFBC}"/>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E3435E-983D-42F8-BA9B-6C1E54CF539A}"/>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79CC65-8E02-484C-A3CB-1D86262DE85B}"/>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181620-F37C-442B-92F9-50FDA69AB752}"/>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08A601-A4AC-40CE-984F-4763EACE2511}"/>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4A1C9E9-CD92-4A46-918C-B0B421B41DAF}"/>
              </a:ext>
            </a:extLst>
          </p:cNvPr>
          <p:cNvCxnSpPr/>
          <p:nvPr/>
        </p:nvCxnSpPr>
        <p:spPr>
          <a:xfrm flipH="1">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BDA82B-AF9E-49EA-ABAB-D6B16751B65D}"/>
              </a:ext>
            </a:extLst>
          </p:cNvPr>
          <p:cNvCxnSpPr>
            <a:cxnSpLocks/>
          </p:cNvCxnSpPr>
          <p:nvPr/>
        </p:nvCxnSpPr>
        <p:spPr>
          <a:xfrm>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08F8F8-031A-4179-9EC9-A22A7012DD92}"/>
              </a:ext>
            </a:extLst>
          </p:cNvPr>
          <p:cNvCxnSpPr/>
          <p:nvPr/>
        </p:nvCxnSpPr>
        <p:spPr>
          <a:xfrm flipH="1">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AA8C622-6894-4756-A4C8-430598F0EED0}"/>
              </a:ext>
            </a:extLst>
          </p:cNvPr>
          <p:cNvCxnSpPr>
            <a:cxnSpLocks/>
          </p:cNvCxnSpPr>
          <p:nvPr/>
        </p:nvCxnSpPr>
        <p:spPr>
          <a:xfrm>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72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293334" y="3204817"/>
            <a:ext cx="5725507" cy="3209124"/>
          </a:xfrm>
        </p:spPr>
        <p:txBody>
          <a:bodyPr anchor="ctr">
            <a:normAutofit/>
          </a:bodyPr>
          <a:lstStyle/>
          <a:p>
            <a:pPr marL="0" indent="0">
              <a:buNone/>
            </a:pPr>
            <a:r>
              <a:rPr lang="vi-VN" sz="2400" b="0" i="0" dirty="0">
                <a:effectLst/>
                <a:latin typeface="Helvetica Neue"/>
              </a:rPr>
              <a:t>Xuất phát từ nhiều thành phần nhỏ đã có sẵn, kết hợp chúng lại để tạo ra thành phần lớn hơn, tiếp tục kết hợp các thành phần xây dựng được để tạo ra thành phần lớn hơn nữa... cho đến khi xây dựng được chương trình giải quyết được bài toán mong muốn.</a:t>
            </a:r>
            <a:endParaRPr lang="en-US" sz="2400" dirty="0"/>
          </a:p>
        </p:txBody>
      </p:sp>
      <p:sp>
        <p:nvSpPr>
          <p:cNvPr id="12" name="Isosceles Triangle 11">
            <a:extLst>
              <a:ext uri="{FF2B5EF4-FFF2-40B4-BE49-F238E27FC236}">
                <a16:creationId xmlns:a16="http://schemas.microsoft.com/office/drawing/2014/main" id="{0B9AB57C-AF22-4FC8-A0D3-2409A0E6F421}"/>
              </a:ext>
            </a:extLst>
          </p:cNvPr>
          <p:cNvSpPr/>
          <p:nvPr/>
        </p:nvSpPr>
        <p:spPr>
          <a:xfrm>
            <a:off x="6700511" y="793230"/>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C4DA9C5-FA8E-4FFB-849C-72883263DBB9}"/>
              </a:ext>
            </a:extLst>
          </p:cNvPr>
          <p:cNvCxnSpPr>
            <a:cxnSpLocks/>
          </p:cNvCxnSpPr>
          <p:nvPr/>
        </p:nvCxnSpPr>
        <p:spPr>
          <a:xfrm flipV="1">
            <a:off x="9892937" y="793230"/>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66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917409" y="1289145"/>
            <a:ext cx="3582073" cy="4279709"/>
          </a:xfrm>
        </p:spPr>
        <p:txBody>
          <a:bodyPr anchor="ctr">
            <a:normAutofit/>
          </a:bodyPr>
          <a:lstStyle/>
          <a:p>
            <a:r>
              <a:rPr lang="en-US" sz="4800" dirty="0">
                <a:solidFill>
                  <a:schemeClr val="bg1"/>
                </a:solidFill>
                <a:latin typeface="Times New Roman" panose="02020603050405020304" pitchFamily="18" charset="0"/>
                <a:cs typeface="Times New Roman" panose="02020603050405020304" pitchFamily="18" charset="0"/>
              </a:rPr>
              <a:t>Bottom-up approach</a:t>
            </a:r>
          </a:p>
        </p:txBody>
      </p:sp>
      <p:sp>
        <p:nvSpPr>
          <p:cNvPr id="9" name="Rectangle 8">
            <a:extLst>
              <a:ext uri="{FF2B5EF4-FFF2-40B4-BE49-F238E27FC236}">
                <a16:creationId xmlns:a16="http://schemas.microsoft.com/office/drawing/2014/main" id="{5541B587-726A-4224-B020-8F566994AFFA}"/>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C076C0-0A87-44E5-A120-24FA56F04B53}"/>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9CBEAB-AC1A-4156-85FE-5E9F0B959118}"/>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709745-5446-48CA-B994-F3480D72908F}"/>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785672-869B-448D-BA24-7BCE23757B87}"/>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1BF4178-A88B-473D-A74A-90205447A4DB}"/>
              </a:ext>
            </a:extLst>
          </p:cNvPr>
          <p:cNvCxnSpPr>
            <a:cxnSpLocks/>
          </p:cNvCxnSpPr>
          <p:nvPr/>
        </p:nvCxnSpPr>
        <p:spPr>
          <a:xfrm rot="16200000">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1BAB96-C638-43A1-BFED-7148B4D27F5C}"/>
              </a:ext>
            </a:extLst>
          </p:cNvPr>
          <p:cNvCxnSpPr>
            <a:cxnSpLocks/>
          </p:cNvCxnSpPr>
          <p:nvPr/>
        </p:nvCxnSpPr>
        <p:spPr>
          <a:xfrm rot="5400000" flipH="1">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6701592-7643-407F-A18A-AB78B0BE4FCD}"/>
              </a:ext>
            </a:extLst>
          </p:cNvPr>
          <p:cNvCxnSpPr>
            <a:cxnSpLocks/>
          </p:cNvCxnSpPr>
          <p:nvPr/>
        </p:nvCxnSpPr>
        <p:spPr>
          <a:xfrm rot="16200000">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07F7BA9-60E2-4DD6-9AC0-FFDF3D9AE731}"/>
              </a:ext>
            </a:extLst>
          </p:cNvPr>
          <p:cNvCxnSpPr>
            <a:cxnSpLocks/>
          </p:cNvCxnSpPr>
          <p:nvPr/>
        </p:nvCxnSpPr>
        <p:spPr>
          <a:xfrm rot="10800000">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1140322" y="1418760"/>
            <a:ext cx="3554226" cy="2663688"/>
          </a:xfrm>
        </p:spPr>
        <p:txBody>
          <a:bodyPr vert="horz" lIns="91440" tIns="45720" rIns="91440" bIns="45720" rtlCol="0" anchor="b">
            <a:normAutofit/>
          </a:bodyPr>
          <a:lstStyle/>
          <a:p>
            <a:r>
              <a:rPr lang="en-US" kern="1200" dirty="0" err="1">
                <a:solidFill>
                  <a:schemeClr val="bg1"/>
                </a:solidFill>
                <a:latin typeface="Times New Roman" panose="02020603050405020304" pitchFamily="18" charset="0"/>
                <a:cs typeface="Times New Roman" panose="02020603050405020304" pitchFamily="18" charset="0"/>
              </a:rPr>
              <a:t>Số</a:t>
            </a:r>
            <a:r>
              <a:rPr lang="en-US" kern="1200" dirty="0">
                <a:solidFill>
                  <a:schemeClr val="bg1"/>
                </a:solidFill>
                <a:latin typeface="Times New Roman" panose="02020603050405020304" pitchFamily="18" charset="0"/>
                <a:cs typeface="Times New Roman" panose="02020603050405020304" pitchFamily="18" charset="0"/>
              </a:rPr>
              <a:t> fib(k)</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26" name="Picture 2" descr="Graphical user interface, application, background pattern&#10;&#10;Description automatically generated">
            <a:extLst>
              <a:ext uri="{FF2B5EF4-FFF2-40B4-BE49-F238E27FC236}">
                <a16:creationId xmlns:a16="http://schemas.microsoft.com/office/drawing/2014/main" id="{892D1F2D-787C-473F-A757-595F95D67F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10216" y="681628"/>
            <a:ext cx="6926988" cy="488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T(n)=T(n-1)+T(n-2)+</a:t>
                </a:r>
                <a14:m>
                  <m:oMath xmlns:m="http://schemas.openxmlformats.org/officeDocument/2006/math">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rPr>
                      <m:t>𝜃</m:t>
                    </m:r>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rPr>
                      <m:t>(1)</m:t>
                    </m:r>
                  </m:oMath>
                </a14:m>
                <a:endPar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23" name="Title 1">
                <a:extLst>
                  <a:ext uri="{FF2B5EF4-FFF2-40B4-BE49-F238E27FC236}">
                    <a16:creationId xmlns:a16="http://schemas.microsoft.com/office/drawing/2014/main" id="{3545D5E8-066E-475F-9F75-78E2A015A706}"/>
                  </a:ext>
                </a:extLst>
              </p:cNvPr>
              <p:cNvSpPr txBox="1">
                <a:spLocks noRot="1" noChangeAspect="1" noMove="1" noResize="1" noEditPoints="1" noAdjustHandles="1" noChangeArrowheads="1" noChangeShapeType="1" noTextEdit="1"/>
              </p:cNvSpPr>
              <p:nvPr/>
            </p:nvSpPr>
            <p:spPr>
              <a:xfrm>
                <a:off x="6009544" y="5599267"/>
                <a:ext cx="4867460" cy="767559"/>
              </a:xfrm>
              <a:prstGeom prst="rect">
                <a:avLst/>
              </a:prstGeom>
              <a:blipFill>
                <a:blip r:embed="rId4"/>
                <a:stretch>
                  <a:fillRect l="-3509" b="-28800"/>
                </a:stretch>
              </a:blipFill>
            </p:spPr>
            <p:txBody>
              <a:bodyPr/>
              <a:lstStyle/>
              <a:p>
                <a:r>
                  <a:rPr lang="en-US">
                    <a:noFill/>
                  </a:rPr>
                  <a:t> </a:t>
                </a:r>
              </a:p>
            </p:txBody>
          </p:sp>
        </mc:Fallback>
      </mc:AlternateContent>
    </p:spTree>
    <p:extLst>
      <p:ext uri="{BB962C8B-B14F-4D97-AF65-F5344CB8AC3E}">
        <p14:creationId xmlns:p14="http://schemas.microsoft.com/office/powerpoint/2010/main" val="270670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1718</Words>
  <Application>Microsoft Office PowerPoint</Application>
  <PresentationFormat>Widescreen</PresentationFormat>
  <Paragraphs>219</Paragraphs>
  <Slides>31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Helvetica Neue</vt:lpstr>
      <vt:lpstr>Palatino Linotype</vt:lpstr>
      <vt:lpstr>Roboto</vt:lpstr>
      <vt:lpstr>Times New Roman</vt:lpstr>
      <vt:lpstr>Office Theme</vt:lpstr>
      <vt:lpstr>Dynamic Programming(DP)</vt:lpstr>
      <vt:lpstr>Nội dung </vt:lpstr>
      <vt:lpstr>Giới thiệu</vt:lpstr>
      <vt:lpstr>Tính chất </vt:lpstr>
      <vt:lpstr>Top-down approach</vt:lpstr>
      <vt:lpstr>Top-down approach</vt:lpstr>
      <vt:lpstr>Bottom-up approach</vt:lpstr>
      <vt:lpstr>Bottom-up approach</vt:lpstr>
      <vt:lpstr>Số fib(k)</vt:lpstr>
      <vt:lpstr>Số fib(k)</vt:lpstr>
      <vt:lpstr> Memoization</vt:lpstr>
      <vt:lpstr>Tabulation</vt:lpstr>
      <vt:lpstr>Time complexity</vt:lpstr>
      <vt:lpstr>Ưu và nhược điểm </vt:lpstr>
      <vt:lpstr>Ví dụ</vt:lpstr>
      <vt:lpstr>PowerPoint Presentation</vt:lpstr>
      <vt:lpstr>Ví dụ</vt:lpstr>
      <vt:lpstr>PowerPoint Presentation</vt:lpstr>
      <vt:lpstr>PowerPoint Presentation</vt:lpstr>
      <vt:lpstr>Cách để giải một vấn đề sử dụng Dynamic Programming</vt:lpstr>
      <vt:lpstr>Kiểm tra xem có phải là một vấn đề cần DP không </vt:lpstr>
      <vt:lpstr>Xác định nên những trạng thái </vt:lpstr>
      <vt:lpstr>Thêm memoization</vt:lpstr>
      <vt:lpstr>Thêm memoization</vt:lpstr>
      <vt:lpstr>Thêm tabulation</vt:lpstr>
      <vt:lpstr>Cho 3 số {1, 3, 5} chỉ ra bao nhiêu cách để hình thành số N sử dụng tổng từ những số sử dụng trong số đã cho trên</vt:lpstr>
      <vt:lpstr>Ví dụ tìm n=7</vt:lpstr>
      <vt:lpstr>Ví dụ tìm n=7</vt:lpstr>
      <vt:lpstr>PowerPoint Presentation</vt:lpstr>
      <vt:lpstr>Đọc thêm</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94</cp:revision>
  <dcterms:created xsi:type="dcterms:W3CDTF">2021-04-05T05:22:56Z</dcterms:created>
  <dcterms:modified xsi:type="dcterms:W3CDTF">2021-05-17T08:22:39Z</dcterms:modified>
</cp:coreProperties>
</file>