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60" r:id="rId6"/>
    <p:sldId id="261" r:id="rId7"/>
    <p:sldId id="263" r:id="rId8"/>
    <p:sldId id="264" r:id="rId9"/>
    <p:sldId id="262" r:id="rId10"/>
    <p:sldId id="265" r:id="rId11"/>
    <p:sldId id="269" r:id="rId12"/>
    <p:sldId id="270" r:id="rId13"/>
    <p:sldId id="271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6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94660"/>
  </p:normalViewPr>
  <p:slideViewPr>
    <p:cSldViewPr>
      <p:cViewPr varScale="1">
        <p:scale>
          <a:sx n="142" d="100"/>
          <a:sy n="142" d="100"/>
        </p:scale>
        <p:origin x="7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uit.edu.vn/mod/resource/view.php?id=1031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55255"/>
            <a:ext cx="4860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6: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Bích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Hậu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- 19521483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Hưng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– 19521587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Lê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- 19522093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71055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COMPLETE SEARCH BACKTRACKING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920" y="134761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CS112.L21.KHCL.N06 –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kumimoji="0" lang="en-US" altLang="ko-KR" sz="12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Sơn</a:t>
            </a:r>
            <a:endParaRPr kumimoji="0" lang="en-US" altLang="ko-KR" sz="12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6104467" cy="30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135" y="987574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35646"/>
            <a:ext cx="8577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 bit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  con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n=4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{ x1, x2, x3, x4 } </a:t>
            </a:r>
          </a:p>
          <a:p>
            <a:r>
              <a:rPr lang="en-US" dirty="0"/>
              <a:t>0000:	{}</a:t>
            </a:r>
          </a:p>
          <a:p>
            <a:r>
              <a:rPr lang="en-US" dirty="0"/>
              <a:t>0001:	{ x4 } </a:t>
            </a:r>
          </a:p>
          <a:p>
            <a:r>
              <a:rPr lang="en-US" dirty="0"/>
              <a:t>0010:	{ x3 }</a:t>
            </a:r>
          </a:p>
          <a:p>
            <a:r>
              <a:rPr lang="en-US" dirty="0"/>
              <a:t>0011:	{ x3, x4 }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1111:	{ x1, x2, x3, x4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299942"/>
            <a:ext cx="857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con </a:t>
            </a:r>
            <a:r>
              <a:rPr lang="en-US" b="1" dirty="0" err="1"/>
              <a:t>ta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k </a:t>
            </a:r>
            <a:r>
              <a:rPr lang="en-US" b="1" dirty="0" err="1"/>
              <a:t>thì</a:t>
            </a:r>
            <a:r>
              <a:rPr lang="en-US" b="1" dirty="0"/>
              <a:t>  in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3.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Phương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pháp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thực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hiện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03598"/>
            <a:ext cx="5943600" cy="36747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7574"/>
            <a:ext cx="840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Ưu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Kỹ thuật đơn giản và dễ mã hóa.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Các trạng thái khác nhau được lưu trữ thành ngăn xếp để dữ liệu hoặc </a:t>
            </a:r>
            <a:r>
              <a:rPr lang="en-US" dirty="0"/>
              <a:t>   </a:t>
            </a:r>
            <a:r>
              <a:rPr lang="vi-VN" dirty="0"/>
              <a:t>thông tin có thể được sử dụng bất cứ lúc nào.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7596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135" y="987574"/>
            <a:ext cx="840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Arial" pitchFamily="34" charset="0"/>
                <a:cs typeface="Arial" pitchFamily="34" charset="0"/>
              </a:rPr>
              <a:t>b)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Nhược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/>
              <a:t>-   </a:t>
            </a:r>
            <a:r>
              <a:rPr lang="vi-VN" dirty="0"/>
              <a:t>Không hiệu quả để giải quyết các vấn đề 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Thời gian chạy tổng thể của thuật toán thường chậm.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Cần dung lượng bộ nhớ lớn để lưu trữ các chức năng trạng thái khác</a:t>
            </a:r>
            <a:r>
              <a:rPr lang="en-US" dirty="0"/>
              <a:t>    </a:t>
            </a:r>
            <a:r>
              <a:rPr lang="vi-VN" dirty="0"/>
              <a:t> nhau trong ngăn xếp cho vấn đề lớn.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9606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03598"/>
            <a:ext cx="419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765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qui, input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output </a:t>
            </a:r>
            <a:r>
              <a:rPr lang="en-US" dirty="0" err="1"/>
              <a:t>là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]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-&gt; return False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] = 1 </a:t>
            </a:r>
            <a:r>
              <a:rPr lang="en-US" dirty="0" err="1"/>
              <a:t>trong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check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 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in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qui </a:t>
            </a:r>
            <a:r>
              <a:rPr lang="en-US" dirty="0" err="1"/>
              <a:t>theo</a:t>
            </a:r>
            <a:r>
              <a:rPr lang="en-US" dirty="0"/>
              <a:t> [x+1, y] </a:t>
            </a:r>
            <a:r>
              <a:rPr lang="en-US" dirty="0" err="1"/>
              <a:t>và</a:t>
            </a:r>
            <a:r>
              <a:rPr lang="en-US" dirty="0"/>
              <a:t> [x, y+1]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4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[x, y] = 0 (Backtrack)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731990"/>
            <a:ext cx="4902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Nguồn</a:t>
            </a:r>
            <a:r>
              <a:rPr lang="en-US" sz="1000" dirty="0"/>
              <a:t> </a:t>
            </a:r>
            <a:r>
              <a:rPr lang="en-US" sz="1000" dirty="0" err="1"/>
              <a:t>tham</a:t>
            </a:r>
            <a:r>
              <a:rPr lang="en-US" sz="1000" dirty="0"/>
              <a:t> </a:t>
            </a:r>
            <a:r>
              <a:rPr lang="en-US" sz="1000" dirty="0" err="1"/>
              <a:t>khảo</a:t>
            </a:r>
            <a:r>
              <a:rPr lang="en-US" sz="1000" dirty="0"/>
              <a:t>: https://www.geeksforgeeks.org/rat-in-a-maze-backtracking-2/</a:t>
            </a:r>
          </a:p>
        </p:txBody>
      </p:sp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Hàm 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003798"/>
            <a:ext cx="5906325" cy="1343213"/>
          </a:xfrm>
          <a:prstGeom prst="rect">
            <a:avLst/>
          </a:prstGeom>
        </p:spPr>
      </p:pic>
      <p:pic>
        <p:nvPicPr>
          <p:cNvPr id="8" name="Picture 7" descr="Hàm đường đ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91630"/>
            <a:ext cx="361047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Hàm giả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563638"/>
            <a:ext cx="583964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àm đệ q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515" y="0"/>
            <a:ext cx="4090969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347614"/>
            <a:ext cx="4921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https://www.geeksforgeeks.org/rat-in-a-maze-backtracking-2/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059582"/>
            <a:ext cx="80648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Anany</a:t>
            </a:r>
            <a:r>
              <a:rPr lang="en-US" sz="15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US" sz="1500" u="sng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Levitin</a:t>
            </a:r>
            <a:r>
              <a:rPr lang="en-US" sz="1500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 Introduction to the Design and Analysis of Algorithms, 3rd Edition, 2014File</a:t>
            </a:r>
            <a:endParaRPr lang="en-US" sz="15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635646"/>
            <a:ext cx="40706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https://www.youtube.com/watch?v=CBXlJcPqj1w</a:t>
            </a:r>
          </a:p>
        </p:txBody>
      </p:sp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</p:txBody>
      </p:sp>
      <p:pic>
        <p:nvPicPr>
          <p:cNvPr id="1027" name="Picture 3" descr="D:\Học\ĐẠI HỌC\HKIV\Algorithms Analysis\Backtracking\174309697_301326534736932_6213871017739453301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987574"/>
            <a:ext cx="3816424" cy="3962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12916"/>
            <a:ext cx="7524328" cy="884466"/>
          </a:xfrm>
        </p:spPr>
        <p:txBody>
          <a:bodyPr/>
          <a:lstStyle/>
          <a:p>
            <a:r>
              <a:rPr lang="en-US" altLang="ko-KR" sz="2200" dirty="0" err="1"/>
              <a:t>Bài</a:t>
            </a:r>
            <a:r>
              <a:rPr lang="en-US" altLang="ko-KR" sz="2200" dirty="0"/>
              <a:t> </a:t>
            </a:r>
            <a:r>
              <a:rPr lang="en-US" altLang="ko-KR" sz="2200" dirty="0" err="1"/>
              <a:t>tập</a:t>
            </a:r>
            <a:r>
              <a:rPr lang="en-US" altLang="ko-KR" sz="2200" dirty="0"/>
              <a:t> </a:t>
            </a:r>
            <a:r>
              <a:rPr lang="en-US" altLang="ko-KR" sz="2200" dirty="0" err="1"/>
              <a:t>về</a:t>
            </a:r>
            <a:r>
              <a:rPr lang="en-US" altLang="ko-KR" sz="2200" dirty="0"/>
              <a:t> </a:t>
            </a:r>
            <a:r>
              <a:rPr lang="en-US" altLang="ko-KR" sz="2200" dirty="0" err="1"/>
              <a:t>nhà</a:t>
            </a:r>
            <a:r>
              <a:rPr lang="en-US" altLang="ko-KR" sz="2200" dirty="0"/>
              <a:t>: (19521587@gm.uit.edu.vn)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62753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A..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print(‘False’).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49163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Input: </a:t>
            </a:r>
          </a:p>
          <a:p>
            <a:r>
              <a:rPr lang="en-US" dirty="0"/>
              <a:t>   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r>
              <a:rPr lang="en-US" dirty="0"/>
              <a:t>   -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235572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  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09987"/>
              </p:ext>
            </p:extLst>
          </p:nvPr>
        </p:nvGraphicFramePr>
        <p:xfrm>
          <a:off x="2051720" y="3081020"/>
          <a:ext cx="6096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sz="1500" baseline="0" dirty="0">
                          <a:latin typeface="Arial" pitchFamily="34" charset="0"/>
                          <a:cs typeface="Arial" pitchFamily="34" charset="0"/>
                        </a:rPr>
                        <a:t> 7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500" baseline="0" dirty="0">
                          <a:latin typeface="Arial" pitchFamily="34" charset="0"/>
                          <a:cs typeface="Arial" pitchFamily="34" charset="0"/>
                        </a:rPr>
                        <a:t> 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3 6 7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3 5 7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</a:t>
                      </a:r>
                    </a:p>
                    <a:p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3 5 6 7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37704"/>
      </p:ext>
    </p:extLst>
  </p:cSld>
  <p:clrMapOvr>
    <a:masterClrMapping/>
  </p:clrMapOvr>
  <p:transition>
    <p:diamond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Backtracking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342900" indent="-342900">
              <a:buAutoNum type="alphaLcParenR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State-Space Tree.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0703" y="2985790"/>
            <a:ext cx="345638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2.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743" y="343584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Backtracking.</a:t>
            </a:r>
          </a:p>
          <a:p>
            <a:pPr marL="342900" indent="-342900">
              <a:buAutoNum type="alphaLcParenR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Backtracking.</a:t>
            </a:r>
          </a:p>
          <a:p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355976" y="1143640"/>
            <a:ext cx="381642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3.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56363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427984" y="3039081"/>
            <a:ext cx="381642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4.  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điểm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345907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342900" indent="-342900">
              <a:buAutoNum type="alphaLcParenR"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2304256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Backtracking: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807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 Backtracking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một kỹ thuật tổng quát xem xét việc </a:t>
            </a:r>
            <a:r>
              <a:rPr lang="vi-VN" b="1" dirty="0">
                <a:latin typeface="Arial" pitchFamily="34" charset="0"/>
                <a:cs typeface="Arial" pitchFamily="34" charset="0"/>
              </a:rPr>
              <a:t>tìm kiếm mọi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vi-VN" dirty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latin typeface="Arial" pitchFamily="34" charset="0"/>
                <a:cs typeface="Arial" pitchFamily="34" charset="0"/>
              </a:rPr>
              <a:t>thể có để giải quyết một vấn đề tính toán.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112" y="2283718"/>
            <a:ext cx="855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b) Ý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đó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latin typeface="Arial" pitchFamily="34" charset="0"/>
                <a:cs typeface="Arial" pitchFamily="34" charset="0"/>
              </a:rPr>
              <a:t> quay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6516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State-Space Tree: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95" y="1059582"/>
            <a:ext cx="872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State-Space Tree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vi-VN" dirty="0"/>
              <a:t>cây </a:t>
            </a:r>
            <a:r>
              <a:rPr lang="vi-VN" b="1" dirty="0"/>
              <a:t>đại diện </a:t>
            </a:r>
            <a:r>
              <a:rPr lang="vi-VN" dirty="0"/>
              <a:t>cho </a:t>
            </a:r>
            <a:r>
              <a:rPr lang="vi-VN" b="1" dirty="0"/>
              <a:t>tất cả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trạng thái có thể có (giải pháp hoặc không giải) của bài toán từ gốc là trạng</a:t>
            </a:r>
            <a:r>
              <a:rPr lang="en-US" dirty="0"/>
              <a:t> </a:t>
            </a:r>
            <a:r>
              <a:rPr lang="vi-VN" dirty="0"/>
              <a:t>thái ban </a:t>
            </a:r>
            <a:r>
              <a:rPr lang="en-US" dirty="0"/>
              <a:t>   </a:t>
            </a:r>
            <a:r>
              <a:rPr lang="vi-VN" dirty="0"/>
              <a:t>đầu đến lá là trạng thái cuối.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ây không gian trạng thá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79" y="2211710"/>
            <a:ext cx="402907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95507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5256584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Backtracking: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43" y="1576412"/>
            <a:ext cx="8079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Backtracking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vi-VN" b="1" dirty="0"/>
              <a:t>Quyết định </a:t>
            </a:r>
            <a:r>
              <a:rPr lang="vi-VN" dirty="0"/>
              <a:t>- </a:t>
            </a:r>
            <a:r>
              <a:rPr lang="en-US" dirty="0"/>
              <a:t>T</a:t>
            </a:r>
            <a:r>
              <a:rPr lang="vi-VN" dirty="0"/>
              <a:t>ìm kiếm một giải pháp khả thi.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Vấn đề </a:t>
            </a:r>
            <a:r>
              <a:rPr lang="en-US" b="1" dirty="0"/>
              <a:t>T</a:t>
            </a:r>
            <a:r>
              <a:rPr lang="vi-VN" b="1" dirty="0"/>
              <a:t>ối ưu hóa </a:t>
            </a:r>
            <a:r>
              <a:rPr lang="vi-VN" dirty="0"/>
              <a:t>–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vi-VN" dirty="0"/>
              <a:t>kiếm giải pháp tốt nhất.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vi-VN" dirty="0"/>
              <a:t>Bài toán </a:t>
            </a:r>
            <a:r>
              <a:rPr lang="en-US" b="1" dirty="0"/>
              <a:t>L</a:t>
            </a:r>
            <a:r>
              <a:rPr lang="vi-VN" b="1" dirty="0"/>
              <a:t>iệt kê </a:t>
            </a:r>
            <a:r>
              <a:rPr lang="vi-VN" dirty="0"/>
              <a:t>–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vi-VN" dirty="0"/>
              <a:t>tất cả các giải pháp khả thi</a:t>
            </a:r>
            <a:r>
              <a:rPr lang="en-US" dirty="0"/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838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619268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b) </a:t>
            </a: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backtracking: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42" y="1576412"/>
            <a:ext cx="840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</a:t>
            </a:r>
            <a:r>
              <a:rPr lang="vi-VN" dirty="0"/>
              <a:t>ọi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ràng</a:t>
            </a:r>
            <a:r>
              <a:rPr lang="en-US" b="1" dirty="0"/>
              <a:t> </a:t>
            </a:r>
            <a:r>
              <a:rPr lang="en-US" b="1" dirty="0" err="1"/>
              <a:t>buộc</a:t>
            </a:r>
            <a:r>
              <a:rPr lang="en-US" b="1" dirty="0"/>
              <a:t> </a:t>
            </a:r>
            <a:r>
              <a:rPr lang="vi-VN" dirty="0"/>
              <a:t>và được xác định rõ ràng đối với bất kỳ giải </a:t>
            </a:r>
            <a:r>
              <a:rPr lang="en-US" dirty="0"/>
              <a:t>   </a:t>
            </a:r>
            <a:r>
              <a:rPr lang="vi-VN" dirty="0"/>
              <a:t>pháp khách quan nào, sẽ dần dần xây dựng ứng viên đến giải pháp và loại bỏ một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vi-VN" dirty="0"/>
              <a:t> (“backtracks”) ngay khi xác định rằng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vi-VN" dirty="0"/>
              <a:t> đó không </a:t>
            </a:r>
            <a:r>
              <a:rPr lang="en-US" dirty="0"/>
              <a:t>  </a:t>
            </a:r>
            <a:r>
              <a:rPr lang="vi-VN" dirty="0"/>
              <a:t>thể hoàn thành giải pháp, có thể được giải quyết bằng Backtracking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2472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State-Space Tree: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76412"/>
            <a:ext cx="8640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Gốc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input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536" y="1115764"/>
            <a:ext cx="3528392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267" y="2211710"/>
            <a:ext cx="827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[1]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257175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ở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[2]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lựa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dirty="0">
                <a:latin typeface="Arial" pitchFamily="34" charset="0"/>
                <a:cs typeface="Arial" pitchFamily="34" charset="0"/>
              </a:rPr>
              <a:t> 2,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cứ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tầng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phía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dưới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560" y="3147814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ràng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buộc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mãn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560" y="372387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Node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lá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cụt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6064" y="4371950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State-Space Tree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tuân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latin typeface="Arial" pitchFamily="34" charset="0"/>
                <a:cs typeface="Arial" pitchFamily="34" charset="0"/>
              </a:rPr>
              <a:t> Depth-first Search (DFS).</a:t>
            </a:r>
          </a:p>
        </p:txBody>
      </p:sp>
    </p:spTree>
    <p:extLst>
      <p:ext uri="{BB962C8B-B14F-4D97-AF65-F5344CB8AC3E}">
        <p14:creationId xmlns:p14="http://schemas.microsoft.com/office/powerpoint/2010/main" val="3624826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/>
      <p:bldP spid="5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131590"/>
            <a:ext cx="840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n bit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662"/>
            <a:ext cx="6078589" cy="26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835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1188</Words>
  <Application>Microsoft Office PowerPoint</Application>
  <PresentationFormat>Trình chiếu Trên màn hình (16:9)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Times New Roman</vt:lpstr>
      <vt:lpstr>Office Theme</vt:lpstr>
      <vt:lpstr>Custom Design</vt:lpstr>
      <vt:lpstr>Bản trình bày PowerPoint</vt:lpstr>
      <vt:lpstr>Tìm đường đi cho mê cung</vt:lpstr>
      <vt:lpstr>Table of Content</vt:lpstr>
      <vt:lpstr>1. Định nghĩa</vt:lpstr>
      <vt:lpstr>1. State-Space Tree:</vt:lpstr>
      <vt:lpstr>2. Nhận dạng: </vt:lpstr>
      <vt:lpstr>2. Nhận dạng: </vt:lpstr>
      <vt:lpstr>* State-Space Tree:</vt:lpstr>
      <vt:lpstr>3. Phương pháp thực hiện:</vt:lpstr>
      <vt:lpstr>3. Phương pháp thực hiện:</vt:lpstr>
      <vt:lpstr>Bản trình bày PowerPoint</vt:lpstr>
      <vt:lpstr>Bản trình bày PowerPoint</vt:lpstr>
      <vt:lpstr>4. Đặc điểm:</vt:lpstr>
      <vt:lpstr>4. Đặc điểm:</vt:lpstr>
      <vt:lpstr>Bài toán</vt:lpstr>
      <vt:lpstr>Bản trình bày PowerPoint</vt:lpstr>
      <vt:lpstr>Bản trình bày PowerPoint</vt:lpstr>
      <vt:lpstr>Bản trình bày PowerPoint</vt:lpstr>
      <vt:lpstr>Tham khảo:</vt:lpstr>
      <vt:lpstr>Bài tập về nhà: (19521587@gm.uit.edu.vn)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Dương Nguyễn Thuận</cp:lastModifiedBy>
  <cp:revision>91</cp:revision>
  <dcterms:created xsi:type="dcterms:W3CDTF">2014-04-01T16:27:38Z</dcterms:created>
  <dcterms:modified xsi:type="dcterms:W3CDTF">2021-05-13T15:33:23Z</dcterms:modified>
</cp:coreProperties>
</file>