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4"/>
  </p:notesMasterIdLst>
  <p:handoutMasterIdLst>
    <p:handoutMasterId r:id="rId15"/>
  </p:handoutMasterIdLst>
  <p:sldIdLst>
    <p:sldId id="256" r:id="rId5"/>
    <p:sldId id="257" r:id="rId6"/>
    <p:sldId id="258" r:id="rId7"/>
    <p:sldId id="259" r:id="rId8"/>
    <p:sldId id="265" r:id="rId9"/>
    <p:sldId id="260" r:id="rId10"/>
    <p:sldId id="261"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4" d="100"/>
          <a:sy n="94" d="100"/>
        </p:scale>
        <p:origin x="420" y="52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8/7/2023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8/7/2023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8/7/2023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code/ignacioch/predicting-vg-hits-1-million-sales-with-lr-rfc?scriptVersionId=0" TargetMode="External"/><Relationship Id="rId2" Type="http://schemas.openxmlformats.org/officeDocument/2006/relationships/hyperlink" Target="https://www.statista.com/" TargetMode="External"/><Relationship Id="rId1" Type="http://schemas.openxmlformats.org/officeDocument/2006/relationships/slideLayout" Target="../slideLayouts/slideLayout2.xml"/><Relationship Id="rId4" Type="http://schemas.openxmlformats.org/officeDocument/2006/relationships/hyperlink" Target="http://www.gamestop.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latin typeface="Rockwell" panose="02060603020205020403" pitchFamily="18" charset="0"/>
              </a:rPr>
              <a:t>Video Game Sales Prediction</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By Deion Nwaefulu</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sp>
        <p:nvSpPr>
          <p:cNvPr id="5" name="Content Placeholder 4">
            <a:extLst>
              <a:ext uri="{FF2B5EF4-FFF2-40B4-BE49-F238E27FC236}">
                <a16:creationId xmlns:a16="http://schemas.microsoft.com/office/drawing/2014/main" id="{C5069C2B-661A-B1CD-524B-07D58E9E2D8D}"/>
              </a:ext>
            </a:extLst>
          </p:cNvPr>
          <p:cNvSpPr>
            <a:spLocks noGrp="1"/>
          </p:cNvSpPr>
          <p:nvPr>
            <p:ph idx="1"/>
          </p:nvPr>
        </p:nvSpPr>
        <p:spPr>
          <a:xfrm>
            <a:off x="1141412" y="2249486"/>
            <a:ext cx="9905999" cy="3989995"/>
          </a:xfrm>
        </p:spPr>
        <p:txBody>
          <a:bodyPr>
            <a:normAutofit lnSpcReduction="10000"/>
          </a:bodyPr>
          <a:lstStyle/>
          <a:p>
            <a:r>
              <a:rPr lang="en-US" dirty="0"/>
              <a:t>Video games have been developed throughout the years by companies and publishers like Nintendo, Sega, Electronic Arts (EA), and Sony. However, while there are many well known characters and series, certain games have disappeared from the sales market due to the following:</a:t>
            </a:r>
          </a:p>
          <a:p>
            <a:pPr lvl="1"/>
            <a:r>
              <a:rPr lang="en-US" dirty="0"/>
              <a:t>Innovation in systems and graphics (PS5, Switch, and Xbox One X or S)</a:t>
            </a:r>
          </a:p>
          <a:p>
            <a:pPr lvl="1"/>
            <a:r>
              <a:rPr lang="en-US" dirty="0"/>
              <a:t>Content the game provides (Story and mechanics)</a:t>
            </a:r>
          </a:p>
          <a:p>
            <a:pPr lvl="1"/>
            <a:r>
              <a:rPr lang="en-US" dirty="0"/>
              <a:t>Popularity (How well known it is)</a:t>
            </a:r>
          </a:p>
          <a:p>
            <a:pPr lvl="1"/>
            <a:r>
              <a:rPr lang="en-US" dirty="0"/>
              <a:t>Exclusivity (Made for only that system)</a:t>
            </a:r>
          </a:p>
          <a:p>
            <a:pPr marL="0" indent="0">
              <a:buNone/>
            </a:pPr>
            <a:r>
              <a:rPr lang="en-US" dirty="0"/>
              <a:t>How can I tell which game will still be popular and around in the sales market?</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Effect of Sales Decrease</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r>
              <a:rPr lang="en-US" sz="2000" dirty="0">
                <a:latin typeface="Tahoma" panose="020B0604030504040204" pitchFamily="34" charset="0"/>
                <a:ea typeface="Tahoma" panose="020B0604030504040204" pitchFamily="34" charset="0"/>
                <a:cs typeface="Tahoma" panose="020B0604030504040204" pitchFamily="34" charset="0"/>
              </a:rPr>
              <a:t>When a new system with improved capabilities releases, the games released during a previous systems lifespan are either remastered or left untouched. This leads to video games highly rated by players to be:</a:t>
            </a:r>
          </a:p>
          <a:p>
            <a:pPr lvl="1"/>
            <a:r>
              <a:rPr lang="en-US" sz="1800" dirty="0">
                <a:latin typeface="Tahoma" panose="020B0604030504040204" pitchFamily="34" charset="0"/>
                <a:ea typeface="Tahoma" panose="020B0604030504040204" pitchFamily="34" charset="0"/>
                <a:cs typeface="Tahoma" panose="020B0604030504040204" pitchFamily="34" charset="0"/>
              </a:rPr>
              <a:t>Rare to find</a:t>
            </a:r>
          </a:p>
          <a:p>
            <a:pPr lvl="1"/>
            <a:r>
              <a:rPr lang="en-US" sz="1800" dirty="0">
                <a:latin typeface="Tahoma" panose="020B0604030504040204" pitchFamily="34" charset="0"/>
                <a:ea typeface="Tahoma" panose="020B0604030504040204" pitchFamily="34" charset="0"/>
                <a:cs typeface="Tahoma" panose="020B0604030504040204" pitchFamily="34" charset="0"/>
              </a:rPr>
              <a:t>More expensive today then it’s release</a:t>
            </a:r>
          </a:p>
          <a:p>
            <a:pPr marL="457200" lvl="1" indent="0">
              <a:buNone/>
            </a:pP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2400" dirty="0">
                <a:latin typeface="Rockwell" panose="02060603020205020403" pitchFamily="18" charset="0"/>
              </a:rPr>
              <a:t>Video Game Prediction (Linear Regression)</a:t>
            </a:r>
          </a:p>
        </p:txBody>
      </p:sp>
      <p:sp>
        <p:nvSpPr>
          <p:cNvPr id="5" name="Content Placeholder 4">
            <a:extLst>
              <a:ext uri="{FF2B5EF4-FFF2-40B4-BE49-F238E27FC236}">
                <a16:creationId xmlns:a16="http://schemas.microsoft.com/office/drawing/2014/main" id="{14DC69BF-3F2C-1006-FE59-D5E1CF869670}"/>
              </a:ext>
            </a:extLst>
          </p:cNvPr>
          <p:cNvSpPr>
            <a:spLocks noGrp="1"/>
          </p:cNvSpPr>
          <p:nvPr>
            <p:ph idx="1"/>
          </p:nvPr>
        </p:nvSpPr>
        <p:spPr>
          <a:xfrm>
            <a:off x="1141412" y="1658143"/>
            <a:ext cx="9905999" cy="3541714"/>
          </a:xfrm>
        </p:spPr>
        <p:txBody>
          <a:bodyPr/>
          <a:lstStyle/>
          <a:p>
            <a:r>
              <a:rPr lang="en-US" dirty="0"/>
              <a:t>Using the Linear Regression method, the machine learning algorithm takes the data from the ‘vgsales.csv’ file and provides a predicted forecast of the global sales of a video game based on the platform and genre of each game.</a:t>
            </a:r>
          </a:p>
        </p:txBody>
      </p:sp>
      <p:pic>
        <p:nvPicPr>
          <p:cNvPr id="7" name="Picture 6">
            <a:extLst>
              <a:ext uri="{FF2B5EF4-FFF2-40B4-BE49-F238E27FC236}">
                <a16:creationId xmlns:a16="http://schemas.microsoft.com/office/drawing/2014/main" id="{C589F8F0-4574-67CD-1D53-B5ADB499995E}"/>
              </a:ext>
            </a:extLst>
          </p:cNvPr>
          <p:cNvPicPr>
            <a:picLocks noChangeAspect="1"/>
          </p:cNvPicPr>
          <p:nvPr/>
        </p:nvPicPr>
        <p:blipFill>
          <a:blip r:embed="rId2"/>
          <a:stretch>
            <a:fillRect/>
          </a:stretch>
        </p:blipFill>
        <p:spPr>
          <a:xfrm>
            <a:off x="1466850" y="3429000"/>
            <a:ext cx="3657600" cy="3315522"/>
          </a:xfrm>
          <a:prstGeom prst="rect">
            <a:avLst/>
          </a:prstGeom>
        </p:spPr>
      </p:pic>
      <p:pic>
        <p:nvPicPr>
          <p:cNvPr id="9" name="Picture 8">
            <a:extLst>
              <a:ext uri="{FF2B5EF4-FFF2-40B4-BE49-F238E27FC236}">
                <a16:creationId xmlns:a16="http://schemas.microsoft.com/office/drawing/2014/main" id="{D4249608-4215-E286-B5B1-33C1A6E4D5F2}"/>
              </a:ext>
            </a:extLst>
          </p:cNvPr>
          <p:cNvPicPr>
            <a:picLocks noChangeAspect="1"/>
          </p:cNvPicPr>
          <p:nvPr/>
        </p:nvPicPr>
        <p:blipFill>
          <a:blip r:embed="rId3"/>
          <a:stretch>
            <a:fillRect/>
          </a:stretch>
        </p:blipFill>
        <p:spPr>
          <a:xfrm>
            <a:off x="5446703" y="3315903"/>
            <a:ext cx="2941497" cy="3541715"/>
          </a:xfrm>
          <a:prstGeom prst="rect">
            <a:avLst/>
          </a:prstGeom>
        </p:spPr>
      </p:pic>
      <p:pic>
        <p:nvPicPr>
          <p:cNvPr id="11" name="Picture 10">
            <a:extLst>
              <a:ext uri="{FF2B5EF4-FFF2-40B4-BE49-F238E27FC236}">
                <a16:creationId xmlns:a16="http://schemas.microsoft.com/office/drawing/2014/main" id="{A4EA4874-6BD7-2A21-C6B9-5199CD57CC4E}"/>
              </a:ext>
            </a:extLst>
          </p:cNvPr>
          <p:cNvPicPr>
            <a:picLocks noChangeAspect="1"/>
          </p:cNvPicPr>
          <p:nvPr/>
        </p:nvPicPr>
        <p:blipFill rotWithShape="1">
          <a:blip r:embed="rId4"/>
          <a:srcRect l="7734"/>
          <a:stretch/>
        </p:blipFill>
        <p:spPr>
          <a:xfrm>
            <a:off x="8388200" y="4047807"/>
            <a:ext cx="3717766" cy="574123"/>
          </a:xfrm>
          <a:prstGeom prst="rect">
            <a:avLst/>
          </a:prstGeom>
        </p:spPr>
      </p:pic>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E310-7D4B-5470-2241-DE7464FFE603}"/>
              </a:ext>
            </a:extLst>
          </p:cNvPr>
          <p:cNvSpPr>
            <a:spLocks noGrp="1"/>
          </p:cNvSpPr>
          <p:nvPr>
            <p:ph type="title"/>
          </p:nvPr>
        </p:nvSpPr>
        <p:spPr/>
        <p:txBody>
          <a:bodyPr/>
          <a:lstStyle/>
          <a:p>
            <a:r>
              <a:rPr lang="en-US" dirty="0"/>
              <a:t>Sales factor</a:t>
            </a:r>
          </a:p>
        </p:txBody>
      </p:sp>
      <p:sp>
        <p:nvSpPr>
          <p:cNvPr id="3" name="Content Placeholder 2">
            <a:extLst>
              <a:ext uri="{FF2B5EF4-FFF2-40B4-BE49-F238E27FC236}">
                <a16:creationId xmlns:a16="http://schemas.microsoft.com/office/drawing/2014/main" id="{4C0FA6D4-72A6-2D02-A08A-E17F20E94BBC}"/>
              </a:ext>
            </a:extLst>
          </p:cNvPr>
          <p:cNvSpPr>
            <a:spLocks noGrp="1"/>
          </p:cNvSpPr>
          <p:nvPr>
            <p:ph idx="1"/>
          </p:nvPr>
        </p:nvSpPr>
        <p:spPr>
          <a:xfrm>
            <a:off x="1141413" y="2249487"/>
            <a:ext cx="3233160" cy="3541714"/>
          </a:xfrm>
        </p:spPr>
        <p:txBody>
          <a:bodyPr/>
          <a:lstStyle/>
          <a:p>
            <a:r>
              <a:rPr lang="en-US" dirty="0"/>
              <a:t>Console Exclusive</a:t>
            </a:r>
          </a:p>
          <a:p>
            <a:pPr lvl="1"/>
            <a:r>
              <a:rPr lang="en-US" sz="1800" dirty="0"/>
              <a:t>Games that can only be played for a specific console </a:t>
            </a:r>
          </a:p>
        </p:txBody>
      </p:sp>
      <p:sp>
        <p:nvSpPr>
          <p:cNvPr id="5" name="TextBox 4">
            <a:extLst>
              <a:ext uri="{FF2B5EF4-FFF2-40B4-BE49-F238E27FC236}">
                <a16:creationId xmlns:a16="http://schemas.microsoft.com/office/drawing/2014/main" id="{ACDF8C4A-A427-BA10-5687-6444AACF8D32}"/>
              </a:ext>
            </a:extLst>
          </p:cNvPr>
          <p:cNvSpPr txBox="1"/>
          <p:nvPr/>
        </p:nvSpPr>
        <p:spPr>
          <a:xfrm>
            <a:off x="4686300" y="2249487"/>
            <a:ext cx="2670463" cy="1292662"/>
          </a:xfrm>
          <a:prstGeom prst="rect">
            <a:avLst/>
          </a:prstGeom>
          <a:noFill/>
        </p:spPr>
        <p:txBody>
          <a:bodyPr wrap="square" rtlCol="0">
            <a:spAutoFit/>
          </a:bodyPr>
          <a:lstStyle/>
          <a:p>
            <a:pPr marL="342900" indent="-342900">
              <a:buFont typeface="Arial" panose="020B0604020202020204" pitchFamily="34" charset="0"/>
              <a:buChar char="•"/>
            </a:pPr>
            <a:r>
              <a:rPr lang="en-US" sz="2400" dirty="0"/>
              <a:t>Multi-Platform</a:t>
            </a:r>
          </a:p>
          <a:p>
            <a:pPr marL="800100" lvl="1" indent="-342900">
              <a:buFont typeface="Arial" panose="020B0604020202020204" pitchFamily="34" charset="0"/>
              <a:buChar char="•"/>
            </a:pPr>
            <a:r>
              <a:rPr lang="en-US" dirty="0"/>
              <a:t>Games that can be played on multiple platforms </a:t>
            </a:r>
          </a:p>
        </p:txBody>
      </p:sp>
      <p:sp>
        <p:nvSpPr>
          <p:cNvPr id="6" name="TextBox 5">
            <a:extLst>
              <a:ext uri="{FF2B5EF4-FFF2-40B4-BE49-F238E27FC236}">
                <a16:creationId xmlns:a16="http://schemas.microsoft.com/office/drawing/2014/main" id="{CC68EF60-231B-637A-E49D-3420788A36EB}"/>
              </a:ext>
            </a:extLst>
          </p:cNvPr>
          <p:cNvSpPr txBox="1"/>
          <p:nvPr/>
        </p:nvSpPr>
        <p:spPr>
          <a:xfrm>
            <a:off x="8555184" y="2244147"/>
            <a:ext cx="2670463" cy="1292662"/>
          </a:xfrm>
          <a:prstGeom prst="rect">
            <a:avLst/>
          </a:prstGeom>
          <a:noFill/>
        </p:spPr>
        <p:txBody>
          <a:bodyPr wrap="square" rtlCol="0">
            <a:spAutoFit/>
          </a:bodyPr>
          <a:lstStyle/>
          <a:p>
            <a:pPr marL="342900" indent="-342900">
              <a:buFont typeface="Arial" panose="020B0604020202020204" pitchFamily="34" charset="0"/>
              <a:buChar char="•"/>
            </a:pPr>
            <a:r>
              <a:rPr lang="en-US" sz="2400" dirty="0"/>
              <a:t>All-in-One</a:t>
            </a:r>
          </a:p>
          <a:p>
            <a:pPr marL="800100" lvl="1" indent="-342900">
              <a:buFont typeface="Arial" panose="020B0604020202020204" pitchFamily="34" charset="0"/>
              <a:buChar char="•"/>
            </a:pPr>
            <a:r>
              <a:rPr lang="en-US" dirty="0"/>
              <a:t>Games that contain more than one title.</a:t>
            </a:r>
          </a:p>
        </p:txBody>
      </p:sp>
      <p:pic>
        <p:nvPicPr>
          <p:cNvPr id="1028" name="Picture 4">
            <a:extLst>
              <a:ext uri="{FF2B5EF4-FFF2-40B4-BE49-F238E27FC236}">
                <a16:creationId xmlns:a16="http://schemas.microsoft.com/office/drawing/2014/main" id="{21BA2A57-D0E9-9272-B0B3-0355EBE805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15" r="22980"/>
          <a:stretch/>
        </p:blipFill>
        <p:spPr bwMode="auto">
          <a:xfrm>
            <a:off x="429474" y="4020344"/>
            <a:ext cx="1960434" cy="23795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gend of Zelda: Tears of the Kingdom - Nintendo Switch">
            <a:extLst>
              <a:ext uri="{FF2B5EF4-FFF2-40B4-BE49-F238E27FC236}">
                <a16:creationId xmlns:a16="http://schemas.microsoft.com/office/drawing/2014/main" id="{4A1CC10B-02E7-6E3C-4FBC-9B07FFAD19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89" r="35102"/>
          <a:stretch/>
        </p:blipFill>
        <p:spPr bwMode="auto">
          <a:xfrm>
            <a:off x="2757993" y="4020344"/>
            <a:ext cx="1651338" cy="271115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onic frontiers key art 2">
            <a:extLst>
              <a:ext uri="{FF2B5EF4-FFF2-40B4-BE49-F238E27FC236}">
                <a16:creationId xmlns:a16="http://schemas.microsoft.com/office/drawing/2014/main" id="{0B742ADA-4D45-8B37-F2E6-0880E97EF6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6861" y="3917440"/>
            <a:ext cx="2298066" cy="12926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A SPORTS™ FIFA 23 Standard Edition | Download and Buy Today - Epic Games  Store">
            <a:extLst>
              <a:ext uri="{FF2B5EF4-FFF2-40B4-BE49-F238E27FC236}">
                <a16:creationId xmlns:a16="http://schemas.microsoft.com/office/drawing/2014/main" id="{4D1AF5AA-4D25-7410-84FC-6432B06016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4927" y="3917440"/>
            <a:ext cx="1776845" cy="23691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Mortal Kombat 11 on Steam">
            <a:extLst>
              <a:ext uri="{FF2B5EF4-FFF2-40B4-BE49-F238E27FC236}">
                <a16:creationId xmlns:a16="http://schemas.microsoft.com/office/drawing/2014/main" id="{B406CD76-7BEC-779B-3E35-14205DED0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6862" y="5210102"/>
            <a:ext cx="2303134" cy="107646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ncharted: The Nathan Drake Collection - PlayStation 4">
            <a:extLst>
              <a:ext uri="{FF2B5EF4-FFF2-40B4-BE49-F238E27FC236}">
                <a16:creationId xmlns:a16="http://schemas.microsoft.com/office/drawing/2014/main" id="{5F75C91A-10B2-C941-EB88-8782F9201D6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111" r="11465"/>
          <a:stretch/>
        </p:blipFill>
        <p:spPr bwMode="auto">
          <a:xfrm>
            <a:off x="8721877" y="3880133"/>
            <a:ext cx="1637849" cy="21154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KINGDOM HEARTS The Story So Far - PlayStation 4">
            <a:extLst>
              <a:ext uri="{FF2B5EF4-FFF2-40B4-BE49-F238E27FC236}">
                <a16:creationId xmlns:a16="http://schemas.microsoft.com/office/drawing/2014/main" id="{ED3A529A-1055-C80E-0F52-3CB7D6C4EF8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544" r="10036"/>
          <a:stretch/>
        </p:blipFill>
        <p:spPr bwMode="auto">
          <a:xfrm>
            <a:off x="10359726" y="3880133"/>
            <a:ext cx="1799069" cy="2265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0"/>
                                        </p:tgtEl>
                                        <p:attrNameLst>
                                          <p:attrName>style.visibility</p:attrName>
                                        </p:attrNameLst>
                                      </p:cBhvr>
                                      <p:to>
                                        <p:strVal val="visible"/>
                                      </p:to>
                                    </p:set>
                                    <p:animEffect transition="in" filter="fade">
                                      <p:cBhvr>
                                        <p:cTn id="20" dur="500"/>
                                        <p:tgtEl>
                                          <p:spTgt spid="10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32"/>
                                        </p:tgtEl>
                                        <p:attrNameLst>
                                          <p:attrName>style.visibility</p:attrName>
                                        </p:attrNameLst>
                                      </p:cBhvr>
                                      <p:to>
                                        <p:strVal val="visible"/>
                                      </p:to>
                                    </p:set>
                                    <p:animEffect transition="in" filter="fade">
                                      <p:cBhvr>
                                        <p:cTn id="30" dur="500"/>
                                        <p:tgtEl>
                                          <p:spTgt spid="1032"/>
                                        </p:tgtEl>
                                      </p:cBhvr>
                                    </p:animEffect>
                                  </p:childTnLst>
                                </p:cTn>
                              </p:par>
                              <p:par>
                                <p:cTn id="31" presetID="10" presetClass="entr" presetSubtype="0" fill="hold" nodeType="withEffect">
                                  <p:stCondLst>
                                    <p:cond delay="0"/>
                                  </p:stCondLst>
                                  <p:childTnLst>
                                    <p:set>
                                      <p:cBhvr>
                                        <p:cTn id="32" dur="1" fill="hold">
                                          <p:stCondLst>
                                            <p:cond delay="0"/>
                                          </p:stCondLst>
                                        </p:cTn>
                                        <p:tgtEl>
                                          <p:spTgt spid="1034"/>
                                        </p:tgtEl>
                                        <p:attrNameLst>
                                          <p:attrName>style.visibility</p:attrName>
                                        </p:attrNameLst>
                                      </p:cBhvr>
                                      <p:to>
                                        <p:strVal val="visible"/>
                                      </p:to>
                                    </p:set>
                                    <p:animEffect transition="in" filter="fade">
                                      <p:cBhvr>
                                        <p:cTn id="33" dur="500"/>
                                        <p:tgtEl>
                                          <p:spTgt spid="1034"/>
                                        </p:tgtEl>
                                      </p:cBhvr>
                                    </p:animEffect>
                                  </p:childTnLst>
                                </p:cTn>
                              </p:par>
                              <p:par>
                                <p:cTn id="34" presetID="10" presetClass="entr" presetSubtype="0" fill="hold" nodeType="withEffect">
                                  <p:stCondLst>
                                    <p:cond delay="0"/>
                                  </p:stCondLst>
                                  <p:childTnLst>
                                    <p:set>
                                      <p:cBhvr>
                                        <p:cTn id="35" dur="1" fill="hold">
                                          <p:stCondLst>
                                            <p:cond delay="0"/>
                                          </p:stCondLst>
                                        </p:cTn>
                                        <p:tgtEl>
                                          <p:spTgt spid="1036"/>
                                        </p:tgtEl>
                                        <p:attrNameLst>
                                          <p:attrName>style.visibility</p:attrName>
                                        </p:attrNameLst>
                                      </p:cBhvr>
                                      <p:to>
                                        <p:strVal val="visible"/>
                                      </p:to>
                                    </p:set>
                                    <p:animEffect transition="in" filter="fade">
                                      <p:cBhvr>
                                        <p:cTn id="36" dur="500"/>
                                        <p:tgtEl>
                                          <p:spTgt spid="10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38"/>
                                        </p:tgtEl>
                                        <p:attrNameLst>
                                          <p:attrName>style.visibility</p:attrName>
                                        </p:attrNameLst>
                                      </p:cBhvr>
                                      <p:to>
                                        <p:strVal val="visible"/>
                                      </p:to>
                                    </p:set>
                                    <p:animEffect transition="in" filter="fade">
                                      <p:cBhvr>
                                        <p:cTn id="46" dur="500"/>
                                        <p:tgtEl>
                                          <p:spTgt spid="1038"/>
                                        </p:tgtEl>
                                      </p:cBhvr>
                                    </p:animEffect>
                                  </p:childTnLst>
                                </p:cTn>
                              </p:par>
                              <p:par>
                                <p:cTn id="47" presetID="10" presetClass="entr" presetSubtype="0" fill="hold" nodeType="withEffect">
                                  <p:stCondLst>
                                    <p:cond delay="0"/>
                                  </p:stCondLst>
                                  <p:childTnLst>
                                    <p:set>
                                      <p:cBhvr>
                                        <p:cTn id="48" dur="1" fill="hold">
                                          <p:stCondLst>
                                            <p:cond delay="0"/>
                                          </p:stCondLst>
                                        </p:cTn>
                                        <p:tgtEl>
                                          <p:spTgt spid="1040"/>
                                        </p:tgtEl>
                                        <p:attrNameLst>
                                          <p:attrName>style.visibility</p:attrName>
                                        </p:attrNameLst>
                                      </p:cBhvr>
                                      <p:to>
                                        <p:strVal val="visible"/>
                                      </p:to>
                                    </p:set>
                                    <p:animEffect transition="in" filter="fade">
                                      <p:cBhvr>
                                        <p:cTn id="49" dur="500"/>
                                        <p:tgtEl>
                                          <p:spTgt spid="1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aph of a game&#10;&#10;Description automatically generated with medium confidence">
            <a:extLst>
              <a:ext uri="{FF2B5EF4-FFF2-40B4-BE49-F238E27FC236}">
                <a16:creationId xmlns:a16="http://schemas.microsoft.com/office/drawing/2014/main" id="{2C1203A7-8EEE-A939-7A8B-494E46AF12EC}"/>
              </a:ext>
            </a:extLst>
          </p:cNvPr>
          <p:cNvPicPr>
            <a:picLocks noChangeAspect="1"/>
          </p:cNvPicPr>
          <p:nvPr/>
        </p:nvPicPr>
        <p:blipFill>
          <a:blip r:embed="rId2"/>
          <a:stretch>
            <a:fillRect/>
          </a:stretch>
        </p:blipFill>
        <p:spPr>
          <a:xfrm>
            <a:off x="355309" y="655857"/>
            <a:ext cx="5104836" cy="2330176"/>
          </a:xfrm>
          <a:prstGeom prst="rect">
            <a:avLst/>
          </a:prstGeom>
        </p:spPr>
      </p:pic>
      <p:pic>
        <p:nvPicPr>
          <p:cNvPr id="14" name="Picture 13" descr="A screenshot of a graph&#10;&#10;Description automatically generated">
            <a:extLst>
              <a:ext uri="{FF2B5EF4-FFF2-40B4-BE49-F238E27FC236}">
                <a16:creationId xmlns:a16="http://schemas.microsoft.com/office/drawing/2014/main" id="{B12AC233-5A4B-189B-6E48-CDF810BAE8B6}"/>
              </a:ext>
            </a:extLst>
          </p:cNvPr>
          <p:cNvPicPr>
            <a:picLocks noChangeAspect="1"/>
          </p:cNvPicPr>
          <p:nvPr/>
        </p:nvPicPr>
        <p:blipFill>
          <a:blip r:embed="rId3"/>
          <a:stretch>
            <a:fillRect/>
          </a:stretch>
        </p:blipFill>
        <p:spPr>
          <a:xfrm>
            <a:off x="6645896" y="245334"/>
            <a:ext cx="4315191" cy="3306867"/>
          </a:xfrm>
          <a:prstGeom prst="rect">
            <a:avLst/>
          </a:prstGeom>
        </p:spPr>
      </p:pic>
      <p:pic>
        <p:nvPicPr>
          <p:cNvPr id="20" name="Picture 19" descr="A graph showing the video games that sold over and under a million copies">
            <a:extLst>
              <a:ext uri="{FF2B5EF4-FFF2-40B4-BE49-F238E27FC236}">
                <a16:creationId xmlns:a16="http://schemas.microsoft.com/office/drawing/2014/main" id="{D3AF6F26-3BC1-CC29-7EF2-7FB2B02F16C4}"/>
              </a:ext>
            </a:extLst>
          </p:cNvPr>
          <p:cNvPicPr>
            <a:picLocks noChangeAspect="1"/>
          </p:cNvPicPr>
          <p:nvPr/>
        </p:nvPicPr>
        <p:blipFill>
          <a:blip r:embed="rId4"/>
          <a:stretch>
            <a:fillRect/>
          </a:stretch>
        </p:blipFill>
        <p:spPr>
          <a:xfrm>
            <a:off x="228849" y="3655285"/>
            <a:ext cx="5740691" cy="2536399"/>
          </a:xfrm>
          <a:prstGeom prst="rect">
            <a:avLst/>
          </a:prstGeom>
        </p:spPr>
      </p:pic>
      <p:pic>
        <p:nvPicPr>
          <p:cNvPr id="22" name="Picture 21" descr="A screenshot of a graph&#10;&#10;Description automatically generated">
            <a:extLst>
              <a:ext uri="{FF2B5EF4-FFF2-40B4-BE49-F238E27FC236}">
                <a16:creationId xmlns:a16="http://schemas.microsoft.com/office/drawing/2014/main" id="{8C05F52F-60EA-E626-D2AD-1239120C1E15}"/>
              </a:ext>
            </a:extLst>
          </p:cNvPr>
          <p:cNvPicPr>
            <a:picLocks noChangeAspect="1"/>
          </p:cNvPicPr>
          <p:nvPr/>
        </p:nvPicPr>
        <p:blipFill>
          <a:blip r:embed="rId5"/>
          <a:stretch>
            <a:fillRect/>
          </a:stretch>
        </p:blipFill>
        <p:spPr>
          <a:xfrm>
            <a:off x="6645896" y="3767766"/>
            <a:ext cx="4315191" cy="3090234"/>
          </a:xfrm>
          <a:prstGeom prst="rect">
            <a:avLst/>
          </a:prstGeom>
        </p:spPr>
      </p:pic>
      <p:sp>
        <p:nvSpPr>
          <p:cNvPr id="23" name="TextBox 22">
            <a:extLst>
              <a:ext uri="{FF2B5EF4-FFF2-40B4-BE49-F238E27FC236}">
                <a16:creationId xmlns:a16="http://schemas.microsoft.com/office/drawing/2014/main" id="{858D4988-3290-6D19-AC58-8BE4F120CDB8}"/>
              </a:ext>
            </a:extLst>
          </p:cNvPr>
          <p:cNvSpPr txBox="1"/>
          <p:nvPr/>
        </p:nvSpPr>
        <p:spPr>
          <a:xfrm>
            <a:off x="1099225" y="148434"/>
            <a:ext cx="2918298" cy="369332"/>
          </a:xfrm>
          <a:prstGeom prst="rect">
            <a:avLst/>
          </a:prstGeom>
          <a:noFill/>
        </p:spPr>
        <p:txBody>
          <a:bodyPr wrap="square" rtlCol="0">
            <a:spAutoFit/>
          </a:bodyPr>
          <a:lstStyle/>
          <a:p>
            <a:r>
              <a:rPr lang="en-US" dirty="0"/>
              <a:t>Bar Plot of games per console</a:t>
            </a:r>
          </a:p>
        </p:txBody>
      </p:sp>
      <p:sp>
        <p:nvSpPr>
          <p:cNvPr id="24" name="TextBox 23">
            <a:extLst>
              <a:ext uri="{FF2B5EF4-FFF2-40B4-BE49-F238E27FC236}">
                <a16:creationId xmlns:a16="http://schemas.microsoft.com/office/drawing/2014/main" id="{856EDE6F-C773-C41A-D48A-0885F9293EF9}"/>
              </a:ext>
            </a:extLst>
          </p:cNvPr>
          <p:cNvSpPr txBox="1"/>
          <p:nvPr/>
        </p:nvSpPr>
        <p:spPr>
          <a:xfrm>
            <a:off x="10961087" y="1761503"/>
            <a:ext cx="914400" cy="954107"/>
          </a:xfrm>
          <a:prstGeom prst="rect">
            <a:avLst/>
          </a:prstGeom>
          <a:noFill/>
        </p:spPr>
        <p:txBody>
          <a:bodyPr wrap="square" rtlCol="0">
            <a:spAutoFit/>
          </a:bodyPr>
          <a:lstStyle/>
          <a:p>
            <a:r>
              <a:rPr lang="en-US" sz="1400" dirty="0"/>
              <a:t>Heatmap of publishers by year</a:t>
            </a:r>
          </a:p>
        </p:txBody>
      </p:sp>
      <p:sp>
        <p:nvSpPr>
          <p:cNvPr id="25" name="TextBox 24">
            <a:extLst>
              <a:ext uri="{FF2B5EF4-FFF2-40B4-BE49-F238E27FC236}">
                <a16:creationId xmlns:a16="http://schemas.microsoft.com/office/drawing/2014/main" id="{08361CAA-80BD-2CFA-AA4F-C24AC192AEF8}"/>
              </a:ext>
            </a:extLst>
          </p:cNvPr>
          <p:cNvSpPr txBox="1"/>
          <p:nvPr/>
        </p:nvSpPr>
        <p:spPr>
          <a:xfrm>
            <a:off x="11048751" y="3898345"/>
            <a:ext cx="914400" cy="738664"/>
          </a:xfrm>
          <a:prstGeom prst="rect">
            <a:avLst/>
          </a:prstGeom>
          <a:noFill/>
        </p:spPr>
        <p:txBody>
          <a:bodyPr wrap="square" rtlCol="0">
            <a:spAutoFit/>
          </a:bodyPr>
          <a:lstStyle/>
          <a:p>
            <a:r>
              <a:rPr lang="en-US" sz="1400" dirty="0"/>
              <a:t>Heatmap of genres by year</a:t>
            </a:r>
          </a:p>
        </p:txBody>
      </p:sp>
      <p:sp>
        <p:nvSpPr>
          <p:cNvPr id="26" name="TextBox 25">
            <a:extLst>
              <a:ext uri="{FF2B5EF4-FFF2-40B4-BE49-F238E27FC236}">
                <a16:creationId xmlns:a16="http://schemas.microsoft.com/office/drawing/2014/main" id="{BE51A1D0-8BE4-F903-F7C7-71A89040A40D}"/>
              </a:ext>
            </a:extLst>
          </p:cNvPr>
          <p:cNvSpPr txBox="1"/>
          <p:nvPr/>
        </p:nvSpPr>
        <p:spPr>
          <a:xfrm>
            <a:off x="739302" y="6322979"/>
            <a:ext cx="5009745" cy="369332"/>
          </a:xfrm>
          <a:prstGeom prst="rect">
            <a:avLst/>
          </a:prstGeom>
          <a:noFill/>
        </p:spPr>
        <p:txBody>
          <a:bodyPr wrap="square" rtlCol="0">
            <a:spAutoFit/>
          </a:bodyPr>
          <a:lstStyle/>
          <a:p>
            <a:r>
              <a:rPr lang="en-US" dirty="0"/>
              <a:t>Plot of games hits that sold over a million copies</a:t>
            </a:r>
          </a:p>
        </p:txBody>
      </p:sp>
    </p:spTree>
    <p:extLst>
      <p:ext uri="{BB962C8B-B14F-4D97-AF65-F5344CB8AC3E}">
        <p14:creationId xmlns:p14="http://schemas.microsoft.com/office/powerpoint/2010/main" val="139841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arn(inVertical)">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arn(inVertical)">
                                      <p:cBhvr>
                                        <p:cTn id="15" dur="500"/>
                                        <p:tgtEl>
                                          <p:spTgt spid="1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barn(inVertical)">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barn(inVertical)">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3CB003E-C129-5444-7AB7-3D6BE57B46DD}"/>
              </a:ext>
            </a:extLst>
          </p:cNvPr>
          <p:cNvPicPr>
            <a:picLocks noGrp="1" noChangeAspect="1"/>
          </p:cNvPicPr>
          <p:nvPr>
            <p:ph idx="1"/>
          </p:nvPr>
        </p:nvPicPr>
        <p:blipFill>
          <a:blip r:embed="rId2"/>
          <a:stretch>
            <a:fillRect/>
          </a:stretch>
        </p:blipFill>
        <p:spPr>
          <a:xfrm>
            <a:off x="1072036" y="1153113"/>
            <a:ext cx="2204563" cy="4551774"/>
          </a:xfrm>
        </p:spPr>
      </p:pic>
      <p:graphicFrame>
        <p:nvGraphicFramePr>
          <p:cNvPr id="10" name="Table 10">
            <a:extLst>
              <a:ext uri="{FF2B5EF4-FFF2-40B4-BE49-F238E27FC236}">
                <a16:creationId xmlns:a16="http://schemas.microsoft.com/office/drawing/2014/main" id="{02949488-EE49-6541-C781-26DE68033A96}"/>
              </a:ext>
            </a:extLst>
          </p:cNvPr>
          <p:cNvGraphicFramePr>
            <a:graphicFrameLocks noGrp="1"/>
          </p:cNvGraphicFramePr>
          <p:nvPr>
            <p:extLst>
              <p:ext uri="{D42A27DB-BD31-4B8C-83A1-F6EECF244321}">
                <p14:modId xmlns:p14="http://schemas.microsoft.com/office/powerpoint/2010/main" val="3624415629"/>
              </p:ext>
            </p:extLst>
          </p:nvPr>
        </p:nvGraphicFramePr>
        <p:xfrm>
          <a:off x="4996206" y="991552"/>
          <a:ext cx="5308492" cy="4874895"/>
        </p:xfrm>
        <a:graphic>
          <a:graphicData uri="http://schemas.openxmlformats.org/drawingml/2006/table">
            <a:tbl>
              <a:tblPr firstRow="1" bandRow="1">
                <a:tableStyleId>{5C22544A-7EE6-4342-B048-85BDC9FD1C3A}</a:tableStyleId>
              </a:tblPr>
              <a:tblGrid>
                <a:gridCol w="758356">
                  <a:extLst>
                    <a:ext uri="{9D8B030D-6E8A-4147-A177-3AD203B41FA5}">
                      <a16:colId xmlns:a16="http://schemas.microsoft.com/office/drawing/2014/main" val="2117489917"/>
                    </a:ext>
                  </a:extLst>
                </a:gridCol>
                <a:gridCol w="758356">
                  <a:extLst>
                    <a:ext uri="{9D8B030D-6E8A-4147-A177-3AD203B41FA5}">
                      <a16:colId xmlns:a16="http://schemas.microsoft.com/office/drawing/2014/main" val="1844235837"/>
                    </a:ext>
                  </a:extLst>
                </a:gridCol>
                <a:gridCol w="758356">
                  <a:extLst>
                    <a:ext uri="{9D8B030D-6E8A-4147-A177-3AD203B41FA5}">
                      <a16:colId xmlns:a16="http://schemas.microsoft.com/office/drawing/2014/main" val="2267087735"/>
                    </a:ext>
                  </a:extLst>
                </a:gridCol>
                <a:gridCol w="758356">
                  <a:extLst>
                    <a:ext uri="{9D8B030D-6E8A-4147-A177-3AD203B41FA5}">
                      <a16:colId xmlns:a16="http://schemas.microsoft.com/office/drawing/2014/main" val="4185530820"/>
                    </a:ext>
                  </a:extLst>
                </a:gridCol>
                <a:gridCol w="758356">
                  <a:extLst>
                    <a:ext uri="{9D8B030D-6E8A-4147-A177-3AD203B41FA5}">
                      <a16:colId xmlns:a16="http://schemas.microsoft.com/office/drawing/2014/main" val="952198622"/>
                    </a:ext>
                  </a:extLst>
                </a:gridCol>
                <a:gridCol w="758356">
                  <a:extLst>
                    <a:ext uri="{9D8B030D-6E8A-4147-A177-3AD203B41FA5}">
                      <a16:colId xmlns:a16="http://schemas.microsoft.com/office/drawing/2014/main" val="1572581774"/>
                    </a:ext>
                  </a:extLst>
                </a:gridCol>
                <a:gridCol w="758356">
                  <a:extLst>
                    <a:ext uri="{9D8B030D-6E8A-4147-A177-3AD203B41FA5}">
                      <a16:colId xmlns:a16="http://schemas.microsoft.com/office/drawing/2014/main" val="623188022"/>
                    </a:ext>
                  </a:extLst>
                </a:gridCol>
              </a:tblGrid>
              <a:tr h="370840">
                <a:tc>
                  <a:txBody>
                    <a:bodyPr/>
                    <a:lstStyle/>
                    <a:p>
                      <a:pPr algn="l" fontAlgn="b"/>
                      <a:r>
                        <a:rPr lang="en-US" sz="1100" b="0" i="0" u="none" strike="noStrike">
                          <a:solidFill>
                            <a:srgbClr val="000000"/>
                          </a:solidFill>
                          <a:effectLst/>
                          <a:latin typeface="Calibri" panose="020F0502020204030204" pitchFamily="34" charset="0"/>
                        </a:rPr>
                        <a:t>Name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Platform</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Year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Genre</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Publisher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Global Sales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Predicted sales</a:t>
                      </a:r>
                    </a:p>
                  </a:txBody>
                  <a:tcPr marL="9525" marR="9525" marT="9525" marB="0" anchor="b"/>
                </a:tc>
                <a:extLst>
                  <a:ext uri="{0D108BD9-81ED-4DB2-BD59-A6C34878D82A}">
                    <a16:rowId xmlns:a16="http://schemas.microsoft.com/office/drawing/2014/main" val="2447935319"/>
                  </a:ext>
                </a:extLst>
              </a:tr>
              <a:tr h="370840">
                <a:tc>
                  <a:txBody>
                    <a:bodyPr/>
                    <a:lstStyle/>
                    <a:p>
                      <a:pPr algn="l" fontAlgn="b"/>
                      <a:r>
                        <a:rPr lang="en-US" sz="1100" b="0" i="0" u="none" strike="noStrike">
                          <a:solidFill>
                            <a:srgbClr val="000000"/>
                          </a:solidFill>
                          <a:effectLst/>
                          <a:latin typeface="Calibri" panose="020F0502020204030204" pitchFamily="34" charset="0"/>
                        </a:rPr>
                        <a:t>Wii Sports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Wii</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Sports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82.74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80.38</a:t>
                      </a:r>
                    </a:p>
                  </a:txBody>
                  <a:tcPr marL="9525" marR="9525" marT="9525" marB="0" anchor="b"/>
                </a:tc>
                <a:extLst>
                  <a:ext uri="{0D108BD9-81ED-4DB2-BD59-A6C34878D82A}">
                    <a16:rowId xmlns:a16="http://schemas.microsoft.com/office/drawing/2014/main" val="532250694"/>
                  </a:ext>
                </a:extLst>
              </a:tr>
              <a:tr h="370840">
                <a:tc>
                  <a:txBody>
                    <a:bodyPr/>
                    <a:lstStyle/>
                    <a:p>
                      <a:pPr algn="l" fontAlgn="b"/>
                      <a:r>
                        <a:rPr lang="en-US" sz="1100" b="0" i="0" u="none" strike="noStrike">
                          <a:solidFill>
                            <a:srgbClr val="000000"/>
                          </a:solidFill>
                          <a:effectLst/>
                          <a:latin typeface="Calibri" panose="020F0502020204030204" pitchFamily="34" charset="0"/>
                        </a:rPr>
                        <a:t>Super Mario Bros.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1985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Platform</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40.24</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39.01</a:t>
                      </a:r>
                    </a:p>
                  </a:txBody>
                  <a:tcPr marL="9525" marR="9525" marT="9525" marB="0" anchor="b"/>
                </a:tc>
                <a:extLst>
                  <a:ext uri="{0D108BD9-81ED-4DB2-BD59-A6C34878D82A}">
                    <a16:rowId xmlns:a16="http://schemas.microsoft.com/office/drawing/2014/main" val="2495876245"/>
                  </a:ext>
                </a:extLst>
              </a:tr>
              <a:tr h="370840">
                <a:tc>
                  <a:txBody>
                    <a:bodyPr/>
                    <a:lstStyle/>
                    <a:p>
                      <a:pPr algn="l" fontAlgn="b"/>
                      <a:r>
                        <a:rPr lang="en-US" sz="1100" b="0" i="0" u="none" strike="noStrike">
                          <a:solidFill>
                            <a:srgbClr val="000000"/>
                          </a:solidFill>
                          <a:effectLst/>
                          <a:latin typeface="Calibri" panose="020F0502020204030204" pitchFamily="34" charset="0"/>
                        </a:rPr>
                        <a:t>Pokemon Red/Pokemon Blue</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GB</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1996</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Role-Playing</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31.37</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23.56</a:t>
                      </a:r>
                    </a:p>
                  </a:txBody>
                  <a:tcPr marL="9525" marR="9525" marT="9525" marB="0" anchor="b"/>
                </a:tc>
                <a:extLst>
                  <a:ext uri="{0D108BD9-81ED-4DB2-BD59-A6C34878D82A}">
                    <a16:rowId xmlns:a16="http://schemas.microsoft.com/office/drawing/2014/main" val="86906784"/>
                  </a:ext>
                </a:extLst>
              </a:tr>
              <a:tr h="370840">
                <a:tc>
                  <a:txBody>
                    <a:bodyPr/>
                    <a:lstStyle/>
                    <a:p>
                      <a:pPr algn="l" fontAlgn="b"/>
                      <a:r>
                        <a:rPr lang="en-US" sz="1100" b="0" i="0" u="none" strike="noStrike">
                          <a:solidFill>
                            <a:srgbClr val="000000"/>
                          </a:solidFill>
                          <a:effectLst/>
                          <a:latin typeface="Calibri" panose="020F0502020204030204" pitchFamily="34" charset="0"/>
                        </a:rPr>
                        <a:t>Tetris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GB</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1989</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Puzzle</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30.26</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20.77</a:t>
                      </a:r>
                    </a:p>
                  </a:txBody>
                  <a:tcPr marL="9525" marR="9525" marT="9525" marB="0" anchor="b"/>
                </a:tc>
                <a:extLst>
                  <a:ext uri="{0D108BD9-81ED-4DB2-BD59-A6C34878D82A}">
                    <a16:rowId xmlns:a16="http://schemas.microsoft.com/office/drawing/2014/main" val="3797540747"/>
                  </a:ext>
                </a:extLst>
              </a:tr>
              <a:tr h="370840">
                <a:tc>
                  <a:txBody>
                    <a:bodyPr/>
                    <a:lstStyle/>
                    <a:p>
                      <a:pPr algn="l" fontAlgn="b"/>
                      <a:r>
                        <a:rPr lang="en-US" sz="1100" b="0" i="0" u="none" strike="noStrike">
                          <a:solidFill>
                            <a:srgbClr val="000000"/>
                          </a:solidFill>
                          <a:effectLst/>
                          <a:latin typeface="Calibri" panose="020F0502020204030204" pitchFamily="34" charset="0"/>
                        </a:rPr>
                        <a:t>Duck Hunt</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1984</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Shooter</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28.31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18.46</a:t>
                      </a:r>
                    </a:p>
                  </a:txBody>
                  <a:tcPr marL="9525" marR="9525" marT="9525" marB="0" anchor="b"/>
                </a:tc>
                <a:extLst>
                  <a:ext uri="{0D108BD9-81ED-4DB2-BD59-A6C34878D82A}">
                    <a16:rowId xmlns:a16="http://schemas.microsoft.com/office/drawing/2014/main" val="2842687841"/>
                  </a:ext>
                </a:extLst>
              </a:tr>
              <a:tr h="370840">
                <a:tc>
                  <a:txBody>
                    <a:bodyPr/>
                    <a:lstStyle/>
                    <a:p>
                      <a:pPr algn="l" fontAlgn="b"/>
                      <a:r>
                        <a:rPr lang="en-US" sz="1100" b="0" i="0" u="none" strike="noStrike">
                          <a:solidFill>
                            <a:srgbClr val="000000"/>
                          </a:solidFill>
                          <a:effectLst/>
                          <a:latin typeface="Calibri" panose="020F0502020204030204" pitchFamily="34" charset="0"/>
                        </a:rPr>
                        <a:t>Nintendogs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2005</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Simulation</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24.76</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18.21</a:t>
                      </a:r>
                    </a:p>
                  </a:txBody>
                  <a:tcPr marL="9525" marR="9525" marT="9525" marB="0" anchor="b"/>
                </a:tc>
                <a:extLst>
                  <a:ext uri="{0D108BD9-81ED-4DB2-BD59-A6C34878D82A}">
                    <a16:rowId xmlns:a16="http://schemas.microsoft.com/office/drawing/2014/main" val="2781802799"/>
                  </a:ext>
                </a:extLst>
              </a:tr>
              <a:tr h="370840">
                <a:tc>
                  <a:txBody>
                    <a:bodyPr/>
                    <a:lstStyle/>
                    <a:p>
                      <a:pPr algn="l" fontAlgn="b"/>
                      <a:r>
                        <a:rPr lang="en-US" sz="1100" b="0" i="0" u="none" strike="noStrike">
                          <a:solidFill>
                            <a:srgbClr val="000000"/>
                          </a:solidFill>
                          <a:effectLst/>
                          <a:latin typeface="Calibri" panose="020F0502020204030204" pitchFamily="34" charset="0"/>
                        </a:rPr>
                        <a:t>Pokemon Gold/Pokemon Silver</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GB</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1999</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Role-Playing</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23.1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17.27</a:t>
                      </a:r>
                    </a:p>
                  </a:txBody>
                  <a:tcPr marL="9525" marR="9525" marT="9525" marB="0" anchor="b"/>
                </a:tc>
                <a:extLst>
                  <a:ext uri="{0D108BD9-81ED-4DB2-BD59-A6C34878D82A}">
                    <a16:rowId xmlns:a16="http://schemas.microsoft.com/office/drawing/2014/main" val="1899271654"/>
                  </a:ext>
                </a:extLst>
              </a:tr>
              <a:tr h="370840">
                <a:tc>
                  <a:txBody>
                    <a:bodyPr/>
                    <a:lstStyle/>
                    <a:p>
                      <a:pPr algn="l" fontAlgn="b"/>
                      <a:r>
                        <a:rPr lang="en-US" sz="1100" b="0" i="0" u="none" strike="noStrike">
                          <a:solidFill>
                            <a:srgbClr val="000000"/>
                          </a:solidFill>
                          <a:effectLst/>
                          <a:latin typeface="Calibri" panose="020F0502020204030204" pitchFamily="34" charset="0"/>
                        </a:rPr>
                        <a:t>Wii Fit Plus</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Wii</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2009</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Sports</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22</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16.07</a:t>
                      </a:r>
                    </a:p>
                  </a:txBody>
                  <a:tcPr marL="9525" marR="9525" marT="9525" marB="0" anchor="b"/>
                </a:tc>
                <a:extLst>
                  <a:ext uri="{0D108BD9-81ED-4DB2-BD59-A6C34878D82A}">
                    <a16:rowId xmlns:a16="http://schemas.microsoft.com/office/drawing/2014/main" val="3236366407"/>
                  </a:ext>
                </a:extLst>
              </a:tr>
              <a:tr h="370840">
                <a:tc>
                  <a:txBody>
                    <a:bodyPr/>
                    <a:lstStyle/>
                    <a:p>
                      <a:pPr algn="l" fontAlgn="b"/>
                      <a:r>
                        <a:rPr lang="en-US" sz="1100" b="0" i="0" u="none" strike="noStrike">
                          <a:solidFill>
                            <a:srgbClr val="000000"/>
                          </a:solidFill>
                          <a:effectLst/>
                          <a:latin typeface="Calibri" panose="020F0502020204030204" pitchFamily="34" charset="0"/>
                        </a:rPr>
                        <a:t>Super Mario World</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SNES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1990</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Platform</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20.61</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14.58</a:t>
                      </a:r>
                    </a:p>
                  </a:txBody>
                  <a:tcPr marL="9525" marR="9525" marT="9525" marB="0" anchor="b"/>
                </a:tc>
                <a:extLst>
                  <a:ext uri="{0D108BD9-81ED-4DB2-BD59-A6C34878D82A}">
                    <a16:rowId xmlns:a16="http://schemas.microsoft.com/office/drawing/2014/main" val="1053491378"/>
                  </a:ext>
                </a:extLst>
              </a:tr>
              <a:tr h="370840">
                <a:tc>
                  <a:txBody>
                    <a:bodyPr/>
                    <a:lstStyle/>
                    <a:p>
                      <a:pPr algn="l" fontAlgn="b"/>
                      <a:r>
                        <a:rPr lang="en-US" sz="1100" b="0" i="0" u="none" strike="noStrike">
                          <a:solidFill>
                            <a:srgbClr val="000000"/>
                          </a:solidFill>
                          <a:effectLst/>
                          <a:latin typeface="Calibri" panose="020F0502020204030204" pitchFamily="34" charset="0"/>
                        </a:rPr>
                        <a:t>Pokemon Diamond/Pokemon Pearl</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DS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2006</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Role-Playing</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18.36</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13.99</a:t>
                      </a:r>
                    </a:p>
                  </a:txBody>
                  <a:tcPr marL="9525" marR="9525" marT="9525" marB="0" anchor="b"/>
                </a:tc>
                <a:extLst>
                  <a:ext uri="{0D108BD9-81ED-4DB2-BD59-A6C34878D82A}">
                    <a16:rowId xmlns:a16="http://schemas.microsoft.com/office/drawing/2014/main" val="3737149670"/>
                  </a:ext>
                </a:extLst>
              </a:tr>
              <a:tr h="370840">
                <a:tc>
                  <a:txBody>
                    <a:bodyPr/>
                    <a:lstStyle/>
                    <a:p>
                      <a:pPr algn="l" fontAlgn="b"/>
                      <a:r>
                        <a:rPr lang="en-US" sz="1100" b="0" i="0" u="none" strike="noStrike">
                          <a:solidFill>
                            <a:srgbClr val="000000"/>
                          </a:solidFill>
                          <a:effectLst/>
                          <a:latin typeface="Calibri" panose="020F0502020204030204" pitchFamily="34" charset="0"/>
                        </a:rPr>
                        <a:t>Super Mario Bros. 3</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NES</a:t>
                      </a:r>
                    </a:p>
                  </a:txBody>
                  <a:tcPr marL="9525" marR="9525" marT="9525" marB="0" anchor="b"/>
                </a:tc>
                <a:tc>
                  <a:txBody>
                    <a:bodyPr/>
                    <a:lstStyle/>
                    <a:p>
                      <a:pPr algn="r" fontAlgn="b"/>
                      <a:r>
                        <a:rPr lang="en-US" sz="1100" b="0" i="0" u="none" strike="noStrike">
                          <a:solidFill>
                            <a:srgbClr val="000000"/>
                          </a:solidFill>
                          <a:effectLst/>
                          <a:latin typeface="Calibri" panose="020F0502020204030204" pitchFamily="34" charset="0"/>
                        </a:rPr>
                        <a:t>1988</a:t>
                      </a:r>
                    </a:p>
                  </a:txBody>
                  <a:tcPr marL="9525" marR="9525" marT="9525" marB="0" anchor="b"/>
                </a:tc>
                <a:tc>
                  <a:txBody>
                    <a:bodyPr/>
                    <a:lstStyle/>
                    <a:p>
                      <a:pPr algn="l" fontAlgn="b"/>
                      <a:r>
                        <a:rPr lang="en-US" sz="1100" b="0" i="0" u="none" strike="noStrike">
                          <a:solidFill>
                            <a:srgbClr val="000000"/>
                          </a:solidFill>
                          <a:effectLst/>
                          <a:latin typeface="Calibri" panose="020F0502020204030204" pitchFamily="34" charset="0"/>
                        </a:rPr>
                        <a:t>Platform</a:t>
                      </a:r>
                    </a:p>
                  </a:txBody>
                  <a:tcPr marL="9525" marR="9525" marT="9525" marB="0" anchor="b"/>
                </a:tc>
                <a:tc>
                  <a:txBody>
                    <a:bodyPr/>
                    <a:lstStyle/>
                    <a:p>
                      <a:pPr algn="l" fontAlgn="b"/>
                      <a:r>
                        <a:rPr lang="en-US" sz="1100" b="0" i="0" u="none" strike="noStrike" dirty="0">
                          <a:solidFill>
                            <a:srgbClr val="000000"/>
                          </a:solidFill>
                          <a:effectLst/>
                          <a:latin typeface="Calibri" panose="020F0502020204030204" pitchFamily="34" charset="0"/>
                        </a:rPr>
                        <a:t>Nintendo</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17.28</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12.46</a:t>
                      </a:r>
                    </a:p>
                  </a:txBody>
                  <a:tcPr marL="9525" marR="9525" marT="9525" marB="0" anchor="b"/>
                </a:tc>
                <a:extLst>
                  <a:ext uri="{0D108BD9-81ED-4DB2-BD59-A6C34878D82A}">
                    <a16:rowId xmlns:a16="http://schemas.microsoft.com/office/drawing/2014/main" val="3915814358"/>
                  </a:ext>
                </a:extLst>
              </a:tr>
            </a:tbl>
          </a:graphicData>
        </a:graphic>
      </p:graphicFrame>
      <p:sp>
        <p:nvSpPr>
          <p:cNvPr id="11" name="TextBox 10">
            <a:extLst>
              <a:ext uri="{FF2B5EF4-FFF2-40B4-BE49-F238E27FC236}">
                <a16:creationId xmlns:a16="http://schemas.microsoft.com/office/drawing/2014/main" id="{28EA53C7-DBA1-46F1-63FD-057EF014EFE6}"/>
              </a:ext>
            </a:extLst>
          </p:cNvPr>
          <p:cNvSpPr txBox="1"/>
          <p:nvPr/>
        </p:nvSpPr>
        <p:spPr>
          <a:xfrm>
            <a:off x="1198880" y="375920"/>
            <a:ext cx="2966720" cy="523220"/>
          </a:xfrm>
          <a:prstGeom prst="rect">
            <a:avLst/>
          </a:prstGeom>
          <a:noFill/>
        </p:spPr>
        <p:txBody>
          <a:bodyPr wrap="square" rtlCol="0">
            <a:spAutoFit/>
          </a:bodyPr>
          <a:lstStyle/>
          <a:p>
            <a:r>
              <a:rPr lang="en-US" sz="2800" dirty="0"/>
              <a:t>Results</a:t>
            </a:r>
          </a:p>
        </p:txBody>
      </p:sp>
      <p:sp>
        <p:nvSpPr>
          <p:cNvPr id="12" name="TextBox 11">
            <a:extLst>
              <a:ext uri="{FF2B5EF4-FFF2-40B4-BE49-F238E27FC236}">
                <a16:creationId xmlns:a16="http://schemas.microsoft.com/office/drawing/2014/main" id="{A6FF97C2-2B24-E891-52E7-84BF43631C35}"/>
              </a:ext>
            </a:extLst>
          </p:cNvPr>
          <p:cNvSpPr txBox="1"/>
          <p:nvPr/>
        </p:nvSpPr>
        <p:spPr>
          <a:xfrm>
            <a:off x="1676400" y="6136640"/>
            <a:ext cx="2204563" cy="369332"/>
          </a:xfrm>
          <a:prstGeom prst="rect">
            <a:avLst/>
          </a:prstGeom>
          <a:noFill/>
        </p:spPr>
        <p:txBody>
          <a:bodyPr wrap="square" rtlCol="0">
            <a:spAutoFit/>
          </a:bodyPr>
          <a:lstStyle/>
          <a:p>
            <a:r>
              <a:rPr lang="en-US" dirty="0"/>
              <a:t>Score: 2.82</a:t>
            </a:r>
          </a:p>
        </p:txBody>
      </p:sp>
    </p:spTree>
    <p:extLst>
      <p:ext uri="{BB962C8B-B14F-4D97-AF65-F5344CB8AC3E}">
        <p14:creationId xmlns:p14="http://schemas.microsoft.com/office/powerpoint/2010/main" val="134831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Conclusion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vert="horz" lIns="91440" tIns="45720" rIns="91440" bIns="45720" rtlCol="0" anchor="t">
            <a:normAutofit/>
          </a:bodyPr>
          <a:lstStyle/>
          <a:p>
            <a:pPr lvl="0"/>
            <a:r>
              <a:rPr lang="en-US" dirty="0">
                <a:latin typeface="Tahoma" panose="020B0604030504040204" pitchFamily="34" charset="0"/>
                <a:ea typeface="Tahoma" panose="020B0604030504040204" pitchFamily="34" charset="0"/>
                <a:cs typeface="Tahoma" panose="020B0604030504040204" pitchFamily="34" charset="0"/>
              </a:rPr>
              <a:t>In conclusion, money is printed everyday for every year, but games developed depend on how popular they are or if accessibility is possible. (Ex: Nintendo </a:t>
            </a:r>
            <a:r>
              <a:rPr lang="en-US" dirty="0" err="1">
                <a:latin typeface="Tahoma" panose="020B0604030504040204" pitchFamily="34" charset="0"/>
                <a:ea typeface="Tahoma" panose="020B0604030504040204" pitchFamily="34" charset="0"/>
                <a:cs typeface="Tahoma" panose="020B0604030504040204" pitchFamily="34" charset="0"/>
              </a:rPr>
              <a:t>Eshop</a:t>
            </a:r>
            <a:r>
              <a:rPr lang="en-US" dirty="0">
                <a:latin typeface="Tahoma" panose="020B0604030504040204" pitchFamily="34" charset="0"/>
                <a:ea typeface="Tahoma" panose="020B0604030504040204" pitchFamily="34" charset="0"/>
                <a:cs typeface="Tahoma" panose="020B0604030504040204" pitchFamily="34" charset="0"/>
              </a:rPr>
              <a:t> for 3DS and Wii U shutdown)</a:t>
            </a:r>
          </a:p>
          <a:p>
            <a:pPr lvl="0"/>
            <a:r>
              <a:rPr lang="en-US" dirty="0">
                <a:latin typeface="Tahoma" panose="020B0604030504040204" pitchFamily="34" charset="0"/>
                <a:ea typeface="Tahoma" panose="020B0604030504040204" pitchFamily="34" charset="0"/>
                <a:cs typeface="Tahoma" panose="020B0604030504040204" pitchFamily="34" charset="0"/>
              </a:rPr>
              <a:t>With this sales prediction algorithm you can:</a:t>
            </a:r>
          </a:p>
          <a:p>
            <a:pPr lvl="1"/>
            <a:r>
              <a:rPr lang="en-US" dirty="0">
                <a:latin typeface="Tahoma" panose="020B0604030504040204" pitchFamily="34" charset="0"/>
                <a:ea typeface="Tahoma" panose="020B0604030504040204" pitchFamily="34" charset="0"/>
                <a:cs typeface="Tahoma" panose="020B0604030504040204" pitchFamily="34" charset="0"/>
              </a:rPr>
              <a:t>Stay current with the sales</a:t>
            </a:r>
          </a:p>
          <a:p>
            <a:pPr lvl="1"/>
            <a:r>
              <a:rPr lang="en-US" dirty="0">
                <a:latin typeface="Tahoma" panose="020B0604030504040204" pitchFamily="34" charset="0"/>
                <a:ea typeface="Tahoma" panose="020B0604030504040204" pitchFamily="34" charset="0"/>
                <a:cs typeface="Tahoma" panose="020B0604030504040204" pitchFamily="34" charset="0"/>
              </a:rPr>
              <a:t>Determine whether the game is worth trying</a:t>
            </a:r>
          </a:p>
          <a:p>
            <a:pPr lvl="1"/>
            <a:r>
              <a:rPr lang="en-US" dirty="0">
                <a:latin typeface="Tahoma" panose="020B0604030504040204" pitchFamily="34" charset="0"/>
                <a:ea typeface="Tahoma" panose="020B0604030504040204" pitchFamily="34" charset="0"/>
                <a:cs typeface="Tahoma" panose="020B0604030504040204" pitchFamily="34" charset="0"/>
              </a:rPr>
              <a:t>Decide whether it’s worth keeping</a:t>
            </a:r>
          </a:p>
        </p:txBody>
      </p:sp>
    </p:spTree>
    <p:extLst>
      <p:ext uri="{BB962C8B-B14F-4D97-AF65-F5344CB8AC3E}">
        <p14:creationId xmlns:p14="http://schemas.microsoft.com/office/powerpoint/2010/main" val="1902613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2B09-1269-56C3-ABD9-4081201FB7FC}"/>
              </a:ext>
            </a:extLst>
          </p:cNvPr>
          <p:cNvSpPr>
            <a:spLocks noGrp="1"/>
          </p:cNvSpPr>
          <p:nvPr>
            <p:ph type="title"/>
          </p:nvPr>
        </p:nvSpPr>
        <p:spPr/>
        <p:txBody>
          <a:bodyPr/>
          <a:lstStyle/>
          <a:p>
            <a:r>
              <a:rPr lang="en-US" dirty="0" err="1"/>
              <a:t>REsources</a:t>
            </a:r>
            <a:endParaRPr lang="en-US" dirty="0"/>
          </a:p>
        </p:txBody>
      </p:sp>
      <p:sp>
        <p:nvSpPr>
          <p:cNvPr id="3" name="Content Placeholder 2">
            <a:extLst>
              <a:ext uri="{FF2B5EF4-FFF2-40B4-BE49-F238E27FC236}">
                <a16:creationId xmlns:a16="http://schemas.microsoft.com/office/drawing/2014/main" id="{7A6DAF7C-2005-2FF4-30A4-6C253D929069}"/>
              </a:ext>
            </a:extLst>
          </p:cNvPr>
          <p:cNvSpPr>
            <a:spLocks noGrp="1"/>
          </p:cNvSpPr>
          <p:nvPr>
            <p:ph idx="1"/>
          </p:nvPr>
        </p:nvSpPr>
        <p:spPr/>
        <p:txBody>
          <a:bodyPr>
            <a:normAutofit lnSpcReduction="10000"/>
          </a:bodyPr>
          <a:lstStyle/>
          <a:p>
            <a:r>
              <a:rPr lang="en-US" dirty="0"/>
              <a:t>https://corgis-edu.github.io/corgis/csv/video_games/</a:t>
            </a:r>
          </a:p>
          <a:p>
            <a:r>
              <a:rPr lang="en-US" dirty="0">
                <a:hlinkClick r:id="rId2"/>
              </a:rPr>
              <a:t>https://www.statista.com/</a:t>
            </a:r>
            <a:endParaRPr lang="en-US" dirty="0"/>
          </a:p>
          <a:p>
            <a:r>
              <a:rPr lang="en-US" dirty="0">
                <a:hlinkClick r:id="rId3"/>
              </a:rPr>
              <a:t>https://www.kaggle.com/code/ignacioch/predicting-vg-hits-1-million-sales-with-lr-rfc?scriptVersionId=0</a:t>
            </a:r>
            <a:endParaRPr lang="en-US" dirty="0"/>
          </a:p>
          <a:p>
            <a:r>
              <a:rPr lang="en-US" dirty="0">
                <a:hlinkClick r:id="rId4"/>
              </a:rPr>
              <a:t>www.gamestop.com/</a:t>
            </a:r>
            <a:endParaRPr lang="en-US" dirty="0"/>
          </a:p>
          <a:p>
            <a:r>
              <a:rPr lang="en-US" dirty="0"/>
              <a:t>https://thecleverprogrammer.com/2021/05/28/video-game-sales-prediction-model-with-python/</a:t>
            </a:r>
          </a:p>
        </p:txBody>
      </p:sp>
    </p:spTree>
    <p:extLst>
      <p:ext uri="{BB962C8B-B14F-4D97-AF65-F5344CB8AC3E}">
        <p14:creationId xmlns:p14="http://schemas.microsoft.com/office/powerpoint/2010/main" val="39731187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2771</TotalTime>
  <Words>513</Words>
  <Application>Microsoft Office PowerPoint</Application>
  <PresentationFormat>Widescreen</PresentationFormat>
  <Paragraphs>124</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Rockwell</vt:lpstr>
      <vt:lpstr>Tahoma</vt:lpstr>
      <vt:lpstr>Tw Cen MT</vt:lpstr>
      <vt:lpstr>Circuit</vt:lpstr>
      <vt:lpstr>Video Game Sales Prediction</vt:lpstr>
      <vt:lpstr>The Problem</vt:lpstr>
      <vt:lpstr>Effect of Sales Decrease</vt:lpstr>
      <vt:lpstr>Video Game Prediction (Linear Regression)</vt:lpstr>
      <vt:lpstr>Sales factor</vt:lpstr>
      <vt:lpstr>PowerPoint Presentation</vt:lpstr>
      <vt:lpstr>PowerPoint Presentation</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Game Sales Prediction</dc:title>
  <dc:creator>Nwaefulu, Deion</dc:creator>
  <cp:lastModifiedBy>Nwaefulu, Deion</cp:lastModifiedBy>
  <cp:revision>1</cp:revision>
  <dcterms:created xsi:type="dcterms:W3CDTF">2023-08-08T04:04:55Z</dcterms:created>
  <dcterms:modified xsi:type="dcterms:W3CDTF">2023-08-10T02:16:41Z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