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60"/>
  </p:notesMasterIdLst>
  <p:sldIdLst>
    <p:sldId id="318" r:id="rId2"/>
    <p:sldId id="258" r:id="rId3"/>
    <p:sldId id="311" r:id="rId4"/>
    <p:sldId id="312" r:id="rId5"/>
    <p:sldId id="307" r:id="rId6"/>
    <p:sldId id="308" r:id="rId7"/>
    <p:sldId id="309" r:id="rId8"/>
    <p:sldId id="297" r:id="rId9"/>
    <p:sldId id="301" r:id="rId10"/>
    <p:sldId id="310" r:id="rId11"/>
    <p:sldId id="313" r:id="rId12"/>
    <p:sldId id="314" r:id="rId13"/>
    <p:sldId id="315" r:id="rId14"/>
    <p:sldId id="319" r:id="rId15"/>
    <p:sldId id="328" r:id="rId16"/>
    <p:sldId id="330" r:id="rId17"/>
    <p:sldId id="278" r:id="rId18"/>
    <p:sldId id="320" r:id="rId19"/>
    <p:sldId id="298" r:id="rId20"/>
    <p:sldId id="473" r:id="rId21"/>
    <p:sldId id="321" r:id="rId22"/>
    <p:sldId id="325" r:id="rId23"/>
    <p:sldId id="326" r:id="rId24"/>
    <p:sldId id="331" r:id="rId25"/>
    <p:sldId id="316" r:id="rId26"/>
    <p:sldId id="343" r:id="rId27"/>
    <p:sldId id="344" r:id="rId28"/>
    <p:sldId id="352" r:id="rId29"/>
    <p:sldId id="353" r:id="rId30"/>
    <p:sldId id="345" r:id="rId31"/>
    <p:sldId id="346" r:id="rId32"/>
    <p:sldId id="284" r:id="rId33"/>
    <p:sldId id="503" r:id="rId34"/>
    <p:sldId id="285" r:id="rId35"/>
    <p:sldId id="341" r:id="rId36"/>
    <p:sldId id="332" r:id="rId37"/>
    <p:sldId id="358" r:id="rId38"/>
    <p:sldId id="287" r:id="rId39"/>
    <p:sldId id="290" r:id="rId40"/>
    <p:sldId id="359" r:id="rId41"/>
    <p:sldId id="360" r:id="rId42"/>
    <p:sldId id="361" r:id="rId43"/>
    <p:sldId id="334" r:id="rId44"/>
    <p:sldId id="362" r:id="rId45"/>
    <p:sldId id="350" r:id="rId46"/>
    <p:sldId id="407" r:id="rId47"/>
    <p:sldId id="305" r:id="rId48"/>
    <p:sldId id="264" r:id="rId49"/>
    <p:sldId id="293" r:id="rId50"/>
    <p:sldId id="295" r:id="rId51"/>
    <p:sldId id="257" r:id="rId52"/>
    <p:sldId id="453" r:id="rId53"/>
    <p:sldId id="456" r:id="rId54"/>
    <p:sldId id="457" r:id="rId55"/>
    <p:sldId id="458" r:id="rId56"/>
    <p:sldId id="459" r:id="rId57"/>
    <p:sldId id="267" r:id="rId58"/>
    <p:sldId id="277" r:id="rId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C4356DD-AE0B-4470-9CD6-E23FFF41A97D}">
          <p14:sldIdLst>
            <p14:sldId id="318"/>
            <p14:sldId id="258"/>
            <p14:sldId id="311"/>
            <p14:sldId id="312"/>
            <p14:sldId id="307"/>
            <p14:sldId id="308"/>
            <p14:sldId id="309"/>
            <p14:sldId id="297"/>
            <p14:sldId id="301"/>
            <p14:sldId id="310"/>
            <p14:sldId id="313"/>
            <p14:sldId id="314"/>
            <p14:sldId id="315"/>
            <p14:sldId id="319"/>
            <p14:sldId id="328"/>
            <p14:sldId id="330"/>
            <p14:sldId id="278"/>
            <p14:sldId id="320"/>
            <p14:sldId id="298"/>
            <p14:sldId id="473"/>
            <p14:sldId id="321"/>
            <p14:sldId id="325"/>
            <p14:sldId id="326"/>
            <p14:sldId id="331"/>
            <p14:sldId id="316"/>
            <p14:sldId id="343"/>
            <p14:sldId id="344"/>
            <p14:sldId id="352"/>
            <p14:sldId id="353"/>
            <p14:sldId id="345"/>
            <p14:sldId id="346"/>
            <p14:sldId id="284"/>
            <p14:sldId id="503"/>
            <p14:sldId id="285"/>
            <p14:sldId id="341"/>
            <p14:sldId id="332"/>
            <p14:sldId id="358"/>
            <p14:sldId id="287"/>
            <p14:sldId id="290"/>
            <p14:sldId id="359"/>
            <p14:sldId id="360"/>
            <p14:sldId id="361"/>
            <p14:sldId id="334"/>
            <p14:sldId id="362"/>
            <p14:sldId id="350"/>
            <p14:sldId id="407"/>
            <p14:sldId id="305"/>
            <p14:sldId id="264"/>
            <p14:sldId id="293"/>
            <p14:sldId id="295"/>
            <p14:sldId id="257"/>
            <p14:sldId id="453"/>
            <p14:sldId id="456"/>
            <p14:sldId id="457"/>
            <p14:sldId id="458"/>
            <p14:sldId id="459"/>
            <p14:sldId id="267"/>
            <p14:sldId id="27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ming" initials="wm" lastIdx="1" clrIdx="0">
    <p:extLst>
      <p:ext uri="{19B8F6BF-5375-455C-9EA6-DF929625EA0E}">
        <p15:presenceInfo xmlns:p15="http://schemas.microsoft.com/office/powerpoint/2012/main" userId="c2ec760580c0b4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68" autoAdjust="0"/>
    <p:restoredTop sz="94690"/>
  </p:normalViewPr>
  <p:slideViewPr>
    <p:cSldViewPr>
      <p:cViewPr varScale="1">
        <p:scale>
          <a:sx n="108" d="100"/>
          <a:sy n="108" d="100"/>
        </p:scale>
        <p:origin x="157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07EBA6-1A8C-4FC4-8C34-CF86A8A8F629}"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zh-CN" altLang="en-US"/>
        </a:p>
      </dgm:t>
    </dgm:pt>
    <dgm:pt modelId="{4D3F0AA3-477E-42E0-8EB6-2B354A3DE3A2}">
      <dgm:prSet/>
      <dgm:spPr/>
      <dgm:t>
        <a:bodyPr/>
        <a:lstStyle/>
        <a:p>
          <a:r>
            <a:rPr lang="zh-CN" altLang="en-US" dirty="0"/>
            <a:t>一、什么</a:t>
          </a:r>
          <a:r>
            <a:rPr lang="zh-CN" altLang="en-US"/>
            <a:t>是文化</a:t>
          </a:r>
          <a:endParaRPr lang="zh-CN" altLang="en-US" dirty="0"/>
        </a:p>
      </dgm:t>
    </dgm:pt>
    <dgm:pt modelId="{F1B5BF7B-321E-4137-A51C-98675EF14403}" type="parTrans" cxnId="{5DD36F2D-763F-4AF6-96D8-7A9F94E10A18}">
      <dgm:prSet/>
      <dgm:spPr/>
      <dgm:t>
        <a:bodyPr/>
        <a:lstStyle/>
        <a:p>
          <a:endParaRPr lang="zh-CN" altLang="en-US"/>
        </a:p>
      </dgm:t>
    </dgm:pt>
    <dgm:pt modelId="{1B2458FB-C5CF-4AD9-8D10-0C34F10F2586}" type="sibTrans" cxnId="{5DD36F2D-763F-4AF6-96D8-7A9F94E10A18}">
      <dgm:prSet/>
      <dgm:spPr/>
      <dgm:t>
        <a:bodyPr/>
        <a:lstStyle/>
        <a:p>
          <a:endParaRPr lang="zh-CN" altLang="en-US"/>
        </a:p>
      </dgm:t>
    </dgm:pt>
    <dgm:pt modelId="{32A43B3C-69BB-4CAF-80D7-1355FD39BBB8}">
      <dgm:prSet/>
      <dgm:spPr/>
      <dgm:t>
        <a:bodyPr/>
        <a:lstStyle/>
        <a:p>
          <a:r>
            <a:rPr lang="zh-CN" altLang="en-US" dirty="0"/>
            <a:t>二、文化理论与制度</a:t>
          </a:r>
        </a:p>
      </dgm:t>
    </dgm:pt>
    <dgm:pt modelId="{22F4AB3B-9996-43E0-9BBB-F0FF20F5416C}" type="parTrans" cxnId="{B109786F-E7D0-4C9F-9010-1998CCD30693}">
      <dgm:prSet/>
      <dgm:spPr/>
      <dgm:t>
        <a:bodyPr/>
        <a:lstStyle/>
        <a:p>
          <a:endParaRPr lang="zh-CN" altLang="en-US"/>
        </a:p>
      </dgm:t>
    </dgm:pt>
    <dgm:pt modelId="{6524E7C2-DCA4-4B80-A99C-9767C5811D02}" type="sibTrans" cxnId="{B109786F-E7D0-4C9F-9010-1998CCD30693}">
      <dgm:prSet/>
      <dgm:spPr/>
      <dgm:t>
        <a:bodyPr/>
        <a:lstStyle/>
        <a:p>
          <a:endParaRPr lang="zh-CN" altLang="en-US"/>
        </a:p>
      </dgm:t>
    </dgm:pt>
    <dgm:pt modelId="{E5EDFB45-A1E1-4FA0-8D88-30B8724A571E}">
      <dgm:prSet/>
      <dgm:spPr/>
      <dgm:t>
        <a:bodyPr/>
        <a:lstStyle/>
        <a:p>
          <a:r>
            <a:rPr lang="zh-CN" altLang="en-US" dirty="0"/>
            <a:t>三、意识形态工作</a:t>
          </a:r>
        </a:p>
      </dgm:t>
    </dgm:pt>
    <dgm:pt modelId="{7ABA99AE-E0E4-4C76-BB61-AACA12E85FAE}" type="parTrans" cxnId="{07AC22E7-BFFD-4165-A063-6831DA224490}">
      <dgm:prSet/>
      <dgm:spPr/>
      <dgm:t>
        <a:bodyPr/>
        <a:lstStyle/>
        <a:p>
          <a:endParaRPr lang="zh-CN" altLang="en-US"/>
        </a:p>
      </dgm:t>
    </dgm:pt>
    <dgm:pt modelId="{40DE0D33-4F95-4512-803F-2B659D97A084}" type="sibTrans" cxnId="{07AC22E7-BFFD-4165-A063-6831DA224490}">
      <dgm:prSet/>
      <dgm:spPr/>
      <dgm:t>
        <a:bodyPr/>
        <a:lstStyle/>
        <a:p>
          <a:endParaRPr lang="zh-CN" altLang="en-US"/>
        </a:p>
      </dgm:t>
    </dgm:pt>
    <dgm:pt modelId="{6FD6F2C0-20EE-432E-8D9B-2DC5472A1063}">
      <dgm:prSet/>
      <dgm:spPr/>
      <dgm:t>
        <a:bodyPr/>
        <a:lstStyle/>
        <a:p>
          <a:r>
            <a:rPr lang="zh-CN" altLang="en-US" dirty="0"/>
            <a:t>四、核心价值观</a:t>
          </a:r>
          <a:endParaRPr lang="zh-CN" dirty="0"/>
        </a:p>
      </dgm:t>
    </dgm:pt>
    <dgm:pt modelId="{CE782930-C956-4FD2-BF33-4455157CB993}" type="parTrans" cxnId="{2E606B57-821C-4CD5-8AB1-853B038775E4}">
      <dgm:prSet/>
      <dgm:spPr/>
      <dgm:t>
        <a:bodyPr/>
        <a:lstStyle/>
        <a:p>
          <a:endParaRPr lang="zh-CN" altLang="en-US"/>
        </a:p>
      </dgm:t>
    </dgm:pt>
    <dgm:pt modelId="{8833A89C-ADAE-4A01-BFC0-C36DD3462E5F}" type="sibTrans" cxnId="{2E606B57-821C-4CD5-8AB1-853B038775E4}">
      <dgm:prSet/>
      <dgm:spPr/>
      <dgm:t>
        <a:bodyPr/>
        <a:lstStyle/>
        <a:p>
          <a:endParaRPr lang="zh-CN" altLang="en-US"/>
        </a:p>
      </dgm:t>
    </dgm:pt>
    <dgm:pt modelId="{CE7E1070-233F-402A-8E7F-36900D7BAF5E}">
      <dgm:prSet/>
      <dgm:spPr/>
      <dgm:t>
        <a:bodyPr/>
        <a:lstStyle/>
        <a:p>
          <a:r>
            <a:rPr lang="zh-CN" altLang="en-US" dirty="0"/>
            <a:t>五、文化产业</a:t>
          </a:r>
        </a:p>
      </dgm:t>
    </dgm:pt>
    <dgm:pt modelId="{D70BF01A-1AD3-43CF-8C15-751FA6BCDD51}" type="parTrans" cxnId="{C5428336-1FA9-4EDE-8AA6-A2DB1B204429}">
      <dgm:prSet/>
      <dgm:spPr/>
      <dgm:t>
        <a:bodyPr/>
        <a:lstStyle/>
        <a:p>
          <a:endParaRPr lang="zh-CN" altLang="en-US"/>
        </a:p>
      </dgm:t>
    </dgm:pt>
    <dgm:pt modelId="{C0F751F1-E0E7-4D44-A73B-82E68618112B}" type="sibTrans" cxnId="{C5428336-1FA9-4EDE-8AA6-A2DB1B204429}">
      <dgm:prSet/>
      <dgm:spPr/>
      <dgm:t>
        <a:bodyPr/>
        <a:lstStyle/>
        <a:p>
          <a:endParaRPr lang="zh-CN" altLang="en-US"/>
        </a:p>
      </dgm:t>
    </dgm:pt>
    <dgm:pt modelId="{62ADAE4D-2863-6B4A-AF94-05939B92EF80}">
      <dgm:prSet/>
      <dgm:spPr/>
      <dgm:t>
        <a:bodyPr/>
        <a:lstStyle/>
        <a:p>
          <a:r>
            <a:rPr lang="zh-CN" altLang="en-US" dirty="0"/>
            <a:t>六、文化建设</a:t>
          </a:r>
        </a:p>
      </dgm:t>
    </dgm:pt>
    <dgm:pt modelId="{C14189F4-2EAD-6849-B8AB-8B0A8BE3ECF5}" type="parTrans" cxnId="{4911E41F-BE90-5640-861C-C5AD2D289ED5}">
      <dgm:prSet/>
      <dgm:spPr/>
      <dgm:t>
        <a:bodyPr/>
        <a:lstStyle/>
        <a:p>
          <a:endParaRPr lang="zh-CN" altLang="en-US"/>
        </a:p>
      </dgm:t>
    </dgm:pt>
    <dgm:pt modelId="{F4C770F1-EA9A-B941-A60B-53971C9AB032}" type="sibTrans" cxnId="{4911E41F-BE90-5640-861C-C5AD2D289ED5}">
      <dgm:prSet/>
      <dgm:spPr/>
      <dgm:t>
        <a:bodyPr/>
        <a:lstStyle/>
        <a:p>
          <a:endParaRPr lang="zh-CN" altLang="en-US"/>
        </a:p>
      </dgm:t>
    </dgm:pt>
    <dgm:pt modelId="{DF73D496-3940-4D07-9098-58C6CD9A39CC}" type="pres">
      <dgm:prSet presAssocID="{D107EBA6-1A8C-4FC4-8C34-CF86A8A8F629}" presName="vert0" presStyleCnt="0">
        <dgm:presLayoutVars>
          <dgm:dir/>
          <dgm:animOne val="branch"/>
          <dgm:animLvl val="lvl"/>
        </dgm:presLayoutVars>
      </dgm:prSet>
      <dgm:spPr/>
    </dgm:pt>
    <dgm:pt modelId="{B33E40FD-D52A-49F7-B70A-D8BCB1A69C74}" type="pres">
      <dgm:prSet presAssocID="{4D3F0AA3-477E-42E0-8EB6-2B354A3DE3A2}" presName="thickLine" presStyleLbl="alignNode1" presStyleIdx="0" presStyleCnt="6"/>
      <dgm:spPr/>
    </dgm:pt>
    <dgm:pt modelId="{915C361E-6A0D-4D06-BE35-99B0F4EC214B}" type="pres">
      <dgm:prSet presAssocID="{4D3F0AA3-477E-42E0-8EB6-2B354A3DE3A2}" presName="horz1" presStyleCnt="0"/>
      <dgm:spPr/>
    </dgm:pt>
    <dgm:pt modelId="{56838057-9092-4585-AAC8-236C8A577F8B}" type="pres">
      <dgm:prSet presAssocID="{4D3F0AA3-477E-42E0-8EB6-2B354A3DE3A2}" presName="tx1" presStyleLbl="revTx" presStyleIdx="0" presStyleCnt="6"/>
      <dgm:spPr/>
    </dgm:pt>
    <dgm:pt modelId="{6BB1739B-BACA-4067-B267-16E818FF52F3}" type="pres">
      <dgm:prSet presAssocID="{4D3F0AA3-477E-42E0-8EB6-2B354A3DE3A2}" presName="vert1" presStyleCnt="0"/>
      <dgm:spPr/>
    </dgm:pt>
    <dgm:pt modelId="{FEB9BEE4-13E0-4E3E-AD68-999765AA1F19}" type="pres">
      <dgm:prSet presAssocID="{32A43B3C-69BB-4CAF-80D7-1355FD39BBB8}" presName="thickLine" presStyleLbl="alignNode1" presStyleIdx="1" presStyleCnt="6"/>
      <dgm:spPr/>
    </dgm:pt>
    <dgm:pt modelId="{4E5B97D1-C200-42EA-93F2-0A547D128C01}" type="pres">
      <dgm:prSet presAssocID="{32A43B3C-69BB-4CAF-80D7-1355FD39BBB8}" presName="horz1" presStyleCnt="0"/>
      <dgm:spPr/>
    </dgm:pt>
    <dgm:pt modelId="{9CEE599D-7EDA-449A-A5C2-0884865F8CE4}" type="pres">
      <dgm:prSet presAssocID="{32A43B3C-69BB-4CAF-80D7-1355FD39BBB8}" presName="tx1" presStyleLbl="revTx" presStyleIdx="1" presStyleCnt="6"/>
      <dgm:spPr/>
    </dgm:pt>
    <dgm:pt modelId="{C6430D0C-CB14-4163-B4CE-F8338139785A}" type="pres">
      <dgm:prSet presAssocID="{32A43B3C-69BB-4CAF-80D7-1355FD39BBB8}" presName="vert1" presStyleCnt="0"/>
      <dgm:spPr/>
    </dgm:pt>
    <dgm:pt modelId="{31443029-919B-4FA3-B70E-43EC4F7E476A}" type="pres">
      <dgm:prSet presAssocID="{E5EDFB45-A1E1-4FA0-8D88-30B8724A571E}" presName="thickLine" presStyleLbl="alignNode1" presStyleIdx="2" presStyleCnt="6"/>
      <dgm:spPr/>
    </dgm:pt>
    <dgm:pt modelId="{947D0E41-27F2-4E43-943F-65E23019D801}" type="pres">
      <dgm:prSet presAssocID="{E5EDFB45-A1E1-4FA0-8D88-30B8724A571E}" presName="horz1" presStyleCnt="0"/>
      <dgm:spPr/>
    </dgm:pt>
    <dgm:pt modelId="{CA8FDF77-A2A0-4462-9130-FE7397620C92}" type="pres">
      <dgm:prSet presAssocID="{E5EDFB45-A1E1-4FA0-8D88-30B8724A571E}" presName="tx1" presStyleLbl="revTx" presStyleIdx="2" presStyleCnt="6"/>
      <dgm:spPr/>
    </dgm:pt>
    <dgm:pt modelId="{BE6C9ADD-E25A-47CD-B4D3-5A25B2C10FE9}" type="pres">
      <dgm:prSet presAssocID="{E5EDFB45-A1E1-4FA0-8D88-30B8724A571E}" presName="vert1" presStyleCnt="0"/>
      <dgm:spPr/>
    </dgm:pt>
    <dgm:pt modelId="{23F125D7-88D7-4047-9586-7E4121C5524F}" type="pres">
      <dgm:prSet presAssocID="{6FD6F2C0-20EE-432E-8D9B-2DC5472A1063}" presName="thickLine" presStyleLbl="alignNode1" presStyleIdx="3" presStyleCnt="6"/>
      <dgm:spPr/>
    </dgm:pt>
    <dgm:pt modelId="{E7F231BC-F54C-4A97-A18F-10010D55A73E}" type="pres">
      <dgm:prSet presAssocID="{6FD6F2C0-20EE-432E-8D9B-2DC5472A1063}" presName="horz1" presStyleCnt="0"/>
      <dgm:spPr/>
    </dgm:pt>
    <dgm:pt modelId="{63441769-402A-40EF-80FA-41946A1F02FE}" type="pres">
      <dgm:prSet presAssocID="{6FD6F2C0-20EE-432E-8D9B-2DC5472A1063}" presName="tx1" presStyleLbl="revTx" presStyleIdx="3" presStyleCnt="6"/>
      <dgm:spPr/>
    </dgm:pt>
    <dgm:pt modelId="{0A9966FB-F400-44C0-B3C1-3DF16EFDDBF2}" type="pres">
      <dgm:prSet presAssocID="{6FD6F2C0-20EE-432E-8D9B-2DC5472A1063}" presName="vert1" presStyleCnt="0"/>
      <dgm:spPr/>
    </dgm:pt>
    <dgm:pt modelId="{D70AF952-FB68-4C6C-AFC2-5F9872E15185}" type="pres">
      <dgm:prSet presAssocID="{CE7E1070-233F-402A-8E7F-36900D7BAF5E}" presName="thickLine" presStyleLbl="alignNode1" presStyleIdx="4" presStyleCnt="6"/>
      <dgm:spPr/>
    </dgm:pt>
    <dgm:pt modelId="{37298ABB-F407-4C0E-ACE4-EED79D43F03D}" type="pres">
      <dgm:prSet presAssocID="{CE7E1070-233F-402A-8E7F-36900D7BAF5E}" presName="horz1" presStyleCnt="0"/>
      <dgm:spPr/>
    </dgm:pt>
    <dgm:pt modelId="{E755C35B-B310-453F-9C9A-F1426CA6DD66}" type="pres">
      <dgm:prSet presAssocID="{CE7E1070-233F-402A-8E7F-36900D7BAF5E}" presName="tx1" presStyleLbl="revTx" presStyleIdx="4" presStyleCnt="6"/>
      <dgm:spPr/>
    </dgm:pt>
    <dgm:pt modelId="{1FBD9C7A-9BBC-4C9D-9445-0B71A878610C}" type="pres">
      <dgm:prSet presAssocID="{CE7E1070-233F-402A-8E7F-36900D7BAF5E}" presName="vert1" presStyleCnt="0"/>
      <dgm:spPr/>
    </dgm:pt>
    <dgm:pt modelId="{56776560-B468-8245-AA5E-9E696A542B3B}" type="pres">
      <dgm:prSet presAssocID="{62ADAE4D-2863-6B4A-AF94-05939B92EF80}" presName="thickLine" presStyleLbl="alignNode1" presStyleIdx="5" presStyleCnt="6"/>
      <dgm:spPr/>
    </dgm:pt>
    <dgm:pt modelId="{00D88FE3-F60C-624F-8A9C-EC1BD3ED29A8}" type="pres">
      <dgm:prSet presAssocID="{62ADAE4D-2863-6B4A-AF94-05939B92EF80}" presName="horz1" presStyleCnt="0"/>
      <dgm:spPr/>
    </dgm:pt>
    <dgm:pt modelId="{86593AFA-F51F-7745-8508-37DC9F4F9C90}" type="pres">
      <dgm:prSet presAssocID="{62ADAE4D-2863-6B4A-AF94-05939B92EF80}" presName="tx1" presStyleLbl="revTx" presStyleIdx="5" presStyleCnt="6"/>
      <dgm:spPr/>
    </dgm:pt>
    <dgm:pt modelId="{C1242A60-FB18-904E-9DF0-A297C749429E}" type="pres">
      <dgm:prSet presAssocID="{62ADAE4D-2863-6B4A-AF94-05939B92EF80}" presName="vert1" presStyleCnt="0"/>
      <dgm:spPr/>
    </dgm:pt>
  </dgm:ptLst>
  <dgm:cxnLst>
    <dgm:cxn modelId="{4911E41F-BE90-5640-861C-C5AD2D289ED5}" srcId="{D107EBA6-1A8C-4FC4-8C34-CF86A8A8F629}" destId="{62ADAE4D-2863-6B4A-AF94-05939B92EF80}" srcOrd="5" destOrd="0" parTransId="{C14189F4-2EAD-6849-B8AB-8B0A8BE3ECF5}" sibTransId="{F4C770F1-EA9A-B941-A60B-53971C9AB032}"/>
    <dgm:cxn modelId="{5DD36F2D-763F-4AF6-96D8-7A9F94E10A18}" srcId="{D107EBA6-1A8C-4FC4-8C34-CF86A8A8F629}" destId="{4D3F0AA3-477E-42E0-8EB6-2B354A3DE3A2}" srcOrd="0" destOrd="0" parTransId="{F1B5BF7B-321E-4137-A51C-98675EF14403}" sibTransId="{1B2458FB-C5CF-4AD9-8D10-0C34F10F2586}"/>
    <dgm:cxn modelId="{C5428336-1FA9-4EDE-8AA6-A2DB1B204429}" srcId="{D107EBA6-1A8C-4FC4-8C34-CF86A8A8F629}" destId="{CE7E1070-233F-402A-8E7F-36900D7BAF5E}" srcOrd="4" destOrd="0" parTransId="{D70BF01A-1AD3-43CF-8C15-751FA6BCDD51}" sibTransId="{C0F751F1-E0E7-4D44-A73B-82E68618112B}"/>
    <dgm:cxn modelId="{C51A853C-C675-4908-B9A6-B191F8900B1E}" type="presOf" srcId="{CE7E1070-233F-402A-8E7F-36900D7BAF5E}" destId="{E755C35B-B310-453F-9C9A-F1426CA6DD66}" srcOrd="0" destOrd="0" presId="urn:microsoft.com/office/officeart/2008/layout/LinedList"/>
    <dgm:cxn modelId="{3F660C42-7430-4383-905A-13A68AB73A0F}" type="presOf" srcId="{4D3F0AA3-477E-42E0-8EB6-2B354A3DE3A2}" destId="{56838057-9092-4585-AAC8-236C8A577F8B}" srcOrd="0" destOrd="0" presId="urn:microsoft.com/office/officeart/2008/layout/LinedList"/>
    <dgm:cxn modelId="{B109786F-E7D0-4C9F-9010-1998CCD30693}" srcId="{D107EBA6-1A8C-4FC4-8C34-CF86A8A8F629}" destId="{32A43B3C-69BB-4CAF-80D7-1355FD39BBB8}" srcOrd="1" destOrd="0" parTransId="{22F4AB3B-9996-43E0-9BBB-F0FF20F5416C}" sibTransId="{6524E7C2-DCA4-4B80-A99C-9767C5811D02}"/>
    <dgm:cxn modelId="{2E606B57-821C-4CD5-8AB1-853B038775E4}" srcId="{D107EBA6-1A8C-4FC4-8C34-CF86A8A8F629}" destId="{6FD6F2C0-20EE-432E-8D9B-2DC5472A1063}" srcOrd="3" destOrd="0" parTransId="{CE782930-C956-4FD2-BF33-4455157CB993}" sibTransId="{8833A89C-ADAE-4A01-BFC0-C36DD3462E5F}"/>
    <dgm:cxn modelId="{8ECE8685-E1C5-F141-BE22-BE6B6B03D2EA}" type="presOf" srcId="{62ADAE4D-2863-6B4A-AF94-05939B92EF80}" destId="{86593AFA-F51F-7745-8508-37DC9F4F9C90}" srcOrd="0" destOrd="0" presId="urn:microsoft.com/office/officeart/2008/layout/LinedList"/>
    <dgm:cxn modelId="{8840E687-4BB5-4850-B4DC-5A711F91920C}" type="presOf" srcId="{E5EDFB45-A1E1-4FA0-8D88-30B8724A571E}" destId="{CA8FDF77-A2A0-4462-9130-FE7397620C92}" srcOrd="0" destOrd="0" presId="urn:microsoft.com/office/officeart/2008/layout/LinedList"/>
    <dgm:cxn modelId="{40064BA8-E695-4B70-9E1A-8E31759A7C8A}" type="presOf" srcId="{D107EBA6-1A8C-4FC4-8C34-CF86A8A8F629}" destId="{DF73D496-3940-4D07-9098-58C6CD9A39CC}" srcOrd="0" destOrd="0" presId="urn:microsoft.com/office/officeart/2008/layout/LinedList"/>
    <dgm:cxn modelId="{5E5D1FBE-552E-4275-8294-3B71B4CE4867}" type="presOf" srcId="{32A43B3C-69BB-4CAF-80D7-1355FD39BBB8}" destId="{9CEE599D-7EDA-449A-A5C2-0884865F8CE4}" srcOrd="0" destOrd="0" presId="urn:microsoft.com/office/officeart/2008/layout/LinedList"/>
    <dgm:cxn modelId="{E099E8C7-8FCC-442F-BD9B-E8D01DF3DDA1}" type="presOf" srcId="{6FD6F2C0-20EE-432E-8D9B-2DC5472A1063}" destId="{63441769-402A-40EF-80FA-41946A1F02FE}" srcOrd="0" destOrd="0" presId="urn:microsoft.com/office/officeart/2008/layout/LinedList"/>
    <dgm:cxn modelId="{07AC22E7-BFFD-4165-A063-6831DA224490}" srcId="{D107EBA6-1A8C-4FC4-8C34-CF86A8A8F629}" destId="{E5EDFB45-A1E1-4FA0-8D88-30B8724A571E}" srcOrd="2" destOrd="0" parTransId="{7ABA99AE-E0E4-4C76-BB61-AACA12E85FAE}" sibTransId="{40DE0D33-4F95-4512-803F-2B659D97A084}"/>
    <dgm:cxn modelId="{0AA88E30-B5CC-4E69-994A-5D6FF2CA4480}" type="presParOf" srcId="{DF73D496-3940-4D07-9098-58C6CD9A39CC}" destId="{B33E40FD-D52A-49F7-B70A-D8BCB1A69C74}" srcOrd="0" destOrd="0" presId="urn:microsoft.com/office/officeart/2008/layout/LinedList"/>
    <dgm:cxn modelId="{A86F180A-4EA8-4A5B-AA6C-5CEE5BFA6C7E}" type="presParOf" srcId="{DF73D496-3940-4D07-9098-58C6CD9A39CC}" destId="{915C361E-6A0D-4D06-BE35-99B0F4EC214B}" srcOrd="1" destOrd="0" presId="urn:microsoft.com/office/officeart/2008/layout/LinedList"/>
    <dgm:cxn modelId="{A18FDE36-4487-47DC-AB4D-93F02E8B02D6}" type="presParOf" srcId="{915C361E-6A0D-4D06-BE35-99B0F4EC214B}" destId="{56838057-9092-4585-AAC8-236C8A577F8B}" srcOrd="0" destOrd="0" presId="urn:microsoft.com/office/officeart/2008/layout/LinedList"/>
    <dgm:cxn modelId="{3DDF45D3-C216-4BC8-8C94-34F168553A4B}" type="presParOf" srcId="{915C361E-6A0D-4D06-BE35-99B0F4EC214B}" destId="{6BB1739B-BACA-4067-B267-16E818FF52F3}" srcOrd="1" destOrd="0" presId="urn:microsoft.com/office/officeart/2008/layout/LinedList"/>
    <dgm:cxn modelId="{0075D8E3-4FCF-408A-A3BE-7868A60DAE98}" type="presParOf" srcId="{DF73D496-3940-4D07-9098-58C6CD9A39CC}" destId="{FEB9BEE4-13E0-4E3E-AD68-999765AA1F19}" srcOrd="2" destOrd="0" presId="urn:microsoft.com/office/officeart/2008/layout/LinedList"/>
    <dgm:cxn modelId="{3A47A12B-311A-45D4-B67F-92E1E3663E76}" type="presParOf" srcId="{DF73D496-3940-4D07-9098-58C6CD9A39CC}" destId="{4E5B97D1-C200-42EA-93F2-0A547D128C01}" srcOrd="3" destOrd="0" presId="urn:microsoft.com/office/officeart/2008/layout/LinedList"/>
    <dgm:cxn modelId="{B18CEC9C-7A8B-4742-BA83-A741BA6118E5}" type="presParOf" srcId="{4E5B97D1-C200-42EA-93F2-0A547D128C01}" destId="{9CEE599D-7EDA-449A-A5C2-0884865F8CE4}" srcOrd="0" destOrd="0" presId="urn:microsoft.com/office/officeart/2008/layout/LinedList"/>
    <dgm:cxn modelId="{6CB5A0B0-FFD5-4733-A2D6-29404A189837}" type="presParOf" srcId="{4E5B97D1-C200-42EA-93F2-0A547D128C01}" destId="{C6430D0C-CB14-4163-B4CE-F8338139785A}" srcOrd="1" destOrd="0" presId="urn:microsoft.com/office/officeart/2008/layout/LinedList"/>
    <dgm:cxn modelId="{72C459DC-AAD6-4B95-8790-1DB832439577}" type="presParOf" srcId="{DF73D496-3940-4D07-9098-58C6CD9A39CC}" destId="{31443029-919B-4FA3-B70E-43EC4F7E476A}" srcOrd="4" destOrd="0" presId="urn:microsoft.com/office/officeart/2008/layout/LinedList"/>
    <dgm:cxn modelId="{48529261-7FFD-4E45-9E7B-D27E2BCCD303}" type="presParOf" srcId="{DF73D496-3940-4D07-9098-58C6CD9A39CC}" destId="{947D0E41-27F2-4E43-943F-65E23019D801}" srcOrd="5" destOrd="0" presId="urn:microsoft.com/office/officeart/2008/layout/LinedList"/>
    <dgm:cxn modelId="{4EC629D7-6C29-4FEC-800F-32FC469AB031}" type="presParOf" srcId="{947D0E41-27F2-4E43-943F-65E23019D801}" destId="{CA8FDF77-A2A0-4462-9130-FE7397620C92}" srcOrd="0" destOrd="0" presId="urn:microsoft.com/office/officeart/2008/layout/LinedList"/>
    <dgm:cxn modelId="{29ABE17D-B8E0-41B2-8127-FEEF47728FDD}" type="presParOf" srcId="{947D0E41-27F2-4E43-943F-65E23019D801}" destId="{BE6C9ADD-E25A-47CD-B4D3-5A25B2C10FE9}" srcOrd="1" destOrd="0" presId="urn:microsoft.com/office/officeart/2008/layout/LinedList"/>
    <dgm:cxn modelId="{C40AC4C4-A9DE-40C8-AEE1-FCF44E538C3B}" type="presParOf" srcId="{DF73D496-3940-4D07-9098-58C6CD9A39CC}" destId="{23F125D7-88D7-4047-9586-7E4121C5524F}" srcOrd="6" destOrd="0" presId="urn:microsoft.com/office/officeart/2008/layout/LinedList"/>
    <dgm:cxn modelId="{C9EC80FC-680D-4055-B5B9-F73C837CD1D0}" type="presParOf" srcId="{DF73D496-3940-4D07-9098-58C6CD9A39CC}" destId="{E7F231BC-F54C-4A97-A18F-10010D55A73E}" srcOrd="7" destOrd="0" presId="urn:microsoft.com/office/officeart/2008/layout/LinedList"/>
    <dgm:cxn modelId="{442735DF-4165-4DA8-9B0E-FD849BC645B8}" type="presParOf" srcId="{E7F231BC-F54C-4A97-A18F-10010D55A73E}" destId="{63441769-402A-40EF-80FA-41946A1F02FE}" srcOrd="0" destOrd="0" presId="urn:microsoft.com/office/officeart/2008/layout/LinedList"/>
    <dgm:cxn modelId="{58064F62-5A50-4EDF-AF03-B71C2A188EEB}" type="presParOf" srcId="{E7F231BC-F54C-4A97-A18F-10010D55A73E}" destId="{0A9966FB-F400-44C0-B3C1-3DF16EFDDBF2}" srcOrd="1" destOrd="0" presId="urn:microsoft.com/office/officeart/2008/layout/LinedList"/>
    <dgm:cxn modelId="{39C01162-971E-400F-A77C-E78E5AEA0ED8}" type="presParOf" srcId="{DF73D496-3940-4D07-9098-58C6CD9A39CC}" destId="{D70AF952-FB68-4C6C-AFC2-5F9872E15185}" srcOrd="8" destOrd="0" presId="urn:microsoft.com/office/officeart/2008/layout/LinedList"/>
    <dgm:cxn modelId="{3ADEA100-E53D-406A-BD80-AC304FF02BB3}" type="presParOf" srcId="{DF73D496-3940-4D07-9098-58C6CD9A39CC}" destId="{37298ABB-F407-4C0E-ACE4-EED79D43F03D}" srcOrd="9" destOrd="0" presId="urn:microsoft.com/office/officeart/2008/layout/LinedList"/>
    <dgm:cxn modelId="{D9A45D23-ABDC-4060-BAE3-A36D4095D591}" type="presParOf" srcId="{37298ABB-F407-4C0E-ACE4-EED79D43F03D}" destId="{E755C35B-B310-453F-9C9A-F1426CA6DD66}" srcOrd="0" destOrd="0" presId="urn:microsoft.com/office/officeart/2008/layout/LinedList"/>
    <dgm:cxn modelId="{2AAE0FA4-5027-438C-B868-1BB15B68E8F1}" type="presParOf" srcId="{37298ABB-F407-4C0E-ACE4-EED79D43F03D}" destId="{1FBD9C7A-9BBC-4C9D-9445-0B71A878610C}" srcOrd="1" destOrd="0" presId="urn:microsoft.com/office/officeart/2008/layout/LinedList"/>
    <dgm:cxn modelId="{4551A563-EB54-0444-9F59-4B510E9E78E7}" type="presParOf" srcId="{DF73D496-3940-4D07-9098-58C6CD9A39CC}" destId="{56776560-B468-8245-AA5E-9E696A542B3B}" srcOrd="10" destOrd="0" presId="urn:microsoft.com/office/officeart/2008/layout/LinedList"/>
    <dgm:cxn modelId="{F2BF389F-DBCC-2D46-9C93-D66B75C06DAC}" type="presParOf" srcId="{DF73D496-3940-4D07-9098-58C6CD9A39CC}" destId="{00D88FE3-F60C-624F-8A9C-EC1BD3ED29A8}" srcOrd="11" destOrd="0" presId="urn:microsoft.com/office/officeart/2008/layout/LinedList"/>
    <dgm:cxn modelId="{F12719D4-4FC4-C04C-94F1-EEA93A5062D4}" type="presParOf" srcId="{00D88FE3-F60C-624F-8A9C-EC1BD3ED29A8}" destId="{86593AFA-F51F-7745-8508-37DC9F4F9C90}" srcOrd="0" destOrd="0" presId="urn:microsoft.com/office/officeart/2008/layout/LinedList"/>
    <dgm:cxn modelId="{090BEA71-1C42-DD4C-A386-BCC5B93AEABD}" type="presParOf" srcId="{00D88FE3-F60C-624F-8A9C-EC1BD3ED29A8}" destId="{C1242A60-FB18-904E-9DF0-A297C749429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15E8FA-7DE7-0B43-8AB4-52EC8682031D}" type="doc">
      <dgm:prSet loTypeId="urn:microsoft.com/office/officeart/2005/8/layout/venn2" loCatId="" qsTypeId="urn:microsoft.com/office/officeart/2005/8/quickstyle/simple1" qsCatId="simple" csTypeId="urn:microsoft.com/office/officeart/2005/8/colors/accent1_2" csCatId="accent1" phldr="1"/>
      <dgm:spPr/>
    </dgm:pt>
    <dgm:pt modelId="{F1C6FD45-71DB-254E-B519-497D7FB01B4D}">
      <dgm:prSet phldrT="[文本]" custT="1"/>
      <dgm:spPr/>
      <dgm:t>
        <a:bodyPr/>
        <a:lstStyle/>
        <a:p>
          <a:r>
            <a:rPr lang="zh-CN" altLang="en-US" sz="2000" dirty="0"/>
            <a:t>器物</a:t>
          </a:r>
        </a:p>
      </dgm:t>
    </dgm:pt>
    <dgm:pt modelId="{C7AC0112-FA88-C146-B321-5FF57169D8FE}" type="parTrans" cxnId="{8F2767CA-72A3-484E-9F37-2D345D3A967A}">
      <dgm:prSet/>
      <dgm:spPr/>
      <dgm:t>
        <a:bodyPr/>
        <a:lstStyle/>
        <a:p>
          <a:endParaRPr lang="zh-CN" altLang="en-US"/>
        </a:p>
      </dgm:t>
    </dgm:pt>
    <dgm:pt modelId="{B6A7F66A-7446-DC4C-8015-969877653C08}" type="sibTrans" cxnId="{8F2767CA-72A3-484E-9F37-2D345D3A967A}">
      <dgm:prSet/>
      <dgm:spPr/>
      <dgm:t>
        <a:bodyPr/>
        <a:lstStyle/>
        <a:p>
          <a:endParaRPr lang="zh-CN" altLang="en-US"/>
        </a:p>
      </dgm:t>
    </dgm:pt>
    <dgm:pt modelId="{16F3CDF4-40B4-A54F-B304-D6D27E092418}">
      <dgm:prSet phldrT="[文本]" custT="1"/>
      <dgm:spPr/>
      <dgm:t>
        <a:bodyPr/>
        <a:lstStyle/>
        <a:p>
          <a:r>
            <a:rPr lang="zh-CN" altLang="en-US" sz="2000" dirty="0"/>
            <a:t>制度</a:t>
          </a:r>
        </a:p>
      </dgm:t>
    </dgm:pt>
    <dgm:pt modelId="{257039C6-DE0F-AE4A-905D-F718D72C9703}" type="parTrans" cxnId="{F3146139-2C70-4042-AC27-BBBAF87C573E}">
      <dgm:prSet/>
      <dgm:spPr/>
      <dgm:t>
        <a:bodyPr/>
        <a:lstStyle/>
        <a:p>
          <a:endParaRPr lang="zh-CN" altLang="en-US"/>
        </a:p>
      </dgm:t>
    </dgm:pt>
    <dgm:pt modelId="{AA4ADD8F-1694-9149-BB0B-1FDB954C82B8}" type="sibTrans" cxnId="{F3146139-2C70-4042-AC27-BBBAF87C573E}">
      <dgm:prSet/>
      <dgm:spPr/>
      <dgm:t>
        <a:bodyPr/>
        <a:lstStyle/>
        <a:p>
          <a:endParaRPr lang="zh-CN" altLang="en-US"/>
        </a:p>
      </dgm:t>
    </dgm:pt>
    <dgm:pt modelId="{EEB6E041-F31E-8B43-975B-5FA7EC3AB579}">
      <dgm:prSet phldrT="[文本]" custT="1"/>
      <dgm:spPr/>
      <dgm:t>
        <a:bodyPr/>
        <a:lstStyle/>
        <a:p>
          <a:r>
            <a:rPr lang="zh-CN" altLang="en-US" sz="2000" dirty="0"/>
            <a:t>精神</a:t>
          </a:r>
        </a:p>
      </dgm:t>
    </dgm:pt>
    <dgm:pt modelId="{1F6619E4-7B0B-3E48-9E1D-F1F3A96726F5}" type="parTrans" cxnId="{A0411298-01AB-E44D-9C32-2AFC7BED0D6B}">
      <dgm:prSet/>
      <dgm:spPr/>
      <dgm:t>
        <a:bodyPr/>
        <a:lstStyle/>
        <a:p>
          <a:endParaRPr lang="zh-CN" altLang="en-US"/>
        </a:p>
      </dgm:t>
    </dgm:pt>
    <dgm:pt modelId="{E9AD9CBE-B465-ED4F-A7B9-3F577A59DC41}" type="sibTrans" cxnId="{A0411298-01AB-E44D-9C32-2AFC7BED0D6B}">
      <dgm:prSet/>
      <dgm:spPr/>
      <dgm:t>
        <a:bodyPr/>
        <a:lstStyle/>
        <a:p>
          <a:endParaRPr lang="zh-CN" altLang="en-US"/>
        </a:p>
      </dgm:t>
    </dgm:pt>
    <dgm:pt modelId="{D6408406-D4E9-0546-AD1A-006F9FADF938}" type="pres">
      <dgm:prSet presAssocID="{D715E8FA-7DE7-0B43-8AB4-52EC8682031D}" presName="Name0" presStyleCnt="0">
        <dgm:presLayoutVars>
          <dgm:chMax val="7"/>
          <dgm:resizeHandles val="exact"/>
        </dgm:presLayoutVars>
      </dgm:prSet>
      <dgm:spPr/>
    </dgm:pt>
    <dgm:pt modelId="{DDBC0E1A-BF91-8944-A5EF-DF40D140F9EB}" type="pres">
      <dgm:prSet presAssocID="{D715E8FA-7DE7-0B43-8AB4-52EC8682031D}" presName="comp1" presStyleCnt="0"/>
      <dgm:spPr/>
    </dgm:pt>
    <dgm:pt modelId="{D9127413-D6A4-414E-9754-D1D4539ED9C7}" type="pres">
      <dgm:prSet presAssocID="{D715E8FA-7DE7-0B43-8AB4-52EC8682031D}" presName="circle1" presStyleLbl="node1" presStyleIdx="0" presStyleCnt="3"/>
      <dgm:spPr/>
    </dgm:pt>
    <dgm:pt modelId="{36CFB4C5-E7E2-EB42-BE22-655A593B9DB9}" type="pres">
      <dgm:prSet presAssocID="{D715E8FA-7DE7-0B43-8AB4-52EC8682031D}" presName="c1text" presStyleLbl="node1" presStyleIdx="0" presStyleCnt="3">
        <dgm:presLayoutVars>
          <dgm:bulletEnabled val="1"/>
        </dgm:presLayoutVars>
      </dgm:prSet>
      <dgm:spPr/>
    </dgm:pt>
    <dgm:pt modelId="{E2BF3153-4D91-B247-9088-5B554874E2D4}" type="pres">
      <dgm:prSet presAssocID="{D715E8FA-7DE7-0B43-8AB4-52EC8682031D}" presName="comp2" presStyleCnt="0"/>
      <dgm:spPr/>
    </dgm:pt>
    <dgm:pt modelId="{5869D6B5-91DE-364F-97BA-2B9117D6CE19}" type="pres">
      <dgm:prSet presAssocID="{D715E8FA-7DE7-0B43-8AB4-52EC8682031D}" presName="circle2" presStyleLbl="node1" presStyleIdx="1" presStyleCnt="3"/>
      <dgm:spPr/>
    </dgm:pt>
    <dgm:pt modelId="{AC99DB5C-4A54-DF45-99EA-CC1228B97410}" type="pres">
      <dgm:prSet presAssocID="{D715E8FA-7DE7-0B43-8AB4-52EC8682031D}" presName="c2text" presStyleLbl="node1" presStyleIdx="1" presStyleCnt="3">
        <dgm:presLayoutVars>
          <dgm:bulletEnabled val="1"/>
        </dgm:presLayoutVars>
      </dgm:prSet>
      <dgm:spPr/>
    </dgm:pt>
    <dgm:pt modelId="{76B998D0-3873-514A-BD85-43F33D159198}" type="pres">
      <dgm:prSet presAssocID="{D715E8FA-7DE7-0B43-8AB4-52EC8682031D}" presName="comp3" presStyleCnt="0"/>
      <dgm:spPr/>
    </dgm:pt>
    <dgm:pt modelId="{ED3027ED-0A5A-8344-9882-8D690C031E3C}" type="pres">
      <dgm:prSet presAssocID="{D715E8FA-7DE7-0B43-8AB4-52EC8682031D}" presName="circle3" presStyleLbl="node1" presStyleIdx="2" presStyleCnt="3"/>
      <dgm:spPr/>
    </dgm:pt>
    <dgm:pt modelId="{C0AB8820-052E-9D4B-8A61-17ED07C513B7}" type="pres">
      <dgm:prSet presAssocID="{D715E8FA-7DE7-0B43-8AB4-52EC8682031D}" presName="c3text" presStyleLbl="node1" presStyleIdx="2" presStyleCnt="3">
        <dgm:presLayoutVars>
          <dgm:bulletEnabled val="1"/>
        </dgm:presLayoutVars>
      </dgm:prSet>
      <dgm:spPr/>
    </dgm:pt>
  </dgm:ptLst>
  <dgm:cxnLst>
    <dgm:cxn modelId="{F3146139-2C70-4042-AC27-BBBAF87C573E}" srcId="{D715E8FA-7DE7-0B43-8AB4-52EC8682031D}" destId="{16F3CDF4-40B4-A54F-B304-D6D27E092418}" srcOrd="1" destOrd="0" parTransId="{257039C6-DE0F-AE4A-905D-F718D72C9703}" sibTransId="{AA4ADD8F-1694-9149-BB0B-1FDB954C82B8}"/>
    <dgm:cxn modelId="{5E52683A-680B-514C-BCCA-43934440E56C}" type="presOf" srcId="{EEB6E041-F31E-8B43-975B-5FA7EC3AB579}" destId="{C0AB8820-052E-9D4B-8A61-17ED07C513B7}" srcOrd="1" destOrd="0" presId="urn:microsoft.com/office/officeart/2005/8/layout/venn2"/>
    <dgm:cxn modelId="{0448F765-B28D-FA4D-846E-C4196C0BEE9E}" type="presOf" srcId="{16F3CDF4-40B4-A54F-B304-D6D27E092418}" destId="{AC99DB5C-4A54-DF45-99EA-CC1228B97410}" srcOrd="1" destOrd="0" presId="urn:microsoft.com/office/officeart/2005/8/layout/venn2"/>
    <dgm:cxn modelId="{9D3C8E6B-CB8D-CA41-B2FD-02B66A96300A}" type="presOf" srcId="{F1C6FD45-71DB-254E-B519-497D7FB01B4D}" destId="{36CFB4C5-E7E2-EB42-BE22-655A593B9DB9}" srcOrd="1" destOrd="0" presId="urn:microsoft.com/office/officeart/2005/8/layout/venn2"/>
    <dgm:cxn modelId="{2DD9B98D-E281-394A-8C90-1FDAB33D07FB}" type="presOf" srcId="{F1C6FD45-71DB-254E-B519-497D7FB01B4D}" destId="{D9127413-D6A4-414E-9754-D1D4539ED9C7}" srcOrd="0" destOrd="0" presId="urn:microsoft.com/office/officeart/2005/8/layout/venn2"/>
    <dgm:cxn modelId="{A0411298-01AB-E44D-9C32-2AFC7BED0D6B}" srcId="{D715E8FA-7DE7-0B43-8AB4-52EC8682031D}" destId="{EEB6E041-F31E-8B43-975B-5FA7EC3AB579}" srcOrd="2" destOrd="0" parTransId="{1F6619E4-7B0B-3E48-9E1D-F1F3A96726F5}" sibTransId="{E9AD9CBE-B465-ED4F-A7B9-3F577A59DC41}"/>
    <dgm:cxn modelId="{C39A3CCA-4B57-6F40-AAEA-C48B6B8C3444}" type="presOf" srcId="{EEB6E041-F31E-8B43-975B-5FA7EC3AB579}" destId="{ED3027ED-0A5A-8344-9882-8D690C031E3C}" srcOrd="0" destOrd="0" presId="urn:microsoft.com/office/officeart/2005/8/layout/venn2"/>
    <dgm:cxn modelId="{8F2767CA-72A3-484E-9F37-2D345D3A967A}" srcId="{D715E8FA-7DE7-0B43-8AB4-52EC8682031D}" destId="{F1C6FD45-71DB-254E-B519-497D7FB01B4D}" srcOrd="0" destOrd="0" parTransId="{C7AC0112-FA88-C146-B321-5FF57169D8FE}" sibTransId="{B6A7F66A-7446-DC4C-8015-969877653C08}"/>
    <dgm:cxn modelId="{9497DCE9-B432-C742-9063-F6D0559116FF}" type="presOf" srcId="{16F3CDF4-40B4-A54F-B304-D6D27E092418}" destId="{5869D6B5-91DE-364F-97BA-2B9117D6CE19}" srcOrd="0" destOrd="0" presId="urn:microsoft.com/office/officeart/2005/8/layout/venn2"/>
    <dgm:cxn modelId="{2998E8E9-D9EA-EB48-8365-9AB7E78B4747}" type="presOf" srcId="{D715E8FA-7DE7-0B43-8AB4-52EC8682031D}" destId="{D6408406-D4E9-0546-AD1A-006F9FADF938}" srcOrd="0" destOrd="0" presId="urn:microsoft.com/office/officeart/2005/8/layout/venn2"/>
    <dgm:cxn modelId="{90502C9D-25E5-A74E-9110-69F12B326E24}" type="presParOf" srcId="{D6408406-D4E9-0546-AD1A-006F9FADF938}" destId="{DDBC0E1A-BF91-8944-A5EF-DF40D140F9EB}" srcOrd="0" destOrd="0" presId="urn:microsoft.com/office/officeart/2005/8/layout/venn2"/>
    <dgm:cxn modelId="{B02052EA-34CE-7841-AC42-2CE9CAB870B8}" type="presParOf" srcId="{DDBC0E1A-BF91-8944-A5EF-DF40D140F9EB}" destId="{D9127413-D6A4-414E-9754-D1D4539ED9C7}" srcOrd="0" destOrd="0" presId="urn:microsoft.com/office/officeart/2005/8/layout/venn2"/>
    <dgm:cxn modelId="{168E59DC-D506-7F43-9244-0E61D829FEBF}" type="presParOf" srcId="{DDBC0E1A-BF91-8944-A5EF-DF40D140F9EB}" destId="{36CFB4C5-E7E2-EB42-BE22-655A593B9DB9}" srcOrd="1" destOrd="0" presId="urn:microsoft.com/office/officeart/2005/8/layout/venn2"/>
    <dgm:cxn modelId="{BFB1850B-5249-DF4E-AD47-729D6B74EA13}" type="presParOf" srcId="{D6408406-D4E9-0546-AD1A-006F9FADF938}" destId="{E2BF3153-4D91-B247-9088-5B554874E2D4}" srcOrd="1" destOrd="0" presId="urn:microsoft.com/office/officeart/2005/8/layout/venn2"/>
    <dgm:cxn modelId="{00EEEC1E-B3C3-FD4B-9571-C18C76AF3E28}" type="presParOf" srcId="{E2BF3153-4D91-B247-9088-5B554874E2D4}" destId="{5869D6B5-91DE-364F-97BA-2B9117D6CE19}" srcOrd="0" destOrd="0" presId="urn:microsoft.com/office/officeart/2005/8/layout/venn2"/>
    <dgm:cxn modelId="{73BB7BC4-CE3A-1642-BA7D-028E53E16E80}" type="presParOf" srcId="{E2BF3153-4D91-B247-9088-5B554874E2D4}" destId="{AC99DB5C-4A54-DF45-99EA-CC1228B97410}" srcOrd="1" destOrd="0" presId="urn:microsoft.com/office/officeart/2005/8/layout/venn2"/>
    <dgm:cxn modelId="{8A2EFDCF-C8BC-1B4F-B7EE-FD75FF63CE7F}" type="presParOf" srcId="{D6408406-D4E9-0546-AD1A-006F9FADF938}" destId="{76B998D0-3873-514A-BD85-43F33D159198}" srcOrd="2" destOrd="0" presId="urn:microsoft.com/office/officeart/2005/8/layout/venn2"/>
    <dgm:cxn modelId="{6338B691-A8B2-F148-AFDA-33F3D6A6E836}" type="presParOf" srcId="{76B998D0-3873-514A-BD85-43F33D159198}" destId="{ED3027ED-0A5A-8344-9882-8D690C031E3C}" srcOrd="0" destOrd="0" presId="urn:microsoft.com/office/officeart/2005/8/layout/venn2"/>
    <dgm:cxn modelId="{F44A61FF-C64F-6F45-9B80-B651DCCF00C7}" type="presParOf" srcId="{76B998D0-3873-514A-BD85-43F33D159198}" destId="{C0AB8820-052E-9D4B-8A61-17ED07C513B7}"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0A6B99-0B1B-48BA-9009-968452FE696B}"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zh-CN" altLang="en-US"/>
        </a:p>
      </dgm:t>
    </dgm:pt>
    <dgm:pt modelId="{76853A2A-81A0-4F49-8689-CEB9384E55AE}">
      <dgm:prSet phldrT="[文本]"/>
      <dgm:spPr/>
      <dgm:t>
        <a:bodyPr/>
        <a:lstStyle/>
        <a:p>
          <a:r>
            <a:rPr lang="zh-CN" altLang="en-US" dirty="0"/>
            <a:t>坚定中国特色社会主义文化自信理论</a:t>
          </a:r>
        </a:p>
      </dgm:t>
    </dgm:pt>
    <dgm:pt modelId="{1C7F6ADB-AA1B-4391-8211-F895CE1B9154}" type="parTrans" cxnId="{8232A568-D937-459B-AEAF-32BCBFD3213B}">
      <dgm:prSet/>
      <dgm:spPr/>
      <dgm:t>
        <a:bodyPr/>
        <a:lstStyle/>
        <a:p>
          <a:endParaRPr lang="zh-CN" altLang="en-US"/>
        </a:p>
      </dgm:t>
    </dgm:pt>
    <dgm:pt modelId="{36474FC0-C7CA-4EE8-9C80-7553CB12EDE1}" type="sibTrans" cxnId="{8232A568-D937-459B-AEAF-32BCBFD3213B}">
      <dgm:prSet/>
      <dgm:spPr/>
      <dgm:t>
        <a:bodyPr/>
        <a:lstStyle/>
        <a:p>
          <a:endParaRPr lang="zh-CN" altLang="en-US"/>
        </a:p>
      </dgm:t>
    </dgm:pt>
    <dgm:pt modelId="{EABED2C1-2CCE-446A-A31E-1F95AC8C8200}">
      <dgm:prSet phldrT="[文本]"/>
      <dgm:spPr/>
      <dgm:t>
        <a:bodyPr/>
        <a:lstStyle/>
        <a:p>
          <a:r>
            <a:rPr lang="zh-CN" altLang="en-US" dirty="0"/>
            <a:t>发展中国特色社会主义文化理论</a:t>
          </a:r>
        </a:p>
      </dgm:t>
    </dgm:pt>
    <dgm:pt modelId="{80A57B60-2CBC-4332-8FAB-2EA2B0C0523E}" type="parTrans" cxnId="{2885B626-E305-4E0C-8777-F6BAFC4D2D9C}">
      <dgm:prSet/>
      <dgm:spPr/>
      <dgm:t>
        <a:bodyPr/>
        <a:lstStyle/>
        <a:p>
          <a:endParaRPr lang="zh-CN" altLang="en-US"/>
        </a:p>
      </dgm:t>
    </dgm:pt>
    <dgm:pt modelId="{5ABDEE70-E390-4501-BAE6-169140E06D09}" type="sibTrans" cxnId="{2885B626-E305-4E0C-8777-F6BAFC4D2D9C}">
      <dgm:prSet/>
      <dgm:spPr/>
      <dgm:t>
        <a:bodyPr/>
        <a:lstStyle/>
        <a:p>
          <a:endParaRPr lang="zh-CN" altLang="en-US"/>
        </a:p>
      </dgm:t>
    </dgm:pt>
    <dgm:pt modelId="{3FE60A52-D3C8-4CAF-B6B6-A813954032C6}">
      <dgm:prSet phldrT="[文本]"/>
      <dgm:spPr/>
      <dgm:t>
        <a:bodyPr/>
        <a:lstStyle/>
        <a:p>
          <a:r>
            <a:rPr lang="zh-CN" altLang="en-US" dirty="0"/>
            <a:t>建设社会主义文化强国理论</a:t>
          </a:r>
        </a:p>
      </dgm:t>
    </dgm:pt>
    <dgm:pt modelId="{7EF04F23-85C4-401B-956F-31EDD73CFB2C}" type="parTrans" cxnId="{392A2B27-BEE5-486E-B575-C8BC7154BA5E}">
      <dgm:prSet/>
      <dgm:spPr/>
      <dgm:t>
        <a:bodyPr/>
        <a:lstStyle/>
        <a:p>
          <a:endParaRPr lang="zh-CN" altLang="en-US"/>
        </a:p>
      </dgm:t>
    </dgm:pt>
    <dgm:pt modelId="{17C60E08-1761-4F91-9A1A-5948318B8B8B}" type="sibTrans" cxnId="{392A2B27-BEE5-486E-B575-C8BC7154BA5E}">
      <dgm:prSet/>
      <dgm:spPr/>
      <dgm:t>
        <a:bodyPr/>
        <a:lstStyle/>
        <a:p>
          <a:endParaRPr lang="zh-CN" altLang="en-US"/>
        </a:p>
      </dgm:t>
    </dgm:pt>
    <dgm:pt modelId="{09E13486-B6D1-4BE3-A817-2A60349587F2}">
      <dgm:prSet phldrT="[文本]"/>
      <dgm:spPr/>
      <dgm:t>
        <a:bodyPr/>
        <a:lstStyle/>
        <a:p>
          <a:r>
            <a:rPr lang="zh-CN" altLang="en-US" dirty="0"/>
            <a:t>建设中国特色社会主义文化目的理论</a:t>
          </a:r>
        </a:p>
      </dgm:t>
    </dgm:pt>
    <dgm:pt modelId="{750A0A22-A33F-4317-91AC-4C29D0B0319A}" type="parTrans" cxnId="{952A6802-A9C1-4997-AE63-C2E613D716FB}">
      <dgm:prSet/>
      <dgm:spPr/>
      <dgm:t>
        <a:bodyPr/>
        <a:lstStyle/>
        <a:p>
          <a:endParaRPr lang="zh-CN" altLang="en-US"/>
        </a:p>
      </dgm:t>
    </dgm:pt>
    <dgm:pt modelId="{A3C101D1-45A5-406C-8432-26283CCF61E3}" type="sibTrans" cxnId="{952A6802-A9C1-4997-AE63-C2E613D716FB}">
      <dgm:prSet/>
      <dgm:spPr/>
      <dgm:t>
        <a:bodyPr/>
        <a:lstStyle/>
        <a:p>
          <a:endParaRPr lang="zh-CN" altLang="en-US"/>
        </a:p>
      </dgm:t>
    </dgm:pt>
    <dgm:pt modelId="{44C8B824-4898-4F96-8470-72310649B2B2}">
      <dgm:prSet phldrT="[文本]"/>
      <dgm:spPr/>
      <dgm:t>
        <a:bodyPr/>
        <a:lstStyle/>
        <a:p>
          <a:r>
            <a:rPr lang="zh-CN" altLang="en-US" dirty="0"/>
            <a:t>培育和践行社会主义核心价值观理论</a:t>
          </a:r>
        </a:p>
      </dgm:t>
    </dgm:pt>
    <dgm:pt modelId="{9AB91DB3-401D-4FF4-AF98-F483E1357BD8}" type="parTrans" cxnId="{3D339391-321C-4EE8-A160-A3194F9B60B1}">
      <dgm:prSet/>
      <dgm:spPr/>
      <dgm:t>
        <a:bodyPr/>
        <a:lstStyle/>
        <a:p>
          <a:endParaRPr lang="zh-CN" altLang="en-US"/>
        </a:p>
      </dgm:t>
    </dgm:pt>
    <dgm:pt modelId="{1AD7C6D3-B108-4AC1-ACC6-DF8EACFDCB85}" type="sibTrans" cxnId="{3D339391-321C-4EE8-A160-A3194F9B60B1}">
      <dgm:prSet/>
      <dgm:spPr/>
      <dgm:t>
        <a:bodyPr/>
        <a:lstStyle/>
        <a:p>
          <a:endParaRPr lang="zh-CN" altLang="en-US"/>
        </a:p>
      </dgm:t>
    </dgm:pt>
    <dgm:pt modelId="{1E8639F5-A13C-46D9-B277-DBC4B96BCCA9}">
      <dgm:prSet phldrT="[文本]"/>
      <dgm:spPr/>
      <dgm:t>
        <a:bodyPr/>
        <a:lstStyle/>
        <a:p>
          <a:r>
            <a:rPr lang="zh-CN" altLang="en-US" dirty="0"/>
            <a:t>坚持中华优秀传统文化创造性转化、创新性发展理论</a:t>
          </a:r>
        </a:p>
      </dgm:t>
    </dgm:pt>
    <dgm:pt modelId="{40698E9B-C555-4E06-A7C0-900F8091343D}" type="parTrans" cxnId="{CB439551-2D76-4416-8DDA-61D99C9B5312}">
      <dgm:prSet/>
      <dgm:spPr/>
      <dgm:t>
        <a:bodyPr/>
        <a:lstStyle/>
        <a:p>
          <a:endParaRPr lang="zh-CN" altLang="en-US"/>
        </a:p>
      </dgm:t>
    </dgm:pt>
    <dgm:pt modelId="{E85AFD4D-7515-48A5-BCFF-81004E0AEA9E}" type="sibTrans" cxnId="{CB439551-2D76-4416-8DDA-61D99C9B5312}">
      <dgm:prSet/>
      <dgm:spPr/>
      <dgm:t>
        <a:bodyPr/>
        <a:lstStyle/>
        <a:p>
          <a:endParaRPr lang="zh-CN" altLang="en-US"/>
        </a:p>
      </dgm:t>
    </dgm:pt>
    <dgm:pt modelId="{5D702751-7E4F-4210-ADE0-4AEAA92CEF62}">
      <dgm:prSet phldrT="[文本]"/>
      <dgm:spPr/>
      <dgm:t>
        <a:bodyPr/>
        <a:lstStyle/>
        <a:p>
          <a:r>
            <a:rPr lang="zh-CN" altLang="en-US" dirty="0"/>
            <a:t>提高国家软实力理论</a:t>
          </a:r>
        </a:p>
      </dgm:t>
    </dgm:pt>
    <dgm:pt modelId="{C74486CB-D759-4A68-AA0B-888F0F676D76}" type="parTrans" cxnId="{B610A5CB-2AA2-4103-BCB5-E87D502064DE}">
      <dgm:prSet/>
      <dgm:spPr/>
      <dgm:t>
        <a:bodyPr/>
        <a:lstStyle/>
        <a:p>
          <a:endParaRPr lang="zh-CN" altLang="en-US"/>
        </a:p>
      </dgm:t>
    </dgm:pt>
    <dgm:pt modelId="{E7CC8F74-F995-4262-A436-43AD384277B2}" type="sibTrans" cxnId="{B610A5CB-2AA2-4103-BCB5-E87D502064DE}">
      <dgm:prSet/>
      <dgm:spPr/>
      <dgm:t>
        <a:bodyPr/>
        <a:lstStyle/>
        <a:p>
          <a:endParaRPr lang="zh-CN" altLang="en-US"/>
        </a:p>
      </dgm:t>
    </dgm:pt>
    <dgm:pt modelId="{C5E52ADE-5035-4A12-AE91-75F06EDDCF62}" type="pres">
      <dgm:prSet presAssocID="{470A6B99-0B1B-48BA-9009-968452FE696B}" presName="Name0" presStyleCnt="0">
        <dgm:presLayoutVars>
          <dgm:chMax val="7"/>
          <dgm:chPref val="7"/>
          <dgm:dir/>
        </dgm:presLayoutVars>
      </dgm:prSet>
      <dgm:spPr/>
    </dgm:pt>
    <dgm:pt modelId="{B4D7C34A-56D7-4999-A93E-64D047883702}" type="pres">
      <dgm:prSet presAssocID="{470A6B99-0B1B-48BA-9009-968452FE696B}" presName="Name1" presStyleCnt="0"/>
      <dgm:spPr/>
    </dgm:pt>
    <dgm:pt modelId="{75C417A7-09B6-4035-B9DB-DE617FCBCE12}" type="pres">
      <dgm:prSet presAssocID="{470A6B99-0B1B-48BA-9009-968452FE696B}" presName="cycle" presStyleCnt="0"/>
      <dgm:spPr/>
    </dgm:pt>
    <dgm:pt modelId="{B7843675-D8F3-460C-9875-160CF2848908}" type="pres">
      <dgm:prSet presAssocID="{470A6B99-0B1B-48BA-9009-968452FE696B}" presName="srcNode" presStyleLbl="node1" presStyleIdx="0" presStyleCnt="7"/>
      <dgm:spPr/>
    </dgm:pt>
    <dgm:pt modelId="{16D19CE9-1617-4C18-B8BA-17C80096C7BA}" type="pres">
      <dgm:prSet presAssocID="{470A6B99-0B1B-48BA-9009-968452FE696B}" presName="conn" presStyleLbl="parChTrans1D2" presStyleIdx="0" presStyleCnt="1"/>
      <dgm:spPr/>
    </dgm:pt>
    <dgm:pt modelId="{912750FB-6758-439A-A0E3-56F9E6A32C1F}" type="pres">
      <dgm:prSet presAssocID="{470A6B99-0B1B-48BA-9009-968452FE696B}" presName="extraNode" presStyleLbl="node1" presStyleIdx="0" presStyleCnt="7"/>
      <dgm:spPr/>
    </dgm:pt>
    <dgm:pt modelId="{9C8C5252-0106-4430-80C5-C848192856BB}" type="pres">
      <dgm:prSet presAssocID="{470A6B99-0B1B-48BA-9009-968452FE696B}" presName="dstNode" presStyleLbl="node1" presStyleIdx="0" presStyleCnt="7"/>
      <dgm:spPr/>
    </dgm:pt>
    <dgm:pt modelId="{2F11CD84-D9E8-4063-8958-BBD1E5CF816B}" type="pres">
      <dgm:prSet presAssocID="{76853A2A-81A0-4F49-8689-CEB9384E55AE}" presName="text_1" presStyleLbl="node1" presStyleIdx="0" presStyleCnt="7">
        <dgm:presLayoutVars>
          <dgm:bulletEnabled val="1"/>
        </dgm:presLayoutVars>
      </dgm:prSet>
      <dgm:spPr/>
    </dgm:pt>
    <dgm:pt modelId="{D56680D7-C195-450B-A03C-D942A5EF5D67}" type="pres">
      <dgm:prSet presAssocID="{76853A2A-81A0-4F49-8689-CEB9384E55AE}" presName="accent_1" presStyleCnt="0"/>
      <dgm:spPr/>
    </dgm:pt>
    <dgm:pt modelId="{AC29A9FD-ED97-43A1-9AD2-591A6631C606}" type="pres">
      <dgm:prSet presAssocID="{76853A2A-81A0-4F49-8689-CEB9384E55AE}" presName="accentRepeatNode" presStyleLbl="solidFgAcc1" presStyleIdx="0" presStyleCnt="7"/>
      <dgm:spPr/>
    </dgm:pt>
    <dgm:pt modelId="{876ED144-4C67-421C-809F-A65BA1A563D9}" type="pres">
      <dgm:prSet presAssocID="{EABED2C1-2CCE-446A-A31E-1F95AC8C8200}" presName="text_2" presStyleLbl="node1" presStyleIdx="1" presStyleCnt="7">
        <dgm:presLayoutVars>
          <dgm:bulletEnabled val="1"/>
        </dgm:presLayoutVars>
      </dgm:prSet>
      <dgm:spPr/>
    </dgm:pt>
    <dgm:pt modelId="{5A597E5A-0A00-4B18-8B0C-CD2E88295E76}" type="pres">
      <dgm:prSet presAssocID="{EABED2C1-2CCE-446A-A31E-1F95AC8C8200}" presName="accent_2" presStyleCnt="0"/>
      <dgm:spPr/>
    </dgm:pt>
    <dgm:pt modelId="{4719C99B-0B29-4384-98D8-0F6E3738A108}" type="pres">
      <dgm:prSet presAssocID="{EABED2C1-2CCE-446A-A31E-1F95AC8C8200}" presName="accentRepeatNode" presStyleLbl="solidFgAcc1" presStyleIdx="1" presStyleCnt="7"/>
      <dgm:spPr/>
    </dgm:pt>
    <dgm:pt modelId="{3B03399A-F457-403A-9F74-41803E07A373}" type="pres">
      <dgm:prSet presAssocID="{3FE60A52-D3C8-4CAF-B6B6-A813954032C6}" presName="text_3" presStyleLbl="node1" presStyleIdx="2" presStyleCnt="7">
        <dgm:presLayoutVars>
          <dgm:bulletEnabled val="1"/>
        </dgm:presLayoutVars>
      </dgm:prSet>
      <dgm:spPr/>
    </dgm:pt>
    <dgm:pt modelId="{5B6041FA-4A11-4DF5-9B5E-6DC410CB48FA}" type="pres">
      <dgm:prSet presAssocID="{3FE60A52-D3C8-4CAF-B6B6-A813954032C6}" presName="accent_3" presStyleCnt="0"/>
      <dgm:spPr/>
    </dgm:pt>
    <dgm:pt modelId="{3FF03790-DF7A-4201-B45C-A66E59FC0063}" type="pres">
      <dgm:prSet presAssocID="{3FE60A52-D3C8-4CAF-B6B6-A813954032C6}" presName="accentRepeatNode" presStyleLbl="solidFgAcc1" presStyleIdx="2" presStyleCnt="7"/>
      <dgm:spPr/>
    </dgm:pt>
    <dgm:pt modelId="{79197651-FE7E-42EE-8B8B-9E488B97DB30}" type="pres">
      <dgm:prSet presAssocID="{09E13486-B6D1-4BE3-A817-2A60349587F2}" presName="text_4" presStyleLbl="node1" presStyleIdx="3" presStyleCnt="7">
        <dgm:presLayoutVars>
          <dgm:bulletEnabled val="1"/>
        </dgm:presLayoutVars>
      </dgm:prSet>
      <dgm:spPr/>
    </dgm:pt>
    <dgm:pt modelId="{C72BC3C7-6B21-4244-A8FE-0CBF4DBD4951}" type="pres">
      <dgm:prSet presAssocID="{09E13486-B6D1-4BE3-A817-2A60349587F2}" presName="accent_4" presStyleCnt="0"/>
      <dgm:spPr/>
    </dgm:pt>
    <dgm:pt modelId="{6CDC6E0E-6F75-4458-A269-903C37E30394}" type="pres">
      <dgm:prSet presAssocID="{09E13486-B6D1-4BE3-A817-2A60349587F2}" presName="accentRepeatNode" presStyleLbl="solidFgAcc1" presStyleIdx="3" presStyleCnt="7"/>
      <dgm:spPr/>
    </dgm:pt>
    <dgm:pt modelId="{A485BC24-7514-4A2D-9740-34DAD6BD2960}" type="pres">
      <dgm:prSet presAssocID="{44C8B824-4898-4F96-8470-72310649B2B2}" presName="text_5" presStyleLbl="node1" presStyleIdx="4" presStyleCnt="7">
        <dgm:presLayoutVars>
          <dgm:bulletEnabled val="1"/>
        </dgm:presLayoutVars>
      </dgm:prSet>
      <dgm:spPr/>
    </dgm:pt>
    <dgm:pt modelId="{5220DAFD-8DE6-45EF-B4BA-B6AF85B938D9}" type="pres">
      <dgm:prSet presAssocID="{44C8B824-4898-4F96-8470-72310649B2B2}" presName="accent_5" presStyleCnt="0"/>
      <dgm:spPr/>
    </dgm:pt>
    <dgm:pt modelId="{B688CF77-C643-455A-89AF-62C464F045DC}" type="pres">
      <dgm:prSet presAssocID="{44C8B824-4898-4F96-8470-72310649B2B2}" presName="accentRepeatNode" presStyleLbl="solidFgAcc1" presStyleIdx="4" presStyleCnt="7"/>
      <dgm:spPr/>
    </dgm:pt>
    <dgm:pt modelId="{7667DE78-FF49-491A-84A4-32A83053623C}" type="pres">
      <dgm:prSet presAssocID="{1E8639F5-A13C-46D9-B277-DBC4B96BCCA9}" presName="text_6" presStyleLbl="node1" presStyleIdx="5" presStyleCnt="7">
        <dgm:presLayoutVars>
          <dgm:bulletEnabled val="1"/>
        </dgm:presLayoutVars>
      </dgm:prSet>
      <dgm:spPr/>
    </dgm:pt>
    <dgm:pt modelId="{ED4E001A-FE2F-43BE-8A7D-7E84FFF661DA}" type="pres">
      <dgm:prSet presAssocID="{1E8639F5-A13C-46D9-B277-DBC4B96BCCA9}" presName="accent_6" presStyleCnt="0"/>
      <dgm:spPr/>
    </dgm:pt>
    <dgm:pt modelId="{9043AA6A-85D4-497E-BB53-360626328028}" type="pres">
      <dgm:prSet presAssocID="{1E8639F5-A13C-46D9-B277-DBC4B96BCCA9}" presName="accentRepeatNode" presStyleLbl="solidFgAcc1" presStyleIdx="5" presStyleCnt="7"/>
      <dgm:spPr/>
    </dgm:pt>
    <dgm:pt modelId="{884B1553-21D0-4102-9D94-EE28F2B2AFC1}" type="pres">
      <dgm:prSet presAssocID="{5D702751-7E4F-4210-ADE0-4AEAA92CEF62}" presName="text_7" presStyleLbl="node1" presStyleIdx="6" presStyleCnt="7">
        <dgm:presLayoutVars>
          <dgm:bulletEnabled val="1"/>
        </dgm:presLayoutVars>
      </dgm:prSet>
      <dgm:spPr/>
    </dgm:pt>
    <dgm:pt modelId="{CCC77412-3E2C-4642-9D40-DCEB1B7827CF}" type="pres">
      <dgm:prSet presAssocID="{5D702751-7E4F-4210-ADE0-4AEAA92CEF62}" presName="accent_7" presStyleCnt="0"/>
      <dgm:spPr/>
    </dgm:pt>
    <dgm:pt modelId="{BFE5F525-30BE-4253-9B9F-C8CE09413829}" type="pres">
      <dgm:prSet presAssocID="{5D702751-7E4F-4210-ADE0-4AEAA92CEF62}" presName="accentRepeatNode" presStyleLbl="solidFgAcc1" presStyleIdx="6" presStyleCnt="7"/>
      <dgm:spPr/>
    </dgm:pt>
  </dgm:ptLst>
  <dgm:cxnLst>
    <dgm:cxn modelId="{952A6802-A9C1-4997-AE63-C2E613D716FB}" srcId="{470A6B99-0B1B-48BA-9009-968452FE696B}" destId="{09E13486-B6D1-4BE3-A817-2A60349587F2}" srcOrd="3" destOrd="0" parTransId="{750A0A22-A33F-4317-91AC-4C29D0B0319A}" sibTransId="{A3C101D1-45A5-406C-8432-26283CCF61E3}"/>
    <dgm:cxn modelId="{2885B626-E305-4E0C-8777-F6BAFC4D2D9C}" srcId="{470A6B99-0B1B-48BA-9009-968452FE696B}" destId="{EABED2C1-2CCE-446A-A31E-1F95AC8C8200}" srcOrd="1" destOrd="0" parTransId="{80A57B60-2CBC-4332-8FAB-2EA2B0C0523E}" sibTransId="{5ABDEE70-E390-4501-BAE6-169140E06D09}"/>
    <dgm:cxn modelId="{392A2B27-BEE5-486E-B575-C8BC7154BA5E}" srcId="{470A6B99-0B1B-48BA-9009-968452FE696B}" destId="{3FE60A52-D3C8-4CAF-B6B6-A813954032C6}" srcOrd="2" destOrd="0" parTransId="{7EF04F23-85C4-401B-956F-31EDD73CFB2C}" sibTransId="{17C60E08-1761-4F91-9A1A-5948318B8B8B}"/>
    <dgm:cxn modelId="{8232A568-D937-459B-AEAF-32BCBFD3213B}" srcId="{470A6B99-0B1B-48BA-9009-968452FE696B}" destId="{76853A2A-81A0-4F49-8689-CEB9384E55AE}" srcOrd="0" destOrd="0" parTransId="{1C7F6ADB-AA1B-4391-8211-F895CE1B9154}" sibTransId="{36474FC0-C7CA-4EE8-9C80-7553CB12EDE1}"/>
    <dgm:cxn modelId="{F432426E-A159-47DD-A3FC-A3F723F3D8EA}" type="presOf" srcId="{3FE60A52-D3C8-4CAF-B6B6-A813954032C6}" destId="{3B03399A-F457-403A-9F74-41803E07A373}" srcOrd="0" destOrd="0" presId="urn:microsoft.com/office/officeart/2008/layout/VerticalCurvedList"/>
    <dgm:cxn modelId="{CB439551-2D76-4416-8DDA-61D99C9B5312}" srcId="{470A6B99-0B1B-48BA-9009-968452FE696B}" destId="{1E8639F5-A13C-46D9-B277-DBC4B96BCCA9}" srcOrd="5" destOrd="0" parTransId="{40698E9B-C555-4E06-A7C0-900F8091343D}" sibTransId="{E85AFD4D-7515-48A5-BCFF-81004E0AEA9E}"/>
    <dgm:cxn modelId="{D7CA9F51-AA5B-4A70-99BB-F01EF772DF19}" type="presOf" srcId="{470A6B99-0B1B-48BA-9009-968452FE696B}" destId="{C5E52ADE-5035-4A12-AE91-75F06EDDCF62}" srcOrd="0" destOrd="0" presId="urn:microsoft.com/office/officeart/2008/layout/VerticalCurvedList"/>
    <dgm:cxn modelId="{71D4297A-DF17-417B-8789-C769FC398E3A}" type="presOf" srcId="{1E8639F5-A13C-46D9-B277-DBC4B96BCCA9}" destId="{7667DE78-FF49-491A-84A4-32A83053623C}" srcOrd="0" destOrd="0" presId="urn:microsoft.com/office/officeart/2008/layout/VerticalCurvedList"/>
    <dgm:cxn modelId="{45C6685A-3FF4-4153-961C-E260699A6879}" type="presOf" srcId="{44C8B824-4898-4F96-8470-72310649B2B2}" destId="{A485BC24-7514-4A2D-9740-34DAD6BD2960}" srcOrd="0" destOrd="0" presId="urn:microsoft.com/office/officeart/2008/layout/VerticalCurvedList"/>
    <dgm:cxn modelId="{3D339391-321C-4EE8-A160-A3194F9B60B1}" srcId="{470A6B99-0B1B-48BA-9009-968452FE696B}" destId="{44C8B824-4898-4F96-8470-72310649B2B2}" srcOrd="4" destOrd="0" parTransId="{9AB91DB3-401D-4FF4-AF98-F483E1357BD8}" sibTransId="{1AD7C6D3-B108-4AC1-ACC6-DF8EACFDCB85}"/>
    <dgm:cxn modelId="{BD5883A0-D079-4C19-90FC-33163A12EFB0}" type="presOf" srcId="{36474FC0-C7CA-4EE8-9C80-7553CB12EDE1}" destId="{16D19CE9-1617-4C18-B8BA-17C80096C7BA}" srcOrd="0" destOrd="0" presId="urn:microsoft.com/office/officeart/2008/layout/VerticalCurvedList"/>
    <dgm:cxn modelId="{DA8C0EB5-F930-4DF4-8C53-78FA1EC85741}" type="presOf" srcId="{09E13486-B6D1-4BE3-A817-2A60349587F2}" destId="{79197651-FE7E-42EE-8B8B-9E488B97DB30}" srcOrd="0" destOrd="0" presId="urn:microsoft.com/office/officeart/2008/layout/VerticalCurvedList"/>
    <dgm:cxn modelId="{B610A5CB-2AA2-4103-BCB5-E87D502064DE}" srcId="{470A6B99-0B1B-48BA-9009-968452FE696B}" destId="{5D702751-7E4F-4210-ADE0-4AEAA92CEF62}" srcOrd="6" destOrd="0" parTransId="{C74486CB-D759-4A68-AA0B-888F0F676D76}" sibTransId="{E7CC8F74-F995-4262-A436-43AD384277B2}"/>
    <dgm:cxn modelId="{F83C73DD-A06E-4336-A5DF-BB93E31EF443}" type="presOf" srcId="{EABED2C1-2CCE-446A-A31E-1F95AC8C8200}" destId="{876ED144-4C67-421C-809F-A65BA1A563D9}" srcOrd="0" destOrd="0" presId="urn:microsoft.com/office/officeart/2008/layout/VerticalCurvedList"/>
    <dgm:cxn modelId="{8D6638F2-F215-478F-B93B-52B2A1CF0ABA}" type="presOf" srcId="{5D702751-7E4F-4210-ADE0-4AEAA92CEF62}" destId="{884B1553-21D0-4102-9D94-EE28F2B2AFC1}" srcOrd="0" destOrd="0" presId="urn:microsoft.com/office/officeart/2008/layout/VerticalCurvedList"/>
    <dgm:cxn modelId="{5D804BF8-4F7F-464F-8867-044D87A1096D}" type="presOf" srcId="{76853A2A-81A0-4F49-8689-CEB9384E55AE}" destId="{2F11CD84-D9E8-4063-8958-BBD1E5CF816B}" srcOrd="0" destOrd="0" presId="urn:microsoft.com/office/officeart/2008/layout/VerticalCurvedList"/>
    <dgm:cxn modelId="{EBC19851-F466-4FB8-9615-E52753973BA9}" type="presParOf" srcId="{C5E52ADE-5035-4A12-AE91-75F06EDDCF62}" destId="{B4D7C34A-56D7-4999-A93E-64D047883702}" srcOrd="0" destOrd="0" presId="urn:microsoft.com/office/officeart/2008/layout/VerticalCurvedList"/>
    <dgm:cxn modelId="{C97D85DA-B38C-46A0-9C59-6B203C9CFCD9}" type="presParOf" srcId="{B4D7C34A-56D7-4999-A93E-64D047883702}" destId="{75C417A7-09B6-4035-B9DB-DE617FCBCE12}" srcOrd="0" destOrd="0" presId="urn:microsoft.com/office/officeart/2008/layout/VerticalCurvedList"/>
    <dgm:cxn modelId="{44B0137C-C625-4BEB-921D-C390AAE11479}" type="presParOf" srcId="{75C417A7-09B6-4035-B9DB-DE617FCBCE12}" destId="{B7843675-D8F3-460C-9875-160CF2848908}" srcOrd="0" destOrd="0" presId="urn:microsoft.com/office/officeart/2008/layout/VerticalCurvedList"/>
    <dgm:cxn modelId="{E11C8466-85C7-4961-A01F-BD14E671E6E1}" type="presParOf" srcId="{75C417A7-09B6-4035-B9DB-DE617FCBCE12}" destId="{16D19CE9-1617-4C18-B8BA-17C80096C7BA}" srcOrd="1" destOrd="0" presId="urn:microsoft.com/office/officeart/2008/layout/VerticalCurvedList"/>
    <dgm:cxn modelId="{9C5368D5-2D58-4430-9844-B2E95049528C}" type="presParOf" srcId="{75C417A7-09B6-4035-B9DB-DE617FCBCE12}" destId="{912750FB-6758-439A-A0E3-56F9E6A32C1F}" srcOrd="2" destOrd="0" presId="urn:microsoft.com/office/officeart/2008/layout/VerticalCurvedList"/>
    <dgm:cxn modelId="{244E6CB4-96D8-44F3-ACC9-7306644CFC98}" type="presParOf" srcId="{75C417A7-09B6-4035-B9DB-DE617FCBCE12}" destId="{9C8C5252-0106-4430-80C5-C848192856BB}" srcOrd="3" destOrd="0" presId="urn:microsoft.com/office/officeart/2008/layout/VerticalCurvedList"/>
    <dgm:cxn modelId="{E7399F93-1158-4807-851B-DBD4330790BE}" type="presParOf" srcId="{B4D7C34A-56D7-4999-A93E-64D047883702}" destId="{2F11CD84-D9E8-4063-8958-BBD1E5CF816B}" srcOrd="1" destOrd="0" presId="urn:microsoft.com/office/officeart/2008/layout/VerticalCurvedList"/>
    <dgm:cxn modelId="{18A4016A-A7DB-4459-AF25-B21D89CBCF95}" type="presParOf" srcId="{B4D7C34A-56D7-4999-A93E-64D047883702}" destId="{D56680D7-C195-450B-A03C-D942A5EF5D67}" srcOrd="2" destOrd="0" presId="urn:microsoft.com/office/officeart/2008/layout/VerticalCurvedList"/>
    <dgm:cxn modelId="{B5E7A9EF-6C95-46E4-9A79-FCADA12EEFAF}" type="presParOf" srcId="{D56680D7-C195-450B-A03C-D942A5EF5D67}" destId="{AC29A9FD-ED97-43A1-9AD2-591A6631C606}" srcOrd="0" destOrd="0" presId="urn:microsoft.com/office/officeart/2008/layout/VerticalCurvedList"/>
    <dgm:cxn modelId="{4FF5004A-A471-4C95-A10B-CA2663C940BD}" type="presParOf" srcId="{B4D7C34A-56D7-4999-A93E-64D047883702}" destId="{876ED144-4C67-421C-809F-A65BA1A563D9}" srcOrd="3" destOrd="0" presId="urn:microsoft.com/office/officeart/2008/layout/VerticalCurvedList"/>
    <dgm:cxn modelId="{33155CE0-85B4-480A-98E8-9331FBAAC0A7}" type="presParOf" srcId="{B4D7C34A-56D7-4999-A93E-64D047883702}" destId="{5A597E5A-0A00-4B18-8B0C-CD2E88295E76}" srcOrd="4" destOrd="0" presId="urn:microsoft.com/office/officeart/2008/layout/VerticalCurvedList"/>
    <dgm:cxn modelId="{71C5F290-2095-4184-9A64-B907438461A6}" type="presParOf" srcId="{5A597E5A-0A00-4B18-8B0C-CD2E88295E76}" destId="{4719C99B-0B29-4384-98D8-0F6E3738A108}" srcOrd="0" destOrd="0" presId="urn:microsoft.com/office/officeart/2008/layout/VerticalCurvedList"/>
    <dgm:cxn modelId="{DF56BED2-DB63-43BB-9FF9-201278494D8F}" type="presParOf" srcId="{B4D7C34A-56D7-4999-A93E-64D047883702}" destId="{3B03399A-F457-403A-9F74-41803E07A373}" srcOrd="5" destOrd="0" presId="urn:microsoft.com/office/officeart/2008/layout/VerticalCurvedList"/>
    <dgm:cxn modelId="{E5DD9B98-050C-4C36-981C-DC7B6E09F11E}" type="presParOf" srcId="{B4D7C34A-56D7-4999-A93E-64D047883702}" destId="{5B6041FA-4A11-4DF5-9B5E-6DC410CB48FA}" srcOrd="6" destOrd="0" presId="urn:microsoft.com/office/officeart/2008/layout/VerticalCurvedList"/>
    <dgm:cxn modelId="{0F71115E-D47D-4CAB-B89E-C31B7BE86A0F}" type="presParOf" srcId="{5B6041FA-4A11-4DF5-9B5E-6DC410CB48FA}" destId="{3FF03790-DF7A-4201-B45C-A66E59FC0063}" srcOrd="0" destOrd="0" presId="urn:microsoft.com/office/officeart/2008/layout/VerticalCurvedList"/>
    <dgm:cxn modelId="{81D3B01A-367A-4C12-AE08-478DB300FCBC}" type="presParOf" srcId="{B4D7C34A-56D7-4999-A93E-64D047883702}" destId="{79197651-FE7E-42EE-8B8B-9E488B97DB30}" srcOrd="7" destOrd="0" presId="urn:microsoft.com/office/officeart/2008/layout/VerticalCurvedList"/>
    <dgm:cxn modelId="{2F64491F-2E9F-4A5C-96C6-B866069BD4CE}" type="presParOf" srcId="{B4D7C34A-56D7-4999-A93E-64D047883702}" destId="{C72BC3C7-6B21-4244-A8FE-0CBF4DBD4951}" srcOrd="8" destOrd="0" presId="urn:microsoft.com/office/officeart/2008/layout/VerticalCurvedList"/>
    <dgm:cxn modelId="{B4ECC0C2-2CF9-4C9B-B0D1-E65EE1D5D580}" type="presParOf" srcId="{C72BC3C7-6B21-4244-A8FE-0CBF4DBD4951}" destId="{6CDC6E0E-6F75-4458-A269-903C37E30394}" srcOrd="0" destOrd="0" presId="urn:microsoft.com/office/officeart/2008/layout/VerticalCurvedList"/>
    <dgm:cxn modelId="{BC7CB297-DB41-42F1-96C9-F4DCD906C820}" type="presParOf" srcId="{B4D7C34A-56D7-4999-A93E-64D047883702}" destId="{A485BC24-7514-4A2D-9740-34DAD6BD2960}" srcOrd="9" destOrd="0" presId="urn:microsoft.com/office/officeart/2008/layout/VerticalCurvedList"/>
    <dgm:cxn modelId="{3A0BD341-605B-44E0-A391-0A076E73653E}" type="presParOf" srcId="{B4D7C34A-56D7-4999-A93E-64D047883702}" destId="{5220DAFD-8DE6-45EF-B4BA-B6AF85B938D9}" srcOrd="10" destOrd="0" presId="urn:microsoft.com/office/officeart/2008/layout/VerticalCurvedList"/>
    <dgm:cxn modelId="{713F8CD2-2392-49BA-8CC4-E01B17026F49}" type="presParOf" srcId="{5220DAFD-8DE6-45EF-B4BA-B6AF85B938D9}" destId="{B688CF77-C643-455A-89AF-62C464F045DC}" srcOrd="0" destOrd="0" presId="urn:microsoft.com/office/officeart/2008/layout/VerticalCurvedList"/>
    <dgm:cxn modelId="{5C9C5772-24DF-4980-AB16-33D4A0A5FAB3}" type="presParOf" srcId="{B4D7C34A-56D7-4999-A93E-64D047883702}" destId="{7667DE78-FF49-491A-84A4-32A83053623C}" srcOrd="11" destOrd="0" presId="urn:microsoft.com/office/officeart/2008/layout/VerticalCurvedList"/>
    <dgm:cxn modelId="{DF968B11-B23F-42C2-B708-E169AB24AA07}" type="presParOf" srcId="{B4D7C34A-56D7-4999-A93E-64D047883702}" destId="{ED4E001A-FE2F-43BE-8A7D-7E84FFF661DA}" srcOrd="12" destOrd="0" presId="urn:microsoft.com/office/officeart/2008/layout/VerticalCurvedList"/>
    <dgm:cxn modelId="{B99E1C6E-026D-4D08-A4DF-2839E92F4471}" type="presParOf" srcId="{ED4E001A-FE2F-43BE-8A7D-7E84FFF661DA}" destId="{9043AA6A-85D4-497E-BB53-360626328028}" srcOrd="0" destOrd="0" presId="urn:microsoft.com/office/officeart/2008/layout/VerticalCurvedList"/>
    <dgm:cxn modelId="{BA17E3BB-D61C-4466-9A39-7B4D24AF68ED}" type="presParOf" srcId="{B4D7C34A-56D7-4999-A93E-64D047883702}" destId="{884B1553-21D0-4102-9D94-EE28F2B2AFC1}" srcOrd="13" destOrd="0" presId="urn:microsoft.com/office/officeart/2008/layout/VerticalCurvedList"/>
    <dgm:cxn modelId="{056B8258-A9B5-4ECB-ACD0-C0E21906FC04}" type="presParOf" srcId="{B4D7C34A-56D7-4999-A93E-64D047883702}" destId="{CCC77412-3E2C-4642-9D40-DCEB1B7827CF}" srcOrd="14" destOrd="0" presId="urn:microsoft.com/office/officeart/2008/layout/VerticalCurvedList"/>
    <dgm:cxn modelId="{5C6FCE8F-A455-43D5-B9B3-0943A3C1FCFE}" type="presParOf" srcId="{CCC77412-3E2C-4642-9D40-DCEB1B7827CF}" destId="{BFE5F525-30BE-4253-9B9F-C8CE0941382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201F67-89F6-4FD8-908A-4BF5EE1C5D7C}"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zh-CN" altLang="en-US"/>
        </a:p>
      </dgm:t>
    </dgm:pt>
    <dgm:pt modelId="{DCD62764-8299-444A-8323-A4DEFC4D7243}">
      <dgm:prSet phldrT="[文本]"/>
      <dgm:spPr/>
      <dgm:t>
        <a:bodyPr/>
        <a:lstStyle/>
        <a:p>
          <a:r>
            <a:rPr lang="zh-CN" altLang="en-US" dirty="0"/>
            <a:t>全方位评价中华优秀传统文化</a:t>
          </a:r>
        </a:p>
      </dgm:t>
    </dgm:pt>
    <dgm:pt modelId="{E65DC303-149A-42CE-88CE-B9CEC17381B3}" type="parTrans" cxnId="{C8F68347-7C83-4405-AB4F-055709E95EFA}">
      <dgm:prSet/>
      <dgm:spPr/>
      <dgm:t>
        <a:bodyPr/>
        <a:lstStyle/>
        <a:p>
          <a:endParaRPr lang="zh-CN" altLang="en-US"/>
        </a:p>
      </dgm:t>
    </dgm:pt>
    <dgm:pt modelId="{FDFC2F21-EEEF-4311-B07F-58883D4C7789}" type="sibTrans" cxnId="{C8F68347-7C83-4405-AB4F-055709E95EFA}">
      <dgm:prSet/>
      <dgm:spPr/>
      <dgm:t>
        <a:bodyPr/>
        <a:lstStyle/>
        <a:p>
          <a:endParaRPr lang="zh-CN" altLang="en-US"/>
        </a:p>
      </dgm:t>
    </dgm:pt>
    <dgm:pt modelId="{6D6FCB3F-DBBB-489A-8877-DFF00C192B3E}">
      <dgm:prSet phldrT="[文本]"/>
      <dgm:spPr/>
      <dgm:t>
        <a:bodyPr/>
        <a:lstStyle/>
        <a:p>
          <a:r>
            <a:rPr lang="zh-CN" altLang="en-US" dirty="0"/>
            <a:t>全面高度评价；深入的实质性评价</a:t>
          </a:r>
        </a:p>
      </dgm:t>
    </dgm:pt>
    <dgm:pt modelId="{F52B81EB-BEE8-47DA-9A16-9851CA1B812C}" type="parTrans" cxnId="{99C426D5-EA4A-42D8-ABDD-BC70B6E89134}">
      <dgm:prSet/>
      <dgm:spPr/>
      <dgm:t>
        <a:bodyPr/>
        <a:lstStyle/>
        <a:p>
          <a:endParaRPr lang="zh-CN" altLang="en-US"/>
        </a:p>
      </dgm:t>
    </dgm:pt>
    <dgm:pt modelId="{FC1B3232-218E-4353-8B4D-21B95A4B959D}" type="sibTrans" cxnId="{99C426D5-EA4A-42D8-ABDD-BC70B6E89134}">
      <dgm:prSet/>
      <dgm:spPr/>
      <dgm:t>
        <a:bodyPr/>
        <a:lstStyle/>
        <a:p>
          <a:endParaRPr lang="zh-CN" altLang="en-US"/>
        </a:p>
      </dgm:t>
    </dgm:pt>
    <dgm:pt modelId="{559AA568-53B4-4D72-A1E7-18504D9A2909}">
      <dgm:prSet phldrT="[文本]"/>
      <dgm:spPr/>
      <dgm:t>
        <a:bodyPr/>
        <a:lstStyle/>
        <a:p>
          <a:r>
            <a:rPr lang="zh-CN" altLang="en-US" dirty="0"/>
            <a:t>提出对文化传统进行创造性转化、创新性发展的总方针</a:t>
          </a:r>
        </a:p>
      </dgm:t>
    </dgm:pt>
    <dgm:pt modelId="{44C0CDA2-DD86-4FE8-BEB7-8AA1F0F410C8}" type="parTrans" cxnId="{CAC39840-655F-4D37-B19E-6E43E9567644}">
      <dgm:prSet/>
      <dgm:spPr/>
      <dgm:t>
        <a:bodyPr/>
        <a:lstStyle/>
        <a:p>
          <a:endParaRPr lang="zh-CN" altLang="en-US"/>
        </a:p>
      </dgm:t>
    </dgm:pt>
    <dgm:pt modelId="{925D54C4-AF63-451F-9FFA-38FAF935B209}" type="sibTrans" cxnId="{CAC39840-655F-4D37-B19E-6E43E9567644}">
      <dgm:prSet/>
      <dgm:spPr/>
      <dgm:t>
        <a:bodyPr/>
        <a:lstStyle/>
        <a:p>
          <a:endParaRPr lang="zh-CN" altLang="en-US"/>
        </a:p>
      </dgm:t>
    </dgm:pt>
    <dgm:pt modelId="{3C14107A-D27B-41E2-B71C-DB37638BB28D}">
      <dgm:prSet phldrT="[文本]"/>
      <dgm:spPr/>
      <dgm:t>
        <a:bodyPr/>
        <a:lstStyle/>
        <a:p>
          <a:r>
            <a:rPr lang="zh-CN" altLang="en-US" dirty="0"/>
            <a:t>创造性转化</a:t>
          </a:r>
          <a:r>
            <a:rPr lang="en-US" altLang="zh-CN" dirty="0"/>
            <a:t>+</a:t>
          </a:r>
          <a:r>
            <a:rPr lang="zh-CN" altLang="en-US" dirty="0"/>
            <a:t>创新性发展</a:t>
          </a:r>
        </a:p>
      </dgm:t>
    </dgm:pt>
    <dgm:pt modelId="{7919230D-E99E-422C-B5DD-C972A72BA8C3}" type="parTrans" cxnId="{7D612A44-DCEE-4A74-96D1-3D9EB4D1638A}">
      <dgm:prSet/>
      <dgm:spPr/>
      <dgm:t>
        <a:bodyPr/>
        <a:lstStyle/>
        <a:p>
          <a:endParaRPr lang="zh-CN" altLang="en-US"/>
        </a:p>
      </dgm:t>
    </dgm:pt>
    <dgm:pt modelId="{CC4925B7-0BA5-4F1D-B2EF-FF439C1EEE33}" type="sibTrans" cxnId="{7D612A44-DCEE-4A74-96D1-3D9EB4D1638A}">
      <dgm:prSet/>
      <dgm:spPr/>
      <dgm:t>
        <a:bodyPr/>
        <a:lstStyle/>
        <a:p>
          <a:endParaRPr lang="zh-CN" altLang="en-US"/>
        </a:p>
      </dgm:t>
    </dgm:pt>
    <dgm:pt modelId="{78E57270-C733-4BE9-BBA7-7F5F7BD6A143}">
      <dgm:prSet phldrT="[文本]"/>
      <dgm:spPr/>
      <dgm:t>
        <a:bodyPr/>
        <a:lstStyle/>
        <a:p>
          <a:r>
            <a:rPr lang="zh-CN" altLang="en-US" dirty="0"/>
            <a:t>高度重视传统文化内涵的价值追求和中华美德、文化的核心与灵魂是价值观。</a:t>
          </a:r>
        </a:p>
      </dgm:t>
    </dgm:pt>
    <dgm:pt modelId="{D0B54496-2402-4D7F-B63B-A62D293A7045}" type="parTrans" cxnId="{7E677CCF-F39E-4312-BBEC-47C6D9553ADA}">
      <dgm:prSet/>
      <dgm:spPr/>
      <dgm:t>
        <a:bodyPr/>
        <a:lstStyle/>
        <a:p>
          <a:endParaRPr lang="zh-CN" altLang="en-US"/>
        </a:p>
      </dgm:t>
    </dgm:pt>
    <dgm:pt modelId="{DDB621EF-A409-4E31-9F50-7EDC9FF51788}" type="sibTrans" cxnId="{7E677CCF-F39E-4312-BBEC-47C6D9553ADA}">
      <dgm:prSet/>
      <dgm:spPr/>
      <dgm:t>
        <a:bodyPr/>
        <a:lstStyle/>
        <a:p>
          <a:endParaRPr lang="zh-CN" altLang="en-US"/>
        </a:p>
      </dgm:t>
    </dgm:pt>
    <dgm:pt modelId="{5F2B4D4D-F3CD-475A-B3D4-C5110E40DDC7}">
      <dgm:prSet phldrT="[文本]"/>
      <dgm:spPr/>
      <dgm:t>
        <a:bodyPr/>
        <a:lstStyle/>
        <a:p>
          <a:r>
            <a:rPr lang="zh-CN" altLang="en-US" dirty="0"/>
            <a:t>对于传统文化的正面评价：去粗取精、去伪存真、兼容并蓄</a:t>
          </a:r>
        </a:p>
      </dgm:t>
    </dgm:pt>
    <dgm:pt modelId="{AAC260B8-B9F4-4D72-A99C-7B8B18F8207D}" type="parTrans" cxnId="{B34FAA37-8DCA-48A6-AA5C-A26E30FB6DE5}">
      <dgm:prSet/>
      <dgm:spPr/>
      <dgm:t>
        <a:bodyPr/>
        <a:lstStyle/>
        <a:p>
          <a:endParaRPr lang="zh-CN" altLang="en-US"/>
        </a:p>
      </dgm:t>
    </dgm:pt>
    <dgm:pt modelId="{A69E5DDF-7A90-426F-A45E-9A685C9961B3}" type="sibTrans" cxnId="{B34FAA37-8DCA-48A6-AA5C-A26E30FB6DE5}">
      <dgm:prSet/>
      <dgm:spPr/>
      <dgm:t>
        <a:bodyPr/>
        <a:lstStyle/>
        <a:p>
          <a:endParaRPr lang="zh-CN" altLang="en-US"/>
        </a:p>
      </dgm:t>
    </dgm:pt>
    <dgm:pt modelId="{4C6A1109-EBBC-480D-BC00-365C2B3584C8}" type="pres">
      <dgm:prSet presAssocID="{03201F67-89F6-4FD8-908A-4BF5EE1C5D7C}" presName="linear" presStyleCnt="0">
        <dgm:presLayoutVars>
          <dgm:animLvl val="lvl"/>
          <dgm:resizeHandles val="exact"/>
        </dgm:presLayoutVars>
      </dgm:prSet>
      <dgm:spPr/>
    </dgm:pt>
    <dgm:pt modelId="{F564AB8B-1692-44F1-A417-B45B2852B884}" type="pres">
      <dgm:prSet presAssocID="{DCD62764-8299-444A-8323-A4DEFC4D7243}" presName="parentText" presStyleLbl="node1" presStyleIdx="0" presStyleCnt="3">
        <dgm:presLayoutVars>
          <dgm:chMax val="0"/>
          <dgm:bulletEnabled val="1"/>
        </dgm:presLayoutVars>
      </dgm:prSet>
      <dgm:spPr/>
    </dgm:pt>
    <dgm:pt modelId="{18461627-1DC5-42DE-ABFF-3A4A91C7921D}" type="pres">
      <dgm:prSet presAssocID="{DCD62764-8299-444A-8323-A4DEFC4D7243}" presName="childText" presStyleLbl="revTx" presStyleIdx="0" presStyleCnt="3">
        <dgm:presLayoutVars>
          <dgm:bulletEnabled val="1"/>
        </dgm:presLayoutVars>
      </dgm:prSet>
      <dgm:spPr/>
    </dgm:pt>
    <dgm:pt modelId="{58487C08-93BB-4F0D-B8A9-EFA349A090EC}" type="pres">
      <dgm:prSet presAssocID="{559AA568-53B4-4D72-A1E7-18504D9A2909}" presName="parentText" presStyleLbl="node1" presStyleIdx="1" presStyleCnt="3">
        <dgm:presLayoutVars>
          <dgm:chMax val="0"/>
          <dgm:bulletEnabled val="1"/>
        </dgm:presLayoutVars>
      </dgm:prSet>
      <dgm:spPr/>
    </dgm:pt>
    <dgm:pt modelId="{931F2C6F-B2C0-42F4-8D0F-3B78D3A31D46}" type="pres">
      <dgm:prSet presAssocID="{559AA568-53B4-4D72-A1E7-18504D9A2909}" presName="childText" presStyleLbl="revTx" presStyleIdx="1" presStyleCnt="3">
        <dgm:presLayoutVars>
          <dgm:bulletEnabled val="1"/>
        </dgm:presLayoutVars>
      </dgm:prSet>
      <dgm:spPr/>
    </dgm:pt>
    <dgm:pt modelId="{CD2FAD05-DAAA-4255-AD42-DAC0B96BECCF}" type="pres">
      <dgm:prSet presAssocID="{78E57270-C733-4BE9-BBA7-7F5F7BD6A143}" presName="parentText" presStyleLbl="node1" presStyleIdx="2" presStyleCnt="3">
        <dgm:presLayoutVars>
          <dgm:chMax val="0"/>
          <dgm:bulletEnabled val="1"/>
        </dgm:presLayoutVars>
      </dgm:prSet>
      <dgm:spPr/>
    </dgm:pt>
    <dgm:pt modelId="{4472CFC3-39CE-4BF7-8688-D6FBC16546F3}" type="pres">
      <dgm:prSet presAssocID="{78E57270-C733-4BE9-BBA7-7F5F7BD6A143}" presName="childText" presStyleLbl="revTx" presStyleIdx="2" presStyleCnt="3">
        <dgm:presLayoutVars>
          <dgm:bulletEnabled val="1"/>
        </dgm:presLayoutVars>
      </dgm:prSet>
      <dgm:spPr/>
    </dgm:pt>
  </dgm:ptLst>
  <dgm:cxnLst>
    <dgm:cxn modelId="{9C82371C-FE7E-48DF-A35B-82205BF7DE6E}" type="presOf" srcId="{559AA568-53B4-4D72-A1E7-18504D9A2909}" destId="{58487C08-93BB-4F0D-B8A9-EFA349A090EC}" srcOrd="0" destOrd="0" presId="urn:microsoft.com/office/officeart/2005/8/layout/vList2"/>
    <dgm:cxn modelId="{AEFBA22D-EEE0-4E1F-8696-48BC952B3197}" type="presOf" srcId="{3C14107A-D27B-41E2-B71C-DB37638BB28D}" destId="{931F2C6F-B2C0-42F4-8D0F-3B78D3A31D46}" srcOrd="0" destOrd="0" presId="urn:microsoft.com/office/officeart/2005/8/layout/vList2"/>
    <dgm:cxn modelId="{B34FAA37-8DCA-48A6-AA5C-A26E30FB6DE5}" srcId="{78E57270-C733-4BE9-BBA7-7F5F7BD6A143}" destId="{5F2B4D4D-F3CD-475A-B3D4-C5110E40DDC7}" srcOrd="0" destOrd="0" parTransId="{AAC260B8-B9F4-4D72-A99C-7B8B18F8207D}" sibTransId="{A69E5DDF-7A90-426F-A45E-9A685C9961B3}"/>
    <dgm:cxn modelId="{CAC39840-655F-4D37-B19E-6E43E9567644}" srcId="{03201F67-89F6-4FD8-908A-4BF5EE1C5D7C}" destId="{559AA568-53B4-4D72-A1E7-18504D9A2909}" srcOrd="1" destOrd="0" parTransId="{44C0CDA2-DD86-4FE8-BEB7-8AA1F0F410C8}" sibTransId="{925D54C4-AF63-451F-9FFA-38FAF935B209}"/>
    <dgm:cxn modelId="{7D612A44-DCEE-4A74-96D1-3D9EB4D1638A}" srcId="{559AA568-53B4-4D72-A1E7-18504D9A2909}" destId="{3C14107A-D27B-41E2-B71C-DB37638BB28D}" srcOrd="0" destOrd="0" parTransId="{7919230D-E99E-422C-B5DD-C972A72BA8C3}" sibTransId="{CC4925B7-0BA5-4F1D-B2EF-FF439C1EEE33}"/>
    <dgm:cxn modelId="{C8F68347-7C83-4405-AB4F-055709E95EFA}" srcId="{03201F67-89F6-4FD8-908A-4BF5EE1C5D7C}" destId="{DCD62764-8299-444A-8323-A4DEFC4D7243}" srcOrd="0" destOrd="0" parTransId="{E65DC303-149A-42CE-88CE-B9CEC17381B3}" sibTransId="{FDFC2F21-EEEF-4311-B07F-58883D4C7789}"/>
    <dgm:cxn modelId="{E4023774-EF0E-42BA-8A49-F51067275816}" type="presOf" srcId="{5F2B4D4D-F3CD-475A-B3D4-C5110E40DDC7}" destId="{4472CFC3-39CE-4BF7-8688-D6FBC16546F3}" srcOrd="0" destOrd="0" presId="urn:microsoft.com/office/officeart/2005/8/layout/vList2"/>
    <dgm:cxn modelId="{8B830C7F-6057-4E9E-AA62-B852327002E5}" type="presOf" srcId="{6D6FCB3F-DBBB-489A-8877-DFF00C192B3E}" destId="{18461627-1DC5-42DE-ABFF-3A4A91C7921D}" srcOrd="0" destOrd="0" presId="urn:microsoft.com/office/officeart/2005/8/layout/vList2"/>
    <dgm:cxn modelId="{BB59809D-A18A-4369-BF00-5CE78E2343B2}" type="presOf" srcId="{03201F67-89F6-4FD8-908A-4BF5EE1C5D7C}" destId="{4C6A1109-EBBC-480D-BC00-365C2B3584C8}" srcOrd="0" destOrd="0" presId="urn:microsoft.com/office/officeart/2005/8/layout/vList2"/>
    <dgm:cxn modelId="{7B51C2AB-2ADA-4C1B-90EC-24F6A0DA719E}" type="presOf" srcId="{78E57270-C733-4BE9-BBA7-7F5F7BD6A143}" destId="{CD2FAD05-DAAA-4255-AD42-DAC0B96BECCF}" srcOrd="0" destOrd="0" presId="urn:microsoft.com/office/officeart/2005/8/layout/vList2"/>
    <dgm:cxn modelId="{7E677CCF-F39E-4312-BBEC-47C6D9553ADA}" srcId="{03201F67-89F6-4FD8-908A-4BF5EE1C5D7C}" destId="{78E57270-C733-4BE9-BBA7-7F5F7BD6A143}" srcOrd="2" destOrd="0" parTransId="{D0B54496-2402-4D7F-B63B-A62D293A7045}" sibTransId="{DDB621EF-A409-4E31-9F50-7EDC9FF51788}"/>
    <dgm:cxn modelId="{99C426D5-EA4A-42D8-ABDD-BC70B6E89134}" srcId="{DCD62764-8299-444A-8323-A4DEFC4D7243}" destId="{6D6FCB3F-DBBB-489A-8877-DFF00C192B3E}" srcOrd="0" destOrd="0" parTransId="{F52B81EB-BEE8-47DA-9A16-9851CA1B812C}" sibTransId="{FC1B3232-218E-4353-8B4D-21B95A4B959D}"/>
    <dgm:cxn modelId="{FAD50CE2-63C7-4A40-8DC5-FCB04A3BF498}" type="presOf" srcId="{DCD62764-8299-444A-8323-A4DEFC4D7243}" destId="{F564AB8B-1692-44F1-A417-B45B2852B884}" srcOrd="0" destOrd="0" presId="urn:microsoft.com/office/officeart/2005/8/layout/vList2"/>
    <dgm:cxn modelId="{7094526F-35A6-4EC9-B7F9-1F0343F99B00}" type="presParOf" srcId="{4C6A1109-EBBC-480D-BC00-365C2B3584C8}" destId="{F564AB8B-1692-44F1-A417-B45B2852B884}" srcOrd="0" destOrd="0" presId="urn:microsoft.com/office/officeart/2005/8/layout/vList2"/>
    <dgm:cxn modelId="{D60D356B-BD60-4C6C-92F0-CF67AA081037}" type="presParOf" srcId="{4C6A1109-EBBC-480D-BC00-365C2B3584C8}" destId="{18461627-1DC5-42DE-ABFF-3A4A91C7921D}" srcOrd="1" destOrd="0" presId="urn:microsoft.com/office/officeart/2005/8/layout/vList2"/>
    <dgm:cxn modelId="{63539C08-B65B-49C0-A076-854E4DD692DD}" type="presParOf" srcId="{4C6A1109-EBBC-480D-BC00-365C2B3584C8}" destId="{58487C08-93BB-4F0D-B8A9-EFA349A090EC}" srcOrd="2" destOrd="0" presId="urn:microsoft.com/office/officeart/2005/8/layout/vList2"/>
    <dgm:cxn modelId="{E3185043-FACB-4F97-A321-EE67EB64B46B}" type="presParOf" srcId="{4C6A1109-EBBC-480D-BC00-365C2B3584C8}" destId="{931F2C6F-B2C0-42F4-8D0F-3B78D3A31D46}" srcOrd="3" destOrd="0" presId="urn:microsoft.com/office/officeart/2005/8/layout/vList2"/>
    <dgm:cxn modelId="{A1A21602-5B52-4F88-BD31-F54489197C81}" type="presParOf" srcId="{4C6A1109-EBBC-480D-BC00-365C2B3584C8}" destId="{CD2FAD05-DAAA-4255-AD42-DAC0B96BECCF}" srcOrd="4" destOrd="0" presId="urn:microsoft.com/office/officeart/2005/8/layout/vList2"/>
    <dgm:cxn modelId="{4009DAA4-2D4F-4639-BC9B-90F157845E71}" type="presParOf" srcId="{4C6A1109-EBBC-480D-BC00-365C2B3584C8}" destId="{4472CFC3-39CE-4BF7-8688-D6FBC16546F3}"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3E40FD-D52A-49F7-B70A-D8BCB1A69C74}">
      <dsp:nvSpPr>
        <dsp:cNvPr id="0" name=""/>
        <dsp:cNvSpPr/>
      </dsp:nvSpPr>
      <dsp:spPr>
        <a:xfrm>
          <a:off x="0" y="1980"/>
          <a:ext cx="705326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838057-9092-4585-AAC8-236C8A577F8B}">
      <dsp:nvSpPr>
        <dsp:cNvPr id="0" name=""/>
        <dsp:cNvSpPr/>
      </dsp:nvSpPr>
      <dsp:spPr>
        <a:xfrm>
          <a:off x="0" y="1980"/>
          <a:ext cx="7053264" cy="675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t>一、什么</a:t>
          </a:r>
          <a:r>
            <a:rPr lang="zh-CN" altLang="en-US" sz="2800" kern="1200"/>
            <a:t>是文化</a:t>
          </a:r>
          <a:endParaRPr lang="zh-CN" altLang="en-US" sz="2800" kern="1200" dirty="0"/>
        </a:p>
      </dsp:txBody>
      <dsp:txXfrm>
        <a:off x="0" y="1980"/>
        <a:ext cx="7053264" cy="675412"/>
      </dsp:txXfrm>
    </dsp:sp>
    <dsp:sp modelId="{FEB9BEE4-13E0-4E3E-AD68-999765AA1F19}">
      <dsp:nvSpPr>
        <dsp:cNvPr id="0" name=""/>
        <dsp:cNvSpPr/>
      </dsp:nvSpPr>
      <dsp:spPr>
        <a:xfrm>
          <a:off x="0" y="677392"/>
          <a:ext cx="7053264"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EE599D-7EDA-449A-A5C2-0884865F8CE4}">
      <dsp:nvSpPr>
        <dsp:cNvPr id="0" name=""/>
        <dsp:cNvSpPr/>
      </dsp:nvSpPr>
      <dsp:spPr>
        <a:xfrm>
          <a:off x="0" y="677392"/>
          <a:ext cx="7053264" cy="675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t>二、文化理论与制度</a:t>
          </a:r>
        </a:p>
      </dsp:txBody>
      <dsp:txXfrm>
        <a:off x="0" y="677392"/>
        <a:ext cx="7053264" cy="675412"/>
      </dsp:txXfrm>
    </dsp:sp>
    <dsp:sp modelId="{31443029-919B-4FA3-B70E-43EC4F7E476A}">
      <dsp:nvSpPr>
        <dsp:cNvPr id="0" name=""/>
        <dsp:cNvSpPr/>
      </dsp:nvSpPr>
      <dsp:spPr>
        <a:xfrm>
          <a:off x="0" y="1352804"/>
          <a:ext cx="705326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8FDF77-A2A0-4462-9130-FE7397620C92}">
      <dsp:nvSpPr>
        <dsp:cNvPr id="0" name=""/>
        <dsp:cNvSpPr/>
      </dsp:nvSpPr>
      <dsp:spPr>
        <a:xfrm>
          <a:off x="0" y="1352804"/>
          <a:ext cx="7053264" cy="675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t>三、意识形态工作</a:t>
          </a:r>
        </a:p>
      </dsp:txBody>
      <dsp:txXfrm>
        <a:off x="0" y="1352804"/>
        <a:ext cx="7053264" cy="675412"/>
      </dsp:txXfrm>
    </dsp:sp>
    <dsp:sp modelId="{23F125D7-88D7-4047-9586-7E4121C5524F}">
      <dsp:nvSpPr>
        <dsp:cNvPr id="0" name=""/>
        <dsp:cNvSpPr/>
      </dsp:nvSpPr>
      <dsp:spPr>
        <a:xfrm>
          <a:off x="0" y="2028216"/>
          <a:ext cx="705326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441769-402A-40EF-80FA-41946A1F02FE}">
      <dsp:nvSpPr>
        <dsp:cNvPr id="0" name=""/>
        <dsp:cNvSpPr/>
      </dsp:nvSpPr>
      <dsp:spPr>
        <a:xfrm>
          <a:off x="0" y="2028216"/>
          <a:ext cx="7053264" cy="675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t>四、核心价值观</a:t>
          </a:r>
          <a:endParaRPr lang="zh-CN" sz="2800" kern="1200" dirty="0"/>
        </a:p>
      </dsp:txBody>
      <dsp:txXfrm>
        <a:off x="0" y="2028216"/>
        <a:ext cx="7053264" cy="675412"/>
      </dsp:txXfrm>
    </dsp:sp>
    <dsp:sp modelId="{D70AF952-FB68-4C6C-AFC2-5F9872E15185}">
      <dsp:nvSpPr>
        <dsp:cNvPr id="0" name=""/>
        <dsp:cNvSpPr/>
      </dsp:nvSpPr>
      <dsp:spPr>
        <a:xfrm>
          <a:off x="0" y="2703629"/>
          <a:ext cx="7053264"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55C35B-B310-453F-9C9A-F1426CA6DD66}">
      <dsp:nvSpPr>
        <dsp:cNvPr id="0" name=""/>
        <dsp:cNvSpPr/>
      </dsp:nvSpPr>
      <dsp:spPr>
        <a:xfrm>
          <a:off x="0" y="2703629"/>
          <a:ext cx="7053264" cy="675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t>五、文化产业</a:t>
          </a:r>
        </a:p>
      </dsp:txBody>
      <dsp:txXfrm>
        <a:off x="0" y="2703629"/>
        <a:ext cx="7053264" cy="675412"/>
      </dsp:txXfrm>
    </dsp:sp>
    <dsp:sp modelId="{56776560-B468-8245-AA5E-9E696A542B3B}">
      <dsp:nvSpPr>
        <dsp:cNvPr id="0" name=""/>
        <dsp:cNvSpPr/>
      </dsp:nvSpPr>
      <dsp:spPr>
        <a:xfrm>
          <a:off x="0" y="3379041"/>
          <a:ext cx="705326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593AFA-F51F-7745-8508-37DC9F4F9C90}">
      <dsp:nvSpPr>
        <dsp:cNvPr id="0" name=""/>
        <dsp:cNvSpPr/>
      </dsp:nvSpPr>
      <dsp:spPr>
        <a:xfrm>
          <a:off x="0" y="3379041"/>
          <a:ext cx="7053264" cy="675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t>六、文化建设</a:t>
          </a:r>
        </a:p>
      </dsp:txBody>
      <dsp:txXfrm>
        <a:off x="0" y="3379041"/>
        <a:ext cx="7053264" cy="6754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127413-D6A4-414E-9754-D1D4539ED9C7}">
      <dsp:nvSpPr>
        <dsp:cNvPr id="0" name=""/>
        <dsp:cNvSpPr/>
      </dsp:nvSpPr>
      <dsp:spPr>
        <a:xfrm>
          <a:off x="1012056" y="0"/>
          <a:ext cx="3184127" cy="318412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器物</a:t>
          </a:r>
        </a:p>
      </dsp:txBody>
      <dsp:txXfrm>
        <a:off x="2047693" y="159206"/>
        <a:ext cx="1112852" cy="477619"/>
      </dsp:txXfrm>
    </dsp:sp>
    <dsp:sp modelId="{5869D6B5-91DE-364F-97BA-2B9117D6CE19}">
      <dsp:nvSpPr>
        <dsp:cNvPr id="0" name=""/>
        <dsp:cNvSpPr/>
      </dsp:nvSpPr>
      <dsp:spPr>
        <a:xfrm>
          <a:off x="1410072" y="796031"/>
          <a:ext cx="2388096" cy="238809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制度</a:t>
          </a:r>
        </a:p>
      </dsp:txBody>
      <dsp:txXfrm>
        <a:off x="2047693" y="945287"/>
        <a:ext cx="1112852" cy="447768"/>
      </dsp:txXfrm>
    </dsp:sp>
    <dsp:sp modelId="{ED3027ED-0A5A-8344-9882-8D690C031E3C}">
      <dsp:nvSpPr>
        <dsp:cNvPr id="0" name=""/>
        <dsp:cNvSpPr/>
      </dsp:nvSpPr>
      <dsp:spPr>
        <a:xfrm>
          <a:off x="1808088" y="1592063"/>
          <a:ext cx="1592063" cy="15920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精神</a:t>
          </a:r>
        </a:p>
      </dsp:txBody>
      <dsp:txXfrm>
        <a:off x="2041240" y="1990079"/>
        <a:ext cx="1125759" cy="7960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19CE9-1617-4C18-B8BA-17C80096C7BA}">
      <dsp:nvSpPr>
        <dsp:cNvPr id="0" name=""/>
        <dsp:cNvSpPr/>
      </dsp:nvSpPr>
      <dsp:spPr>
        <a:xfrm>
          <a:off x="-5545811" y="-849512"/>
          <a:ext cx="6606657" cy="6606657"/>
        </a:xfrm>
        <a:prstGeom prst="blockArc">
          <a:avLst>
            <a:gd name="adj1" fmla="val 18900000"/>
            <a:gd name="adj2" fmla="val 2700000"/>
            <a:gd name="adj3" fmla="val 327"/>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11CD84-D9E8-4063-8958-BBD1E5CF816B}">
      <dsp:nvSpPr>
        <dsp:cNvPr id="0" name=""/>
        <dsp:cNvSpPr/>
      </dsp:nvSpPr>
      <dsp:spPr>
        <a:xfrm>
          <a:off x="344270" y="223100"/>
          <a:ext cx="7079540" cy="44600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017" tIns="53340" rIns="53340" bIns="53340" numCol="1" spcCol="1270" anchor="ctr" anchorCtr="0">
          <a:noAutofit/>
        </a:bodyPr>
        <a:lstStyle/>
        <a:p>
          <a:pPr marL="0" lvl="0" indent="0" algn="l" defTabSz="933450">
            <a:lnSpc>
              <a:spcPct val="90000"/>
            </a:lnSpc>
            <a:spcBef>
              <a:spcPct val="0"/>
            </a:spcBef>
            <a:spcAft>
              <a:spcPct val="35000"/>
            </a:spcAft>
            <a:buNone/>
          </a:pPr>
          <a:r>
            <a:rPr lang="zh-CN" altLang="en-US" sz="2100" kern="1200" dirty="0"/>
            <a:t>坚定中国特色社会主义文化自信理论</a:t>
          </a:r>
        </a:p>
      </dsp:txBody>
      <dsp:txXfrm>
        <a:off x="344270" y="223100"/>
        <a:ext cx="7079540" cy="446005"/>
      </dsp:txXfrm>
    </dsp:sp>
    <dsp:sp modelId="{AC29A9FD-ED97-43A1-9AD2-591A6631C606}">
      <dsp:nvSpPr>
        <dsp:cNvPr id="0" name=""/>
        <dsp:cNvSpPr/>
      </dsp:nvSpPr>
      <dsp:spPr>
        <a:xfrm>
          <a:off x="65516" y="167350"/>
          <a:ext cx="557506" cy="557506"/>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6ED144-4C67-421C-809F-A65BA1A563D9}">
      <dsp:nvSpPr>
        <dsp:cNvPr id="0" name=""/>
        <dsp:cNvSpPr/>
      </dsp:nvSpPr>
      <dsp:spPr>
        <a:xfrm>
          <a:off x="748168" y="892501"/>
          <a:ext cx="6675642" cy="44600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017" tIns="53340" rIns="53340" bIns="53340" numCol="1" spcCol="1270" anchor="ctr" anchorCtr="0">
          <a:noAutofit/>
        </a:bodyPr>
        <a:lstStyle/>
        <a:p>
          <a:pPr marL="0" lvl="0" indent="0" algn="l" defTabSz="933450">
            <a:lnSpc>
              <a:spcPct val="90000"/>
            </a:lnSpc>
            <a:spcBef>
              <a:spcPct val="0"/>
            </a:spcBef>
            <a:spcAft>
              <a:spcPct val="35000"/>
            </a:spcAft>
            <a:buNone/>
          </a:pPr>
          <a:r>
            <a:rPr lang="zh-CN" altLang="en-US" sz="2100" kern="1200" dirty="0"/>
            <a:t>发展中国特色社会主义文化理论</a:t>
          </a:r>
        </a:p>
      </dsp:txBody>
      <dsp:txXfrm>
        <a:off x="748168" y="892501"/>
        <a:ext cx="6675642" cy="446005"/>
      </dsp:txXfrm>
    </dsp:sp>
    <dsp:sp modelId="{4719C99B-0B29-4384-98D8-0F6E3738A108}">
      <dsp:nvSpPr>
        <dsp:cNvPr id="0" name=""/>
        <dsp:cNvSpPr/>
      </dsp:nvSpPr>
      <dsp:spPr>
        <a:xfrm>
          <a:off x="469415" y="836751"/>
          <a:ext cx="557506" cy="557506"/>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03399A-F457-403A-9F74-41803E07A373}">
      <dsp:nvSpPr>
        <dsp:cNvPr id="0" name=""/>
        <dsp:cNvSpPr/>
      </dsp:nvSpPr>
      <dsp:spPr>
        <a:xfrm>
          <a:off x="969502" y="1561412"/>
          <a:ext cx="6454308" cy="44600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017" tIns="53340" rIns="53340" bIns="53340" numCol="1" spcCol="1270" anchor="ctr" anchorCtr="0">
          <a:noAutofit/>
        </a:bodyPr>
        <a:lstStyle/>
        <a:p>
          <a:pPr marL="0" lvl="0" indent="0" algn="l" defTabSz="933450">
            <a:lnSpc>
              <a:spcPct val="90000"/>
            </a:lnSpc>
            <a:spcBef>
              <a:spcPct val="0"/>
            </a:spcBef>
            <a:spcAft>
              <a:spcPct val="35000"/>
            </a:spcAft>
            <a:buNone/>
          </a:pPr>
          <a:r>
            <a:rPr lang="zh-CN" altLang="en-US" sz="2100" kern="1200" dirty="0"/>
            <a:t>建设社会主义文化强国理论</a:t>
          </a:r>
        </a:p>
      </dsp:txBody>
      <dsp:txXfrm>
        <a:off x="969502" y="1561412"/>
        <a:ext cx="6454308" cy="446005"/>
      </dsp:txXfrm>
    </dsp:sp>
    <dsp:sp modelId="{3FF03790-DF7A-4201-B45C-A66E59FC0063}">
      <dsp:nvSpPr>
        <dsp:cNvPr id="0" name=""/>
        <dsp:cNvSpPr/>
      </dsp:nvSpPr>
      <dsp:spPr>
        <a:xfrm>
          <a:off x="690749" y="1505661"/>
          <a:ext cx="557506" cy="557506"/>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197651-FE7E-42EE-8B8B-9E488B97DB30}">
      <dsp:nvSpPr>
        <dsp:cNvPr id="0" name=""/>
        <dsp:cNvSpPr/>
      </dsp:nvSpPr>
      <dsp:spPr>
        <a:xfrm>
          <a:off x="1040172" y="2230813"/>
          <a:ext cx="6383638" cy="44600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017" tIns="53340" rIns="53340" bIns="53340" numCol="1" spcCol="1270" anchor="ctr" anchorCtr="0">
          <a:noAutofit/>
        </a:bodyPr>
        <a:lstStyle/>
        <a:p>
          <a:pPr marL="0" lvl="0" indent="0" algn="l" defTabSz="933450">
            <a:lnSpc>
              <a:spcPct val="90000"/>
            </a:lnSpc>
            <a:spcBef>
              <a:spcPct val="0"/>
            </a:spcBef>
            <a:spcAft>
              <a:spcPct val="35000"/>
            </a:spcAft>
            <a:buNone/>
          </a:pPr>
          <a:r>
            <a:rPr lang="zh-CN" altLang="en-US" sz="2100" kern="1200" dirty="0"/>
            <a:t>建设中国特色社会主义文化目的理论</a:t>
          </a:r>
        </a:p>
      </dsp:txBody>
      <dsp:txXfrm>
        <a:off x="1040172" y="2230813"/>
        <a:ext cx="6383638" cy="446005"/>
      </dsp:txXfrm>
    </dsp:sp>
    <dsp:sp modelId="{6CDC6E0E-6F75-4458-A269-903C37E30394}">
      <dsp:nvSpPr>
        <dsp:cNvPr id="0" name=""/>
        <dsp:cNvSpPr/>
      </dsp:nvSpPr>
      <dsp:spPr>
        <a:xfrm>
          <a:off x="761419" y="2175062"/>
          <a:ext cx="557506" cy="557506"/>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485BC24-7514-4A2D-9740-34DAD6BD2960}">
      <dsp:nvSpPr>
        <dsp:cNvPr id="0" name=""/>
        <dsp:cNvSpPr/>
      </dsp:nvSpPr>
      <dsp:spPr>
        <a:xfrm>
          <a:off x="969502" y="2900214"/>
          <a:ext cx="6454308" cy="44600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017" tIns="53340" rIns="53340" bIns="53340" numCol="1" spcCol="1270" anchor="ctr" anchorCtr="0">
          <a:noAutofit/>
        </a:bodyPr>
        <a:lstStyle/>
        <a:p>
          <a:pPr marL="0" lvl="0" indent="0" algn="l" defTabSz="933450">
            <a:lnSpc>
              <a:spcPct val="90000"/>
            </a:lnSpc>
            <a:spcBef>
              <a:spcPct val="0"/>
            </a:spcBef>
            <a:spcAft>
              <a:spcPct val="35000"/>
            </a:spcAft>
            <a:buNone/>
          </a:pPr>
          <a:r>
            <a:rPr lang="zh-CN" altLang="en-US" sz="2100" kern="1200" dirty="0"/>
            <a:t>培育和践行社会主义核心价值观理论</a:t>
          </a:r>
        </a:p>
      </dsp:txBody>
      <dsp:txXfrm>
        <a:off x="969502" y="2900214"/>
        <a:ext cx="6454308" cy="446005"/>
      </dsp:txXfrm>
    </dsp:sp>
    <dsp:sp modelId="{B688CF77-C643-455A-89AF-62C464F045DC}">
      <dsp:nvSpPr>
        <dsp:cNvPr id="0" name=""/>
        <dsp:cNvSpPr/>
      </dsp:nvSpPr>
      <dsp:spPr>
        <a:xfrm>
          <a:off x="690749" y="2844463"/>
          <a:ext cx="557506" cy="557506"/>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67DE78-FF49-491A-84A4-32A83053623C}">
      <dsp:nvSpPr>
        <dsp:cNvPr id="0" name=""/>
        <dsp:cNvSpPr/>
      </dsp:nvSpPr>
      <dsp:spPr>
        <a:xfrm>
          <a:off x="748168" y="3569124"/>
          <a:ext cx="6675642" cy="44600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017" tIns="53340" rIns="53340" bIns="53340" numCol="1" spcCol="1270" anchor="ctr" anchorCtr="0">
          <a:noAutofit/>
        </a:bodyPr>
        <a:lstStyle/>
        <a:p>
          <a:pPr marL="0" lvl="0" indent="0" algn="l" defTabSz="933450">
            <a:lnSpc>
              <a:spcPct val="90000"/>
            </a:lnSpc>
            <a:spcBef>
              <a:spcPct val="0"/>
            </a:spcBef>
            <a:spcAft>
              <a:spcPct val="35000"/>
            </a:spcAft>
            <a:buNone/>
          </a:pPr>
          <a:r>
            <a:rPr lang="zh-CN" altLang="en-US" sz="2100" kern="1200" dirty="0"/>
            <a:t>坚持中华优秀传统文化创造性转化、创新性发展理论</a:t>
          </a:r>
        </a:p>
      </dsp:txBody>
      <dsp:txXfrm>
        <a:off x="748168" y="3569124"/>
        <a:ext cx="6675642" cy="446005"/>
      </dsp:txXfrm>
    </dsp:sp>
    <dsp:sp modelId="{9043AA6A-85D4-497E-BB53-360626328028}">
      <dsp:nvSpPr>
        <dsp:cNvPr id="0" name=""/>
        <dsp:cNvSpPr/>
      </dsp:nvSpPr>
      <dsp:spPr>
        <a:xfrm>
          <a:off x="469415" y="3513373"/>
          <a:ext cx="557506" cy="557506"/>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4B1553-21D0-4102-9D94-EE28F2B2AFC1}">
      <dsp:nvSpPr>
        <dsp:cNvPr id="0" name=""/>
        <dsp:cNvSpPr/>
      </dsp:nvSpPr>
      <dsp:spPr>
        <a:xfrm>
          <a:off x="344270" y="4238525"/>
          <a:ext cx="7079540" cy="44600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017" tIns="53340" rIns="53340" bIns="53340" numCol="1" spcCol="1270" anchor="ctr" anchorCtr="0">
          <a:noAutofit/>
        </a:bodyPr>
        <a:lstStyle/>
        <a:p>
          <a:pPr marL="0" lvl="0" indent="0" algn="l" defTabSz="933450">
            <a:lnSpc>
              <a:spcPct val="90000"/>
            </a:lnSpc>
            <a:spcBef>
              <a:spcPct val="0"/>
            </a:spcBef>
            <a:spcAft>
              <a:spcPct val="35000"/>
            </a:spcAft>
            <a:buNone/>
          </a:pPr>
          <a:r>
            <a:rPr lang="zh-CN" altLang="en-US" sz="2100" kern="1200" dirty="0"/>
            <a:t>提高国家软实力理论</a:t>
          </a:r>
        </a:p>
      </dsp:txBody>
      <dsp:txXfrm>
        <a:off x="344270" y="4238525"/>
        <a:ext cx="7079540" cy="446005"/>
      </dsp:txXfrm>
    </dsp:sp>
    <dsp:sp modelId="{BFE5F525-30BE-4253-9B9F-C8CE09413829}">
      <dsp:nvSpPr>
        <dsp:cNvPr id="0" name=""/>
        <dsp:cNvSpPr/>
      </dsp:nvSpPr>
      <dsp:spPr>
        <a:xfrm>
          <a:off x="65516" y="4182774"/>
          <a:ext cx="557506" cy="557506"/>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4AB8B-1692-44F1-A417-B45B2852B884}">
      <dsp:nvSpPr>
        <dsp:cNvPr id="0" name=""/>
        <dsp:cNvSpPr/>
      </dsp:nvSpPr>
      <dsp:spPr>
        <a:xfrm>
          <a:off x="0" y="107545"/>
          <a:ext cx="7255642" cy="11336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zh-CN" altLang="en-US" sz="2600" kern="1200" dirty="0"/>
            <a:t>全方位评价中华优秀传统文化</a:t>
          </a:r>
        </a:p>
      </dsp:txBody>
      <dsp:txXfrm>
        <a:off x="55339" y="162884"/>
        <a:ext cx="7144964" cy="1022942"/>
      </dsp:txXfrm>
    </dsp:sp>
    <dsp:sp modelId="{18461627-1DC5-42DE-ABFF-3A4A91C7921D}">
      <dsp:nvSpPr>
        <dsp:cNvPr id="0" name=""/>
        <dsp:cNvSpPr/>
      </dsp:nvSpPr>
      <dsp:spPr>
        <a:xfrm>
          <a:off x="0" y="1241165"/>
          <a:ext cx="7255642"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367"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a:t>全面高度评价；深入的实质性评价</a:t>
          </a:r>
        </a:p>
      </dsp:txBody>
      <dsp:txXfrm>
        <a:off x="0" y="1241165"/>
        <a:ext cx="7255642" cy="430560"/>
      </dsp:txXfrm>
    </dsp:sp>
    <dsp:sp modelId="{58487C08-93BB-4F0D-B8A9-EFA349A090EC}">
      <dsp:nvSpPr>
        <dsp:cNvPr id="0" name=""/>
        <dsp:cNvSpPr/>
      </dsp:nvSpPr>
      <dsp:spPr>
        <a:xfrm>
          <a:off x="0" y="1671725"/>
          <a:ext cx="7255642" cy="11336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zh-CN" altLang="en-US" sz="2600" kern="1200" dirty="0"/>
            <a:t>提出对文化传统进行创造性转化、创新性发展的总方针</a:t>
          </a:r>
        </a:p>
      </dsp:txBody>
      <dsp:txXfrm>
        <a:off x="55339" y="1727064"/>
        <a:ext cx="7144964" cy="1022942"/>
      </dsp:txXfrm>
    </dsp:sp>
    <dsp:sp modelId="{931F2C6F-B2C0-42F4-8D0F-3B78D3A31D46}">
      <dsp:nvSpPr>
        <dsp:cNvPr id="0" name=""/>
        <dsp:cNvSpPr/>
      </dsp:nvSpPr>
      <dsp:spPr>
        <a:xfrm>
          <a:off x="0" y="2805346"/>
          <a:ext cx="7255642"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367"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a:t>创造性转化</a:t>
          </a:r>
          <a:r>
            <a:rPr lang="en-US" altLang="zh-CN" sz="2000" kern="1200" dirty="0"/>
            <a:t>+</a:t>
          </a:r>
          <a:r>
            <a:rPr lang="zh-CN" altLang="en-US" sz="2000" kern="1200" dirty="0"/>
            <a:t>创新性发展</a:t>
          </a:r>
        </a:p>
      </dsp:txBody>
      <dsp:txXfrm>
        <a:off x="0" y="2805346"/>
        <a:ext cx="7255642" cy="430560"/>
      </dsp:txXfrm>
    </dsp:sp>
    <dsp:sp modelId="{CD2FAD05-DAAA-4255-AD42-DAC0B96BECCF}">
      <dsp:nvSpPr>
        <dsp:cNvPr id="0" name=""/>
        <dsp:cNvSpPr/>
      </dsp:nvSpPr>
      <dsp:spPr>
        <a:xfrm>
          <a:off x="0" y="3235906"/>
          <a:ext cx="7255642" cy="11336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zh-CN" altLang="en-US" sz="2600" kern="1200" dirty="0"/>
            <a:t>高度重视传统文化内涵的价值追求和中华美德、文化的核心与灵魂是价值观。</a:t>
          </a:r>
        </a:p>
      </dsp:txBody>
      <dsp:txXfrm>
        <a:off x="55339" y="3291245"/>
        <a:ext cx="7144964" cy="1022942"/>
      </dsp:txXfrm>
    </dsp:sp>
    <dsp:sp modelId="{4472CFC3-39CE-4BF7-8688-D6FBC16546F3}">
      <dsp:nvSpPr>
        <dsp:cNvPr id="0" name=""/>
        <dsp:cNvSpPr/>
      </dsp:nvSpPr>
      <dsp:spPr>
        <a:xfrm>
          <a:off x="0" y="4369526"/>
          <a:ext cx="7255642"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367"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a:t>对于传统文化的正面评价：去粗取精、去伪存真、兼容并蓄</a:t>
          </a:r>
        </a:p>
      </dsp:txBody>
      <dsp:txXfrm>
        <a:off x="0" y="4369526"/>
        <a:ext cx="7255642" cy="43056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AB8F35-7CDB-4116-8A4B-3F4DF38FCB2A}" type="datetimeFigureOut">
              <a:rPr lang="zh-CN" altLang="en-US" smtClean="0"/>
              <a:t>21/1/3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ED294D-D3BC-44A5-B2B7-C25B67B8F72C}" type="slidenum">
              <a:rPr lang="zh-CN" altLang="en-US" smtClean="0"/>
              <a:t>‹#›</a:t>
            </a:fld>
            <a:endParaRPr lang="zh-CN" altLang="en-US"/>
          </a:p>
        </p:txBody>
      </p:sp>
    </p:spTree>
    <p:extLst>
      <p:ext uri="{BB962C8B-B14F-4D97-AF65-F5344CB8AC3E}">
        <p14:creationId xmlns:p14="http://schemas.microsoft.com/office/powerpoint/2010/main" val="2511411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4ED294D-D3BC-44A5-B2B7-C25B67B8F72C}" type="slidenum">
              <a:rPr lang="zh-CN" altLang="en-US" smtClean="0"/>
              <a:t>35</a:t>
            </a:fld>
            <a:endParaRPr lang="zh-CN" altLang="en-US"/>
          </a:p>
        </p:txBody>
      </p:sp>
    </p:spTree>
    <p:extLst>
      <p:ext uri="{BB962C8B-B14F-4D97-AF65-F5344CB8AC3E}">
        <p14:creationId xmlns:p14="http://schemas.microsoft.com/office/powerpoint/2010/main" val="813797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1A9C51-285B-47B4-825B-F2478EEE194E}"/>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CBED16EA-10CC-4E9A-8FAF-FBF293F01B0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1F65C04-3B12-4922-B795-FE10F5D782D8}"/>
              </a:ext>
            </a:extLst>
          </p:cNvPr>
          <p:cNvSpPr>
            <a:spLocks noGrp="1"/>
          </p:cNvSpPr>
          <p:nvPr>
            <p:ph type="dt" sz="half" idx="10"/>
          </p:nvPr>
        </p:nvSpPr>
        <p:spPr/>
        <p:txBody>
          <a:bodyPr/>
          <a:lstStyle/>
          <a:p>
            <a:fld id="{530820CF-B880-4189-942D-D702A7CBA730}" type="datetimeFigureOut">
              <a:rPr lang="zh-CN" altLang="en-US" smtClean="0"/>
              <a:t>21/1/3</a:t>
            </a:fld>
            <a:endParaRPr lang="zh-CN" altLang="en-US"/>
          </a:p>
        </p:txBody>
      </p:sp>
      <p:sp>
        <p:nvSpPr>
          <p:cNvPr id="5" name="页脚占位符 4">
            <a:extLst>
              <a:ext uri="{FF2B5EF4-FFF2-40B4-BE49-F238E27FC236}">
                <a16:creationId xmlns:a16="http://schemas.microsoft.com/office/drawing/2014/main" id="{F283090F-4C4A-4511-87EB-01F3D6B8F4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00B1B9-FC77-46C8-BFBF-384BD6C6F4B7}"/>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83717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BFA84D-FAEC-447E-A9AA-702AB7029FE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4334A4A-BDEB-40A2-952B-FFB49A5F24A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CE9E293-15CC-4DAA-8F6B-1B6F5F3C8D33}"/>
              </a:ext>
            </a:extLst>
          </p:cNvPr>
          <p:cNvSpPr>
            <a:spLocks noGrp="1"/>
          </p:cNvSpPr>
          <p:nvPr>
            <p:ph type="dt" sz="half" idx="10"/>
          </p:nvPr>
        </p:nvSpPr>
        <p:spPr/>
        <p:txBody>
          <a:bodyPr/>
          <a:lstStyle/>
          <a:p>
            <a:fld id="{530820CF-B880-4189-942D-D702A7CBA730}" type="datetimeFigureOut">
              <a:rPr lang="zh-CN" altLang="en-US" smtClean="0"/>
              <a:t>21/1/3</a:t>
            </a:fld>
            <a:endParaRPr lang="zh-CN" altLang="en-US"/>
          </a:p>
        </p:txBody>
      </p:sp>
      <p:sp>
        <p:nvSpPr>
          <p:cNvPr id="5" name="页脚占位符 4">
            <a:extLst>
              <a:ext uri="{FF2B5EF4-FFF2-40B4-BE49-F238E27FC236}">
                <a16:creationId xmlns:a16="http://schemas.microsoft.com/office/drawing/2014/main" id="{8FBC7D3C-EA5A-4CA4-814B-A46DF4D1CA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166DF8-49B5-4131-B58A-74908D91D707}"/>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13860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C8D6062-FF5D-4BC1-A463-DAFAEC650410}"/>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2777EA9-ACE1-4DF4-B450-158336DB822C}"/>
              </a:ext>
            </a:extLst>
          </p:cNvPr>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79EA8F-1E63-41D5-AD4C-4FB5A1A3422C}"/>
              </a:ext>
            </a:extLst>
          </p:cNvPr>
          <p:cNvSpPr>
            <a:spLocks noGrp="1"/>
          </p:cNvSpPr>
          <p:nvPr>
            <p:ph type="dt" sz="half" idx="10"/>
          </p:nvPr>
        </p:nvSpPr>
        <p:spPr/>
        <p:txBody>
          <a:bodyPr/>
          <a:lstStyle/>
          <a:p>
            <a:fld id="{530820CF-B880-4189-942D-D702A7CBA730}" type="datetimeFigureOut">
              <a:rPr lang="zh-CN" altLang="en-US" smtClean="0"/>
              <a:t>21/1/3</a:t>
            </a:fld>
            <a:endParaRPr lang="zh-CN" altLang="en-US"/>
          </a:p>
        </p:txBody>
      </p:sp>
      <p:sp>
        <p:nvSpPr>
          <p:cNvPr id="5" name="页脚占位符 4">
            <a:extLst>
              <a:ext uri="{FF2B5EF4-FFF2-40B4-BE49-F238E27FC236}">
                <a16:creationId xmlns:a16="http://schemas.microsoft.com/office/drawing/2014/main" id="{07A8BDD4-20E0-495B-B498-BD9E3BE00B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1444A8-A0BF-4FB7-99E8-5F88744ED5C2}"/>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884282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CFAACF-5A22-4AEC-B143-E9BE48D119A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6D365F1-AEFB-475E-AA81-486B2A4CA2E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8B9E66A-33B4-455E-ADDC-4FCF2279EA22}"/>
              </a:ext>
            </a:extLst>
          </p:cNvPr>
          <p:cNvSpPr>
            <a:spLocks noGrp="1"/>
          </p:cNvSpPr>
          <p:nvPr>
            <p:ph type="dt" sz="half" idx="10"/>
          </p:nvPr>
        </p:nvSpPr>
        <p:spPr/>
        <p:txBody>
          <a:bodyPr/>
          <a:lstStyle/>
          <a:p>
            <a:fld id="{530820CF-B880-4189-942D-D702A7CBA730}" type="datetimeFigureOut">
              <a:rPr lang="zh-CN" altLang="en-US" smtClean="0"/>
              <a:t>21/1/3</a:t>
            </a:fld>
            <a:endParaRPr lang="zh-CN" altLang="en-US"/>
          </a:p>
        </p:txBody>
      </p:sp>
      <p:sp>
        <p:nvSpPr>
          <p:cNvPr id="5" name="页脚占位符 4">
            <a:extLst>
              <a:ext uri="{FF2B5EF4-FFF2-40B4-BE49-F238E27FC236}">
                <a16:creationId xmlns:a16="http://schemas.microsoft.com/office/drawing/2014/main" id="{0E7CEA7E-3FAD-4D5B-9D49-200E64430B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0B8605-44C2-4B82-9D5E-3C380D997D22}"/>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93661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4489F-D008-4D04-AAC9-0EE24E825F94}"/>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FAC4FD9D-E846-4A9D-AE5D-95CF5F4DBA3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87BABB2-1F0A-4BFE-A71E-5D628FE0F435}"/>
              </a:ext>
            </a:extLst>
          </p:cNvPr>
          <p:cNvSpPr>
            <a:spLocks noGrp="1"/>
          </p:cNvSpPr>
          <p:nvPr>
            <p:ph type="dt" sz="half" idx="10"/>
          </p:nvPr>
        </p:nvSpPr>
        <p:spPr/>
        <p:txBody>
          <a:bodyPr/>
          <a:lstStyle/>
          <a:p>
            <a:fld id="{530820CF-B880-4189-942D-D702A7CBA730}" type="datetimeFigureOut">
              <a:rPr lang="zh-CN" altLang="en-US" smtClean="0"/>
              <a:t>21/1/3</a:t>
            </a:fld>
            <a:endParaRPr lang="zh-CN" altLang="en-US"/>
          </a:p>
        </p:txBody>
      </p:sp>
      <p:sp>
        <p:nvSpPr>
          <p:cNvPr id="5" name="页脚占位符 4">
            <a:extLst>
              <a:ext uri="{FF2B5EF4-FFF2-40B4-BE49-F238E27FC236}">
                <a16:creationId xmlns:a16="http://schemas.microsoft.com/office/drawing/2014/main" id="{EDCF0DBC-A554-4CCC-9A83-DCC25E42DA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D4B951-4EDF-40C8-AE52-446B5C402F06}"/>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801135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17C0B-1C72-434A-8768-ECD6379B7B6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4092F02-CF8B-473A-A745-3B0BA0908795}"/>
              </a:ext>
            </a:extLst>
          </p:cNvPr>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6E942B5-9B76-4717-B0ED-54C5212778BE}"/>
              </a:ext>
            </a:extLst>
          </p:cNvPr>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33F507D-C59A-48D8-AE5A-C86E1EF7E458}"/>
              </a:ext>
            </a:extLst>
          </p:cNvPr>
          <p:cNvSpPr>
            <a:spLocks noGrp="1"/>
          </p:cNvSpPr>
          <p:nvPr>
            <p:ph type="dt" sz="half" idx="10"/>
          </p:nvPr>
        </p:nvSpPr>
        <p:spPr/>
        <p:txBody>
          <a:bodyPr/>
          <a:lstStyle/>
          <a:p>
            <a:fld id="{530820CF-B880-4189-942D-D702A7CBA730}" type="datetimeFigureOut">
              <a:rPr lang="zh-CN" altLang="en-US" smtClean="0"/>
              <a:t>21/1/3</a:t>
            </a:fld>
            <a:endParaRPr lang="zh-CN" altLang="en-US"/>
          </a:p>
        </p:txBody>
      </p:sp>
      <p:sp>
        <p:nvSpPr>
          <p:cNvPr id="6" name="页脚占位符 5">
            <a:extLst>
              <a:ext uri="{FF2B5EF4-FFF2-40B4-BE49-F238E27FC236}">
                <a16:creationId xmlns:a16="http://schemas.microsoft.com/office/drawing/2014/main" id="{6C852B4A-9E45-458E-91C9-8496CF49BB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B55F2A-4757-4F71-95CE-5B8E9D7FBACC}"/>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14772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62F474-2719-4A05-92C8-8244716FCCAB}"/>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8D48CB9-0C10-4335-A538-580161213D8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61B30E5-6AAD-462F-AFE0-B1E475DEBEF5}"/>
              </a:ext>
            </a:extLst>
          </p:cNvPr>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7EC4D55-97A4-4AD0-B0DC-1B818F55912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C8D1B98-AFEE-40B6-B1B6-1BB490899121}"/>
              </a:ext>
            </a:extLst>
          </p:cNvPr>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B58D427-C209-43E6-AB26-1D64A862FD97}"/>
              </a:ext>
            </a:extLst>
          </p:cNvPr>
          <p:cNvSpPr>
            <a:spLocks noGrp="1"/>
          </p:cNvSpPr>
          <p:nvPr>
            <p:ph type="dt" sz="half" idx="10"/>
          </p:nvPr>
        </p:nvSpPr>
        <p:spPr/>
        <p:txBody>
          <a:bodyPr/>
          <a:lstStyle/>
          <a:p>
            <a:fld id="{530820CF-B880-4189-942D-D702A7CBA730}" type="datetimeFigureOut">
              <a:rPr lang="zh-CN" altLang="en-US" smtClean="0"/>
              <a:t>21/1/3</a:t>
            </a:fld>
            <a:endParaRPr lang="zh-CN" altLang="en-US"/>
          </a:p>
        </p:txBody>
      </p:sp>
      <p:sp>
        <p:nvSpPr>
          <p:cNvPr id="8" name="页脚占位符 7">
            <a:extLst>
              <a:ext uri="{FF2B5EF4-FFF2-40B4-BE49-F238E27FC236}">
                <a16:creationId xmlns:a16="http://schemas.microsoft.com/office/drawing/2014/main" id="{6A833E94-9031-4BBC-91D8-3923771C112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5508A0B-B565-4156-B1F0-6B079F806D18}"/>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37704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07E37-8FEE-457E-87FE-DA7B4B78BF2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2008081-68ED-4F21-9969-9316BE7C3382}"/>
              </a:ext>
            </a:extLst>
          </p:cNvPr>
          <p:cNvSpPr>
            <a:spLocks noGrp="1"/>
          </p:cNvSpPr>
          <p:nvPr>
            <p:ph type="dt" sz="half" idx="10"/>
          </p:nvPr>
        </p:nvSpPr>
        <p:spPr/>
        <p:txBody>
          <a:bodyPr/>
          <a:lstStyle/>
          <a:p>
            <a:fld id="{530820CF-B880-4189-942D-D702A7CBA730}" type="datetimeFigureOut">
              <a:rPr lang="zh-CN" altLang="en-US" smtClean="0"/>
              <a:t>21/1/3</a:t>
            </a:fld>
            <a:endParaRPr lang="zh-CN" altLang="en-US"/>
          </a:p>
        </p:txBody>
      </p:sp>
      <p:sp>
        <p:nvSpPr>
          <p:cNvPr id="4" name="页脚占位符 3">
            <a:extLst>
              <a:ext uri="{FF2B5EF4-FFF2-40B4-BE49-F238E27FC236}">
                <a16:creationId xmlns:a16="http://schemas.microsoft.com/office/drawing/2014/main" id="{E6B3D4E3-3AA5-4546-B446-FF1F9579B5E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A2DCF75-148D-4791-8274-AF96FCCFF356}"/>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2135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76E4A0C-565E-419C-B116-9ACB00E51F41}"/>
              </a:ext>
            </a:extLst>
          </p:cNvPr>
          <p:cNvSpPr>
            <a:spLocks noGrp="1"/>
          </p:cNvSpPr>
          <p:nvPr>
            <p:ph type="dt" sz="half" idx="10"/>
          </p:nvPr>
        </p:nvSpPr>
        <p:spPr/>
        <p:txBody>
          <a:bodyPr/>
          <a:lstStyle/>
          <a:p>
            <a:fld id="{530820CF-B880-4189-942D-D702A7CBA730}" type="datetimeFigureOut">
              <a:rPr lang="zh-CN" altLang="en-US" smtClean="0"/>
              <a:t>21/1/3</a:t>
            </a:fld>
            <a:endParaRPr lang="zh-CN" altLang="en-US"/>
          </a:p>
        </p:txBody>
      </p:sp>
      <p:sp>
        <p:nvSpPr>
          <p:cNvPr id="3" name="页脚占位符 2">
            <a:extLst>
              <a:ext uri="{FF2B5EF4-FFF2-40B4-BE49-F238E27FC236}">
                <a16:creationId xmlns:a16="http://schemas.microsoft.com/office/drawing/2014/main" id="{E7DCB233-D8F1-4610-99A4-09B1C3BE63D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CAD79CA-BF48-43D0-A92A-2A0F347CFAF7}"/>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72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E33D78-0E89-40BF-BA80-2AE718D1FA74}"/>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CD1B28FA-31CB-47D1-AF40-A2F8B43FD3C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7A39DF3-7BB7-4744-B38A-EAA82FA53D7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29BF0BA-14BB-426F-86BD-2E3D30A24634}"/>
              </a:ext>
            </a:extLst>
          </p:cNvPr>
          <p:cNvSpPr>
            <a:spLocks noGrp="1"/>
          </p:cNvSpPr>
          <p:nvPr>
            <p:ph type="dt" sz="half" idx="10"/>
          </p:nvPr>
        </p:nvSpPr>
        <p:spPr/>
        <p:txBody>
          <a:bodyPr/>
          <a:lstStyle/>
          <a:p>
            <a:fld id="{530820CF-B880-4189-942D-D702A7CBA730}" type="datetimeFigureOut">
              <a:rPr lang="zh-CN" altLang="en-US" smtClean="0"/>
              <a:t>21/1/3</a:t>
            </a:fld>
            <a:endParaRPr lang="zh-CN" altLang="en-US"/>
          </a:p>
        </p:txBody>
      </p:sp>
      <p:sp>
        <p:nvSpPr>
          <p:cNvPr id="6" name="页脚占位符 5">
            <a:extLst>
              <a:ext uri="{FF2B5EF4-FFF2-40B4-BE49-F238E27FC236}">
                <a16:creationId xmlns:a16="http://schemas.microsoft.com/office/drawing/2014/main" id="{115CC228-0C75-4C41-B20B-663A7A2C7A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16C668-BAD0-4F67-9852-11445C7EC15A}"/>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959197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E0BA28-36B1-41FA-AD34-7705FBCEBD7D}"/>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786A4970-D7C7-4060-B52C-D4BFA444CB7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D9C3F814-3C00-4589-A048-F2D19522973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D8C078A-B1E0-4FDE-9F33-BAA69F2EF12B}"/>
              </a:ext>
            </a:extLst>
          </p:cNvPr>
          <p:cNvSpPr>
            <a:spLocks noGrp="1"/>
          </p:cNvSpPr>
          <p:nvPr>
            <p:ph type="dt" sz="half" idx="10"/>
          </p:nvPr>
        </p:nvSpPr>
        <p:spPr/>
        <p:txBody>
          <a:bodyPr/>
          <a:lstStyle/>
          <a:p>
            <a:fld id="{530820CF-B880-4189-942D-D702A7CBA730}" type="datetimeFigureOut">
              <a:rPr lang="zh-CN" altLang="en-US" smtClean="0"/>
              <a:t>21/1/3</a:t>
            </a:fld>
            <a:endParaRPr lang="zh-CN" altLang="en-US"/>
          </a:p>
        </p:txBody>
      </p:sp>
      <p:sp>
        <p:nvSpPr>
          <p:cNvPr id="6" name="页脚占位符 5">
            <a:extLst>
              <a:ext uri="{FF2B5EF4-FFF2-40B4-BE49-F238E27FC236}">
                <a16:creationId xmlns:a16="http://schemas.microsoft.com/office/drawing/2014/main" id="{818CE7A3-FDBC-4D43-BA08-A5C5C7C9537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194B740-F8FF-47D4-93B5-4373A29BE635}"/>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53579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D09D85F-DC37-486A-904E-5E99842F627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ACA890C-B254-4045-B207-515A4492120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57CAE7-1E5E-4425-AADA-AD55E484476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0820CF-B880-4189-942D-D702A7CBA730}" type="datetimeFigureOut">
              <a:rPr lang="zh-CN" altLang="en-US" smtClean="0"/>
              <a:t>21/1/3</a:t>
            </a:fld>
            <a:endParaRPr lang="zh-CN" altLang="en-US"/>
          </a:p>
        </p:txBody>
      </p:sp>
      <p:sp>
        <p:nvSpPr>
          <p:cNvPr id="5" name="页脚占位符 4">
            <a:extLst>
              <a:ext uri="{FF2B5EF4-FFF2-40B4-BE49-F238E27FC236}">
                <a16:creationId xmlns:a16="http://schemas.microsoft.com/office/drawing/2014/main" id="{1AD86B71-12BB-4664-880C-DEE72B366F9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B587FDA-E4AC-4E12-AF51-5A363DA0988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3141861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baike.baidu.com/view/1218.ht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7F471-FE0E-A140-9213-1977DB5EF913}"/>
              </a:ext>
            </a:extLst>
          </p:cNvPr>
          <p:cNvSpPr>
            <a:spLocks noGrp="1"/>
          </p:cNvSpPr>
          <p:nvPr>
            <p:ph type="title"/>
          </p:nvPr>
        </p:nvSpPr>
        <p:spPr/>
        <p:txBody>
          <a:bodyPr/>
          <a:lstStyle/>
          <a:p>
            <a:r>
              <a:rPr kumimoji="1" lang="zh-CN" altLang="en-US" dirty="0"/>
              <a:t>党的十九大报告</a:t>
            </a:r>
          </a:p>
        </p:txBody>
      </p:sp>
      <p:sp>
        <p:nvSpPr>
          <p:cNvPr id="3" name="内容占位符 2">
            <a:extLst>
              <a:ext uri="{FF2B5EF4-FFF2-40B4-BE49-F238E27FC236}">
                <a16:creationId xmlns:a16="http://schemas.microsoft.com/office/drawing/2014/main" id="{ACA46FDA-9A2E-5D4D-B77F-A8230D6A1244}"/>
              </a:ext>
            </a:extLst>
          </p:cNvPr>
          <p:cNvSpPr>
            <a:spLocks noGrp="1"/>
          </p:cNvSpPr>
          <p:nvPr>
            <p:ph idx="1"/>
          </p:nvPr>
        </p:nvSpPr>
        <p:spPr>
          <a:xfrm>
            <a:off x="495978" y="1593477"/>
            <a:ext cx="8180478" cy="4195481"/>
          </a:xfrm>
        </p:spPr>
        <p:txBody>
          <a:bodyPr/>
          <a:lstStyle/>
          <a:p>
            <a:r>
              <a:rPr kumimoji="1" lang="zh-CN" altLang="en-US" dirty="0"/>
              <a:t>文化部分位于经济、政治之后的第三部分，位于民生、生态之前，足见其重要性。</a:t>
            </a:r>
            <a:endParaRPr kumimoji="1" lang="en-US" altLang="zh-CN" dirty="0"/>
          </a:p>
          <a:p>
            <a:r>
              <a:rPr kumimoji="1" lang="zh-CN" altLang="en-US" dirty="0"/>
              <a:t>“文化是一个国家、一个民族的灵魂。文化兴国运兴，文化强民族强。没有高度的文化自信，没有文化的繁荣兴盛，就没有中华民族伟大复兴。要坚持中国特色社会主义文化发展道路，激发全民族文化创新创造活力，建设社会主义文化强国。”</a:t>
            </a:r>
            <a:endParaRPr kumimoji="1" lang="en-US" altLang="zh-CN" dirty="0"/>
          </a:p>
          <a:p>
            <a:r>
              <a:rPr kumimoji="1" lang="zh-CN" altLang="en-US" dirty="0"/>
              <a:t>报告中从意识形态工作、核心价值观、思想道德建设、繁荣发展文艺、推动文化产业五个方面阐述文化建设。</a:t>
            </a:r>
          </a:p>
        </p:txBody>
      </p:sp>
    </p:spTree>
    <p:extLst>
      <p:ext uri="{BB962C8B-B14F-4D97-AF65-F5344CB8AC3E}">
        <p14:creationId xmlns:p14="http://schemas.microsoft.com/office/powerpoint/2010/main" val="427077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F2C9D1-1ED2-4A9A-AAFF-CC7D870A4774}"/>
              </a:ext>
            </a:extLst>
          </p:cNvPr>
          <p:cNvSpPr>
            <a:spLocks noGrp="1"/>
          </p:cNvSpPr>
          <p:nvPr>
            <p:ph type="title"/>
          </p:nvPr>
        </p:nvSpPr>
        <p:spPr/>
        <p:txBody>
          <a:bodyPr/>
          <a:lstStyle/>
          <a:p>
            <a:r>
              <a:rPr lang="en-US" altLang="zh-CN" dirty="0"/>
              <a:t>5.</a:t>
            </a:r>
            <a:r>
              <a:rPr lang="zh-CN" altLang="en-US" dirty="0"/>
              <a:t>文化的历史</a:t>
            </a:r>
          </a:p>
        </p:txBody>
      </p:sp>
      <p:sp>
        <p:nvSpPr>
          <p:cNvPr id="3" name="内容占位符 2">
            <a:extLst>
              <a:ext uri="{FF2B5EF4-FFF2-40B4-BE49-F238E27FC236}">
                <a16:creationId xmlns:a16="http://schemas.microsoft.com/office/drawing/2014/main" id="{9F4083B4-9FC4-4038-A2F5-E1255A32D6A6}"/>
              </a:ext>
            </a:extLst>
          </p:cNvPr>
          <p:cNvSpPr>
            <a:spLocks noGrp="1"/>
          </p:cNvSpPr>
          <p:nvPr>
            <p:ph idx="1"/>
          </p:nvPr>
        </p:nvSpPr>
        <p:spPr>
          <a:xfrm>
            <a:off x="323528" y="1295400"/>
            <a:ext cx="8568952" cy="5301951"/>
          </a:xfrm>
        </p:spPr>
        <p:txBody>
          <a:bodyPr>
            <a:normAutofit/>
          </a:bodyPr>
          <a:lstStyle/>
          <a:p>
            <a:r>
              <a:rPr lang="zh-CN" altLang="en-US" dirty="0"/>
              <a:t>中国文化史</a:t>
            </a:r>
            <a:endParaRPr lang="en-US" altLang="zh-CN" dirty="0"/>
          </a:p>
          <a:p>
            <a:pPr marL="0" indent="0">
              <a:buNone/>
            </a:pPr>
            <a:r>
              <a:rPr lang="zh-CN" altLang="en-US" dirty="0"/>
              <a:t>从传说中的伏羲八卦，仓颉造字，到甲骨文的出土；</a:t>
            </a:r>
            <a:endParaRPr lang="en-US" altLang="zh-CN" dirty="0"/>
          </a:p>
          <a:p>
            <a:pPr marL="0" indent="0">
              <a:buNone/>
            </a:pPr>
            <a:r>
              <a:rPr lang="zh-CN" altLang="en-US" dirty="0"/>
              <a:t>从夏商周的宗法礼制，到春秋战国诸子百家；</a:t>
            </a:r>
            <a:endParaRPr lang="en-US" altLang="zh-CN" dirty="0"/>
          </a:p>
          <a:p>
            <a:pPr marL="0" indent="0">
              <a:buNone/>
            </a:pPr>
            <a:r>
              <a:rPr lang="zh-CN" altLang="en-US" dirty="0"/>
              <a:t>从秦统一六国焚书坑儒，到汉武帝罢黜百家、独尊儒术；</a:t>
            </a:r>
            <a:endParaRPr lang="en-US" altLang="zh-CN" dirty="0"/>
          </a:p>
          <a:p>
            <a:pPr marL="0" indent="0">
              <a:buNone/>
            </a:pPr>
            <a:r>
              <a:rPr lang="zh-CN" altLang="en-US" dirty="0"/>
              <a:t>东汉后期道教兴起、佛教传入；</a:t>
            </a:r>
            <a:endParaRPr lang="en-US" altLang="zh-CN" dirty="0"/>
          </a:p>
          <a:p>
            <a:pPr marL="0" indent="0">
              <a:buNone/>
            </a:pPr>
            <a:r>
              <a:rPr lang="zh-CN" altLang="en-US" dirty="0"/>
              <a:t>晋魏隋唐时期门第、士族与科举；</a:t>
            </a:r>
            <a:endParaRPr lang="en-US" altLang="zh-CN" dirty="0"/>
          </a:p>
          <a:p>
            <a:pPr marL="0" indent="0">
              <a:buNone/>
            </a:pPr>
            <a:r>
              <a:rPr lang="zh-CN" altLang="en-US" dirty="0"/>
              <a:t>从宋元明清与外族的交战、交流与开放；</a:t>
            </a:r>
            <a:endParaRPr lang="en-US" altLang="zh-CN" dirty="0"/>
          </a:p>
          <a:p>
            <a:pPr marL="0" indent="0">
              <a:buNone/>
            </a:pPr>
            <a:r>
              <a:rPr lang="zh-CN" altLang="en-US" dirty="0"/>
              <a:t>到西方的近代科技、政治文化和马列主义带来了巨大的影响；</a:t>
            </a:r>
            <a:endParaRPr lang="en-US" altLang="zh-CN" dirty="0"/>
          </a:p>
          <a:p>
            <a:pPr marL="0" indent="0">
              <a:buNone/>
            </a:pPr>
            <a:r>
              <a:rPr lang="zh-CN" altLang="en-US" dirty="0"/>
              <a:t>目前进入马克思主义中国化阶段</a:t>
            </a:r>
            <a:r>
              <a:rPr lang="en-US" altLang="zh-CN" dirty="0"/>
              <a:t>——</a:t>
            </a:r>
            <a:r>
              <a:rPr lang="zh-CN" altLang="en-US" dirty="0"/>
              <a:t>马克思主义理论与中国的历史、传统和发展实际相结合的过程，深度参与国际事务和交流。</a:t>
            </a:r>
            <a:endParaRPr lang="en-US" altLang="zh-CN" dirty="0"/>
          </a:p>
          <a:p>
            <a:endParaRPr lang="zh-CN" altLang="en-US" dirty="0"/>
          </a:p>
        </p:txBody>
      </p:sp>
    </p:spTree>
    <p:extLst>
      <p:ext uri="{BB962C8B-B14F-4D97-AF65-F5344CB8AC3E}">
        <p14:creationId xmlns:p14="http://schemas.microsoft.com/office/powerpoint/2010/main" val="4168824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F2C9D1-1ED2-4A9A-AAFF-CC7D870A4774}"/>
              </a:ext>
            </a:extLst>
          </p:cNvPr>
          <p:cNvSpPr>
            <a:spLocks noGrp="1"/>
          </p:cNvSpPr>
          <p:nvPr>
            <p:ph type="title"/>
          </p:nvPr>
        </p:nvSpPr>
        <p:spPr/>
        <p:txBody>
          <a:bodyPr/>
          <a:lstStyle/>
          <a:p>
            <a:r>
              <a:rPr lang="en-US" altLang="zh-CN" dirty="0"/>
              <a:t>5.</a:t>
            </a:r>
            <a:r>
              <a:rPr lang="zh-CN" altLang="en-US" dirty="0"/>
              <a:t>文化的历史</a:t>
            </a:r>
          </a:p>
        </p:txBody>
      </p:sp>
      <p:sp>
        <p:nvSpPr>
          <p:cNvPr id="3" name="内容占位符 2">
            <a:extLst>
              <a:ext uri="{FF2B5EF4-FFF2-40B4-BE49-F238E27FC236}">
                <a16:creationId xmlns:a16="http://schemas.microsoft.com/office/drawing/2014/main" id="{9F4083B4-9FC4-4038-A2F5-E1255A32D6A6}"/>
              </a:ext>
            </a:extLst>
          </p:cNvPr>
          <p:cNvSpPr>
            <a:spLocks noGrp="1"/>
          </p:cNvSpPr>
          <p:nvPr>
            <p:ph idx="1"/>
          </p:nvPr>
        </p:nvSpPr>
        <p:spPr>
          <a:xfrm>
            <a:off x="323528" y="1295400"/>
            <a:ext cx="8568952" cy="5301951"/>
          </a:xfrm>
        </p:spPr>
        <p:txBody>
          <a:bodyPr>
            <a:normAutofit/>
          </a:bodyPr>
          <a:lstStyle/>
          <a:p>
            <a:r>
              <a:rPr lang="zh-CN" altLang="en-US" dirty="0"/>
              <a:t>西方文化史</a:t>
            </a:r>
            <a:endParaRPr lang="en-US" altLang="zh-CN" dirty="0"/>
          </a:p>
          <a:p>
            <a:pPr marL="0" indent="0">
              <a:buNone/>
            </a:pPr>
            <a:r>
              <a:rPr lang="zh-CN" altLang="en-US" dirty="0"/>
              <a:t>古希腊</a:t>
            </a:r>
            <a:r>
              <a:rPr lang="en-US" altLang="zh-CN" dirty="0"/>
              <a:t>——</a:t>
            </a:r>
            <a:r>
              <a:rPr lang="zh-CN" altLang="en-US" dirty="0"/>
              <a:t>柏拉图、亚里士多德等，提出的政治、历史、哲学、医学、科学是西方文明的起源；</a:t>
            </a:r>
            <a:endParaRPr lang="en-US" altLang="zh-CN" dirty="0"/>
          </a:p>
          <a:p>
            <a:pPr marL="0" indent="0">
              <a:buNone/>
            </a:pPr>
            <a:r>
              <a:rPr lang="zh-CN" altLang="en-US" dirty="0"/>
              <a:t>罗马帝国时期的律法和基督教；</a:t>
            </a:r>
            <a:endParaRPr lang="en-US" altLang="zh-CN" dirty="0"/>
          </a:p>
          <a:p>
            <a:pPr marL="0" indent="0">
              <a:buNone/>
            </a:pPr>
            <a:r>
              <a:rPr lang="zh-CN" altLang="en-US" dirty="0"/>
              <a:t>中世纪的宗教统治；</a:t>
            </a:r>
            <a:endParaRPr lang="en-US" altLang="zh-CN" dirty="0"/>
          </a:p>
          <a:p>
            <a:pPr marL="0" indent="0">
              <a:buNone/>
            </a:pPr>
            <a:r>
              <a:rPr lang="zh-CN" altLang="en-US" dirty="0"/>
              <a:t>文艺复兴、宗教改革和启蒙运动的理性主义；</a:t>
            </a:r>
            <a:endParaRPr lang="en-US" altLang="zh-CN" dirty="0"/>
          </a:p>
          <a:p>
            <a:pPr marL="0" indent="0">
              <a:buNone/>
            </a:pPr>
            <a:r>
              <a:rPr lang="zh-CN" altLang="en-US" dirty="0"/>
              <a:t>科技革命、经济周期波动、世界大战；</a:t>
            </a:r>
            <a:endParaRPr lang="en-US" altLang="zh-CN" dirty="0"/>
          </a:p>
          <a:p>
            <a:pPr marL="0" indent="0">
              <a:buNone/>
            </a:pPr>
            <a:r>
              <a:rPr lang="zh-CN" altLang="en-US" dirty="0"/>
              <a:t>福利国家、凯恩斯主义等现代社会的多元文化</a:t>
            </a:r>
            <a:endParaRPr lang="en-US" altLang="zh-CN" dirty="0"/>
          </a:p>
        </p:txBody>
      </p:sp>
    </p:spTree>
    <p:extLst>
      <p:ext uri="{BB962C8B-B14F-4D97-AF65-F5344CB8AC3E}">
        <p14:creationId xmlns:p14="http://schemas.microsoft.com/office/powerpoint/2010/main" val="2346419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2DB68C-A518-3D46-85B7-BC996C7288FD}"/>
              </a:ext>
            </a:extLst>
          </p:cNvPr>
          <p:cNvSpPr>
            <a:spLocks noGrp="1"/>
          </p:cNvSpPr>
          <p:nvPr>
            <p:ph type="title"/>
          </p:nvPr>
        </p:nvSpPr>
        <p:spPr/>
        <p:txBody>
          <a:bodyPr/>
          <a:lstStyle/>
          <a:p>
            <a:r>
              <a:rPr lang="en-US" altLang="zh-CN" dirty="0"/>
              <a:t>《</a:t>
            </a:r>
            <a:r>
              <a:rPr lang="zh-CN" altLang="en-US" dirty="0"/>
              <a:t>文明的冲突</a:t>
            </a:r>
            <a:r>
              <a:rPr lang="en-US" altLang="zh-CN" dirty="0"/>
              <a:t>》</a:t>
            </a:r>
            <a:br>
              <a:rPr lang="zh-CN" altLang="en-US" dirty="0"/>
            </a:br>
            <a:endParaRPr kumimoji="1" lang="zh-CN" altLang="en-US" dirty="0"/>
          </a:p>
        </p:txBody>
      </p:sp>
      <p:sp>
        <p:nvSpPr>
          <p:cNvPr id="3" name="内容占位符 2">
            <a:extLst>
              <a:ext uri="{FF2B5EF4-FFF2-40B4-BE49-F238E27FC236}">
                <a16:creationId xmlns:a16="http://schemas.microsoft.com/office/drawing/2014/main" id="{521B707B-5500-7843-9CC5-4D1A00ADF9D0}"/>
              </a:ext>
            </a:extLst>
          </p:cNvPr>
          <p:cNvSpPr>
            <a:spLocks noGrp="1"/>
          </p:cNvSpPr>
          <p:nvPr>
            <p:ph idx="1"/>
          </p:nvPr>
        </p:nvSpPr>
        <p:spPr>
          <a:xfrm>
            <a:off x="495978" y="1593477"/>
            <a:ext cx="7748430" cy="4195481"/>
          </a:xfrm>
        </p:spPr>
        <p:txBody>
          <a:bodyPr/>
          <a:lstStyle/>
          <a:p>
            <a:r>
              <a:rPr lang="zh-CN" altLang="en-US" dirty="0"/>
              <a:t>塞缪尔</a:t>
            </a:r>
            <a:r>
              <a:rPr lang="en-US" altLang="zh-CN" dirty="0"/>
              <a:t>·</a:t>
            </a:r>
            <a:r>
              <a:rPr lang="zh-CN" altLang="en-US" dirty="0"/>
              <a:t>亨廷顿，</a:t>
            </a:r>
            <a:r>
              <a:rPr lang="en-US" altLang="zh-CN" dirty="0"/>
              <a:t>1993</a:t>
            </a:r>
            <a:r>
              <a:rPr lang="zh-CN" altLang="en-US" dirty="0"/>
              <a:t>年夏发表文章，陆续成书</a:t>
            </a:r>
            <a:endParaRPr lang="en-US" altLang="zh-CN" dirty="0"/>
          </a:p>
          <a:p>
            <a:r>
              <a:rPr kumimoji="1" lang="zh-CN" altLang="en-US" dirty="0"/>
              <a:t>文化的冲突</a:t>
            </a:r>
            <a:endParaRPr kumimoji="1" lang="en-US" altLang="zh-CN" dirty="0"/>
          </a:p>
          <a:p>
            <a:r>
              <a:rPr kumimoji="1" lang="zh-CN" altLang="en-US" dirty="0"/>
              <a:t>作者核心观点：冷战后，世界格局的决定因素表现为七大或八大文明，即中华文明、日本文明、印度文明、伊斯兰文明、西方文明、东正教文明、拉美文明，还有可能存在的非洲文明。冲突的根源不再是意识形态，而是文化的差异，主宰全球的将是“文明的冲突”。</a:t>
            </a:r>
            <a:endParaRPr kumimoji="1" lang="en-US" altLang="zh-CN" dirty="0"/>
          </a:p>
          <a:p>
            <a:r>
              <a:rPr kumimoji="1" lang="zh-CN" altLang="en-US" dirty="0"/>
              <a:t>克己复礼、费孝通差序格局、祖先崇拜的华夏文明</a:t>
            </a:r>
            <a:endParaRPr kumimoji="1" lang="en-US" altLang="zh-CN" dirty="0"/>
          </a:p>
          <a:p>
            <a:pPr marL="0" indent="0">
              <a:buNone/>
            </a:pPr>
            <a:r>
              <a:rPr kumimoji="1" lang="zh-CN" altLang="en-US" dirty="0"/>
              <a:t>     </a:t>
            </a:r>
            <a:r>
              <a:rPr kumimoji="1" lang="en-US" altLang="zh-CN" dirty="0"/>
              <a:t>vs</a:t>
            </a:r>
            <a:r>
              <a:rPr kumimoji="1" lang="zh-CN" altLang="en-US" dirty="0"/>
              <a:t>个人英雄主义、爱冒险的美国精神</a:t>
            </a:r>
          </a:p>
        </p:txBody>
      </p:sp>
    </p:spTree>
    <p:extLst>
      <p:ext uri="{BB962C8B-B14F-4D97-AF65-F5344CB8AC3E}">
        <p14:creationId xmlns:p14="http://schemas.microsoft.com/office/powerpoint/2010/main" val="1832265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3EF16-EFB6-0F4E-9F97-F332E8E325BA}"/>
              </a:ext>
            </a:extLst>
          </p:cNvPr>
          <p:cNvSpPr>
            <a:spLocks noGrp="1"/>
          </p:cNvSpPr>
          <p:nvPr>
            <p:ph type="title"/>
          </p:nvPr>
        </p:nvSpPr>
        <p:spPr/>
        <p:txBody>
          <a:bodyPr/>
          <a:lstStyle/>
          <a:p>
            <a:r>
              <a:rPr kumimoji="1" lang="zh-CN" altLang="en-US" dirty="0"/>
              <a:t>二、我国社会主义文化理论与制度</a:t>
            </a:r>
          </a:p>
        </p:txBody>
      </p:sp>
      <p:sp>
        <p:nvSpPr>
          <p:cNvPr id="3" name="内容占位符 2">
            <a:extLst>
              <a:ext uri="{FF2B5EF4-FFF2-40B4-BE49-F238E27FC236}">
                <a16:creationId xmlns:a16="http://schemas.microsoft.com/office/drawing/2014/main" id="{42DBACFB-30B8-7645-B64C-1E99FF0D5C5A}"/>
              </a:ext>
            </a:extLst>
          </p:cNvPr>
          <p:cNvSpPr>
            <a:spLocks noGrp="1"/>
          </p:cNvSpPr>
          <p:nvPr>
            <p:ph idx="1"/>
          </p:nvPr>
        </p:nvSpPr>
        <p:spPr>
          <a:xfrm>
            <a:off x="495978" y="2348880"/>
            <a:ext cx="7055379" cy="3440078"/>
          </a:xfrm>
        </p:spPr>
        <p:txBody>
          <a:bodyPr/>
          <a:lstStyle/>
          <a:p>
            <a:r>
              <a:rPr kumimoji="1" lang="zh-CN" altLang="en-US" dirty="0"/>
              <a:t>中国特色社会主义文化构成</a:t>
            </a:r>
            <a:endParaRPr kumimoji="1" lang="en-US" altLang="zh-CN" dirty="0"/>
          </a:p>
          <a:p>
            <a:r>
              <a:rPr kumimoji="1" lang="zh-CN" altLang="en-US" dirty="0"/>
              <a:t>中国特色社会主义文化理论</a:t>
            </a:r>
            <a:endParaRPr kumimoji="1" lang="en-US" altLang="zh-CN" dirty="0"/>
          </a:p>
          <a:p>
            <a:r>
              <a:rPr kumimoji="1" lang="zh-CN" altLang="en-US" dirty="0"/>
              <a:t>中国特色社会主义文化制度</a:t>
            </a:r>
          </a:p>
        </p:txBody>
      </p:sp>
    </p:spTree>
    <p:extLst>
      <p:ext uri="{BB962C8B-B14F-4D97-AF65-F5344CB8AC3E}">
        <p14:creationId xmlns:p14="http://schemas.microsoft.com/office/powerpoint/2010/main" val="1481760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8FBB3D-1402-3740-B50C-4EEC33328CA8}"/>
              </a:ext>
            </a:extLst>
          </p:cNvPr>
          <p:cNvSpPr>
            <a:spLocks noGrp="1"/>
          </p:cNvSpPr>
          <p:nvPr>
            <p:ph type="title"/>
          </p:nvPr>
        </p:nvSpPr>
        <p:spPr>
          <a:xfrm>
            <a:off x="179512" y="452718"/>
            <a:ext cx="7848872" cy="842682"/>
          </a:xfrm>
        </p:spPr>
        <p:txBody>
          <a:bodyPr/>
          <a:lstStyle/>
          <a:p>
            <a:r>
              <a:rPr kumimoji="1" lang="en-US" altLang="zh-CN" dirty="0"/>
              <a:t>1.</a:t>
            </a:r>
            <a:r>
              <a:rPr kumimoji="1" lang="zh-CN" altLang="en-US" dirty="0"/>
              <a:t>我国社会主义文化的构成与面向</a:t>
            </a:r>
          </a:p>
        </p:txBody>
      </p:sp>
      <p:sp>
        <p:nvSpPr>
          <p:cNvPr id="3" name="内容占位符 2">
            <a:extLst>
              <a:ext uri="{FF2B5EF4-FFF2-40B4-BE49-F238E27FC236}">
                <a16:creationId xmlns:a16="http://schemas.microsoft.com/office/drawing/2014/main" id="{29D1C57E-04BD-C741-8270-C1964BC81B73}"/>
              </a:ext>
            </a:extLst>
          </p:cNvPr>
          <p:cNvSpPr>
            <a:spLocks noGrp="1"/>
          </p:cNvSpPr>
          <p:nvPr>
            <p:ph idx="1"/>
          </p:nvPr>
        </p:nvSpPr>
        <p:spPr>
          <a:xfrm>
            <a:off x="495978" y="1593477"/>
            <a:ext cx="8180478" cy="4811805"/>
          </a:xfrm>
        </p:spPr>
        <p:txBody>
          <a:bodyPr>
            <a:normAutofit/>
          </a:bodyPr>
          <a:lstStyle/>
          <a:p>
            <a:r>
              <a:rPr kumimoji="1" lang="zh-CN" altLang="en-US" dirty="0"/>
              <a:t>中国特色社会主义文化，源自于中华民族五千多年文明历史所孕育的</a:t>
            </a:r>
            <a:r>
              <a:rPr kumimoji="1" lang="zh-CN" altLang="en-US" dirty="0">
                <a:solidFill>
                  <a:srgbClr val="FF0000"/>
                </a:solidFill>
              </a:rPr>
              <a:t>中华优秀传统文化</a:t>
            </a:r>
            <a:r>
              <a:rPr kumimoji="1" lang="zh-CN" altLang="en-US" dirty="0"/>
              <a:t>，熔铸于党领导人民在革命、建设、改革中创造的</a:t>
            </a:r>
            <a:r>
              <a:rPr kumimoji="1" lang="zh-CN" altLang="en-US" dirty="0">
                <a:solidFill>
                  <a:srgbClr val="FF0000"/>
                </a:solidFill>
              </a:rPr>
              <a:t>革命文化和社会主义先进文化</a:t>
            </a:r>
            <a:r>
              <a:rPr kumimoji="1" lang="zh-CN" altLang="en-US" dirty="0"/>
              <a:t>，植根于</a:t>
            </a:r>
            <a:r>
              <a:rPr kumimoji="1" lang="zh-CN" altLang="en-US" dirty="0">
                <a:solidFill>
                  <a:srgbClr val="FF0000"/>
                </a:solidFill>
              </a:rPr>
              <a:t>中国特色社会主义伟大实践</a:t>
            </a:r>
            <a:r>
              <a:rPr kumimoji="1" lang="zh-CN" altLang="en-US" dirty="0"/>
              <a:t>。发展中国特色社会主义文化，就是以马克思主义为指导，坚守中华文化立场，立足当代中国现实，结合当今时代条件，发展</a:t>
            </a:r>
            <a:r>
              <a:rPr kumimoji="1" lang="zh-CN" altLang="en-US" dirty="0">
                <a:solidFill>
                  <a:srgbClr val="FF0000"/>
                </a:solidFill>
              </a:rPr>
              <a:t>面向现代化、面向世界、面向未来的</a:t>
            </a:r>
            <a:r>
              <a:rPr kumimoji="1" lang="zh-CN" altLang="en-US" dirty="0"/>
              <a:t>，民族的科学的大众的社会主义文化，推动社会主义精神文明和物质文明协调发展。要坚持为人民服务、为社会主义服务，坚持百花齐放、百家争鸣，坚持创造性转化、创新性发展，不断铸就中华文化新辉煌。</a:t>
            </a:r>
            <a:endParaRPr kumimoji="1" lang="en-US" altLang="zh-CN" dirty="0"/>
          </a:p>
          <a:p>
            <a:pPr marL="0" indent="0" algn="r">
              <a:buNone/>
            </a:pPr>
            <a:r>
              <a:rPr kumimoji="1" lang="en-US" altLang="zh-CN" dirty="0"/>
              <a:t>——</a:t>
            </a:r>
            <a:r>
              <a:rPr kumimoji="1" lang="zh-CN" altLang="en-US" dirty="0"/>
              <a:t>十九大报告</a:t>
            </a:r>
          </a:p>
        </p:txBody>
      </p:sp>
    </p:spTree>
    <p:extLst>
      <p:ext uri="{BB962C8B-B14F-4D97-AF65-F5344CB8AC3E}">
        <p14:creationId xmlns:p14="http://schemas.microsoft.com/office/powerpoint/2010/main" val="1163620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950633-F707-6147-A578-974BA70EC5F6}"/>
              </a:ext>
            </a:extLst>
          </p:cNvPr>
          <p:cNvSpPr>
            <a:spLocks noGrp="1"/>
          </p:cNvSpPr>
          <p:nvPr>
            <p:ph type="title"/>
          </p:nvPr>
        </p:nvSpPr>
        <p:spPr/>
        <p:txBody>
          <a:bodyPr/>
          <a:lstStyle/>
          <a:p>
            <a:r>
              <a:rPr kumimoji="1" lang="zh-CN" altLang="en-US" dirty="0"/>
              <a:t>革命文化和社会主义先进文化</a:t>
            </a:r>
          </a:p>
        </p:txBody>
      </p:sp>
      <p:sp>
        <p:nvSpPr>
          <p:cNvPr id="3" name="内容占位符 2">
            <a:extLst>
              <a:ext uri="{FF2B5EF4-FFF2-40B4-BE49-F238E27FC236}">
                <a16:creationId xmlns:a16="http://schemas.microsoft.com/office/drawing/2014/main" id="{2B12F251-C35D-424A-A671-F829906B13DD}"/>
              </a:ext>
            </a:extLst>
          </p:cNvPr>
          <p:cNvSpPr>
            <a:spLocks noGrp="1"/>
          </p:cNvSpPr>
          <p:nvPr>
            <p:ph idx="1"/>
          </p:nvPr>
        </p:nvSpPr>
        <p:spPr>
          <a:xfrm>
            <a:off x="495978" y="1593477"/>
            <a:ext cx="7676422" cy="4195481"/>
          </a:xfrm>
        </p:spPr>
        <p:txBody>
          <a:bodyPr/>
          <a:lstStyle/>
          <a:p>
            <a:r>
              <a:rPr kumimoji="1" lang="zh-CN" altLang="en-US" dirty="0"/>
              <a:t>革命年代、红色文化</a:t>
            </a:r>
            <a:endParaRPr kumimoji="1" lang="en-US" altLang="zh-CN" dirty="0"/>
          </a:p>
          <a:p>
            <a:pPr marL="0" indent="0">
              <a:buNone/>
            </a:pPr>
            <a:r>
              <a:rPr kumimoji="1" lang="zh-CN" altLang="en-US" dirty="0"/>
              <a:t>不怕牺牲、艰苦奋斗、永怀希望、救亡图存、勇敢向前、斗争智慧，红船精神、五四精神、井冈山精神、长征精神、延安精神、西柏坡精神，</a:t>
            </a:r>
            <a:r>
              <a:rPr kumimoji="1" lang="en-US" altLang="zh-CN" dirty="0"/>
              <a:t>《</a:t>
            </a:r>
            <a:r>
              <a:rPr kumimoji="1" lang="zh-CN" altLang="en-US" dirty="0"/>
              <a:t>红星照我去战斗</a:t>
            </a:r>
            <a:r>
              <a:rPr kumimoji="1" lang="en-US" altLang="zh-CN" dirty="0"/>
              <a:t>》《</a:t>
            </a:r>
            <a:r>
              <a:rPr kumimoji="1" lang="zh-CN" altLang="en-US" dirty="0"/>
              <a:t>红岩</a:t>
            </a:r>
            <a:r>
              <a:rPr kumimoji="1" lang="en-US" altLang="zh-CN" dirty="0"/>
              <a:t>》《</a:t>
            </a:r>
            <a:r>
              <a:rPr kumimoji="1" lang="zh-CN" altLang="en-US" dirty="0"/>
              <a:t>红色娘子军</a:t>
            </a:r>
            <a:r>
              <a:rPr kumimoji="1" lang="en-US" altLang="zh-CN" dirty="0"/>
              <a:t>》</a:t>
            </a:r>
          </a:p>
          <a:p>
            <a:r>
              <a:rPr kumimoji="1" lang="zh-CN" altLang="en-US" dirty="0"/>
              <a:t>社会主义先进文化</a:t>
            </a:r>
            <a:endParaRPr kumimoji="1" lang="en-US" altLang="zh-CN" dirty="0"/>
          </a:p>
          <a:p>
            <a:pPr marL="0" indent="0">
              <a:buNone/>
            </a:pPr>
            <a:r>
              <a:rPr kumimoji="1" lang="zh-CN" altLang="en-US" dirty="0"/>
              <a:t>雷锋精神、铁人精神、焦裕禄精神、海尔精神、</a:t>
            </a:r>
            <a:endParaRPr kumimoji="1" lang="en-US" altLang="zh-CN" dirty="0"/>
          </a:p>
          <a:p>
            <a:pPr marL="0" indent="0">
              <a:buNone/>
            </a:pPr>
            <a:r>
              <a:rPr kumimoji="1" lang="zh-CN" altLang="en-US" dirty="0"/>
              <a:t>“两弹一星”科学家、袁隆平、屠呦呦等</a:t>
            </a:r>
          </a:p>
        </p:txBody>
      </p:sp>
    </p:spTree>
    <p:extLst>
      <p:ext uri="{BB962C8B-B14F-4D97-AF65-F5344CB8AC3E}">
        <p14:creationId xmlns:p14="http://schemas.microsoft.com/office/powerpoint/2010/main" val="3344559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2753EE-38F7-454C-BA80-CB153E0E506F}"/>
              </a:ext>
            </a:extLst>
          </p:cNvPr>
          <p:cNvSpPr>
            <a:spLocks noGrp="1"/>
          </p:cNvSpPr>
          <p:nvPr>
            <p:ph type="title"/>
          </p:nvPr>
        </p:nvSpPr>
        <p:spPr/>
        <p:txBody>
          <a:bodyPr/>
          <a:lstStyle/>
          <a:p>
            <a:r>
              <a:rPr kumimoji="1" lang="zh-CN" altLang="en-US" dirty="0"/>
              <a:t>三个面向</a:t>
            </a:r>
          </a:p>
        </p:txBody>
      </p:sp>
      <p:sp>
        <p:nvSpPr>
          <p:cNvPr id="3" name="内容占位符 2">
            <a:extLst>
              <a:ext uri="{FF2B5EF4-FFF2-40B4-BE49-F238E27FC236}">
                <a16:creationId xmlns:a16="http://schemas.microsoft.com/office/drawing/2014/main" id="{1E19F985-4F03-594D-8EF1-33A2A939EA01}"/>
              </a:ext>
            </a:extLst>
          </p:cNvPr>
          <p:cNvSpPr>
            <a:spLocks noGrp="1"/>
          </p:cNvSpPr>
          <p:nvPr>
            <p:ph idx="1"/>
          </p:nvPr>
        </p:nvSpPr>
        <p:spPr>
          <a:xfrm>
            <a:off x="495978" y="1593477"/>
            <a:ext cx="8108470" cy="4195481"/>
          </a:xfrm>
        </p:spPr>
        <p:txBody>
          <a:bodyPr/>
          <a:lstStyle/>
          <a:p>
            <a:r>
              <a:rPr kumimoji="1" lang="zh-CN" altLang="en-US" dirty="0"/>
              <a:t>面向现代化</a:t>
            </a:r>
            <a:endParaRPr kumimoji="1" lang="en-US" altLang="zh-CN" dirty="0"/>
          </a:p>
          <a:p>
            <a:pPr marL="0" indent="0">
              <a:buNone/>
            </a:pPr>
            <a:r>
              <a:rPr kumimoji="1" lang="zh-CN" altLang="en-US" dirty="0"/>
              <a:t>高度工业化、信息化、集成化下的文化，如更加理性</a:t>
            </a:r>
            <a:endParaRPr kumimoji="1" lang="en-US" altLang="zh-CN" dirty="0"/>
          </a:p>
          <a:p>
            <a:r>
              <a:rPr kumimoji="1" lang="zh-CN" altLang="en-US" dirty="0"/>
              <a:t>面向世界</a:t>
            </a:r>
            <a:endParaRPr kumimoji="1" lang="en-US" altLang="zh-CN" dirty="0"/>
          </a:p>
          <a:p>
            <a:pPr marL="0" indent="0">
              <a:buNone/>
            </a:pPr>
            <a:r>
              <a:rPr kumimoji="1" lang="zh-CN" altLang="en-US" dirty="0"/>
              <a:t>了解、熟悉、吸收、借鉴世界优秀文化，如对人体美的欣赏</a:t>
            </a:r>
            <a:endParaRPr kumimoji="1" lang="en-US" altLang="zh-CN" dirty="0"/>
          </a:p>
          <a:p>
            <a:r>
              <a:rPr kumimoji="1" lang="zh-CN" altLang="en-US" dirty="0"/>
              <a:t>面向未来的</a:t>
            </a:r>
            <a:endParaRPr kumimoji="1" lang="en-US" altLang="zh-CN" dirty="0"/>
          </a:p>
          <a:p>
            <a:pPr marL="0" indent="0">
              <a:buNone/>
            </a:pPr>
            <a:r>
              <a:rPr kumimoji="1" lang="zh-CN" altLang="en-US" dirty="0"/>
              <a:t>对未来的思考和创造赋予了我们非凡的生命意义，如未来科技改变生活产生新的文化。</a:t>
            </a:r>
          </a:p>
        </p:txBody>
      </p:sp>
    </p:spTree>
    <p:extLst>
      <p:ext uri="{BB962C8B-B14F-4D97-AF65-F5344CB8AC3E}">
        <p14:creationId xmlns:p14="http://schemas.microsoft.com/office/powerpoint/2010/main" val="2736270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6AB164-21BF-4B76-BA94-4AE987FF6F5C}"/>
              </a:ext>
            </a:extLst>
          </p:cNvPr>
          <p:cNvSpPr>
            <a:spLocks noGrp="1"/>
          </p:cNvSpPr>
          <p:nvPr>
            <p:ph type="title"/>
          </p:nvPr>
        </p:nvSpPr>
        <p:spPr/>
        <p:txBody>
          <a:bodyPr/>
          <a:lstStyle/>
          <a:p>
            <a:r>
              <a:rPr lang="en-US" altLang="zh-CN" dirty="0"/>
              <a:t>2.</a:t>
            </a:r>
            <a:r>
              <a:rPr lang="zh-CN" altLang="en-US" dirty="0"/>
              <a:t>中国特色社会主义文化理论</a:t>
            </a:r>
          </a:p>
        </p:txBody>
      </p:sp>
      <p:graphicFrame>
        <p:nvGraphicFramePr>
          <p:cNvPr id="4" name="内容占位符 3">
            <a:extLst>
              <a:ext uri="{FF2B5EF4-FFF2-40B4-BE49-F238E27FC236}">
                <a16:creationId xmlns:a16="http://schemas.microsoft.com/office/drawing/2014/main" id="{EAA59215-F5E4-4E38-A21C-BC530EC92DA2}"/>
              </a:ext>
            </a:extLst>
          </p:cNvPr>
          <p:cNvGraphicFramePr>
            <a:graphicFrameLocks noGrp="1"/>
          </p:cNvGraphicFramePr>
          <p:nvPr>
            <p:ph idx="1"/>
          </p:nvPr>
        </p:nvGraphicFramePr>
        <p:xfrm>
          <a:off x="827088" y="1340768"/>
          <a:ext cx="7489328" cy="4907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8309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86FBE3-1941-EE4F-B853-7B18BF04C98F}"/>
              </a:ext>
            </a:extLst>
          </p:cNvPr>
          <p:cNvSpPr>
            <a:spLocks noGrp="1"/>
          </p:cNvSpPr>
          <p:nvPr>
            <p:ph type="title"/>
          </p:nvPr>
        </p:nvSpPr>
        <p:spPr/>
        <p:txBody>
          <a:bodyPr/>
          <a:lstStyle/>
          <a:p>
            <a:r>
              <a:rPr lang="en-US" altLang="zh-CN" dirty="0"/>
              <a:t>2.2.1</a:t>
            </a:r>
            <a:r>
              <a:rPr lang="zh-CN" altLang="en-US" dirty="0"/>
              <a:t>文化自信理论</a:t>
            </a:r>
            <a:br>
              <a:rPr lang="zh-CN" altLang="en-US" dirty="0"/>
            </a:br>
            <a:endParaRPr kumimoji="1" lang="zh-CN" altLang="en-US" dirty="0"/>
          </a:p>
        </p:txBody>
      </p:sp>
      <p:sp>
        <p:nvSpPr>
          <p:cNvPr id="3" name="内容占位符 2">
            <a:extLst>
              <a:ext uri="{FF2B5EF4-FFF2-40B4-BE49-F238E27FC236}">
                <a16:creationId xmlns:a16="http://schemas.microsoft.com/office/drawing/2014/main" id="{D865FB9C-13B4-5C4C-9FA2-B6E34F2C42E6}"/>
              </a:ext>
            </a:extLst>
          </p:cNvPr>
          <p:cNvSpPr>
            <a:spLocks noGrp="1"/>
          </p:cNvSpPr>
          <p:nvPr>
            <p:ph idx="1"/>
          </p:nvPr>
        </p:nvSpPr>
        <p:spPr/>
        <p:txBody>
          <a:bodyPr/>
          <a:lstStyle/>
          <a:p>
            <a:r>
              <a:rPr kumimoji="1" lang="zh-CN" altLang="en-US" dirty="0"/>
              <a:t>坚定中国特色社会主义道路自信、理论自信、制度自信，最根本的是坚定中国特色社会主义文化自信。</a:t>
            </a:r>
            <a:endParaRPr kumimoji="1" lang="en-US" altLang="zh-CN" dirty="0"/>
          </a:p>
          <a:p>
            <a:r>
              <a:rPr kumimoji="1" lang="zh-CN" altLang="en-US" dirty="0"/>
              <a:t>纪录片：</a:t>
            </a:r>
            <a:r>
              <a:rPr kumimoji="1" lang="en-US" altLang="zh-CN" dirty="0"/>
              <a:t>《</a:t>
            </a:r>
            <a:r>
              <a:rPr kumimoji="1" lang="zh-CN" altLang="en-US" dirty="0"/>
              <a:t>厉害了我的国</a:t>
            </a:r>
            <a:r>
              <a:rPr kumimoji="1" lang="en-US" altLang="zh-CN" dirty="0"/>
              <a:t>》《</a:t>
            </a:r>
            <a:r>
              <a:rPr kumimoji="1" lang="zh-CN" altLang="en-US" dirty="0"/>
              <a:t>大国重器</a:t>
            </a:r>
            <a:r>
              <a:rPr kumimoji="1" lang="en-US" altLang="zh-CN" dirty="0"/>
              <a:t>》《</a:t>
            </a:r>
            <a:r>
              <a:rPr kumimoji="1" lang="zh-CN" altLang="en-US" dirty="0"/>
              <a:t>创新中国</a:t>
            </a:r>
            <a:r>
              <a:rPr kumimoji="1" lang="en-US" altLang="zh-CN" dirty="0"/>
              <a:t>》《</a:t>
            </a:r>
            <a:r>
              <a:rPr kumimoji="1" lang="zh-CN" altLang="en-US" dirty="0"/>
              <a:t>在一起</a:t>
            </a:r>
            <a:r>
              <a:rPr kumimoji="1" lang="en-US" altLang="zh-CN" dirty="0"/>
              <a:t>》</a:t>
            </a:r>
          </a:p>
          <a:p>
            <a:r>
              <a:rPr kumimoji="1" lang="zh-CN" altLang="en-US" dirty="0"/>
              <a:t>科技日报：外国垄断的</a:t>
            </a:r>
            <a:r>
              <a:rPr kumimoji="1" lang="en-US" altLang="zh-CN" dirty="0"/>
              <a:t>35</a:t>
            </a:r>
            <a:r>
              <a:rPr kumimoji="1" lang="zh-CN" altLang="en-US" dirty="0"/>
              <a:t>项卡脖子技术</a:t>
            </a:r>
          </a:p>
        </p:txBody>
      </p:sp>
    </p:spTree>
    <p:extLst>
      <p:ext uri="{BB962C8B-B14F-4D97-AF65-F5344CB8AC3E}">
        <p14:creationId xmlns:p14="http://schemas.microsoft.com/office/powerpoint/2010/main" val="616823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80C15-BC8B-4ECE-8C6F-01A454BDD85F}"/>
              </a:ext>
            </a:extLst>
          </p:cNvPr>
          <p:cNvSpPr>
            <a:spLocks noGrp="1"/>
          </p:cNvSpPr>
          <p:nvPr>
            <p:ph type="title"/>
          </p:nvPr>
        </p:nvSpPr>
        <p:spPr/>
        <p:txBody>
          <a:bodyPr/>
          <a:lstStyle/>
          <a:p>
            <a:r>
              <a:rPr lang="zh-CN" altLang="en-US" dirty="0"/>
              <a:t>文化自信</a:t>
            </a:r>
            <a:br>
              <a:rPr lang="en-US" altLang="zh-CN" dirty="0"/>
            </a:br>
            <a:r>
              <a:rPr lang="en-US" altLang="zh-CN" dirty="0"/>
              <a:t>        ——</a:t>
            </a:r>
            <a:r>
              <a:rPr lang="zh-CN" altLang="en-US" dirty="0"/>
              <a:t>大国担当</a:t>
            </a:r>
          </a:p>
        </p:txBody>
      </p:sp>
      <p:sp>
        <p:nvSpPr>
          <p:cNvPr id="3" name="内容占位符 2">
            <a:extLst>
              <a:ext uri="{FF2B5EF4-FFF2-40B4-BE49-F238E27FC236}">
                <a16:creationId xmlns:a16="http://schemas.microsoft.com/office/drawing/2014/main" id="{C36EFDEE-7171-48D7-96E6-3A3E2A832A96}"/>
              </a:ext>
            </a:extLst>
          </p:cNvPr>
          <p:cNvSpPr>
            <a:spLocks noGrp="1"/>
          </p:cNvSpPr>
          <p:nvPr>
            <p:ph idx="1"/>
          </p:nvPr>
        </p:nvSpPr>
        <p:spPr>
          <a:xfrm>
            <a:off x="782472" y="1916832"/>
            <a:ext cx="6711654" cy="4195481"/>
          </a:xfrm>
        </p:spPr>
        <p:txBody>
          <a:bodyPr/>
          <a:lstStyle/>
          <a:p>
            <a:r>
              <a:rPr lang="zh-CN" altLang="en-US" dirty="0"/>
              <a:t>中国的经济实力、科技实力、军事实力和由此构成的综合国力已经居于世界前列。中华民族比任何时候都更接近也更有能力和信心实现伟大复兴的中国梦。</a:t>
            </a:r>
            <a:endParaRPr lang="en-US" altLang="zh-CN" dirty="0"/>
          </a:p>
          <a:p>
            <a:r>
              <a:rPr lang="zh-CN" altLang="en-US" dirty="0"/>
              <a:t>这是一个需要用宏阔的国际视野审视当代中国文化发展的时代，中国也有资格和实力以全球视野谋划当代中国文化建设与发展。</a:t>
            </a:r>
            <a:endParaRPr lang="en-US" altLang="zh-CN" dirty="0"/>
          </a:p>
        </p:txBody>
      </p:sp>
      <p:sp>
        <p:nvSpPr>
          <p:cNvPr id="4" name="内容占位符 2">
            <a:extLst>
              <a:ext uri="{FF2B5EF4-FFF2-40B4-BE49-F238E27FC236}">
                <a16:creationId xmlns:a16="http://schemas.microsoft.com/office/drawing/2014/main" id="{7E508456-2CAE-405A-B110-BE36F57FDFA3}"/>
              </a:ext>
            </a:extLst>
          </p:cNvPr>
          <p:cNvSpPr txBox="1">
            <a:spLocks/>
          </p:cNvSpPr>
          <p:nvPr/>
        </p:nvSpPr>
        <p:spPr>
          <a:xfrm>
            <a:off x="755576" y="4163000"/>
            <a:ext cx="8048160" cy="279356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a:t>要坚定中国特色社会主义道路自信、理论自信、制度自信，说到底是要坚定文化自信。</a:t>
            </a:r>
            <a:endParaRPr lang="en-US" altLang="zh-CN"/>
          </a:p>
          <a:p>
            <a:r>
              <a:rPr lang="zh-CN" altLang="en-US"/>
              <a:t>文化自信是更基础、更广泛、更深厚的自信，是更基本、更深沉、更持久的力量</a:t>
            </a:r>
            <a:r>
              <a:rPr lang="en-US" altLang="zh-CN"/>
              <a:t>; </a:t>
            </a:r>
            <a:r>
              <a:rPr lang="zh-CN" altLang="en-US"/>
              <a:t>坚定文化自信事关国运兴衰</a:t>
            </a:r>
            <a:r>
              <a:rPr lang="en-US" altLang="zh-CN"/>
              <a:t>; </a:t>
            </a:r>
            <a:r>
              <a:rPr lang="zh-CN" altLang="en-US"/>
              <a:t>历史和现实都表明，一个抛弃了或者背叛了自己历史文化的民族，不仅不可能发展起来，而且很可能上演一场历史悲剧。</a:t>
            </a:r>
            <a:endParaRPr lang="en-US" altLang="zh-CN"/>
          </a:p>
          <a:p>
            <a:r>
              <a:rPr lang="zh-CN" altLang="en-US"/>
              <a:t>香港占中事件、</a:t>
            </a:r>
            <a:r>
              <a:rPr lang="en-US" altLang="zh-CN"/>
              <a:t>8</a:t>
            </a:r>
            <a:r>
              <a:rPr lang="zh-CN" altLang="en-US"/>
              <a:t>月暴乱</a:t>
            </a:r>
            <a:endParaRPr lang="zh-CN" altLang="en-US" dirty="0"/>
          </a:p>
        </p:txBody>
      </p:sp>
    </p:spTree>
    <p:extLst>
      <p:ext uri="{BB962C8B-B14F-4D97-AF65-F5344CB8AC3E}">
        <p14:creationId xmlns:p14="http://schemas.microsoft.com/office/powerpoint/2010/main" val="3712232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120553-6118-409C-AF87-F87FB4A92D60}"/>
              </a:ext>
            </a:extLst>
          </p:cNvPr>
          <p:cNvSpPr>
            <a:spLocks noGrp="1"/>
          </p:cNvSpPr>
          <p:nvPr>
            <p:ph type="title"/>
          </p:nvPr>
        </p:nvSpPr>
        <p:spPr>
          <a:xfrm>
            <a:off x="484582" y="452718"/>
            <a:ext cx="7327778" cy="1104074"/>
          </a:xfrm>
        </p:spPr>
        <p:txBody>
          <a:bodyPr>
            <a:normAutofit/>
          </a:bodyPr>
          <a:lstStyle/>
          <a:p>
            <a:r>
              <a:rPr lang="zh-CN" altLang="en-US" dirty="0"/>
              <a:t>主要内容</a:t>
            </a:r>
          </a:p>
        </p:txBody>
      </p:sp>
      <p:graphicFrame>
        <p:nvGraphicFramePr>
          <p:cNvPr id="5" name="内容占位符 4">
            <a:extLst>
              <a:ext uri="{FF2B5EF4-FFF2-40B4-BE49-F238E27FC236}">
                <a16:creationId xmlns:a16="http://schemas.microsoft.com/office/drawing/2014/main" id="{03BCE732-1836-44CB-A7AF-C73D930D58B7}"/>
              </a:ext>
            </a:extLst>
          </p:cNvPr>
          <p:cNvGraphicFramePr>
            <a:graphicFrameLocks noGrp="1"/>
          </p:cNvGraphicFramePr>
          <p:nvPr>
            <p:ph idx="1"/>
            <p:extLst>
              <p:ext uri="{D42A27DB-BD31-4B8C-83A1-F6EECF244321}">
                <p14:modId xmlns:p14="http://schemas.microsoft.com/office/powerpoint/2010/main" val="110501756"/>
              </p:ext>
            </p:extLst>
          </p:nvPr>
        </p:nvGraphicFramePr>
        <p:xfrm>
          <a:off x="484583" y="2140085"/>
          <a:ext cx="7053264" cy="40564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9788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47F7CC0-7EA6-4FDB-8828-B3D8C1921B8E}"/>
              </a:ext>
            </a:extLst>
          </p:cNvPr>
          <p:cNvSpPr>
            <a:spLocks noGrp="1"/>
          </p:cNvSpPr>
          <p:nvPr>
            <p:ph idx="1"/>
          </p:nvPr>
        </p:nvSpPr>
        <p:spPr>
          <a:xfrm>
            <a:off x="495978" y="1593477"/>
            <a:ext cx="7964454" cy="4499819"/>
          </a:xfrm>
        </p:spPr>
        <p:txBody>
          <a:bodyPr>
            <a:normAutofit/>
          </a:bodyPr>
          <a:lstStyle/>
          <a:p>
            <a:r>
              <a:rPr lang="zh-CN" altLang="en-US" dirty="0"/>
              <a:t>这种港式恐怖感的来源正是</a:t>
            </a:r>
            <a:r>
              <a:rPr lang="en-US" altLang="zh-CN" dirty="0"/>
              <a:t>150</a:t>
            </a:r>
            <a:r>
              <a:rPr lang="zh-CN" altLang="en-US" dirty="0"/>
              <a:t>余年的“殖民史观”对回归</a:t>
            </a:r>
            <a:r>
              <a:rPr lang="en-US" altLang="zh-CN" dirty="0"/>
              <a:t>20</a:t>
            </a:r>
            <a:r>
              <a:rPr lang="zh-CN" altLang="en-US" dirty="0"/>
              <a:t>余年之“爱国爱港史观”的绝对优势。</a:t>
            </a:r>
          </a:p>
          <a:p>
            <a:endParaRPr lang="zh-CN" altLang="en-US" dirty="0"/>
          </a:p>
          <a:p>
            <a:r>
              <a:rPr lang="zh-CN" altLang="en-US" dirty="0"/>
              <a:t>作为香港人，对内地的记忆和理解受到殖民史、内地革命运动史、全球化民主史、香港本土主义等多重因素的长期影响和塑造，对国家的不信任已深埋于历史深处及意识形态之中。</a:t>
            </a:r>
          </a:p>
          <a:p>
            <a:endParaRPr lang="zh-CN" altLang="en-US" dirty="0"/>
          </a:p>
          <a:p>
            <a:r>
              <a:rPr lang="zh-CN" altLang="en-US" dirty="0"/>
              <a:t>“一国两制”：香港的“去殖民化” 、主权秩序的宪制设计、回归后的“人心不归”、香港精英层与西方势力的紧密利益与价值联盟关系。</a:t>
            </a:r>
          </a:p>
          <a:p>
            <a:endParaRPr lang="zh-CN" altLang="en-US" dirty="0"/>
          </a:p>
        </p:txBody>
      </p:sp>
    </p:spTree>
    <p:extLst>
      <p:ext uri="{BB962C8B-B14F-4D97-AF65-F5344CB8AC3E}">
        <p14:creationId xmlns:p14="http://schemas.microsoft.com/office/powerpoint/2010/main" val="3585749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6327DE-2465-9745-B561-49FF603FEA1C}"/>
              </a:ext>
            </a:extLst>
          </p:cNvPr>
          <p:cNvSpPr>
            <a:spLocks noGrp="1"/>
          </p:cNvSpPr>
          <p:nvPr>
            <p:ph type="title"/>
          </p:nvPr>
        </p:nvSpPr>
        <p:spPr/>
        <p:txBody>
          <a:bodyPr/>
          <a:lstStyle/>
          <a:p>
            <a:r>
              <a:rPr kumimoji="1" lang="en-US" altLang="zh-CN" dirty="0"/>
              <a:t>2.2.2</a:t>
            </a:r>
            <a:r>
              <a:rPr kumimoji="1" lang="zh-CN" altLang="en-US" dirty="0"/>
              <a:t>发展文化理论</a:t>
            </a:r>
          </a:p>
        </p:txBody>
      </p:sp>
      <p:sp>
        <p:nvSpPr>
          <p:cNvPr id="3" name="内容占位符 2">
            <a:extLst>
              <a:ext uri="{FF2B5EF4-FFF2-40B4-BE49-F238E27FC236}">
                <a16:creationId xmlns:a16="http://schemas.microsoft.com/office/drawing/2014/main" id="{49AA4954-0604-D94D-B319-DECABCC4E670}"/>
              </a:ext>
            </a:extLst>
          </p:cNvPr>
          <p:cNvSpPr>
            <a:spLocks noGrp="1"/>
          </p:cNvSpPr>
          <p:nvPr>
            <p:ph idx="1"/>
          </p:nvPr>
        </p:nvSpPr>
        <p:spPr/>
        <p:txBody>
          <a:bodyPr/>
          <a:lstStyle/>
          <a:p>
            <a:r>
              <a:rPr kumimoji="1" lang="zh-CN" altLang="en-US" dirty="0"/>
              <a:t>将马克思主义具体贯穿到对中华优秀传统文化的传承弘扬中，</a:t>
            </a:r>
            <a:endParaRPr kumimoji="1" lang="en-US" altLang="zh-CN" dirty="0"/>
          </a:p>
          <a:p>
            <a:r>
              <a:rPr kumimoji="1" lang="zh-CN" altLang="en-US" dirty="0"/>
              <a:t>贯穿到对革命文化和社会主义先进文化的继承发展中，</a:t>
            </a:r>
            <a:endParaRPr kumimoji="1" lang="en-US" altLang="zh-CN" dirty="0"/>
          </a:p>
          <a:p>
            <a:r>
              <a:rPr kumimoji="1" lang="zh-CN" altLang="en-US"/>
              <a:t>贯穿到对</a:t>
            </a:r>
            <a:r>
              <a:rPr kumimoji="1" lang="zh-CN" altLang="en-US" dirty="0"/>
              <a:t>世界优秀文化成果的借鉴吸收中，</a:t>
            </a:r>
            <a:endParaRPr kumimoji="1" lang="en-US" altLang="zh-CN" dirty="0"/>
          </a:p>
          <a:p>
            <a:r>
              <a:rPr kumimoji="1" lang="zh-CN" altLang="en-US" dirty="0"/>
              <a:t>更好的发展面向伟大实践、面向现代化、面向世界、面向未来的，</a:t>
            </a:r>
            <a:endParaRPr kumimoji="1" lang="en-US" altLang="zh-CN" dirty="0"/>
          </a:p>
          <a:p>
            <a:r>
              <a:rPr kumimoji="1" lang="zh-CN" altLang="en-US" dirty="0"/>
              <a:t>民族的、科学的、大众的的社会主义文化。</a:t>
            </a:r>
          </a:p>
        </p:txBody>
      </p:sp>
    </p:spTree>
    <p:extLst>
      <p:ext uri="{BB962C8B-B14F-4D97-AF65-F5344CB8AC3E}">
        <p14:creationId xmlns:p14="http://schemas.microsoft.com/office/powerpoint/2010/main" val="2584071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F064D7-A03A-134B-9B74-632C437D6921}"/>
              </a:ext>
            </a:extLst>
          </p:cNvPr>
          <p:cNvSpPr>
            <a:spLocks noGrp="1"/>
          </p:cNvSpPr>
          <p:nvPr>
            <p:ph type="title"/>
          </p:nvPr>
        </p:nvSpPr>
        <p:spPr/>
        <p:txBody>
          <a:bodyPr/>
          <a:lstStyle/>
          <a:p>
            <a:r>
              <a:rPr kumimoji="1" lang="en-US" altLang="zh-CN" dirty="0"/>
              <a:t>2.2.6</a:t>
            </a:r>
            <a:r>
              <a:rPr kumimoji="1" lang="zh-CN" altLang="en-US" dirty="0"/>
              <a:t>优秀传统文化转化发展理论</a:t>
            </a:r>
          </a:p>
        </p:txBody>
      </p:sp>
      <p:sp>
        <p:nvSpPr>
          <p:cNvPr id="3" name="内容占位符 2">
            <a:extLst>
              <a:ext uri="{FF2B5EF4-FFF2-40B4-BE49-F238E27FC236}">
                <a16:creationId xmlns:a16="http://schemas.microsoft.com/office/drawing/2014/main" id="{044647AD-1507-7B41-B93F-04B7F9A0AAAC}"/>
              </a:ext>
            </a:extLst>
          </p:cNvPr>
          <p:cNvSpPr>
            <a:spLocks noGrp="1"/>
          </p:cNvSpPr>
          <p:nvPr>
            <p:ph idx="1"/>
          </p:nvPr>
        </p:nvSpPr>
        <p:spPr/>
        <p:txBody>
          <a:bodyPr/>
          <a:lstStyle/>
          <a:p>
            <a:r>
              <a:rPr kumimoji="1" lang="zh-CN" altLang="en-US" dirty="0"/>
              <a:t>创新创造是一切事物的生命所在。</a:t>
            </a:r>
            <a:endParaRPr kumimoji="1" lang="en-US" altLang="zh-CN" dirty="0"/>
          </a:p>
          <a:p>
            <a:r>
              <a:rPr kumimoji="1" lang="zh-CN" altLang="en-US" dirty="0"/>
              <a:t>要结合时代条件，礼敬的创新发展优秀传统文化。</a:t>
            </a:r>
          </a:p>
        </p:txBody>
      </p:sp>
    </p:spTree>
    <p:extLst>
      <p:ext uri="{BB962C8B-B14F-4D97-AF65-F5344CB8AC3E}">
        <p14:creationId xmlns:p14="http://schemas.microsoft.com/office/powerpoint/2010/main" val="3315663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BE7542-3478-0049-A136-CB76F1F06298}"/>
              </a:ext>
            </a:extLst>
          </p:cNvPr>
          <p:cNvSpPr>
            <a:spLocks noGrp="1"/>
          </p:cNvSpPr>
          <p:nvPr>
            <p:ph type="title"/>
          </p:nvPr>
        </p:nvSpPr>
        <p:spPr/>
        <p:txBody>
          <a:bodyPr/>
          <a:lstStyle/>
          <a:p>
            <a:r>
              <a:rPr kumimoji="1" lang="en-US" altLang="zh-CN" dirty="0"/>
              <a:t>2.2.7</a:t>
            </a:r>
            <a:r>
              <a:rPr kumimoji="1" lang="zh-CN" altLang="en-US" dirty="0"/>
              <a:t>提升国家文化软实力理论</a:t>
            </a:r>
          </a:p>
        </p:txBody>
      </p:sp>
      <p:sp>
        <p:nvSpPr>
          <p:cNvPr id="3" name="内容占位符 2">
            <a:extLst>
              <a:ext uri="{FF2B5EF4-FFF2-40B4-BE49-F238E27FC236}">
                <a16:creationId xmlns:a16="http://schemas.microsoft.com/office/drawing/2014/main" id="{7687CBFA-E091-4947-A318-8369531B3B21}"/>
              </a:ext>
            </a:extLst>
          </p:cNvPr>
          <p:cNvSpPr>
            <a:spLocks noGrp="1"/>
          </p:cNvSpPr>
          <p:nvPr>
            <p:ph idx="1"/>
          </p:nvPr>
        </p:nvSpPr>
        <p:spPr/>
        <p:txBody>
          <a:bodyPr/>
          <a:lstStyle/>
          <a:p>
            <a:r>
              <a:rPr kumimoji="1" lang="zh-CN" altLang="en-US" dirty="0"/>
              <a:t>文化软实力渗透到各个方面</a:t>
            </a:r>
            <a:endParaRPr kumimoji="1" lang="en-US" altLang="zh-CN" dirty="0"/>
          </a:p>
          <a:p>
            <a:r>
              <a:rPr kumimoji="1" lang="zh-CN" altLang="en-US" dirty="0"/>
              <a:t>夯实国家文化软实力，构建对外话语体系，讲好中国故事</a:t>
            </a:r>
          </a:p>
        </p:txBody>
      </p:sp>
    </p:spTree>
    <p:extLst>
      <p:ext uri="{BB962C8B-B14F-4D97-AF65-F5344CB8AC3E}">
        <p14:creationId xmlns:p14="http://schemas.microsoft.com/office/powerpoint/2010/main" val="4076213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82B88D-F156-3C44-BBE3-CEF313C07E60}"/>
              </a:ext>
            </a:extLst>
          </p:cNvPr>
          <p:cNvSpPr>
            <a:spLocks noGrp="1"/>
          </p:cNvSpPr>
          <p:nvPr>
            <p:ph type="title"/>
          </p:nvPr>
        </p:nvSpPr>
        <p:spPr/>
        <p:txBody>
          <a:bodyPr/>
          <a:lstStyle/>
          <a:p>
            <a:r>
              <a:rPr kumimoji="1" lang="en-US" altLang="zh-CN" dirty="0"/>
              <a:t>3.</a:t>
            </a:r>
            <a:r>
              <a:rPr kumimoji="1" lang="zh-CN" altLang="en-US" dirty="0"/>
              <a:t>中国特色社会主义文化制度</a:t>
            </a:r>
          </a:p>
        </p:txBody>
      </p:sp>
      <p:sp>
        <p:nvSpPr>
          <p:cNvPr id="3" name="内容占位符 2">
            <a:extLst>
              <a:ext uri="{FF2B5EF4-FFF2-40B4-BE49-F238E27FC236}">
                <a16:creationId xmlns:a16="http://schemas.microsoft.com/office/drawing/2014/main" id="{F54BF730-2584-D343-AFCA-8D2ACCEB3E87}"/>
              </a:ext>
            </a:extLst>
          </p:cNvPr>
          <p:cNvSpPr>
            <a:spLocks noGrp="1"/>
          </p:cNvSpPr>
          <p:nvPr>
            <p:ph idx="1"/>
          </p:nvPr>
        </p:nvSpPr>
        <p:spPr/>
        <p:txBody>
          <a:bodyPr/>
          <a:lstStyle/>
          <a:p>
            <a:r>
              <a:rPr kumimoji="1" lang="zh-CN" altLang="en-US" dirty="0"/>
              <a:t>制度：一定历史条件下形成的政治、经济、文化等方面的体系；要求共同遵守的办事规程或行动准则。</a:t>
            </a:r>
            <a:endParaRPr kumimoji="1" lang="en-US" altLang="zh-CN" dirty="0"/>
          </a:p>
          <a:p>
            <a:r>
              <a:rPr kumimoji="1" lang="zh-CN" altLang="en-US" dirty="0"/>
              <a:t>文化制度与经济制度、政治制度等衔接</a:t>
            </a:r>
            <a:endParaRPr kumimoji="1" lang="en-US" altLang="zh-CN" dirty="0"/>
          </a:p>
          <a:p>
            <a:r>
              <a:rPr kumimoji="1" lang="zh-CN" altLang="en-US" dirty="0"/>
              <a:t>包括：事业领导、单位管理、投入机制、队伍管理、作品评价、网络管理等方面，不断改革完善</a:t>
            </a:r>
            <a:endParaRPr kumimoji="1" lang="en-US" altLang="zh-CN" dirty="0"/>
          </a:p>
          <a:p>
            <a:r>
              <a:rPr kumimoji="1" lang="zh-CN" altLang="en-US" dirty="0"/>
              <a:t>一方面，是抓牢意识形态；另一方面，尊重社会主义市场经济规律</a:t>
            </a:r>
          </a:p>
        </p:txBody>
      </p:sp>
    </p:spTree>
    <p:extLst>
      <p:ext uri="{BB962C8B-B14F-4D97-AF65-F5344CB8AC3E}">
        <p14:creationId xmlns:p14="http://schemas.microsoft.com/office/powerpoint/2010/main" val="2774840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4D4124-3C8F-4342-AB9E-5A9C3312C32C}"/>
              </a:ext>
            </a:extLst>
          </p:cNvPr>
          <p:cNvSpPr>
            <a:spLocks noGrp="1"/>
          </p:cNvSpPr>
          <p:nvPr>
            <p:ph type="title"/>
          </p:nvPr>
        </p:nvSpPr>
        <p:spPr/>
        <p:txBody>
          <a:bodyPr/>
          <a:lstStyle/>
          <a:p>
            <a:r>
              <a:rPr kumimoji="1" lang="zh-CN" altLang="en-US" dirty="0"/>
              <a:t>三、巩固和发展社会主义意识形态</a:t>
            </a:r>
          </a:p>
        </p:txBody>
      </p:sp>
      <p:sp>
        <p:nvSpPr>
          <p:cNvPr id="3" name="内容占位符 2">
            <a:extLst>
              <a:ext uri="{FF2B5EF4-FFF2-40B4-BE49-F238E27FC236}">
                <a16:creationId xmlns:a16="http://schemas.microsoft.com/office/drawing/2014/main" id="{9F0A6D68-4B77-4C49-870C-3B6AF1E4FB89}"/>
              </a:ext>
            </a:extLst>
          </p:cNvPr>
          <p:cNvSpPr>
            <a:spLocks noGrp="1"/>
          </p:cNvSpPr>
          <p:nvPr>
            <p:ph idx="1"/>
          </p:nvPr>
        </p:nvSpPr>
        <p:spPr>
          <a:xfrm>
            <a:off x="495978" y="1988840"/>
            <a:ext cx="7055379" cy="3800118"/>
          </a:xfrm>
        </p:spPr>
        <p:txBody>
          <a:bodyPr/>
          <a:lstStyle/>
          <a:p>
            <a:r>
              <a:rPr kumimoji="1" lang="zh-CN" altLang="en-US" dirty="0"/>
              <a:t>推进马克思主义中国化、时代化、大众化</a:t>
            </a:r>
            <a:endParaRPr kumimoji="1" lang="en-US" altLang="zh-CN" dirty="0"/>
          </a:p>
          <a:p>
            <a:r>
              <a:rPr kumimoji="1" lang="zh-CN" altLang="en-US" dirty="0"/>
              <a:t>加快构建中国特色哲学社会科学</a:t>
            </a:r>
            <a:endParaRPr kumimoji="1" lang="en-US" altLang="zh-CN" dirty="0"/>
          </a:p>
          <a:p>
            <a:r>
              <a:rPr kumimoji="1" lang="zh-CN" altLang="en-US" dirty="0"/>
              <a:t>加强意识形态阵地建设</a:t>
            </a:r>
          </a:p>
        </p:txBody>
      </p:sp>
    </p:spTree>
    <p:extLst>
      <p:ext uri="{BB962C8B-B14F-4D97-AF65-F5344CB8AC3E}">
        <p14:creationId xmlns:p14="http://schemas.microsoft.com/office/powerpoint/2010/main" val="4112666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D566D-17C0-C44C-8E5E-207C94F21C4E}"/>
              </a:ext>
            </a:extLst>
          </p:cNvPr>
          <p:cNvSpPr>
            <a:spLocks noGrp="1"/>
          </p:cNvSpPr>
          <p:nvPr>
            <p:ph type="title"/>
          </p:nvPr>
        </p:nvSpPr>
        <p:spPr/>
        <p:txBody>
          <a:bodyPr/>
          <a:lstStyle/>
          <a:p>
            <a:r>
              <a:rPr kumimoji="1" lang="zh-CN" altLang="en-US" dirty="0"/>
              <a:t>什么是意识形态</a:t>
            </a:r>
          </a:p>
        </p:txBody>
      </p:sp>
      <p:sp>
        <p:nvSpPr>
          <p:cNvPr id="3" name="内容占位符 2">
            <a:extLst>
              <a:ext uri="{FF2B5EF4-FFF2-40B4-BE49-F238E27FC236}">
                <a16:creationId xmlns:a16="http://schemas.microsoft.com/office/drawing/2014/main" id="{F2D0AD52-00AF-2548-8DFE-99D1569E958B}"/>
              </a:ext>
            </a:extLst>
          </p:cNvPr>
          <p:cNvSpPr>
            <a:spLocks noGrp="1"/>
          </p:cNvSpPr>
          <p:nvPr>
            <p:ph idx="1"/>
          </p:nvPr>
        </p:nvSpPr>
        <p:spPr>
          <a:xfrm>
            <a:off x="495978" y="1593477"/>
            <a:ext cx="8108470" cy="4195481"/>
          </a:xfrm>
        </p:spPr>
        <p:txBody>
          <a:bodyPr/>
          <a:lstStyle/>
          <a:p>
            <a:r>
              <a:rPr kumimoji="1" lang="en-US" altLang="zh-CN" dirty="0"/>
              <a:t>Ideology</a:t>
            </a:r>
            <a:r>
              <a:rPr kumimoji="1" lang="zh-CN" altLang="en-US" dirty="0"/>
              <a:t>构词法：</a:t>
            </a:r>
            <a:r>
              <a:rPr kumimoji="1" lang="en-US" altLang="zh-CN" dirty="0" err="1"/>
              <a:t>ideo</a:t>
            </a:r>
            <a:r>
              <a:rPr kumimoji="1" lang="en-US" altLang="zh-CN" dirty="0"/>
              <a:t>+</a:t>
            </a:r>
            <a:r>
              <a:rPr kumimoji="1" lang="zh-CN" altLang="en-US" dirty="0"/>
              <a:t>后缀</a:t>
            </a:r>
            <a:r>
              <a:rPr kumimoji="1" lang="en-US" altLang="zh-CN" dirty="0"/>
              <a:t>logy</a:t>
            </a:r>
            <a:r>
              <a:rPr kumimoji="1" lang="zh-CN" altLang="en-US" dirty="0"/>
              <a:t>（理论、研究）</a:t>
            </a:r>
            <a:endParaRPr kumimoji="1" lang="en-US" altLang="zh-CN" dirty="0"/>
          </a:p>
          <a:p>
            <a:r>
              <a:rPr kumimoji="1" lang="en-US" altLang="zh-CN" dirty="0" err="1"/>
              <a:t>Ideo</a:t>
            </a:r>
            <a:r>
              <a:rPr kumimoji="1" lang="zh-CN" altLang="en-US" dirty="0"/>
              <a:t>：意义、观念</a:t>
            </a:r>
            <a:endParaRPr kumimoji="1" lang="en-US" altLang="zh-CN" dirty="0"/>
          </a:p>
          <a:p>
            <a:r>
              <a:rPr kumimoji="1" lang="en-US" altLang="zh-CN" dirty="0"/>
              <a:t>Ideal</a:t>
            </a:r>
            <a:r>
              <a:rPr kumimoji="1" lang="zh-CN" altLang="en-US" dirty="0"/>
              <a:t>：理想的；</a:t>
            </a:r>
            <a:r>
              <a:rPr kumimoji="1" lang="en-US" altLang="zh-CN" dirty="0"/>
              <a:t>idol</a:t>
            </a:r>
            <a:r>
              <a:rPr kumimoji="1" lang="zh-CN" altLang="en-US" dirty="0"/>
              <a:t>：偶像</a:t>
            </a:r>
            <a:endParaRPr kumimoji="1" lang="en-US" altLang="zh-CN" dirty="0"/>
          </a:p>
          <a:p>
            <a:r>
              <a:rPr kumimoji="1" lang="zh-CN" altLang="en-US" dirty="0"/>
              <a:t>意识形态：一定的经济社会存在基础上，人对于世界和社会的意义、应然状态等方面的系统看法和见解，是构成思想的上层建筑部分，哲学、政治、艺术、宗教、道德等是其下位的具体表现。</a:t>
            </a:r>
          </a:p>
        </p:txBody>
      </p:sp>
    </p:spTree>
    <p:extLst>
      <p:ext uri="{BB962C8B-B14F-4D97-AF65-F5344CB8AC3E}">
        <p14:creationId xmlns:p14="http://schemas.microsoft.com/office/powerpoint/2010/main" val="3514296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36214-7FD1-CE4D-94F2-5B42EE0DDCD6}"/>
              </a:ext>
            </a:extLst>
          </p:cNvPr>
          <p:cNvSpPr>
            <a:spLocks noGrp="1"/>
          </p:cNvSpPr>
          <p:nvPr>
            <p:ph type="title"/>
          </p:nvPr>
        </p:nvSpPr>
        <p:spPr>
          <a:xfrm>
            <a:off x="484710" y="452718"/>
            <a:ext cx="7831706" cy="842682"/>
          </a:xfrm>
        </p:spPr>
        <p:txBody>
          <a:bodyPr/>
          <a:lstStyle/>
          <a:p>
            <a:r>
              <a:rPr kumimoji="1" lang="en-US" altLang="zh-CN" dirty="0"/>
              <a:t>1.</a:t>
            </a:r>
            <a:r>
              <a:rPr kumimoji="1" lang="zh-CN" altLang="en-US" dirty="0"/>
              <a:t>马克思主义中国化时代化大众化</a:t>
            </a:r>
          </a:p>
        </p:txBody>
      </p:sp>
      <p:sp>
        <p:nvSpPr>
          <p:cNvPr id="3" name="内容占位符 2">
            <a:extLst>
              <a:ext uri="{FF2B5EF4-FFF2-40B4-BE49-F238E27FC236}">
                <a16:creationId xmlns:a16="http://schemas.microsoft.com/office/drawing/2014/main" id="{5001963E-9AEC-BA4F-95FC-9F8CD32671F8}"/>
              </a:ext>
            </a:extLst>
          </p:cNvPr>
          <p:cNvSpPr>
            <a:spLocks noGrp="1"/>
          </p:cNvSpPr>
          <p:nvPr>
            <p:ph idx="1"/>
          </p:nvPr>
        </p:nvSpPr>
        <p:spPr>
          <a:xfrm>
            <a:off x="495978" y="1593477"/>
            <a:ext cx="7316382" cy="4195481"/>
          </a:xfrm>
        </p:spPr>
        <p:txBody>
          <a:bodyPr/>
          <a:lstStyle/>
          <a:p>
            <a:r>
              <a:rPr kumimoji="1" lang="zh-CN" altLang="en-US" dirty="0"/>
              <a:t>马克思主义：</a:t>
            </a:r>
            <a:endParaRPr kumimoji="1" lang="en-US" altLang="zh-CN" dirty="0"/>
          </a:p>
          <a:p>
            <a:r>
              <a:rPr kumimoji="1" lang="zh-CN" altLang="en-US" dirty="0"/>
              <a:t>是马克思主义理论体系的简称，由马克思主义哲学、马克思主义政治经济学和科学社会主义三大部分组成，并在实践中不断地丰富、发展和完善的科学体系。</a:t>
            </a:r>
            <a:endParaRPr kumimoji="1" lang="en-US" altLang="zh-CN" dirty="0"/>
          </a:p>
        </p:txBody>
      </p:sp>
    </p:spTree>
    <p:extLst>
      <p:ext uri="{BB962C8B-B14F-4D97-AF65-F5344CB8AC3E}">
        <p14:creationId xmlns:p14="http://schemas.microsoft.com/office/powerpoint/2010/main" val="1076781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E780C-2083-C94A-B253-74677EF88FAD}"/>
              </a:ext>
            </a:extLst>
          </p:cNvPr>
          <p:cNvSpPr>
            <a:spLocks noGrp="1"/>
          </p:cNvSpPr>
          <p:nvPr>
            <p:ph type="title"/>
          </p:nvPr>
        </p:nvSpPr>
        <p:spPr/>
        <p:txBody>
          <a:bodyPr/>
          <a:lstStyle/>
          <a:p>
            <a:r>
              <a:rPr kumimoji="1" lang="zh-CN" altLang="en-US" dirty="0"/>
              <a:t>马克思主义中国化</a:t>
            </a:r>
            <a:br>
              <a:rPr kumimoji="1" lang="zh-CN" altLang="en-US" dirty="0"/>
            </a:br>
            <a:endParaRPr kumimoji="1" lang="zh-CN" altLang="en-US" dirty="0"/>
          </a:p>
        </p:txBody>
      </p:sp>
      <p:sp>
        <p:nvSpPr>
          <p:cNvPr id="3" name="内容占位符 2">
            <a:extLst>
              <a:ext uri="{FF2B5EF4-FFF2-40B4-BE49-F238E27FC236}">
                <a16:creationId xmlns:a16="http://schemas.microsoft.com/office/drawing/2014/main" id="{6A7FD8EB-1D34-0C49-ADBB-C52F66BDF009}"/>
              </a:ext>
            </a:extLst>
          </p:cNvPr>
          <p:cNvSpPr>
            <a:spLocks noGrp="1"/>
          </p:cNvSpPr>
          <p:nvPr>
            <p:ph idx="1"/>
          </p:nvPr>
        </p:nvSpPr>
        <p:spPr>
          <a:xfrm>
            <a:off x="495978" y="1593477"/>
            <a:ext cx="8180478" cy="4811805"/>
          </a:xfrm>
        </p:spPr>
        <p:txBody>
          <a:bodyPr>
            <a:normAutofit/>
          </a:bodyPr>
          <a:lstStyle/>
          <a:p>
            <a:r>
              <a:rPr kumimoji="1" lang="zh-CN" altLang="en-US" dirty="0"/>
              <a:t>将马克思主义基本原理同中国具体实际相结合，不断形成具有中国特色的马克思主义理论成果的过程。</a:t>
            </a:r>
            <a:endParaRPr kumimoji="1" lang="en-US" altLang="zh-CN" dirty="0"/>
          </a:p>
          <a:p>
            <a:r>
              <a:rPr kumimoji="1" lang="zh-CN" altLang="en-US" dirty="0"/>
              <a:t>一是马克思主义在指导中国革命、建设和改革的实践中实现具体化。</a:t>
            </a:r>
            <a:endParaRPr kumimoji="1" lang="en-US" altLang="zh-CN" dirty="0"/>
          </a:p>
          <a:p>
            <a:r>
              <a:rPr kumimoji="1" lang="zh-CN" altLang="en-US" dirty="0"/>
              <a:t>二是把中国革命、建设和改革的实践经验和历史经验上升为马克思理论。</a:t>
            </a:r>
            <a:endParaRPr kumimoji="1" lang="en-US" altLang="zh-CN" dirty="0"/>
          </a:p>
          <a:p>
            <a:r>
              <a:rPr kumimoji="1" lang="zh-CN" altLang="en-US" dirty="0"/>
              <a:t>三是把马克思主义植根于中国的优秀文化之中。</a:t>
            </a:r>
            <a:endParaRPr kumimoji="1" lang="en-US" altLang="zh-CN" dirty="0"/>
          </a:p>
          <a:p>
            <a:r>
              <a:rPr kumimoji="1" lang="zh-CN" altLang="en-US" dirty="0"/>
              <a:t>比如：马克思主义倡导城市工人暴动，毛泽东指出农村包围城市。再比如：马克思主义指出在资本主义充分发展情况下进入社会主义，我国长期处于社会主义初级阶段。</a:t>
            </a:r>
          </a:p>
        </p:txBody>
      </p:sp>
    </p:spTree>
    <p:extLst>
      <p:ext uri="{BB962C8B-B14F-4D97-AF65-F5344CB8AC3E}">
        <p14:creationId xmlns:p14="http://schemas.microsoft.com/office/powerpoint/2010/main" val="1512659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81B9A-D81E-6145-A66A-DB0C4D6F4AC0}"/>
              </a:ext>
            </a:extLst>
          </p:cNvPr>
          <p:cNvSpPr>
            <a:spLocks noGrp="1"/>
          </p:cNvSpPr>
          <p:nvPr>
            <p:ph type="title"/>
          </p:nvPr>
        </p:nvSpPr>
        <p:spPr/>
        <p:txBody>
          <a:bodyPr/>
          <a:lstStyle/>
          <a:p>
            <a:r>
              <a:rPr kumimoji="1" lang="zh-CN" altLang="en-US" dirty="0"/>
              <a:t>时代化大众化</a:t>
            </a:r>
          </a:p>
        </p:txBody>
      </p:sp>
      <p:sp>
        <p:nvSpPr>
          <p:cNvPr id="3" name="内容占位符 2">
            <a:extLst>
              <a:ext uri="{FF2B5EF4-FFF2-40B4-BE49-F238E27FC236}">
                <a16:creationId xmlns:a16="http://schemas.microsoft.com/office/drawing/2014/main" id="{40D940E4-05A3-D24A-9479-EB0A1B8C3C54}"/>
              </a:ext>
            </a:extLst>
          </p:cNvPr>
          <p:cNvSpPr>
            <a:spLocks noGrp="1"/>
          </p:cNvSpPr>
          <p:nvPr>
            <p:ph idx="1"/>
          </p:nvPr>
        </p:nvSpPr>
        <p:spPr/>
        <p:txBody>
          <a:bodyPr/>
          <a:lstStyle/>
          <a:p>
            <a:r>
              <a:rPr kumimoji="1" lang="zh-CN" altLang="en-US" dirty="0"/>
              <a:t>时代化</a:t>
            </a:r>
            <a:r>
              <a:rPr kumimoji="1" lang="en-US" altLang="zh-CN" dirty="0"/>
              <a:t>=</a:t>
            </a:r>
            <a:r>
              <a:rPr kumimoji="1" lang="zh-CN" altLang="en-US" dirty="0"/>
              <a:t>与时俱进</a:t>
            </a:r>
            <a:endParaRPr kumimoji="1" lang="en-US" altLang="zh-CN" dirty="0"/>
          </a:p>
          <a:p>
            <a:r>
              <a:rPr kumimoji="1" lang="zh-CN" altLang="en-US" dirty="0"/>
              <a:t>毛泽东思想、邓小平理论、“三个代表”重要思想、科学发展观、习近平新时代中国特色社会主义思想等都是马克思主义中国化时代化的重大成果。</a:t>
            </a:r>
            <a:endParaRPr kumimoji="1" lang="en-US" altLang="zh-CN" dirty="0"/>
          </a:p>
          <a:p>
            <a:r>
              <a:rPr kumimoji="1" lang="zh-CN" altLang="en-US" dirty="0"/>
              <a:t>武装全党、教育群众</a:t>
            </a:r>
          </a:p>
        </p:txBody>
      </p:sp>
    </p:spTree>
    <p:extLst>
      <p:ext uri="{BB962C8B-B14F-4D97-AF65-F5344CB8AC3E}">
        <p14:creationId xmlns:p14="http://schemas.microsoft.com/office/powerpoint/2010/main" val="585345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C8D390-D7C2-47B4-A045-10D5F848D47E}"/>
              </a:ext>
            </a:extLst>
          </p:cNvPr>
          <p:cNvSpPr>
            <a:spLocks noGrp="1"/>
          </p:cNvSpPr>
          <p:nvPr>
            <p:ph type="title"/>
          </p:nvPr>
        </p:nvSpPr>
        <p:spPr>
          <a:xfrm>
            <a:off x="484710" y="452718"/>
            <a:ext cx="7055380" cy="1176082"/>
          </a:xfrm>
        </p:spPr>
        <p:txBody>
          <a:bodyPr/>
          <a:lstStyle/>
          <a:p>
            <a:r>
              <a:rPr lang="zh-CN" altLang="en-US" dirty="0"/>
              <a:t>框架</a:t>
            </a:r>
          </a:p>
        </p:txBody>
      </p:sp>
      <p:sp>
        <p:nvSpPr>
          <p:cNvPr id="3" name="内容占位符 2">
            <a:extLst>
              <a:ext uri="{FF2B5EF4-FFF2-40B4-BE49-F238E27FC236}">
                <a16:creationId xmlns:a16="http://schemas.microsoft.com/office/drawing/2014/main" id="{364F93EA-D21E-489A-978D-5B1EBCA2623E}"/>
              </a:ext>
            </a:extLst>
          </p:cNvPr>
          <p:cNvSpPr>
            <a:spLocks noGrp="1"/>
          </p:cNvSpPr>
          <p:nvPr>
            <p:ph idx="1"/>
          </p:nvPr>
        </p:nvSpPr>
        <p:spPr>
          <a:xfrm>
            <a:off x="484710" y="2052925"/>
            <a:ext cx="8335762" cy="4195481"/>
          </a:xfrm>
        </p:spPr>
        <p:txBody>
          <a:bodyPr numCol="2">
            <a:normAutofit fontScale="85000" lnSpcReduction="20000"/>
          </a:bodyPr>
          <a:lstStyle/>
          <a:p>
            <a:r>
              <a:rPr lang="zh-CN" altLang="en-US" dirty="0"/>
              <a:t>第一节 中国特色社会主义文化理论与制度</a:t>
            </a:r>
            <a:endParaRPr lang="en-US" altLang="zh-CN" dirty="0"/>
          </a:p>
          <a:p>
            <a:r>
              <a:rPr lang="zh-CN" altLang="en-US" dirty="0"/>
              <a:t>一、中国特色社会主义文化理论</a:t>
            </a:r>
            <a:endParaRPr lang="en-US" altLang="zh-CN" dirty="0"/>
          </a:p>
          <a:p>
            <a:r>
              <a:rPr lang="zh-CN" altLang="en-US" dirty="0"/>
              <a:t>二、中国特色社会主义文化制度</a:t>
            </a:r>
            <a:endParaRPr lang="en-US" altLang="zh-CN" dirty="0"/>
          </a:p>
          <a:p>
            <a:endParaRPr lang="en-US" altLang="zh-CN" dirty="0"/>
          </a:p>
          <a:p>
            <a:r>
              <a:rPr lang="zh-CN" altLang="en-US" dirty="0"/>
              <a:t>第二节</a:t>
            </a:r>
            <a:r>
              <a:rPr lang="en-US" altLang="zh-CN" dirty="0"/>
              <a:t> </a:t>
            </a:r>
            <a:r>
              <a:rPr lang="zh-CN" altLang="en-US" dirty="0"/>
              <a:t>巩固和发展社会主义意识形态</a:t>
            </a:r>
            <a:endParaRPr lang="en-US" altLang="zh-CN" dirty="0"/>
          </a:p>
          <a:p>
            <a:r>
              <a:rPr lang="zh-CN" altLang="en-US" dirty="0"/>
              <a:t>一、推进马克思主义中国化、时代化、大众化</a:t>
            </a:r>
            <a:endParaRPr lang="en-US" altLang="zh-CN" dirty="0"/>
          </a:p>
          <a:p>
            <a:r>
              <a:rPr lang="zh-CN" altLang="en-US" dirty="0"/>
              <a:t>二、加快构建中国特色哲学社会科学</a:t>
            </a:r>
            <a:endParaRPr lang="en-US" altLang="zh-CN" dirty="0"/>
          </a:p>
          <a:p>
            <a:r>
              <a:rPr lang="zh-CN" altLang="en-US" dirty="0"/>
              <a:t>三、加强意识形态阵地建设</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第三节</a:t>
            </a:r>
            <a:r>
              <a:rPr lang="en-US" altLang="zh-CN" dirty="0"/>
              <a:t> </a:t>
            </a:r>
            <a:r>
              <a:rPr lang="zh-CN" altLang="en-US" dirty="0"/>
              <a:t>培育和践行社会主义核心价值观</a:t>
            </a:r>
            <a:endParaRPr lang="en-US" altLang="zh-CN" dirty="0"/>
          </a:p>
          <a:p>
            <a:r>
              <a:rPr lang="zh-CN" altLang="en-US" dirty="0"/>
              <a:t>一、当代中国精神的集中体现</a:t>
            </a:r>
            <a:endParaRPr lang="en-US" altLang="zh-CN" dirty="0"/>
          </a:p>
          <a:p>
            <a:r>
              <a:rPr lang="zh-CN" altLang="en-US" dirty="0"/>
              <a:t>二、强化教育引导、实践养成、制度保障</a:t>
            </a:r>
            <a:endParaRPr lang="en-US" altLang="zh-CN" dirty="0"/>
          </a:p>
          <a:p>
            <a:r>
              <a:rPr lang="zh-CN" altLang="en-US" dirty="0"/>
              <a:t>三、加强思想道德建设</a:t>
            </a:r>
            <a:endParaRPr lang="en-US" altLang="zh-CN" dirty="0"/>
          </a:p>
          <a:p>
            <a:endParaRPr lang="en-US" altLang="zh-CN" dirty="0"/>
          </a:p>
          <a:p>
            <a:r>
              <a:rPr lang="zh-CN" altLang="en-US" dirty="0"/>
              <a:t>第四节 推动社会主义文化繁荣兴盛</a:t>
            </a:r>
            <a:endParaRPr lang="en-US" altLang="zh-CN" dirty="0"/>
          </a:p>
          <a:p>
            <a:r>
              <a:rPr lang="zh-CN" altLang="en-US" dirty="0"/>
              <a:t>一、繁荣发展社会主义文艺</a:t>
            </a:r>
            <a:endParaRPr lang="en-US" altLang="zh-CN" dirty="0"/>
          </a:p>
          <a:p>
            <a:r>
              <a:rPr lang="zh-CN" altLang="en-US" dirty="0"/>
              <a:t>二、推动中华优秀传统文化创造性转化、创新性发展</a:t>
            </a:r>
            <a:endParaRPr lang="en-US" altLang="zh-CN" dirty="0"/>
          </a:p>
          <a:p>
            <a:r>
              <a:rPr lang="zh-CN" altLang="en-US" dirty="0"/>
              <a:t>三、推动文化事业与文化产业发展</a:t>
            </a:r>
            <a:endParaRPr lang="en-US" altLang="zh-CN" dirty="0"/>
          </a:p>
          <a:p>
            <a:r>
              <a:rPr lang="zh-CN" altLang="en-US" dirty="0"/>
              <a:t>四、讲好中国故事</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513889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6162D-67EB-D54F-882B-59DE35019DB2}"/>
              </a:ext>
            </a:extLst>
          </p:cNvPr>
          <p:cNvSpPr>
            <a:spLocks noGrp="1"/>
          </p:cNvSpPr>
          <p:nvPr>
            <p:ph type="title"/>
          </p:nvPr>
        </p:nvSpPr>
        <p:spPr>
          <a:xfrm>
            <a:off x="484710" y="452718"/>
            <a:ext cx="7759698" cy="842682"/>
          </a:xfrm>
        </p:spPr>
        <p:txBody>
          <a:bodyPr>
            <a:normAutofit fontScale="90000"/>
          </a:bodyPr>
          <a:lstStyle/>
          <a:p>
            <a:r>
              <a:rPr kumimoji="1" lang="en-US" altLang="zh-CN" dirty="0"/>
              <a:t>2.</a:t>
            </a:r>
            <a:r>
              <a:rPr kumimoji="1" lang="zh-CN" altLang="en-US" dirty="0"/>
              <a:t>加快构建中国特色哲学社会科学</a:t>
            </a:r>
            <a:br>
              <a:rPr kumimoji="1" lang="en-US" altLang="zh-CN" dirty="0"/>
            </a:br>
            <a:endParaRPr kumimoji="1" lang="zh-CN" altLang="en-US" dirty="0"/>
          </a:p>
        </p:txBody>
      </p:sp>
      <p:sp>
        <p:nvSpPr>
          <p:cNvPr id="3" name="内容占位符 2">
            <a:extLst>
              <a:ext uri="{FF2B5EF4-FFF2-40B4-BE49-F238E27FC236}">
                <a16:creationId xmlns:a16="http://schemas.microsoft.com/office/drawing/2014/main" id="{ABE5479D-7F08-6841-AA5C-7D28C9527DBC}"/>
              </a:ext>
            </a:extLst>
          </p:cNvPr>
          <p:cNvSpPr>
            <a:spLocks noGrp="1"/>
          </p:cNvSpPr>
          <p:nvPr>
            <p:ph idx="1"/>
          </p:nvPr>
        </p:nvSpPr>
        <p:spPr>
          <a:xfrm>
            <a:off x="495978" y="1593477"/>
            <a:ext cx="7892446" cy="4195481"/>
          </a:xfrm>
        </p:spPr>
        <p:txBody>
          <a:bodyPr/>
          <a:lstStyle/>
          <a:p>
            <a:r>
              <a:rPr kumimoji="1" lang="zh-CN" altLang="en-US" dirty="0"/>
              <a:t>不得不承认，现有哲学、特别是社会科学的学科体系、学科话语都是在西方意识形态主导下的。</a:t>
            </a:r>
            <a:endParaRPr kumimoji="1" lang="en-US" altLang="zh-CN" dirty="0"/>
          </a:p>
          <a:p>
            <a:r>
              <a:rPr kumimoji="1" lang="zh-CN" altLang="en-US" dirty="0"/>
              <a:t>与意识形态话语权、领导权有关。</a:t>
            </a:r>
            <a:endParaRPr kumimoji="1" lang="en-US" altLang="zh-CN" dirty="0"/>
          </a:p>
          <a:p>
            <a:r>
              <a:rPr kumimoji="1" lang="zh-CN" altLang="en-US" dirty="0"/>
              <a:t>要建立与马克思主义意识形态相统一的人文社科体系</a:t>
            </a:r>
            <a:endParaRPr kumimoji="1" lang="en-US" altLang="zh-CN" dirty="0"/>
          </a:p>
          <a:p>
            <a:r>
              <a:rPr kumimoji="1" lang="zh-CN" altLang="en-US" dirty="0"/>
              <a:t>如何构建？</a:t>
            </a:r>
            <a:endParaRPr kumimoji="1" lang="en-US" altLang="zh-CN" dirty="0"/>
          </a:p>
          <a:p>
            <a:r>
              <a:rPr kumimoji="1" lang="zh-CN" altLang="en-US" dirty="0"/>
              <a:t>继承中华民族优秀文化，古为今用、洋为中用</a:t>
            </a:r>
            <a:endParaRPr kumimoji="1" lang="en-US" altLang="zh-CN" dirty="0"/>
          </a:p>
          <a:p>
            <a:r>
              <a:rPr kumimoji="1" lang="zh-CN" altLang="en-US" dirty="0"/>
              <a:t>发挥马克思主义理论资源，敢于原创，不做“搬运工”</a:t>
            </a:r>
          </a:p>
        </p:txBody>
      </p:sp>
    </p:spTree>
    <p:extLst>
      <p:ext uri="{BB962C8B-B14F-4D97-AF65-F5344CB8AC3E}">
        <p14:creationId xmlns:p14="http://schemas.microsoft.com/office/powerpoint/2010/main" val="2816122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0B39AD-8996-4947-966D-8C90243D75B3}"/>
              </a:ext>
            </a:extLst>
          </p:cNvPr>
          <p:cNvSpPr>
            <a:spLocks noGrp="1"/>
          </p:cNvSpPr>
          <p:nvPr>
            <p:ph type="title"/>
          </p:nvPr>
        </p:nvSpPr>
        <p:spPr/>
        <p:txBody>
          <a:bodyPr/>
          <a:lstStyle/>
          <a:p>
            <a:r>
              <a:rPr kumimoji="1" lang="en-US" altLang="zh-CN" dirty="0"/>
              <a:t>3.</a:t>
            </a:r>
            <a:r>
              <a:rPr kumimoji="1" lang="zh-CN" altLang="en-US" dirty="0"/>
              <a:t>加强意识形态阵地建设</a:t>
            </a:r>
          </a:p>
        </p:txBody>
      </p:sp>
      <p:sp>
        <p:nvSpPr>
          <p:cNvPr id="3" name="内容占位符 2">
            <a:extLst>
              <a:ext uri="{FF2B5EF4-FFF2-40B4-BE49-F238E27FC236}">
                <a16:creationId xmlns:a16="http://schemas.microsoft.com/office/drawing/2014/main" id="{0C0037B0-3E54-8D47-8F16-C8D179DB4F41}"/>
              </a:ext>
            </a:extLst>
          </p:cNvPr>
          <p:cNvSpPr>
            <a:spLocks noGrp="1"/>
          </p:cNvSpPr>
          <p:nvPr>
            <p:ph idx="1"/>
          </p:nvPr>
        </p:nvSpPr>
        <p:spPr/>
        <p:txBody>
          <a:bodyPr/>
          <a:lstStyle/>
          <a:p>
            <a:r>
              <a:rPr kumimoji="1" lang="zh-CN" altLang="en-US" dirty="0"/>
              <a:t>千里之堤，溃于蚁穴。</a:t>
            </a:r>
            <a:endParaRPr kumimoji="1" lang="en-US" altLang="zh-CN" dirty="0"/>
          </a:p>
          <a:p>
            <a:r>
              <a:rPr kumimoji="1" lang="zh-CN" altLang="en-US" dirty="0"/>
              <a:t>意识形态与社会稳定、国家发展繁荣息息相关</a:t>
            </a:r>
            <a:endParaRPr kumimoji="1" lang="en-US" altLang="zh-CN" dirty="0"/>
          </a:p>
          <a:p>
            <a:r>
              <a:rPr kumimoji="1" lang="zh-CN" altLang="en-US" dirty="0"/>
              <a:t>意识形态阵地包括，舆论、媒体、互联网、自媒体、文艺和高校教育工作</a:t>
            </a:r>
            <a:endParaRPr kumimoji="1" lang="en-US" altLang="zh-CN" dirty="0"/>
          </a:p>
          <a:p>
            <a:r>
              <a:rPr kumimoji="1" lang="zh-CN" altLang="en-US" dirty="0"/>
              <a:t>高校课堂、教育环节要正向引导。</a:t>
            </a:r>
          </a:p>
        </p:txBody>
      </p:sp>
    </p:spTree>
    <p:extLst>
      <p:ext uri="{BB962C8B-B14F-4D97-AF65-F5344CB8AC3E}">
        <p14:creationId xmlns:p14="http://schemas.microsoft.com/office/powerpoint/2010/main" val="20004123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98DA13-343D-43B6-9823-E1990D9F4257}"/>
              </a:ext>
            </a:extLst>
          </p:cNvPr>
          <p:cNvSpPr>
            <a:spLocks noGrp="1"/>
          </p:cNvSpPr>
          <p:nvPr>
            <p:ph type="title"/>
          </p:nvPr>
        </p:nvSpPr>
        <p:spPr/>
        <p:txBody>
          <a:bodyPr/>
          <a:lstStyle/>
          <a:p>
            <a:r>
              <a:rPr lang="zh-CN" altLang="en-US" dirty="0"/>
              <a:t>文化与意识形态的关系</a:t>
            </a:r>
          </a:p>
        </p:txBody>
      </p:sp>
      <p:sp>
        <p:nvSpPr>
          <p:cNvPr id="3" name="内容占位符 2">
            <a:extLst>
              <a:ext uri="{FF2B5EF4-FFF2-40B4-BE49-F238E27FC236}">
                <a16:creationId xmlns:a16="http://schemas.microsoft.com/office/drawing/2014/main" id="{773A9870-D01F-4552-AF35-A34530F5AD3F}"/>
              </a:ext>
            </a:extLst>
          </p:cNvPr>
          <p:cNvSpPr>
            <a:spLocks noGrp="1"/>
          </p:cNvSpPr>
          <p:nvPr>
            <p:ph idx="1"/>
          </p:nvPr>
        </p:nvSpPr>
        <p:spPr>
          <a:xfrm>
            <a:off x="650936" y="1577501"/>
            <a:ext cx="7460398" cy="4811805"/>
          </a:xfrm>
        </p:spPr>
        <p:txBody>
          <a:bodyPr>
            <a:normAutofit/>
          </a:bodyPr>
          <a:lstStyle/>
          <a:p>
            <a:pPr marL="0" indent="0">
              <a:buNone/>
            </a:pPr>
            <a:r>
              <a:rPr lang="zh-CN" altLang="zh-CN"/>
              <a:t>意识形态</a:t>
            </a:r>
            <a:r>
              <a:rPr lang="zh-CN" altLang="zh-CN" dirty="0"/>
              <a:t>决定文化前进方向和发展道路。必须推进马克思主义中国化时代化大众化，建设具有强大凝聚力和引领力的社会主义意识形态，使全体人民在理想信念、价值理念、道德观念上紧紧团结在一起。</a:t>
            </a:r>
            <a:endParaRPr lang="en-US" altLang="zh-CN" dirty="0"/>
          </a:p>
          <a:p>
            <a:endParaRPr lang="en-US" altLang="zh-CN" b="1" dirty="0"/>
          </a:p>
          <a:p>
            <a:r>
              <a:rPr lang="zh-CN" altLang="en-US" b="1" dirty="0"/>
              <a:t>人类社会发展中，精神调节力：</a:t>
            </a:r>
            <a:endParaRPr lang="en-US" altLang="zh-CN" b="1" dirty="0"/>
          </a:p>
          <a:p>
            <a:r>
              <a:rPr lang="zh-CN" altLang="en-US" b="1" dirty="0"/>
              <a:t>宗教信仰、政治信仰</a:t>
            </a:r>
            <a:endParaRPr lang="en-US" altLang="zh-CN" b="1" dirty="0"/>
          </a:p>
          <a:p>
            <a:r>
              <a:rPr lang="zh-CN" altLang="en-US" dirty="0"/>
              <a:t>宗教渗透与意识形态的争夺</a:t>
            </a:r>
            <a:endParaRPr lang="en-US" altLang="zh-CN" dirty="0"/>
          </a:p>
          <a:p>
            <a:endParaRPr lang="en-US" altLang="zh-CN" dirty="0"/>
          </a:p>
          <a:p>
            <a:pPr>
              <a:lnSpc>
                <a:spcPct val="150000"/>
              </a:lnSpc>
            </a:pPr>
            <a:r>
              <a:rPr lang="en-US" altLang="zh-CN"/>
              <a:t>《</a:t>
            </a:r>
            <a:r>
              <a:rPr lang="zh-CN" altLang="en-US"/>
              <a:t>历史虚无主义与苏联解体</a:t>
            </a:r>
            <a:r>
              <a:rPr lang="en-US" altLang="zh-CN"/>
              <a:t>》:</a:t>
            </a:r>
            <a:r>
              <a:rPr lang="zh-CN" altLang="en-US"/>
              <a:t> 苏联亡党亡国，是从历史虚无主义开始的！</a:t>
            </a:r>
            <a:endParaRPr lang="en-US" altLang="zh-CN"/>
          </a:p>
          <a:p>
            <a:endParaRPr lang="zh-CN" altLang="en-US" dirty="0"/>
          </a:p>
          <a:p>
            <a:endParaRPr lang="zh-CN" altLang="en-US" dirty="0"/>
          </a:p>
        </p:txBody>
      </p:sp>
    </p:spTree>
    <p:extLst>
      <p:ext uri="{BB962C8B-B14F-4D97-AF65-F5344CB8AC3E}">
        <p14:creationId xmlns:p14="http://schemas.microsoft.com/office/powerpoint/2010/main" val="1903345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C00F641-DA22-4B9A-9AE4-B548F3D647A0}"/>
              </a:ext>
            </a:extLst>
          </p:cNvPr>
          <p:cNvSpPr>
            <a:spLocks noGrp="1"/>
          </p:cNvSpPr>
          <p:nvPr>
            <p:ph idx="1"/>
          </p:nvPr>
        </p:nvSpPr>
        <p:spPr>
          <a:xfrm>
            <a:off x="484710" y="497473"/>
            <a:ext cx="8047730" cy="5795688"/>
          </a:xfrm>
        </p:spPr>
        <p:txBody>
          <a:bodyPr>
            <a:normAutofit/>
          </a:bodyPr>
          <a:lstStyle/>
          <a:p>
            <a:r>
              <a:rPr lang="zh-CN" altLang="en-US" dirty="0"/>
              <a:t>历史篡改</a:t>
            </a:r>
            <a:endParaRPr lang="en-US" altLang="zh-CN" dirty="0"/>
          </a:p>
          <a:p>
            <a:pPr marL="0" indent="0">
              <a:buNone/>
            </a:pPr>
            <a:r>
              <a:rPr lang="zh-CN" altLang="en-US" dirty="0"/>
              <a:t>（</a:t>
            </a:r>
            <a:r>
              <a:rPr lang="en-US" altLang="zh-CN" dirty="0"/>
              <a:t>1</a:t>
            </a:r>
            <a:r>
              <a:rPr lang="zh-CN" altLang="en-US" dirty="0"/>
              <a:t>）研讨会、著作；</a:t>
            </a:r>
            <a:endParaRPr lang="en-US" altLang="zh-CN" dirty="0"/>
          </a:p>
          <a:p>
            <a:pPr marL="0" indent="0">
              <a:buNone/>
            </a:pPr>
            <a:r>
              <a:rPr lang="zh-CN" altLang="en-US" dirty="0"/>
              <a:t>（</a:t>
            </a:r>
            <a:r>
              <a:rPr lang="en-US" altLang="zh-CN" dirty="0"/>
              <a:t>2</a:t>
            </a:r>
            <a:r>
              <a:rPr lang="zh-CN" altLang="en-US" dirty="0"/>
              <a:t>）高校：高校党史、国际共运史、科学社会主义教研室纷纷关闭，教师转行西方哲学和政治经济学；</a:t>
            </a:r>
            <a:endParaRPr lang="en-US" altLang="zh-CN" dirty="0"/>
          </a:p>
          <a:p>
            <a:pPr marL="0" indent="0">
              <a:buNone/>
            </a:pPr>
            <a:r>
              <a:rPr lang="zh-CN" altLang="en-US" dirty="0"/>
              <a:t>（</a:t>
            </a:r>
            <a:r>
              <a:rPr lang="en-US" altLang="zh-CN" dirty="0"/>
              <a:t>3</a:t>
            </a:r>
            <a:r>
              <a:rPr lang="zh-CN" altLang="en-US" dirty="0"/>
              <a:t>）中小学：卫国战争只讲几个阶段，突出将许多民族强迁出原居住地的阶段；卫国战争教学时数远远少于戈尔巴乔夫改革和叶利钦改革；</a:t>
            </a:r>
            <a:endParaRPr lang="en-US" altLang="zh-CN" dirty="0"/>
          </a:p>
          <a:p>
            <a:pPr marL="0" indent="0">
              <a:buNone/>
            </a:pPr>
            <a:r>
              <a:rPr lang="zh-CN" altLang="en-US" dirty="0"/>
              <a:t>（</a:t>
            </a:r>
            <a:r>
              <a:rPr lang="en-US" altLang="zh-CN" dirty="0"/>
              <a:t>4</a:t>
            </a:r>
            <a:r>
              <a:rPr lang="zh-CN" altLang="en-US" dirty="0"/>
              <a:t>）苏联教育部认定原来教科书都是“美化苏联历史”，苏联中小学历史课本于</a:t>
            </a:r>
            <a:r>
              <a:rPr lang="en-US" altLang="zh-CN" dirty="0"/>
              <a:t>1989</a:t>
            </a:r>
            <a:r>
              <a:rPr lang="zh-CN" altLang="en-US" dirty="0"/>
              <a:t>年全部销毁；取消中小学历史考试；重新编写中小学历史教科书；</a:t>
            </a:r>
            <a:endParaRPr lang="en-US" altLang="zh-CN" dirty="0"/>
          </a:p>
          <a:p>
            <a:pPr marL="0" indent="0">
              <a:buNone/>
            </a:pPr>
            <a:r>
              <a:rPr lang="zh-CN" altLang="en-US" dirty="0"/>
              <a:t>（</a:t>
            </a:r>
            <a:r>
              <a:rPr lang="en-US" altLang="zh-CN" dirty="0"/>
              <a:t>5</a:t>
            </a:r>
            <a:r>
              <a:rPr lang="zh-CN" altLang="en-US" dirty="0"/>
              <a:t>）教材：强调“历史污点”，颠覆青少年的历史观和价值观；</a:t>
            </a:r>
            <a:endParaRPr lang="en-US" altLang="zh-CN" dirty="0"/>
          </a:p>
          <a:p>
            <a:pPr marL="0" indent="0">
              <a:buNone/>
            </a:pPr>
            <a:r>
              <a:rPr lang="zh-CN" altLang="en-US" dirty="0"/>
              <a:t>（</a:t>
            </a:r>
            <a:r>
              <a:rPr lang="en-US" altLang="zh-CN" dirty="0"/>
              <a:t>6</a:t>
            </a:r>
            <a:r>
              <a:rPr lang="zh-CN" altLang="en-US" dirty="0"/>
              <a:t>）解密档案：拼接、伪造；</a:t>
            </a:r>
            <a:endParaRPr lang="en-US" altLang="zh-CN" dirty="0"/>
          </a:p>
          <a:p>
            <a:pPr marL="0" indent="0">
              <a:buNone/>
            </a:pPr>
            <a:r>
              <a:rPr lang="zh-CN" altLang="en-US" dirty="0"/>
              <a:t>（</a:t>
            </a:r>
            <a:r>
              <a:rPr lang="en-US" altLang="zh-CN" dirty="0"/>
              <a:t>7</a:t>
            </a:r>
            <a:r>
              <a:rPr lang="zh-CN" altLang="en-US" dirty="0"/>
              <a:t>）文学：一大批文学作品解禁，或者在西方公开的文学电影作品在苏联境内公开发表和放映，如</a:t>
            </a:r>
            <a:r>
              <a:rPr lang="en-US" altLang="zh-CN" dirty="0"/>
              <a:t>《</a:t>
            </a:r>
            <a:r>
              <a:rPr lang="zh-CN" altLang="en-US" dirty="0"/>
              <a:t>日瓦戈医生</a:t>
            </a:r>
            <a:r>
              <a:rPr lang="en-US" altLang="zh-CN" dirty="0"/>
              <a:t>》</a:t>
            </a:r>
            <a:r>
              <a:rPr lang="zh-CN" altLang="en-US" dirty="0"/>
              <a:t>；</a:t>
            </a:r>
          </a:p>
        </p:txBody>
      </p:sp>
    </p:spTree>
    <p:extLst>
      <p:ext uri="{BB962C8B-B14F-4D97-AF65-F5344CB8AC3E}">
        <p14:creationId xmlns:p14="http://schemas.microsoft.com/office/powerpoint/2010/main" val="25944792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A42565-5809-4FFD-8045-2E70A1CB92E9}"/>
              </a:ext>
            </a:extLst>
          </p:cNvPr>
          <p:cNvSpPr>
            <a:spLocks noGrp="1"/>
          </p:cNvSpPr>
          <p:nvPr>
            <p:ph type="title"/>
          </p:nvPr>
        </p:nvSpPr>
        <p:spPr/>
        <p:txBody>
          <a:bodyPr/>
          <a:lstStyle/>
          <a:p>
            <a:r>
              <a:rPr lang="zh-CN" altLang="en-US" sz="3200" dirty="0"/>
              <a:t>十九大报告强调意识形态：</a:t>
            </a:r>
            <a:br>
              <a:rPr lang="en-US" altLang="zh-CN" sz="4400" dirty="0"/>
            </a:br>
            <a:endParaRPr lang="zh-CN" altLang="en-US" dirty="0"/>
          </a:p>
        </p:txBody>
      </p:sp>
      <p:sp>
        <p:nvSpPr>
          <p:cNvPr id="3" name="内容占位符 2">
            <a:extLst>
              <a:ext uri="{FF2B5EF4-FFF2-40B4-BE49-F238E27FC236}">
                <a16:creationId xmlns:a16="http://schemas.microsoft.com/office/drawing/2014/main" id="{80802A0B-E456-4D0A-B1AF-4F7D880F7078}"/>
              </a:ext>
            </a:extLst>
          </p:cNvPr>
          <p:cNvSpPr>
            <a:spLocks noGrp="1"/>
          </p:cNvSpPr>
          <p:nvPr>
            <p:ph idx="1"/>
          </p:nvPr>
        </p:nvSpPr>
        <p:spPr>
          <a:xfrm>
            <a:off x="827700" y="1628800"/>
            <a:ext cx="6711654" cy="4195481"/>
          </a:xfrm>
        </p:spPr>
        <p:txBody>
          <a:bodyPr>
            <a:normAutofit/>
          </a:bodyPr>
          <a:lstStyle/>
          <a:p>
            <a:r>
              <a:rPr lang="zh-CN" altLang="en-US" dirty="0">
                <a:solidFill>
                  <a:srgbClr val="FF0000"/>
                </a:solidFill>
              </a:rPr>
              <a:t>讲成就：</a:t>
            </a:r>
            <a:r>
              <a:rPr lang="zh-CN" altLang="zh-CN" dirty="0"/>
              <a:t>加强党对意识形态工作的领导</a:t>
            </a:r>
            <a:r>
              <a:rPr lang="zh-CN" altLang="en-US" dirty="0"/>
              <a:t>；</a:t>
            </a:r>
            <a:endParaRPr lang="en-US" altLang="zh-CN" dirty="0"/>
          </a:p>
          <a:p>
            <a:r>
              <a:rPr lang="zh-CN" altLang="en-US" dirty="0">
                <a:solidFill>
                  <a:srgbClr val="FF0000"/>
                </a:solidFill>
              </a:rPr>
              <a:t>讲问题：</a:t>
            </a:r>
            <a:r>
              <a:rPr lang="zh-CN" altLang="zh-CN" dirty="0"/>
              <a:t>意识形态领域斗争依然复杂</a:t>
            </a:r>
            <a:r>
              <a:rPr lang="zh-CN" altLang="en-US" dirty="0"/>
              <a:t>；</a:t>
            </a:r>
            <a:endParaRPr lang="en-US" altLang="zh-CN" dirty="0"/>
          </a:p>
          <a:p>
            <a:r>
              <a:rPr lang="zh-CN" altLang="en-US" dirty="0">
                <a:solidFill>
                  <a:srgbClr val="FF0000"/>
                </a:solidFill>
              </a:rPr>
              <a:t>讲方略：</a:t>
            </a:r>
            <a:r>
              <a:rPr lang="zh-CN" altLang="zh-CN" dirty="0"/>
              <a:t>不断增强意识形态领域主导权和</a:t>
            </a:r>
            <a:r>
              <a:rPr lang="en-US" altLang="zh-CN" dirty="0"/>
              <a:t> </a:t>
            </a:r>
          </a:p>
          <a:p>
            <a:r>
              <a:rPr lang="en-US" altLang="zh-CN" dirty="0"/>
              <a:t>                </a:t>
            </a:r>
            <a:r>
              <a:rPr lang="zh-CN" altLang="zh-CN" dirty="0"/>
              <a:t>话语权</a:t>
            </a:r>
            <a:r>
              <a:rPr lang="en-US" altLang="zh-CN" dirty="0"/>
              <a:t>;</a:t>
            </a:r>
          </a:p>
          <a:p>
            <a:r>
              <a:rPr lang="zh-CN" altLang="en-US" dirty="0">
                <a:solidFill>
                  <a:srgbClr val="FF0000"/>
                </a:solidFill>
              </a:rPr>
              <a:t>讲征程：</a:t>
            </a:r>
            <a:r>
              <a:rPr lang="zh-CN" altLang="zh-CN" dirty="0"/>
              <a:t>牢牢掌握意识形态工作领导权</a:t>
            </a:r>
            <a:endParaRPr lang="en-US" altLang="zh-CN" dirty="0"/>
          </a:p>
          <a:p>
            <a:r>
              <a:rPr lang="zh-CN" altLang="en-US" dirty="0"/>
              <a:t>意识形态与思想政治工作的关系；</a:t>
            </a:r>
            <a:endParaRPr lang="en-US" altLang="zh-CN" dirty="0"/>
          </a:p>
          <a:p>
            <a:pPr>
              <a:buFontTx/>
              <a:buNone/>
            </a:pPr>
            <a:r>
              <a:rPr lang="en-US" altLang="zh-CN" dirty="0"/>
              <a:t>    </a:t>
            </a:r>
            <a:r>
              <a:rPr lang="zh-CN" altLang="en-US" dirty="0"/>
              <a:t>意识形态内涵：哲学、宗教；政治、法律；文化艺术教育</a:t>
            </a:r>
          </a:p>
          <a:p>
            <a:endParaRPr lang="zh-CN" altLang="en-US" dirty="0"/>
          </a:p>
        </p:txBody>
      </p:sp>
    </p:spTree>
    <p:extLst>
      <p:ext uri="{BB962C8B-B14F-4D97-AF65-F5344CB8AC3E}">
        <p14:creationId xmlns:p14="http://schemas.microsoft.com/office/powerpoint/2010/main" val="27878117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7844B5-C4E4-5844-BED6-59B4F48B145F}"/>
              </a:ext>
            </a:extLst>
          </p:cNvPr>
          <p:cNvSpPr>
            <a:spLocks noGrp="1"/>
          </p:cNvSpPr>
          <p:nvPr>
            <p:ph type="title"/>
          </p:nvPr>
        </p:nvSpPr>
        <p:spPr>
          <a:xfrm>
            <a:off x="323528" y="332656"/>
            <a:ext cx="7792853" cy="842682"/>
          </a:xfrm>
        </p:spPr>
        <p:txBody>
          <a:bodyPr/>
          <a:lstStyle/>
          <a:p>
            <a:r>
              <a:rPr kumimoji="1" lang="zh-CN" altLang="en-US" dirty="0"/>
              <a:t>举例：美国电影的意识形态输出</a:t>
            </a:r>
          </a:p>
        </p:txBody>
      </p:sp>
      <p:sp>
        <p:nvSpPr>
          <p:cNvPr id="3" name="内容占位符 2">
            <a:extLst>
              <a:ext uri="{FF2B5EF4-FFF2-40B4-BE49-F238E27FC236}">
                <a16:creationId xmlns:a16="http://schemas.microsoft.com/office/drawing/2014/main" id="{BAEABA3F-59E5-4042-B646-66CE32FACBB0}"/>
              </a:ext>
            </a:extLst>
          </p:cNvPr>
          <p:cNvSpPr>
            <a:spLocks noGrp="1"/>
          </p:cNvSpPr>
          <p:nvPr>
            <p:ph idx="1"/>
          </p:nvPr>
        </p:nvSpPr>
        <p:spPr/>
        <p:txBody>
          <a:bodyPr/>
          <a:lstStyle/>
          <a:p>
            <a:r>
              <a:rPr kumimoji="1" lang="zh-CN" altLang="en-US" dirty="0"/>
              <a:t>潜移默化的宣扬美国价值观</a:t>
            </a:r>
            <a:endParaRPr kumimoji="1" lang="en-US" altLang="zh-CN" dirty="0"/>
          </a:p>
          <a:p>
            <a:r>
              <a:rPr kumimoji="1" lang="zh-CN" altLang="en-US" dirty="0"/>
              <a:t>所谓的自由、民主、平等</a:t>
            </a:r>
            <a:endParaRPr kumimoji="1" lang="en-US" altLang="zh-CN" dirty="0"/>
          </a:p>
          <a:p>
            <a:r>
              <a:rPr kumimoji="1" lang="zh-CN" altLang="en-US" dirty="0"/>
              <a:t>世界警察形象、拯救世界形象</a:t>
            </a:r>
            <a:endParaRPr kumimoji="1" lang="en-US" altLang="zh-CN" dirty="0"/>
          </a:p>
          <a:p>
            <a:r>
              <a:rPr kumimoji="1" lang="zh-CN" altLang="en-US" dirty="0"/>
              <a:t>想象力、高科技感</a:t>
            </a:r>
            <a:endParaRPr kumimoji="1" lang="en-US" altLang="zh-CN" dirty="0"/>
          </a:p>
          <a:p>
            <a:endParaRPr kumimoji="1" lang="zh-CN" altLang="en-US" dirty="0"/>
          </a:p>
        </p:txBody>
      </p:sp>
    </p:spTree>
    <p:extLst>
      <p:ext uri="{BB962C8B-B14F-4D97-AF65-F5344CB8AC3E}">
        <p14:creationId xmlns:p14="http://schemas.microsoft.com/office/powerpoint/2010/main" val="2779708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4D4124-3C8F-4342-AB9E-5A9C3312C32C}"/>
              </a:ext>
            </a:extLst>
          </p:cNvPr>
          <p:cNvSpPr>
            <a:spLocks noGrp="1"/>
          </p:cNvSpPr>
          <p:nvPr>
            <p:ph type="title"/>
          </p:nvPr>
        </p:nvSpPr>
        <p:spPr/>
        <p:txBody>
          <a:bodyPr/>
          <a:lstStyle/>
          <a:p>
            <a:r>
              <a:rPr kumimoji="1" lang="zh-CN" altLang="en-US" dirty="0"/>
              <a:t>四、培育和践行社会主义核心价值观</a:t>
            </a:r>
          </a:p>
        </p:txBody>
      </p:sp>
      <p:sp>
        <p:nvSpPr>
          <p:cNvPr id="3" name="内容占位符 2">
            <a:extLst>
              <a:ext uri="{FF2B5EF4-FFF2-40B4-BE49-F238E27FC236}">
                <a16:creationId xmlns:a16="http://schemas.microsoft.com/office/drawing/2014/main" id="{9F0A6D68-4B77-4C49-870C-3B6AF1E4FB89}"/>
              </a:ext>
            </a:extLst>
          </p:cNvPr>
          <p:cNvSpPr>
            <a:spLocks noGrp="1"/>
          </p:cNvSpPr>
          <p:nvPr>
            <p:ph idx="1"/>
          </p:nvPr>
        </p:nvSpPr>
        <p:spPr>
          <a:xfrm>
            <a:off x="495978" y="2060848"/>
            <a:ext cx="7055379" cy="3728110"/>
          </a:xfrm>
        </p:spPr>
        <p:txBody>
          <a:bodyPr/>
          <a:lstStyle/>
          <a:p>
            <a:r>
              <a:rPr kumimoji="1" lang="zh-CN" altLang="en-US" dirty="0"/>
              <a:t>当代中国精神的集中体现</a:t>
            </a:r>
            <a:endParaRPr kumimoji="1" lang="en-US" altLang="zh-CN" dirty="0"/>
          </a:p>
          <a:p>
            <a:r>
              <a:rPr kumimoji="1" lang="zh-CN" altLang="en-US" dirty="0"/>
              <a:t>强化教育引导、实践养成、制度保障</a:t>
            </a:r>
            <a:endParaRPr kumimoji="1" lang="en-US" altLang="zh-CN" dirty="0"/>
          </a:p>
          <a:p>
            <a:r>
              <a:rPr kumimoji="1" lang="zh-CN" altLang="en-US" dirty="0"/>
              <a:t>加强思想道德建设</a:t>
            </a:r>
          </a:p>
        </p:txBody>
      </p:sp>
    </p:spTree>
    <p:extLst>
      <p:ext uri="{BB962C8B-B14F-4D97-AF65-F5344CB8AC3E}">
        <p14:creationId xmlns:p14="http://schemas.microsoft.com/office/powerpoint/2010/main" val="8629066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A6CA8A-94EE-3E4F-ABF3-7ABEE230A7CA}"/>
              </a:ext>
            </a:extLst>
          </p:cNvPr>
          <p:cNvSpPr>
            <a:spLocks noGrp="1"/>
          </p:cNvSpPr>
          <p:nvPr>
            <p:ph type="title"/>
          </p:nvPr>
        </p:nvSpPr>
        <p:spPr/>
        <p:txBody>
          <a:bodyPr/>
          <a:lstStyle/>
          <a:p>
            <a:r>
              <a:rPr kumimoji="1" lang="en-US" altLang="zh-CN" dirty="0"/>
              <a:t>1.</a:t>
            </a:r>
            <a:r>
              <a:rPr kumimoji="1" lang="zh-CN" altLang="en-US" dirty="0"/>
              <a:t>当代中国精神的体现</a:t>
            </a:r>
          </a:p>
        </p:txBody>
      </p:sp>
      <p:sp>
        <p:nvSpPr>
          <p:cNvPr id="3" name="内容占位符 2">
            <a:extLst>
              <a:ext uri="{FF2B5EF4-FFF2-40B4-BE49-F238E27FC236}">
                <a16:creationId xmlns:a16="http://schemas.microsoft.com/office/drawing/2014/main" id="{2591B481-DD32-3E4E-9856-D6063855751A}"/>
              </a:ext>
            </a:extLst>
          </p:cNvPr>
          <p:cNvSpPr>
            <a:spLocks noGrp="1"/>
          </p:cNvSpPr>
          <p:nvPr>
            <p:ph idx="1"/>
          </p:nvPr>
        </p:nvSpPr>
        <p:spPr>
          <a:xfrm>
            <a:off x="495978" y="1593477"/>
            <a:ext cx="7781584" cy="4195481"/>
          </a:xfrm>
        </p:spPr>
        <p:txBody>
          <a:bodyPr/>
          <a:lstStyle/>
          <a:p>
            <a:r>
              <a:rPr kumimoji="1" lang="zh-CN" altLang="en-US" dirty="0"/>
              <a:t>是与当代国人需求、诉求和追求的多样性相联系</a:t>
            </a:r>
            <a:endParaRPr kumimoji="1" lang="en-US" altLang="zh-CN" dirty="0"/>
          </a:p>
          <a:p>
            <a:r>
              <a:rPr kumimoji="1" lang="zh-CN" altLang="en-US" dirty="0"/>
              <a:t>国家愿景、国家引领、国家主导在不同层次的体现</a:t>
            </a:r>
            <a:endParaRPr kumimoji="1" lang="en-US" altLang="zh-CN" dirty="0"/>
          </a:p>
          <a:p>
            <a:r>
              <a:rPr kumimoji="1" lang="zh-CN" altLang="en-US" dirty="0"/>
              <a:t>中国特色社会主义意识形态与普世价值的统一</a:t>
            </a:r>
            <a:endParaRPr kumimoji="1" lang="en-US" altLang="zh-CN" dirty="0"/>
          </a:p>
          <a:p>
            <a:endParaRPr kumimoji="1" lang="en-US" altLang="zh-CN" dirty="0"/>
          </a:p>
          <a:p>
            <a:r>
              <a:rPr kumimoji="1" lang="zh-CN" altLang="en-US" dirty="0"/>
              <a:t>培养和内化的步骤：理论认知、价值认同、道德建立</a:t>
            </a:r>
            <a:endParaRPr kumimoji="1" lang="en-US" altLang="zh-CN" dirty="0"/>
          </a:p>
          <a:p>
            <a:r>
              <a:rPr kumimoji="1" lang="zh-CN" altLang="en-US" dirty="0"/>
              <a:t>富强：民富国强；民主：人民当家作主；</a:t>
            </a:r>
            <a:endParaRPr kumimoji="1" lang="en-US" altLang="zh-CN" dirty="0"/>
          </a:p>
          <a:p>
            <a:r>
              <a:rPr kumimoji="1" lang="zh-CN" altLang="en-US" dirty="0"/>
              <a:t>自由：人的自由全面发展，宪法规定享有各种自由；</a:t>
            </a:r>
            <a:endParaRPr kumimoji="1" lang="en-US" altLang="zh-CN" dirty="0"/>
          </a:p>
          <a:p>
            <a:endParaRPr kumimoji="1" lang="zh-CN" altLang="en-US" dirty="0"/>
          </a:p>
        </p:txBody>
      </p:sp>
    </p:spTree>
    <p:extLst>
      <p:ext uri="{BB962C8B-B14F-4D97-AF65-F5344CB8AC3E}">
        <p14:creationId xmlns:p14="http://schemas.microsoft.com/office/powerpoint/2010/main" val="21478032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5A7916-CD1E-47DB-B48A-EB17838571F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5F2B447-99E3-4F00-8C0E-0BE9D12402F5}"/>
              </a:ext>
            </a:extLst>
          </p:cNvPr>
          <p:cNvSpPr>
            <a:spLocks noGrp="1"/>
          </p:cNvSpPr>
          <p:nvPr>
            <p:ph idx="1"/>
          </p:nvPr>
        </p:nvSpPr>
        <p:spPr/>
        <p:txBody>
          <a:bodyPr/>
          <a:lstStyle/>
          <a:p>
            <a:pPr marL="0" indent="0">
              <a:lnSpc>
                <a:spcPct val="80000"/>
              </a:lnSpc>
              <a:buNone/>
            </a:pPr>
            <a:r>
              <a:rPr lang="zh-CN" altLang="en-US" noProof="1"/>
              <a:t>（</a:t>
            </a:r>
            <a:r>
              <a:rPr lang="en-US" altLang="zh-CN" noProof="1"/>
              <a:t>1</a:t>
            </a:r>
            <a:r>
              <a:rPr lang="zh-CN" altLang="en-US" noProof="1"/>
              <a:t>）马克思主义指导思想；</a:t>
            </a:r>
          </a:p>
          <a:p>
            <a:pPr marL="0" indent="0">
              <a:lnSpc>
                <a:spcPct val="80000"/>
              </a:lnSpc>
              <a:buNone/>
            </a:pPr>
            <a:r>
              <a:rPr lang="zh-CN" altLang="en-US" noProof="1"/>
              <a:t>（</a:t>
            </a:r>
            <a:r>
              <a:rPr lang="en-US" altLang="zh-CN" noProof="1"/>
              <a:t>2</a:t>
            </a:r>
            <a:r>
              <a:rPr lang="zh-CN" altLang="en-US" noProof="1"/>
              <a:t>）中国特色社会主义共同理想；</a:t>
            </a:r>
          </a:p>
          <a:p>
            <a:pPr marL="0" indent="0">
              <a:lnSpc>
                <a:spcPct val="80000"/>
              </a:lnSpc>
              <a:buNone/>
            </a:pPr>
            <a:r>
              <a:rPr lang="zh-CN" altLang="en-US" noProof="1"/>
              <a:t>（</a:t>
            </a:r>
            <a:r>
              <a:rPr lang="en-US" altLang="zh-CN" noProof="1"/>
              <a:t>3</a:t>
            </a:r>
            <a:r>
              <a:rPr lang="zh-CN" altLang="en-US" noProof="1"/>
              <a:t>）以爱国主义为核心的民族精神和以改革 </a:t>
            </a:r>
          </a:p>
          <a:p>
            <a:pPr marL="0" indent="0">
              <a:lnSpc>
                <a:spcPct val="80000"/>
              </a:lnSpc>
              <a:buNone/>
            </a:pPr>
            <a:r>
              <a:rPr lang="zh-CN" altLang="en-US" noProof="1"/>
              <a:t>       创新为核心的时代精神；</a:t>
            </a:r>
          </a:p>
          <a:p>
            <a:pPr marL="0" indent="0">
              <a:lnSpc>
                <a:spcPct val="80000"/>
              </a:lnSpc>
              <a:buNone/>
            </a:pPr>
            <a:r>
              <a:rPr lang="zh-CN" altLang="en-US" noProof="1"/>
              <a:t>（</a:t>
            </a:r>
            <a:r>
              <a:rPr lang="en-US" altLang="zh-CN" noProof="1"/>
              <a:t>4</a:t>
            </a:r>
            <a:r>
              <a:rPr lang="zh-CN" altLang="en-US" noProof="1"/>
              <a:t>）以“</a:t>
            </a:r>
            <a:r>
              <a:rPr lang="zh-CN" altLang="en-US" noProof="1">
                <a:hlinkClick r:id="rId2"/>
              </a:rPr>
              <a:t>八荣八耻</a:t>
            </a:r>
            <a:r>
              <a:rPr lang="zh-CN" altLang="en-US" noProof="1"/>
              <a:t>”为主要内容的社会主  </a:t>
            </a:r>
            <a:endParaRPr lang="en-US" altLang="zh-CN" noProof="1"/>
          </a:p>
          <a:p>
            <a:pPr marL="0" indent="0">
              <a:lnSpc>
                <a:spcPct val="80000"/>
              </a:lnSpc>
              <a:buNone/>
            </a:pPr>
            <a:r>
              <a:rPr lang="en-US" altLang="zh-CN" noProof="1"/>
              <a:t>       </a:t>
            </a:r>
            <a:r>
              <a:rPr lang="zh-CN" altLang="en-US" noProof="1"/>
              <a:t>义荣辱观。</a:t>
            </a:r>
          </a:p>
          <a:p>
            <a:endParaRPr lang="zh-CN" altLang="en-US" dirty="0"/>
          </a:p>
        </p:txBody>
      </p:sp>
    </p:spTree>
    <p:extLst>
      <p:ext uri="{BB962C8B-B14F-4D97-AF65-F5344CB8AC3E}">
        <p14:creationId xmlns:p14="http://schemas.microsoft.com/office/powerpoint/2010/main" val="32123694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2EED0-1584-4DC6-8F05-80D001C3D62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097001B-5322-4FFF-8EBC-7AB6D8D1834E}"/>
              </a:ext>
            </a:extLst>
          </p:cNvPr>
          <p:cNvSpPr>
            <a:spLocks noGrp="1"/>
          </p:cNvSpPr>
          <p:nvPr>
            <p:ph idx="1"/>
          </p:nvPr>
        </p:nvSpPr>
        <p:spPr/>
        <p:txBody>
          <a:bodyPr/>
          <a:lstStyle/>
          <a:p>
            <a:r>
              <a:rPr lang="en-US" altLang="zh-CN" sz="2200" b="1" dirty="0"/>
              <a:t>2014</a:t>
            </a:r>
            <a:r>
              <a:rPr lang="zh-CN" altLang="zh-CN" sz="2200" b="1" dirty="0"/>
              <a:t>年</a:t>
            </a:r>
            <a:r>
              <a:rPr lang="en-US" altLang="zh-CN" sz="2200" b="1" dirty="0"/>
              <a:t>2</a:t>
            </a:r>
            <a:r>
              <a:rPr lang="zh-CN" altLang="zh-CN" sz="2200" b="1" dirty="0"/>
              <a:t>月</a:t>
            </a:r>
            <a:r>
              <a:rPr lang="en-US" altLang="zh-CN" sz="2200" b="1" dirty="0"/>
              <a:t>17</a:t>
            </a:r>
            <a:r>
              <a:rPr lang="zh-CN" altLang="zh-CN" sz="2200" b="1" dirty="0"/>
              <a:t>日</a:t>
            </a:r>
            <a:r>
              <a:rPr lang="en-US" altLang="zh-CN" sz="2200" b="1" dirty="0"/>
              <a:t>,</a:t>
            </a:r>
            <a:r>
              <a:rPr lang="zh-CN" altLang="zh-CN" sz="2200" b="1" dirty="0"/>
              <a:t>习近平在省部级主要领导干部学习贯彻十八届三中全会精神全面深化改革专题研讨班开班式上发表重要讲话强调：</a:t>
            </a:r>
            <a:endParaRPr lang="en-US" altLang="zh-CN" sz="2200" b="1" dirty="0"/>
          </a:p>
          <a:p>
            <a:endParaRPr lang="zh-CN" altLang="zh-CN" sz="2200" dirty="0"/>
          </a:p>
          <a:p>
            <a:pPr>
              <a:buFontTx/>
              <a:buNone/>
            </a:pPr>
            <a:r>
              <a:rPr lang="en-US" altLang="zh-CN" sz="2200" dirty="0"/>
              <a:t>  “</a:t>
            </a:r>
            <a:r>
              <a:rPr lang="zh-CN" altLang="zh-CN" sz="2200" dirty="0"/>
              <a:t>推进</a:t>
            </a:r>
            <a:r>
              <a:rPr lang="zh-CN" altLang="zh-CN" sz="2200" dirty="0">
                <a:solidFill>
                  <a:srgbClr val="FF0000"/>
                </a:solidFill>
              </a:rPr>
              <a:t>国家治理体系和治理能力现代化，要大力培育和弘扬社会主义核心价值体系和核心价值观，加快构建充分反映中国特色、民族特性、时代特征的价值体系。</a:t>
            </a:r>
            <a:r>
              <a:rPr lang="en-US" altLang="zh-CN" sz="2200" dirty="0">
                <a:solidFill>
                  <a:srgbClr val="FF0000"/>
                </a:solidFill>
              </a:rPr>
              <a:t>”</a:t>
            </a:r>
            <a:endParaRPr lang="zh-CN" altLang="en-US" sz="2200" dirty="0">
              <a:solidFill>
                <a:srgbClr val="FF0000"/>
              </a:solidFill>
            </a:endParaRPr>
          </a:p>
          <a:p>
            <a:endParaRPr lang="zh-CN" altLang="en-US" dirty="0"/>
          </a:p>
        </p:txBody>
      </p:sp>
    </p:spTree>
    <p:extLst>
      <p:ext uri="{BB962C8B-B14F-4D97-AF65-F5344CB8AC3E}">
        <p14:creationId xmlns:p14="http://schemas.microsoft.com/office/powerpoint/2010/main" val="2881378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E6A78-FFA1-3342-9666-3BEA7C26B6E3}"/>
              </a:ext>
            </a:extLst>
          </p:cNvPr>
          <p:cNvSpPr>
            <a:spLocks noGrp="1"/>
          </p:cNvSpPr>
          <p:nvPr>
            <p:ph type="title"/>
          </p:nvPr>
        </p:nvSpPr>
        <p:spPr/>
        <p:txBody>
          <a:bodyPr/>
          <a:lstStyle/>
          <a:p>
            <a:r>
              <a:rPr kumimoji="1" lang="en-US" altLang="zh-CN" dirty="0"/>
              <a:t>1.</a:t>
            </a:r>
            <a:r>
              <a:rPr kumimoji="1" lang="zh-CN" altLang="en-US" dirty="0"/>
              <a:t>文化的定义</a:t>
            </a:r>
          </a:p>
        </p:txBody>
      </p:sp>
      <p:sp>
        <p:nvSpPr>
          <p:cNvPr id="3" name="内容占位符 2">
            <a:extLst>
              <a:ext uri="{FF2B5EF4-FFF2-40B4-BE49-F238E27FC236}">
                <a16:creationId xmlns:a16="http://schemas.microsoft.com/office/drawing/2014/main" id="{F0A48EEA-1521-8547-A26B-D30410345DD1}"/>
              </a:ext>
            </a:extLst>
          </p:cNvPr>
          <p:cNvSpPr>
            <a:spLocks noGrp="1"/>
          </p:cNvSpPr>
          <p:nvPr>
            <p:ph idx="1"/>
          </p:nvPr>
        </p:nvSpPr>
        <p:spPr>
          <a:xfrm>
            <a:off x="827584" y="1124744"/>
            <a:ext cx="7488832" cy="4771545"/>
          </a:xfrm>
        </p:spPr>
        <p:txBody>
          <a:bodyPr/>
          <a:lstStyle/>
          <a:p>
            <a:r>
              <a:rPr kumimoji="1" lang="zh-CN" altLang="en-US" sz="2400" dirty="0"/>
              <a:t>广义的文化，是人类在社会历史发展过程中所创造的物质财富和精神财富的总和。</a:t>
            </a:r>
            <a:endParaRPr kumimoji="1" lang="en-US" altLang="zh-CN" sz="2400" dirty="0"/>
          </a:p>
          <a:p>
            <a:r>
              <a:rPr kumimoji="1" lang="zh-CN" altLang="en-US" sz="2400" dirty="0"/>
              <a:t>狭义的文化，指精神财富，包括一切社会意识形式：科学知识、意识形态、风俗习惯、文学艺术、卫生体育等。</a:t>
            </a:r>
            <a:endParaRPr kumimoji="1" lang="en-US" altLang="zh-CN" sz="2400" dirty="0"/>
          </a:p>
          <a:p>
            <a:r>
              <a:rPr lang="zh-CN" altLang="en-US" sz="2400" dirty="0"/>
              <a:t>公式：文化</a:t>
            </a:r>
            <a:r>
              <a:rPr lang="en-US" altLang="zh-CN" sz="2400" dirty="0"/>
              <a:t>=</a:t>
            </a:r>
            <a:r>
              <a:rPr lang="zh-CN" altLang="en-US" sz="2400" dirty="0"/>
              <a:t>器物层面</a:t>
            </a:r>
            <a:r>
              <a:rPr lang="en-US" altLang="zh-CN" sz="2400" dirty="0"/>
              <a:t>+</a:t>
            </a:r>
            <a:r>
              <a:rPr lang="zh-CN" altLang="en-US" sz="2400" dirty="0"/>
              <a:t>制度层面</a:t>
            </a:r>
            <a:r>
              <a:rPr lang="en-US" altLang="zh-CN" sz="2400" dirty="0"/>
              <a:t>+</a:t>
            </a:r>
            <a:r>
              <a:rPr lang="zh-CN" altLang="en-US" sz="2400" dirty="0"/>
              <a:t>精神心理层面</a:t>
            </a:r>
            <a:endParaRPr lang="en-US" altLang="zh-CN" sz="2400" dirty="0"/>
          </a:p>
          <a:p>
            <a:endParaRPr kumimoji="1" lang="zh-CN" altLang="en-US" dirty="0"/>
          </a:p>
        </p:txBody>
      </p:sp>
      <p:graphicFrame>
        <p:nvGraphicFramePr>
          <p:cNvPr id="4" name="图示 3">
            <a:extLst>
              <a:ext uri="{FF2B5EF4-FFF2-40B4-BE49-F238E27FC236}">
                <a16:creationId xmlns:a16="http://schemas.microsoft.com/office/drawing/2014/main" id="{67FEE50A-87A9-8D40-BDA3-DAA7CB8CF45D}"/>
              </a:ext>
            </a:extLst>
          </p:cNvPr>
          <p:cNvGraphicFramePr/>
          <p:nvPr>
            <p:extLst>
              <p:ext uri="{D42A27DB-BD31-4B8C-83A1-F6EECF244321}">
                <p14:modId xmlns:p14="http://schemas.microsoft.com/office/powerpoint/2010/main" val="577955858"/>
              </p:ext>
            </p:extLst>
          </p:nvPr>
        </p:nvGraphicFramePr>
        <p:xfrm>
          <a:off x="1835696" y="3673872"/>
          <a:ext cx="5208240" cy="3184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9847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54245A-B0F7-554B-9BFF-34AAF75D06B0}"/>
              </a:ext>
            </a:extLst>
          </p:cNvPr>
          <p:cNvSpPr>
            <a:spLocks noGrp="1"/>
          </p:cNvSpPr>
          <p:nvPr>
            <p:ph type="title"/>
          </p:nvPr>
        </p:nvSpPr>
        <p:spPr/>
        <p:txBody>
          <a:bodyPr/>
          <a:lstStyle/>
          <a:p>
            <a:r>
              <a:rPr kumimoji="1" lang="en-US" altLang="zh-CN" dirty="0"/>
              <a:t>2.</a:t>
            </a:r>
            <a:r>
              <a:rPr kumimoji="1" lang="zh-CN" altLang="en-US" dirty="0"/>
              <a:t>引导、养成、保障</a:t>
            </a:r>
          </a:p>
        </p:txBody>
      </p:sp>
      <p:sp>
        <p:nvSpPr>
          <p:cNvPr id="3" name="内容占位符 2">
            <a:extLst>
              <a:ext uri="{FF2B5EF4-FFF2-40B4-BE49-F238E27FC236}">
                <a16:creationId xmlns:a16="http://schemas.microsoft.com/office/drawing/2014/main" id="{7B1C729D-9009-2649-BE44-92043229A18E}"/>
              </a:ext>
            </a:extLst>
          </p:cNvPr>
          <p:cNvSpPr>
            <a:spLocks noGrp="1"/>
          </p:cNvSpPr>
          <p:nvPr>
            <p:ph idx="1"/>
          </p:nvPr>
        </p:nvSpPr>
        <p:spPr>
          <a:xfrm>
            <a:off x="495978" y="1593477"/>
            <a:ext cx="7792853" cy="4195481"/>
          </a:xfrm>
        </p:spPr>
        <p:txBody>
          <a:bodyPr/>
          <a:lstStyle/>
          <a:p>
            <a:r>
              <a:rPr kumimoji="1" lang="zh-CN" altLang="en-US" dirty="0"/>
              <a:t>教育引导：榜样的作用、学校的作用、家庭的作用、产品的作用</a:t>
            </a:r>
            <a:endParaRPr kumimoji="1" lang="en-US" altLang="zh-CN" dirty="0"/>
          </a:p>
          <a:p>
            <a:r>
              <a:rPr kumimoji="1" lang="zh-CN" altLang="en-US" dirty="0"/>
              <a:t>实践养成：与日常生活联系</a:t>
            </a:r>
            <a:endParaRPr kumimoji="1" lang="en-US" altLang="zh-CN" dirty="0"/>
          </a:p>
          <a:p>
            <a:r>
              <a:rPr kumimoji="1" lang="zh-CN" altLang="en-US" dirty="0"/>
              <a:t>制度保障：靠制度规范人们的行为</a:t>
            </a:r>
            <a:endParaRPr kumimoji="1" lang="en-US" altLang="zh-CN" dirty="0"/>
          </a:p>
          <a:p>
            <a:r>
              <a:rPr kumimoji="1" lang="zh-CN" altLang="en-US" dirty="0"/>
              <a:t>凝聚共识：从宏观上、大的方面统一认识</a:t>
            </a:r>
          </a:p>
        </p:txBody>
      </p:sp>
    </p:spTree>
    <p:extLst>
      <p:ext uri="{BB962C8B-B14F-4D97-AF65-F5344CB8AC3E}">
        <p14:creationId xmlns:p14="http://schemas.microsoft.com/office/powerpoint/2010/main" val="10951597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4CD60A-8F8F-F84F-87BD-74C20B60D252}"/>
              </a:ext>
            </a:extLst>
          </p:cNvPr>
          <p:cNvSpPr>
            <a:spLocks noGrp="1"/>
          </p:cNvSpPr>
          <p:nvPr>
            <p:ph type="title"/>
          </p:nvPr>
        </p:nvSpPr>
        <p:spPr/>
        <p:txBody>
          <a:bodyPr/>
          <a:lstStyle/>
          <a:p>
            <a:r>
              <a:rPr kumimoji="1" lang="en-US" altLang="zh-CN" dirty="0"/>
              <a:t>3.</a:t>
            </a:r>
            <a:r>
              <a:rPr kumimoji="1" lang="zh-CN" altLang="en-US" dirty="0"/>
              <a:t>加强思想道德建设</a:t>
            </a:r>
          </a:p>
        </p:txBody>
      </p:sp>
      <p:sp>
        <p:nvSpPr>
          <p:cNvPr id="3" name="内容占位符 2">
            <a:extLst>
              <a:ext uri="{FF2B5EF4-FFF2-40B4-BE49-F238E27FC236}">
                <a16:creationId xmlns:a16="http://schemas.microsoft.com/office/drawing/2014/main" id="{C90398CB-ED4E-6542-86E8-5E8256C7192B}"/>
              </a:ext>
            </a:extLst>
          </p:cNvPr>
          <p:cNvSpPr>
            <a:spLocks noGrp="1"/>
          </p:cNvSpPr>
          <p:nvPr>
            <p:ph idx="1"/>
          </p:nvPr>
        </p:nvSpPr>
        <p:spPr>
          <a:xfrm>
            <a:off x="495978" y="1593477"/>
            <a:ext cx="8180478" cy="4195481"/>
          </a:xfrm>
        </p:spPr>
        <p:txBody>
          <a:bodyPr/>
          <a:lstStyle/>
          <a:p>
            <a:r>
              <a:rPr kumimoji="1" lang="zh-CN" altLang="en-US" dirty="0"/>
              <a:t>思想：主要指理想信念、思想问题、价值观、意识形态等</a:t>
            </a:r>
            <a:endParaRPr kumimoji="1" lang="en-US" altLang="zh-CN" dirty="0"/>
          </a:p>
          <a:p>
            <a:r>
              <a:rPr kumimoji="1" lang="zh-CN" altLang="en-US" dirty="0"/>
              <a:t>道德是什么？</a:t>
            </a:r>
            <a:endParaRPr kumimoji="1" lang="en-US" altLang="zh-CN" dirty="0"/>
          </a:p>
          <a:p>
            <a:r>
              <a:rPr kumimoji="1" lang="zh-CN" altLang="en-US" dirty="0"/>
              <a:t>有一种解释：道德是一个人能够分辨应该干什么和不应该干什么的一类知识。</a:t>
            </a:r>
            <a:endParaRPr kumimoji="1" lang="en-US" altLang="zh-CN" dirty="0"/>
          </a:p>
          <a:p>
            <a:r>
              <a:rPr kumimoji="1" lang="zh-CN" altLang="en-US" dirty="0"/>
              <a:t>应该干的：义不容辞、勇往直前</a:t>
            </a:r>
            <a:endParaRPr kumimoji="1" lang="en-US" altLang="zh-CN" dirty="0"/>
          </a:p>
          <a:p>
            <a:r>
              <a:rPr kumimoji="1" lang="zh-CN" altLang="en-US" dirty="0"/>
              <a:t>不应该干的：决不越雷池一步</a:t>
            </a:r>
          </a:p>
        </p:txBody>
      </p:sp>
    </p:spTree>
    <p:extLst>
      <p:ext uri="{BB962C8B-B14F-4D97-AF65-F5344CB8AC3E}">
        <p14:creationId xmlns:p14="http://schemas.microsoft.com/office/powerpoint/2010/main" val="11052138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1F9FF9-1209-B944-B5D0-C533F28D2C26}"/>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9CA0F9E4-3A95-C948-8583-A610665651C6}"/>
              </a:ext>
            </a:extLst>
          </p:cNvPr>
          <p:cNvSpPr>
            <a:spLocks noGrp="1"/>
          </p:cNvSpPr>
          <p:nvPr>
            <p:ph idx="1"/>
          </p:nvPr>
        </p:nvSpPr>
        <p:spPr>
          <a:xfrm>
            <a:off x="495978" y="1593477"/>
            <a:ext cx="7781584" cy="4195481"/>
          </a:xfrm>
        </p:spPr>
        <p:txBody>
          <a:bodyPr/>
          <a:lstStyle/>
          <a:p>
            <a:r>
              <a:rPr kumimoji="1" lang="zh-CN" altLang="en-US" dirty="0"/>
              <a:t>树立中国特色社会主义、共产主义、中华民族伟大复兴的共同理想，并脚踏实地投身到学习、科研、工作的攻坚克难上</a:t>
            </a:r>
            <a:endParaRPr kumimoji="1" lang="en-US" altLang="zh-CN" dirty="0"/>
          </a:p>
          <a:p>
            <a:r>
              <a:rPr kumimoji="1" lang="zh-CN" altLang="en-US" dirty="0"/>
              <a:t>慢慢养成私人空间的“私德”、公共空间的“公德”、工作岗位的“职业道德”、未来可能的“师德”，做一个文明、高尚、亲和的人</a:t>
            </a:r>
            <a:endParaRPr kumimoji="1" lang="en-US" altLang="zh-CN" dirty="0"/>
          </a:p>
          <a:p>
            <a:r>
              <a:rPr kumimoji="1" lang="zh-CN" altLang="en-US" dirty="0"/>
              <a:t>树立正确的“三观”（世界、人生、价值），面对学业、情感、职业选择的时候，坐标、格局、舞台要大一点</a:t>
            </a:r>
            <a:endParaRPr kumimoji="1" lang="en-US" altLang="zh-CN" dirty="0"/>
          </a:p>
          <a:p>
            <a:r>
              <a:rPr kumimoji="1" lang="zh-CN" altLang="en-US" dirty="0"/>
              <a:t>如果有什么问题需要沟通</a:t>
            </a:r>
            <a:r>
              <a:rPr kumimoji="1" lang="en-US" altLang="zh-CN" dirty="0"/>
              <a:t>huangyao728@163.com</a:t>
            </a:r>
            <a:endParaRPr kumimoji="1" lang="zh-CN" altLang="en-US" dirty="0"/>
          </a:p>
        </p:txBody>
      </p:sp>
    </p:spTree>
    <p:extLst>
      <p:ext uri="{BB962C8B-B14F-4D97-AF65-F5344CB8AC3E}">
        <p14:creationId xmlns:p14="http://schemas.microsoft.com/office/powerpoint/2010/main" val="17026033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449946-2A15-5641-92C5-915F1BA0269B}"/>
              </a:ext>
            </a:extLst>
          </p:cNvPr>
          <p:cNvSpPr>
            <a:spLocks noGrp="1"/>
          </p:cNvSpPr>
          <p:nvPr>
            <p:ph type="title"/>
          </p:nvPr>
        </p:nvSpPr>
        <p:spPr>
          <a:xfrm>
            <a:off x="395536" y="332656"/>
            <a:ext cx="7471666" cy="1320098"/>
          </a:xfrm>
        </p:spPr>
        <p:txBody>
          <a:bodyPr/>
          <a:lstStyle/>
          <a:p>
            <a:r>
              <a:rPr kumimoji="1" lang="zh-CN" altLang="en-US" dirty="0"/>
              <a:t>五、推动社会主义文化繁荣兴盛</a:t>
            </a:r>
          </a:p>
        </p:txBody>
      </p:sp>
      <p:sp>
        <p:nvSpPr>
          <p:cNvPr id="3" name="内容占位符 2">
            <a:extLst>
              <a:ext uri="{FF2B5EF4-FFF2-40B4-BE49-F238E27FC236}">
                <a16:creationId xmlns:a16="http://schemas.microsoft.com/office/drawing/2014/main" id="{436B7219-5ACA-F142-A576-44BD3834ECCC}"/>
              </a:ext>
            </a:extLst>
          </p:cNvPr>
          <p:cNvSpPr>
            <a:spLocks noGrp="1"/>
          </p:cNvSpPr>
          <p:nvPr>
            <p:ph idx="1"/>
          </p:nvPr>
        </p:nvSpPr>
        <p:spPr>
          <a:xfrm>
            <a:off x="495978" y="1916832"/>
            <a:ext cx="7055379" cy="3872126"/>
          </a:xfrm>
        </p:spPr>
        <p:txBody>
          <a:bodyPr/>
          <a:lstStyle/>
          <a:p>
            <a:r>
              <a:rPr kumimoji="1" lang="zh-CN" altLang="en-US" dirty="0"/>
              <a:t>繁荣发展社会主义文艺</a:t>
            </a:r>
            <a:endParaRPr kumimoji="1" lang="en-US" altLang="zh-CN" dirty="0"/>
          </a:p>
          <a:p>
            <a:r>
              <a:rPr kumimoji="1" lang="zh-CN" altLang="en-US" dirty="0"/>
              <a:t>推动中华优秀传统文化创造性转化、创新性发展</a:t>
            </a:r>
            <a:endParaRPr kumimoji="1" lang="en-US" altLang="zh-CN" dirty="0"/>
          </a:p>
          <a:p>
            <a:r>
              <a:rPr kumimoji="1" lang="zh-CN" altLang="en-US" dirty="0"/>
              <a:t>推动文化事业与文化产业发展</a:t>
            </a:r>
            <a:endParaRPr kumimoji="1" lang="en-US" altLang="zh-CN" dirty="0"/>
          </a:p>
          <a:p>
            <a:r>
              <a:rPr kumimoji="1" lang="zh-CN" altLang="en-US" dirty="0"/>
              <a:t>讲好中国故事</a:t>
            </a:r>
          </a:p>
        </p:txBody>
      </p:sp>
    </p:spTree>
    <p:extLst>
      <p:ext uri="{BB962C8B-B14F-4D97-AF65-F5344CB8AC3E}">
        <p14:creationId xmlns:p14="http://schemas.microsoft.com/office/powerpoint/2010/main" val="21872687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023F1F-FBA9-924C-948E-15A1C76888D7}"/>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0F1152CC-DB67-4646-9FD3-B616B818DBB5}"/>
              </a:ext>
            </a:extLst>
          </p:cNvPr>
          <p:cNvSpPr>
            <a:spLocks noGrp="1"/>
          </p:cNvSpPr>
          <p:nvPr>
            <p:ph idx="1"/>
          </p:nvPr>
        </p:nvSpPr>
        <p:spPr>
          <a:xfrm>
            <a:off x="495978" y="1593477"/>
            <a:ext cx="7781584" cy="4571827"/>
          </a:xfrm>
        </p:spPr>
        <p:txBody>
          <a:bodyPr>
            <a:normAutofit/>
          </a:bodyPr>
          <a:lstStyle/>
          <a:p>
            <a:r>
              <a:rPr kumimoji="1" lang="zh-CN" altLang="en-US" dirty="0"/>
              <a:t>文化产业是以生产和提供精神产品为主要活动，以满足人们的文化需要作为目标，按照工业标准，创作、生产、再生产、储存以及分配消费文化产品和服务的一系列活动。</a:t>
            </a:r>
          </a:p>
          <a:p>
            <a:r>
              <a:rPr kumimoji="1" lang="zh-CN" altLang="en-US" dirty="0"/>
              <a:t>文化产业划分为三类：</a:t>
            </a:r>
          </a:p>
          <a:p>
            <a:r>
              <a:rPr kumimoji="1" lang="zh-CN" altLang="en-US" dirty="0"/>
              <a:t>一是生产与销售以相对独立的物态形式，如图书、报刊、影视、音像制品等；</a:t>
            </a:r>
            <a:endParaRPr kumimoji="1" lang="en-US" altLang="zh-CN" dirty="0"/>
          </a:p>
          <a:p>
            <a:r>
              <a:rPr kumimoji="1" lang="zh-CN" altLang="en-US" dirty="0"/>
              <a:t>二是以劳务形式出现的文化服务行业，如戏剧舞蹈、体育、娱乐、策划、经纪等；</a:t>
            </a:r>
            <a:endParaRPr kumimoji="1" lang="en-US" altLang="zh-CN" dirty="0"/>
          </a:p>
          <a:p>
            <a:r>
              <a:rPr kumimoji="1" lang="zh-CN" altLang="en-US" dirty="0"/>
              <a:t>三是向其他商品和行业提供文化附加值的行业，如装潢、装饰、形象设计、旅游等。</a:t>
            </a:r>
          </a:p>
        </p:txBody>
      </p:sp>
    </p:spTree>
    <p:extLst>
      <p:ext uri="{BB962C8B-B14F-4D97-AF65-F5344CB8AC3E}">
        <p14:creationId xmlns:p14="http://schemas.microsoft.com/office/powerpoint/2010/main" val="2198580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B8F081-E86A-5345-A665-7D2CAD8BD43A}"/>
              </a:ext>
            </a:extLst>
          </p:cNvPr>
          <p:cNvSpPr>
            <a:spLocks noGrp="1"/>
          </p:cNvSpPr>
          <p:nvPr>
            <p:ph type="title"/>
          </p:nvPr>
        </p:nvSpPr>
        <p:spPr/>
        <p:txBody>
          <a:bodyPr/>
          <a:lstStyle/>
          <a:p>
            <a:r>
              <a:rPr kumimoji="1" lang="en-US" altLang="zh-CN" dirty="0"/>
              <a:t>3.</a:t>
            </a:r>
            <a:r>
              <a:rPr kumimoji="1" lang="zh-CN" altLang="en-US" dirty="0"/>
              <a:t>推动文化事业与文化产业发展</a:t>
            </a:r>
          </a:p>
        </p:txBody>
      </p:sp>
      <p:sp>
        <p:nvSpPr>
          <p:cNvPr id="3" name="内容占位符 2">
            <a:extLst>
              <a:ext uri="{FF2B5EF4-FFF2-40B4-BE49-F238E27FC236}">
                <a16:creationId xmlns:a16="http://schemas.microsoft.com/office/drawing/2014/main" id="{FE94D8B2-9D15-A147-970A-B473FFD0B3F0}"/>
              </a:ext>
            </a:extLst>
          </p:cNvPr>
          <p:cNvSpPr>
            <a:spLocks noGrp="1"/>
          </p:cNvSpPr>
          <p:nvPr>
            <p:ph idx="1"/>
          </p:nvPr>
        </p:nvSpPr>
        <p:spPr/>
        <p:txBody>
          <a:bodyPr/>
          <a:lstStyle/>
          <a:p>
            <a:r>
              <a:rPr kumimoji="1" lang="zh-CN" altLang="en-US" dirty="0"/>
              <a:t>体制改革：政企分开、股份制改造</a:t>
            </a:r>
            <a:endParaRPr kumimoji="1" lang="en-US" altLang="zh-CN" dirty="0"/>
          </a:p>
          <a:p>
            <a:r>
              <a:rPr kumimoji="1" lang="zh-CN" altLang="en-US" dirty="0"/>
              <a:t>全民健身：普及知识和方法，推进活动</a:t>
            </a:r>
            <a:endParaRPr kumimoji="1" lang="en-US" altLang="zh-CN" dirty="0"/>
          </a:p>
          <a:p>
            <a:r>
              <a:rPr kumimoji="1" lang="zh-CN" altLang="en-US" dirty="0"/>
              <a:t>完善政策：从经营、融资、环境等方面促进</a:t>
            </a:r>
          </a:p>
        </p:txBody>
      </p:sp>
    </p:spTree>
    <p:extLst>
      <p:ext uri="{BB962C8B-B14F-4D97-AF65-F5344CB8AC3E}">
        <p14:creationId xmlns:p14="http://schemas.microsoft.com/office/powerpoint/2010/main" val="21352684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3D6799-354D-B644-AD75-367B90559CFC}"/>
              </a:ext>
            </a:extLst>
          </p:cNvPr>
          <p:cNvSpPr>
            <a:spLocks noGrp="1"/>
          </p:cNvSpPr>
          <p:nvPr>
            <p:ph type="title"/>
          </p:nvPr>
        </p:nvSpPr>
        <p:spPr/>
        <p:txBody>
          <a:bodyPr/>
          <a:lstStyle/>
          <a:p>
            <a:r>
              <a:rPr kumimoji="1" lang="zh-CN" altLang="en-US" dirty="0"/>
              <a:t>对比</a:t>
            </a:r>
          </a:p>
        </p:txBody>
      </p:sp>
      <p:sp>
        <p:nvSpPr>
          <p:cNvPr id="3" name="内容占位符 2">
            <a:extLst>
              <a:ext uri="{FF2B5EF4-FFF2-40B4-BE49-F238E27FC236}">
                <a16:creationId xmlns:a16="http://schemas.microsoft.com/office/drawing/2014/main" id="{FB3D240B-25BC-6748-946A-08637BB7387F}"/>
              </a:ext>
            </a:extLst>
          </p:cNvPr>
          <p:cNvSpPr>
            <a:spLocks noGrp="1"/>
          </p:cNvSpPr>
          <p:nvPr>
            <p:ph idx="1"/>
          </p:nvPr>
        </p:nvSpPr>
        <p:spPr>
          <a:xfrm>
            <a:off x="495978" y="1295401"/>
            <a:ext cx="8252486" cy="5109882"/>
          </a:xfrm>
        </p:spPr>
        <p:txBody>
          <a:bodyPr>
            <a:normAutofit/>
          </a:bodyPr>
          <a:lstStyle/>
          <a:p>
            <a:r>
              <a:rPr kumimoji="1" lang="en-US" altLang="zh-CN" dirty="0"/>
              <a:t>2015</a:t>
            </a:r>
            <a:r>
              <a:rPr kumimoji="1" lang="zh-CN" altLang="en-US" dirty="0"/>
              <a:t>年，全球体育产业规模</a:t>
            </a:r>
            <a:r>
              <a:rPr kumimoji="1" lang="en-US" altLang="zh-CN" dirty="0"/>
              <a:t>15000</a:t>
            </a:r>
            <a:r>
              <a:rPr kumimoji="1" lang="zh-CN" altLang="en-US" dirty="0"/>
              <a:t>亿美元，当年美国体育产值</a:t>
            </a:r>
            <a:r>
              <a:rPr kumimoji="1" lang="en-US" altLang="zh-CN" dirty="0"/>
              <a:t>5000</a:t>
            </a:r>
            <a:r>
              <a:rPr kumimoji="1" lang="zh-CN" altLang="en-US" dirty="0"/>
              <a:t>亿美元，是美国汽车产业的</a:t>
            </a:r>
            <a:r>
              <a:rPr kumimoji="1" lang="en-US" altLang="zh-CN" dirty="0"/>
              <a:t>2</a:t>
            </a:r>
            <a:r>
              <a:rPr kumimoji="1" lang="zh-CN" altLang="en-US" dirty="0"/>
              <a:t>倍，影视产业的</a:t>
            </a:r>
            <a:r>
              <a:rPr kumimoji="1" lang="en-US" altLang="zh-CN" dirty="0"/>
              <a:t>7</a:t>
            </a:r>
            <a:r>
              <a:rPr kumimoji="1" lang="zh-CN" altLang="en-US" dirty="0"/>
              <a:t>倍，体育产业占美国</a:t>
            </a:r>
            <a:r>
              <a:rPr kumimoji="1" lang="en-US" altLang="zh-CN" dirty="0"/>
              <a:t>GDP3%</a:t>
            </a:r>
            <a:r>
              <a:rPr kumimoji="1" lang="zh-CN" altLang="en-US" dirty="0"/>
              <a:t>。</a:t>
            </a:r>
            <a:endParaRPr kumimoji="1" lang="en-US" altLang="zh-CN" dirty="0"/>
          </a:p>
          <a:p>
            <a:r>
              <a:rPr kumimoji="1" lang="zh-CN" altLang="en-US" dirty="0"/>
              <a:t>美国、法国等发达国家、体育强国，体育产业占</a:t>
            </a:r>
            <a:r>
              <a:rPr kumimoji="1" lang="en-US" altLang="zh-CN" dirty="0"/>
              <a:t>GDP</a:t>
            </a:r>
            <a:r>
              <a:rPr kumimoji="1" lang="zh-CN" altLang="en-US" dirty="0"/>
              <a:t>的比重均达</a:t>
            </a:r>
            <a:r>
              <a:rPr kumimoji="1" lang="en-US" altLang="zh-CN" dirty="0"/>
              <a:t>2.5%</a:t>
            </a:r>
            <a:r>
              <a:rPr kumimoji="1" lang="zh-CN" altLang="en-US" dirty="0"/>
              <a:t>以上，全球平均水平达</a:t>
            </a:r>
            <a:r>
              <a:rPr kumimoji="1" lang="en-US" altLang="zh-CN" dirty="0"/>
              <a:t>2.1%</a:t>
            </a:r>
            <a:r>
              <a:rPr kumimoji="1" lang="zh-CN" altLang="en-US" dirty="0"/>
              <a:t>。</a:t>
            </a:r>
            <a:endParaRPr kumimoji="1" lang="en-US" altLang="zh-CN" dirty="0"/>
          </a:p>
          <a:p>
            <a:r>
              <a:rPr kumimoji="1" lang="en-US" altLang="zh-CN" dirty="0"/>
              <a:t>2015</a:t>
            </a:r>
            <a:r>
              <a:rPr kumimoji="1" lang="zh-CN" altLang="en-US" dirty="0"/>
              <a:t>年，中国体育产业占</a:t>
            </a:r>
            <a:r>
              <a:rPr kumimoji="1" lang="en-US" altLang="zh-CN" dirty="0"/>
              <a:t>GDP</a:t>
            </a:r>
            <a:r>
              <a:rPr kumimoji="1" lang="zh-CN" altLang="en-US" dirty="0"/>
              <a:t>比重仅</a:t>
            </a:r>
            <a:r>
              <a:rPr kumimoji="1" lang="en-US" altLang="zh-CN" dirty="0"/>
              <a:t>0.8%</a:t>
            </a:r>
            <a:r>
              <a:rPr kumimoji="1" lang="zh-CN" altLang="en-US" dirty="0"/>
              <a:t>，为</a:t>
            </a:r>
            <a:r>
              <a:rPr kumimoji="1" lang="en-US" altLang="zh-CN" dirty="0"/>
              <a:t>5494</a:t>
            </a:r>
            <a:r>
              <a:rPr kumimoji="1" lang="zh-CN" altLang="en-US" dirty="0"/>
              <a:t>亿元，逐年增长，</a:t>
            </a:r>
            <a:r>
              <a:rPr kumimoji="1" lang="en-US" altLang="zh-CN" dirty="0"/>
              <a:t>2017</a:t>
            </a:r>
            <a:r>
              <a:rPr kumimoji="1" lang="zh-CN" altLang="en-US" dirty="0"/>
              <a:t>年为</a:t>
            </a:r>
            <a:r>
              <a:rPr kumimoji="1" lang="en-US" altLang="zh-CN" dirty="0"/>
              <a:t>7125</a:t>
            </a:r>
            <a:r>
              <a:rPr kumimoji="1" lang="zh-CN" altLang="en-US" dirty="0"/>
              <a:t>亿元。</a:t>
            </a:r>
            <a:endParaRPr kumimoji="1" lang="en-US" altLang="zh-CN" dirty="0"/>
          </a:p>
          <a:p>
            <a:r>
              <a:rPr kumimoji="1" lang="zh-CN" altLang="en-US" dirty="0"/>
              <a:t>美国体育文化，由假期营地体育、家庭体育与校园体育构成，为孩子提供了最初的热爱与了解各项体育活动的机会。各年级有全国性联赛，有</a:t>
            </a:r>
            <a:r>
              <a:rPr kumimoji="1" lang="en-US" altLang="zh-CN" dirty="0"/>
              <a:t>NCAA</a:t>
            </a:r>
            <a:r>
              <a:rPr kumimoji="1" lang="zh-CN" altLang="en-US" dirty="0"/>
              <a:t>大学体育到职业体育的选秀路径，最终才成就了美国深厚的体育帝国。</a:t>
            </a:r>
            <a:endParaRPr kumimoji="1" lang="en-US" altLang="zh-CN" dirty="0"/>
          </a:p>
          <a:p>
            <a:r>
              <a:rPr kumimoji="1" lang="zh-CN" altLang="en-US" dirty="0"/>
              <a:t>相比而言，我国从业人员、销售品种和数额、体育水平和运营能力、体育媒体、体育营销、体育科技、体育消费都有待提升</a:t>
            </a:r>
          </a:p>
        </p:txBody>
      </p:sp>
    </p:spTree>
    <p:extLst>
      <p:ext uri="{BB962C8B-B14F-4D97-AF65-F5344CB8AC3E}">
        <p14:creationId xmlns:p14="http://schemas.microsoft.com/office/powerpoint/2010/main" val="19661663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EA7B23-518F-4663-B251-510D7D063A8B}"/>
              </a:ext>
            </a:extLst>
          </p:cNvPr>
          <p:cNvSpPr>
            <a:spLocks noGrp="1"/>
          </p:cNvSpPr>
          <p:nvPr>
            <p:ph type="title"/>
          </p:nvPr>
        </p:nvSpPr>
        <p:spPr>
          <a:xfrm>
            <a:off x="484710" y="260648"/>
            <a:ext cx="7255642" cy="1400530"/>
          </a:xfrm>
        </p:spPr>
        <p:txBody>
          <a:bodyPr/>
          <a:lstStyle/>
          <a:p>
            <a:r>
              <a:rPr lang="zh-CN" altLang="en-US" sz="3200" dirty="0"/>
              <a:t>习近平中国特色社会主义文化建设思想的重要内容（特征）</a:t>
            </a:r>
          </a:p>
        </p:txBody>
      </p:sp>
      <p:graphicFrame>
        <p:nvGraphicFramePr>
          <p:cNvPr id="4" name="内容占位符 3">
            <a:extLst>
              <a:ext uri="{FF2B5EF4-FFF2-40B4-BE49-F238E27FC236}">
                <a16:creationId xmlns:a16="http://schemas.microsoft.com/office/drawing/2014/main" id="{2892B72A-E4EF-4A16-A005-D943546DAD1C}"/>
              </a:ext>
            </a:extLst>
          </p:cNvPr>
          <p:cNvGraphicFramePr>
            <a:graphicFrameLocks noGrp="1"/>
          </p:cNvGraphicFramePr>
          <p:nvPr>
            <p:ph idx="1"/>
          </p:nvPr>
        </p:nvGraphicFramePr>
        <p:xfrm>
          <a:off x="683568" y="1340768"/>
          <a:ext cx="7255642" cy="4907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902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CD9431-13B7-4D34-8DA2-8EB0617938D8}"/>
              </a:ext>
            </a:extLst>
          </p:cNvPr>
          <p:cNvSpPr>
            <a:spLocks noGrp="1"/>
          </p:cNvSpPr>
          <p:nvPr>
            <p:ph type="title"/>
          </p:nvPr>
        </p:nvSpPr>
        <p:spPr/>
        <p:txBody>
          <a:bodyPr/>
          <a:lstStyle/>
          <a:p>
            <a:r>
              <a:rPr lang="zh-CN" altLang="en-US" dirty="0"/>
              <a:t>文化建设与文艺、文艺工作的关系</a:t>
            </a:r>
          </a:p>
        </p:txBody>
      </p:sp>
      <p:sp>
        <p:nvSpPr>
          <p:cNvPr id="3" name="内容占位符 2">
            <a:extLst>
              <a:ext uri="{FF2B5EF4-FFF2-40B4-BE49-F238E27FC236}">
                <a16:creationId xmlns:a16="http://schemas.microsoft.com/office/drawing/2014/main" id="{90AD6D2D-F75C-4155-A7FB-ED6AAD218E71}"/>
              </a:ext>
            </a:extLst>
          </p:cNvPr>
          <p:cNvSpPr>
            <a:spLocks noGrp="1"/>
          </p:cNvSpPr>
          <p:nvPr>
            <p:ph idx="1"/>
          </p:nvPr>
        </p:nvSpPr>
        <p:spPr/>
        <p:txBody>
          <a:bodyPr/>
          <a:lstStyle/>
          <a:p>
            <a:r>
              <a:rPr lang="zh-CN" altLang="en-US" dirty="0"/>
              <a:t>习近平总书记是改革开放以来讲文化频率最高、篇幅最长，也可以说是最重视文化建设的党和国家领导人。他关于文化战略地位与作用的论述，关于文化发展目标和任务的论述，关于文化建设方针和政策的论述，内容丰富、思想深刻，已经成为理论界研究的热点。</a:t>
            </a:r>
            <a:endParaRPr lang="en-US" altLang="zh-CN" dirty="0"/>
          </a:p>
          <a:p>
            <a:r>
              <a:rPr lang="zh-CN" altLang="en-US" dirty="0"/>
              <a:t>两次会议：</a:t>
            </a:r>
            <a:endParaRPr lang="en-US" altLang="zh-CN" dirty="0"/>
          </a:p>
        </p:txBody>
      </p:sp>
    </p:spTree>
    <p:extLst>
      <p:ext uri="{BB962C8B-B14F-4D97-AF65-F5344CB8AC3E}">
        <p14:creationId xmlns:p14="http://schemas.microsoft.com/office/powerpoint/2010/main" val="30611951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BB04A2-19D9-4EB6-A61E-5E63BC1CAB8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3669195-8BAE-440C-8E78-8B3222240DB6}"/>
              </a:ext>
            </a:extLst>
          </p:cNvPr>
          <p:cNvSpPr>
            <a:spLocks noGrp="1"/>
          </p:cNvSpPr>
          <p:nvPr>
            <p:ph idx="1"/>
          </p:nvPr>
        </p:nvSpPr>
        <p:spPr/>
        <p:txBody>
          <a:bodyPr>
            <a:normAutofit/>
          </a:bodyPr>
          <a:lstStyle/>
          <a:p>
            <a:r>
              <a:rPr lang="en-US" altLang="zh-CN" dirty="0"/>
              <a:t>2014 </a:t>
            </a:r>
            <a:r>
              <a:rPr lang="zh-CN" altLang="en-US" dirty="0"/>
              <a:t>年</a:t>
            </a:r>
            <a:r>
              <a:rPr lang="en-US" altLang="zh-CN" dirty="0"/>
              <a:t>10 </a:t>
            </a:r>
            <a:r>
              <a:rPr lang="zh-CN" altLang="en-US" dirty="0"/>
              <a:t>月，在文艺工作座谈会上习近平指出，为什么要高度重视文艺和文艺工作</a:t>
            </a:r>
            <a:r>
              <a:rPr lang="en-US" altLang="zh-CN" dirty="0"/>
              <a:t>? </a:t>
            </a:r>
            <a:r>
              <a:rPr lang="zh-CN" altLang="en-US" dirty="0"/>
              <a:t>这个问题，首先要放在我国和世界发展大势中来审视。因为“人类社会每一次跃进，人类文明每一次升华，无不伴随着文化的历史性进步”。</a:t>
            </a:r>
            <a:endParaRPr lang="en-US" altLang="zh-CN" dirty="0"/>
          </a:p>
          <a:p>
            <a:pPr marL="0" indent="0">
              <a:buNone/>
            </a:pPr>
            <a:endParaRPr lang="en-US" altLang="zh-CN" dirty="0"/>
          </a:p>
          <a:p>
            <a:pPr marL="0" indent="0">
              <a:buNone/>
            </a:pPr>
            <a:r>
              <a:rPr lang="en-US" altLang="zh-CN" dirty="0"/>
              <a:t>       ——</a:t>
            </a:r>
            <a:r>
              <a:rPr lang="zh-CN" altLang="en-US" dirty="0"/>
              <a:t>习近平． 在文艺工作座谈会上的讲话［</a:t>
            </a:r>
            <a:r>
              <a:rPr lang="en-US" altLang="zh-CN" dirty="0"/>
              <a:t>M</a:t>
            </a:r>
            <a:r>
              <a:rPr lang="zh-CN" altLang="en-US" dirty="0"/>
              <a:t>］∥十八大以来重要文献选编</a:t>
            </a:r>
            <a:r>
              <a:rPr lang="en-US" altLang="zh-CN" dirty="0"/>
              <a:t>: </a:t>
            </a:r>
            <a:r>
              <a:rPr lang="zh-CN" altLang="en-US" dirty="0"/>
              <a:t>中． 北京</a:t>
            </a:r>
            <a:r>
              <a:rPr lang="en-US" altLang="zh-CN" dirty="0"/>
              <a:t>: </a:t>
            </a:r>
            <a:r>
              <a:rPr lang="zh-CN" altLang="en-US" dirty="0"/>
              <a:t>中央文献出版社， </a:t>
            </a:r>
            <a:r>
              <a:rPr lang="en-US" altLang="zh-CN" dirty="0"/>
              <a:t>2016</a:t>
            </a:r>
            <a:r>
              <a:rPr lang="zh-CN" altLang="en-US" dirty="0"/>
              <a:t>．</a:t>
            </a:r>
            <a:endParaRPr lang="en-US" altLang="zh-CN" dirty="0"/>
          </a:p>
        </p:txBody>
      </p:sp>
    </p:spTree>
    <p:extLst>
      <p:ext uri="{BB962C8B-B14F-4D97-AF65-F5344CB8AC3E}">
        <p14:creationId xmlns:p14="http://schemas.microsoft.com/office/powerpoint/2010/main" val="1217263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9721B7-6D81-4F11-8417-89C1F19EA65A}"/>
              </a:ext>
            </a:extLst>
          </p:cNvPr>
          <p:cNvSpPr>
            <a:spLocks noGrp="1"/>
          </p:cNvSpPr>
          <p:nvPr>
            <p:ph type="title"/>
          </p:nvPr>
        </p:nvSpPr>
        <p:spPr/>
        <p:txBody>
          <a:bodyPr/>
          <a:lstStyle/>
          <a:p>
            <a:r>
              <a:rPr lang="en-US" altLang="zh-CN" dirty="0"/>
              <a:t>2.</a:t>
            </a:r>
            <a:r>
              <a:rPr lang="zh-CN" altLang="en-US" dirty="0"/>
              <a:t>器物层面</a:t>
            </a:r>
          </a:p>
        </p:txBody>
      </p:sp>
      <p:sp>
        <p:nvSpPr>
          <p:cNvPr id="3" name="内容占位符 2">
            <a:extLst>
              <a:ext uri="{FF2B5EF4-FFF2-40B4-BE49-F238E27FC236}">
                <a16:creationId xmlns:a16="http://schemas.microsoft.com/office/drawing/2014/main" id="{CACF7A95-D249-4171-89E3-5F3DF7062AA6}"/>
              </a:ext>
            </a:extLst>
          </p:cNvPr>
          <p:cNvSpPr>
            <a:spLocks noGrp="1"/>
          </p:cNvSpPr>
          <p:nvPr>
            <p:ph idx="1"/>
          </p:nvPr>
        </p:nvSpPr>
        <p:spPr>
          <a:xfrm>
            <a:off x="484710" y="1484784"/>
            <a:ext cx="8407770" cy="4195481"/>
          </a:xfrm>
        </p:spPr>
        <p:txBody>
          <a:bodyPr/>
          <a:lstStyle/>
          <a:p>
            <a:r>
              <a:rPr lang="zh-CN" altLang="en-US" dirty="0"/>
              <a:t>餐具：筷子</a:t>
            </a:r>
            <a:r>
              <a:rPr lang="en-US" altLang="zh-CN" dirty="0"/>
              <a:t>vs</a:t>
            </a:r>
            <a:r>
              <a:rPr lang="zh-CN" altLang="en-US" dirty="0"/>
              <a:t>刀叉</a:t>
            </a:r>
            <a:endParaRPr lang="en-US" altLang="zh-CN" dirty="0"/>
          </a:p>
          <a:p>
            <a:r>
              <a:rPr lang="zh-CN" altLang="en-US" dirty="0"/>
              <a:t>茶具：杯盏</a:t>
            </a:r>
            <a:r>
              <a:rPr lang="en-US" altLang="zh-CN" dirty="0"/>
              <a:t>vs</a:t>
            </a:r>
            <a:r>
              <a:rPr lang="zh-CN" altLang="en-US" dirty="0"/>
              <a:t>咖啡壶</a:t>
            </a:r>
            <a:endParaRPr lang="en-US" altLang="zh-CN" dirty="0"/>
          </a:p>
          <a:p>
            <a:r>
              <a:rPr lang="zh-CN" altLang="en-US" dirty="0"/>
              <a:t>建筑：四合院、各种角楼、寺庙、榫卯结构</a:t>
            </a:r>
            <a:r>
              <a:rPr lang="en-US" altLang="zh-CN" dirty="0"/>
              <a:t>vs</a:t>
            </a:r>
            <a:r>
              <a:rPr lang="zh-CN" altLang="en-US" dirty="0"/>
              <a:t>白宫、教堂</a:t>
            </a:r>
            <a:endParaRPr lang="en-US" altLang="zh-CN" dirty="0"/>
          </a:p>
          <a:p>
            <a:r>
              <a:rPr lang="zh-CN" altLang="en-US" dirty="0"/>
              <a:t>衣服：长袍</a:t>
            </a:r>
            <a:r>
              <a:rPr lang="en-US" altLang="zh-CN" dirty="0"/>
              <a:t>vs</a:t>
            </a:r>
            <a:r>
              <a:rPr lang="zh-CN" altLang="en-US" dirty="0"/>
              <a:t>西装礼服</a:t>
            </a:r>
            <a:endParaRPr lang="en-US" altLang="zh-CN" dirty="0"/>
          </a:p>
          <a:p>
            <a:endParaRPr lang="en-US" altLang="zh-CN" dirty="0"/>
          </a:p>
          <a:p>
            <a:r>
              <a:rPr lang="zh-CN" altLang="en-US" dirty="0"/>
              <a:t>同学们还能说出哪些东西方文化器物层面的差别？</a:t>
            </a:r>
            <a:endParaRPr lang="en-US" altLang="zh-CN" dirty="0"/>
          </a:p>
          <a:p>
            <a:endParaRPr lang="zh-CN" altLang="en-US" dirty="0"/>
          </a:p>
        </p:txBody>
      </p:sp>
    </p:spTree>
    <p:extLst>
      <p:ext uri="{BB962C8B-B14F-4D97-AF65-F5344CB8AC3E}">
        <p14:creationId xmlns:p14="http://schemas.microsoft.com/office/powerpoint/2010/main" val="28990260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0B7D42-DF17-48EA-AD6C-3927B4A3CB0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7380FFC-8FF0-43A6-91D9-9431B6E836D8}"/>
              </a:ext>
            </a:extLst>
          </p:cNvPr>
          <p:cNvSpPr>
            <a:spLocks noGrp="1"/>
          </p:cNvSpPr>
          <p:nvPr>
            <p:ph idx="1"/>
          </p:nvPr>
        </p:nvSpPr>
        <p:spPr/>
        <p:txBody>
          <a:bodyPr/>
          <a:lstStyle/>
          <a:p>
            <a:r>
              <a:rPr lang="zh-CN" altLang="en-US" dirty="0"/>
              <a:t>两个座谈会上，他列举了古今中外曾产生过广泛影响的文学家、思想家，谈到人类历史上曾产生过深远影响的几大文明。在出访国外发表的演讲和文章中，他也总是谈及受访国的历史与文化，有时还要浓墨重彩地加以描绘。作为一个政治领袖，这绝不仅仅是抒发个人的历史幽思、文化情怀，而是内涵着深刻的</a:t>
            </a:r>
            <a:r>
              <a:rPr lang="zh-CN" altLang="en-US" b="1" dirty="0">
                <a:solidFill>
                  <a:srgbClr val="FF0000"/>
                </a:solidFill>
              </a:rPr>
              <a:t>社会与政治意义</a:t>
            </a:r>
            <a:r>
              <a:rPr lang="zh-CN" altLang="en-US" dirty="0"/>
              <a:t>。</a:t>
            </a:r>
          </a:p>
        </p:txBody>
      </p:sp>
    </p:spTree>
    <p:extLst>
      <p:ext uri="{BB962C8B-B14F-4D97-AF65-F5344CB8AC3E}">
        <p14:creationId xmlns:p14="http://schemas.microsoft.com/office/powerpoint/2010/main" val="8500537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36C5B8-C022-4B03-8A06-227DE269301D}"/>
              </a:ext>
            </a:extLst>
          </p:cNvPr>
          <p:cNvSpPr>
            <a:spLocks noGrp="1"/>
          </p:cNvSpPr>
          <p:nvPr>
            <p:ph type="title"/>
          </p:nvPr>
        </p:nvSpPr>
        <p:spPr/>
        <p:txBody>
          <a:bodyPr/>
          <a:lstStyle/>
          <a:p>
            <a:r>
              <a:rPr lang="zh-CN" altLang="en-US" dirty="0"/>
              <a:t>民族文化和民族精神的崛起</a:t>
            </a:r>
          </a:p>
        </p:txBody>
      </p:sp>
      <p:sp>
        <p:nvSpPr>
          <p:cNvPr id="3" name="内容占位符 2">
            <a:extLst>
              <a:ext uri="{FF2B5EF4-FFF2-40B4-BE49-F238E27FC236}">
                <a16:creationId xmlns:a16="http://schemas.microsoft.com/office/drawing/2014/main" id="{264987B6-6870-48BF-8F58-B7C8A603CD9A}"/>
              </a:ext>
            </a:extLst>
          </p:cNvPr>
          <p:cNvSpPr>
            <a:spLocks noGrp="1"/>
          </p:cNvSpPr>
          <p:nvPr>
            <p:ph idx="1"/>
          </p:nvPr>
        </p:nvSpPr>
        <p:spPr/>
        <p:txBody>
          <a:bodyPr/>
          <a:lstStyle/>
          <a:p>
            <a:r>
              <a:rPr lang="zh-CN" altLang="en-US" dirty="0"/>
              <a:t>从世界文明、全球视野和中国历史“长时段”审视文化，对文化的地位与作用做出具有鲜明时代特点的新言说新评价，是习近平看中国特色社会主义文化的突出特征之一。</a:t>
            </a:r>
            <a:endParaRPr lang="en-US" altLang="zh-CN" dirty="0"/>
          </a:p>
          <a:p>
            <a:r>
              <a:rPr lang="zh-CN" altLang="en-US" dirty="0"/>
              <a:t>秦汉：汉族文化圈</a:t>
            </a:r>
            <a:endParaRPr lang="en-US" altLang="zh-CN" dirty="0"/>
          </a:p>
          <a:p>
            <a:r>
              <a:rPr lang="zh-CN" altLang="en-US" dirty="0"/>
              <a:t>唐宋：大中华文化圈</a:t>
            </a:r>
            <a:r>
              <a:rPr lang="en-US" altLang="zh-CN" dirty="0"/>
              <a:t>——</a:t>
            </a:r>
            <a:r>
              <a:rPr lang="zh-CN" altLang="en-US" dirty="0"/>
              <a:t>唐诗宋词、丝绸之路</a:t>
            </a:r>
            <a:endParaRPr lang="en-US" altLang="zh-CN" dirty="0"/>
          </a:p>
          <a:p>
            <a:r>
              <a:rPr lang="zh-CN" altLang="en-US" dirty="0"/>
              <a:t>元明清：亚洲文化圈</a:t>
            </a:r>
            <a:r>
              <a:rPr lang="en-US" altLang="zh-CN" dirty="0"/>
              <a:t>——</a:t>
            </a:r>
            <a:r>
              <a:rPr lang="zh-CN" altLang="en-US" dirty="0"/>
              <a:t>四大名著</a:t>
            </a:r>
            <a:endParaRPr lang="en-US" altLang="zh-CN" dirty="0"/>
          </a:p>
          <a:p>
            <a:r>
              <a:rPr lang="zh-CN" altLang="en-US" dirty="0"/>
              <a:t>如今：文化复兴</a:t>
            </a:r>
            <a:endParaRPr lang="en-US" altLang="zh-CN" dirty="0"/>
          </a:p>
          <a:p>
            <a:r>
              <a:rPr lang="zh-CN" altLang="en-US" dirty="0"/>
              <a:t>文化复兴</a:t>
            </a:r>
            <a:r>
              <a:rPr lang="en-US" altLang="zh-CN" dirty="0"/>
              <a:t>——19</a:t>
            </a:r>
            <a:r>
              <a:rPr lang="zh-CN" altLang="en-US" dirty="0"/>
              <a:t>世纪文艺复兴</a:t>
            </a:r>
            <a:endParaRPr lang="en-US" altLang="zh-CN" dirty="0"/>
          </a:p>
          <a:p>
            <a:endParaRPr lang="zh-CN" altLang="en-US" dirty="0"/>
          </a:p>
        </p:txBody>
      </p:sp>
    </p:spTree>
    <p:extLst>
      <p:ext uri="{BB962C8B-B14F-4D97-AF65-F5344CB8AC3E}">
        <p14:creationId xmlns:p14="http://schemas.microsoft.com/office/powerpoint/2010/main" val="9388198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861FAB-9004-4F5C-BAC4-3144677A1C66}"/>
              </a:ext>
            </a:extLst>
          </p:cNvPr>
          <p:cNvSpPr>
            <a:spLocks noGrp="1"/>
          </p:cNvSpPr>
          <p:nvPr>
            <p:ph type="title"/>
          </p:nvPr>
        </p:nvSpPr>
        <p:spPr/>
        <p:txBody>
          <a:bodyPr/>
          <a:lstStyle/>
          <a:p>
            <a:r>
              <a:rPr lang="zh-CN" altLang="en-US" dirty="0"/>
              <a:t>汉族中国文化特点</a:t>
            </a:r>
          </a:p>
        </p:txBody>
      </p:sp>
      <p:sp>
        <p:nvSpPr>
          <p:cNvPr id="3" name="内容占位符 2">
            <a:extLst>
              <a:ext uri="{FF2B5EF4-FFF2-40B4-BE49-F238E27FC236}">
                <a16:creationId xmlns:a16="http://schemas.microsoft.com/office/drawing/2014/main" id="{106A6323-B6C2-4111-8724-DC85F5F5DD31}"/>
              </a:ext>
            </a:extLst>
          </p:cNvPr>
          <p:cNvSpPr>
            <a:spLocks noGrp="1"/>
          </p:cNvSpPr>
          <p:nvPr>
            <p:ph idx="1"/>
          </p:nvPr>
        </p:nvSpPr>
        <p:spPr>
          <a:xfrm>
            <a:off x="495978" y="1593477"/>
            <a:ext cx="7781584" cy="4811805"/>
          </a:xfrm>
        </p:spPr>
        <p:txBody>
          <a:bodyPr>
            <a:normAutofit/>
          </a:bodyPr>
          <a:lstStyle/>
          <a:p>
            <a:r>
              <a:rPr lang="zh-CN" altLang="en-US" dirty="0"/>
              <a:t>汉字的阅读、书写和通过汉字思维；</a:t>
            </a:r>
            <a:endParaRPr lang="en-US" altLang="zh-CN" dirty="0"/>
          </a:p>
          <a:p>
            <a:r>
              <a:rPr lang="zh-CN" altLang="en-US" dirty="0"/>
              <a:t>“家、家族、家国以及在这一社会结构中产生的儒家学说”，“内外有别，长幼有序”，对比</a:t>
            </a:r>
            <a:r>
              <a:rPr lang="en-US" altLang="zh-CN" dirty="0"/>
              <a:t>country</a:t>
            </a:r>
            <a:r>
              <a:rPr lang="zh-CN" altLang="en-US" dirty="0"/>
              <a:t>，</a:t>
            </a:r>
            <a:r>
              <a:rPr lang="en-US" altLang="zh-CN" dirty="0"/>
              <a:t>state</a:t>
            </a:r>
            <a:r>
              <a:rPr lang="zh-CN" altLang="en-US" dirty="0"/>
              <a:t>；</a:t>
            </a:r>
            <a:endParaRPr lang="en-US" altLang="zh-CN" dirty="0"/>
          </a:p>
          <a:p>
            <a:r>
              <a:rPr lang="zh-CN" altLang="en-US" b="1" dirty="0"/>
              <a:t>汉族中国文化里面一个很重要的特点就是“三教合一”的信仰世界，“儒家治世、佛教治心、道教治身”；</a:t>
            </a:r>
            <a:endParaRPr lang="en-US" altLang="zh-CN" b="1" dirty="0"/>
          </a:p>
          <a:p>
            <a:r>
              <a:rPr lang="zh-CN" altLang="en-US" b="1" dirty="0"/>
              <a:t>中国最有趣的阴阳五行</a:t>
            </a:r>
            <a:endParaRPr lang="en-US" altLang="zh-CN" b="1" dirty="0"/>
          </a:p>
          <a:p>
            <a:r>
              <a:rPr lang="zh-CN" altLang="en-US" b="1" dirty="0"/>
              <a:t>中国天下观念，用我们现代的话来说，中国古代的世界观，跟其他国家和民族很不一样，“华夷观念”。</a:t>
            </a:r>
            <a:endParaRPr lang="en-US" altLang="zh-CN" b="1" dirty="0"/>
          </a:p>
          <a:p>
            <a:pPr marL="0" indent="0">
              <a:buNone/>
            </a:pPr>
            <a:r>
              <a:rPr lang="zh-CN" altLang="en-US" b="1" dirty="0"/>
              <a:t>结论：中国文化是复数的文化，不是单数的文化。</a:t>
            </a:r>
            <a:endParaRPr lang="en-US" altLang="zh-CN" dirty="0"/>
          </a:p>
          <a:p>
            <a:endParaRPr lang="zh-CN" altLang="en-US" dirty="0"/>
          </a:p>
        </p:txBody>
      </p:sp>
    </p:spTree>
    <p:extLst>
      <p:ext uri="{BB962C8B-B14F-4D97-AF65-F5344CB8AC3E}">
        <p14:creationId xmlns:p14="http://schemas.microsoft.com/office/powerpoint/2010/main" val="4609160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01EF8E-6FAA-4713-88E4-A80BF86E473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B93AA74-B327-4F84-9141-EB58C1028C2A}"/>
              </a:ext>
            </a:extLst>
          </p:cNvPr>
          <p:cNvSpPr>
            <a:spLocks noGrp="1"/>
          </p:cNvSpPr>
          <p:nvPr>
            <p:ph idx="1"/>
          </p:nvPr>
        </p:nvSpPr>
        <p:spPr/>
        <p:txBody>
          <a:bodyPr>
            <a:normAutofit/>
          </a:bodyPr>
          <a:lstStyle/>
          <a:p>
            <a:pPr>
              <a:lnSpc>
                <a:spcPct val="150000"/>
              </a:lnSpc>
            </a:pPr>
            <a:r>
              <a:rPr lang="zh-CN" altLang="en-US" sz="2200" b="1" dirty="0"/>
              <a:t>“现代汉语掺入了太多现代的或西方的新词汇，这些词汇进来以后，使得我们通过语言感知的世界已经变了。第三，特别是上世纪</a:t>
            </a:r>
            <a:r>
              <a:rPr lang="en-US" altLang="zh-CN" sz="2200" b="1" dirty="0"/>
              <a:t>50</a:t>
            </a:r>
            <a:r>
              <a:rPr lang="zh-CN" altLang="en-US" sz="2200" b="1" dirty="0"/>
              <a:t>年代以后，中国提倡简体字，使得文字和原来的形象之间的距离更拉大了。</a:t>
            </a:r>
            <a:r>
              <a:rPr lang="zh-CN" altLang="en-US" sz="2200" dirty="0"/>
              <a:t>简体字虽然方便学习，但是离开原来的“形”，越来越像抽象符号，传统汉文化里面，通过形象的文字思考、书写和表达的这个因素，就发生了问题。</a:t>
            </a:r>
            <a:r>
              <a:rPr lang="zh-CN" altLang="en-US" sz="2200" b="1" dirty="0"/>
              <a:t>”</a:t>
            </a:r>
            <a:endParaRPr lang="zh-CN" altLang="en-US" sz="2200" dirty="0"/>
          </a:p>
        </p:txBody>
      </p:sp>
    </p:spTree>
    <p:extLst>
      <p:ext uri="{BB962C8B-B14F-4D97-AF65-F5344CB8AC3E}">
        <p14:creationId xmlns:p14="http://schemas.microsoft.com/office/powerpoint/2010/main" val="40015251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BAAEB4-84E7-4FF7-8F3B-5035B155BBF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F1949C4-CE47-4219-9103-231BF1731235}"/>
              </a:ext>
            </a:extLst>
          </p:cNvPr>
          <p:cNvSpPr>
            <a:spLocks noGrp="1"/>
          </p:cNvSpPr>
          <p:nvPr>
            <p:ph idx="1"/>
          </p:nvPr>
        </p:nvSpPr>
        <p:spPr/>
        <p:txBody>
          <a:bodyPr>
            <a:normAutofit/>
          </a:bodyPr>
          <a:lstStyle/>
          <a:p>
            <a:pPr>
              <a:lnSpc>
                <a:spcPct val="150000"/>
              </a:lnSpc>
            </a:pPr>
            <a:r>
              <a:rPr lang="zh-CN" altLang="en-US" sz="2200" dirty="0"/>
              <a:t>“</a:t>
            </a:r>
            <a:r>
              <a:rPr lang="zh-CN" altLang="en-US" sz="2200" b="1" dirty="0"/>
              <a:t>家、家族、家国，以及儒家学说，也出现了问题。</a:t>
            </a:r>
            <a:r>
              <a:rPr lang="zh-CN" altLang="en-US" sz="2200" dirty="0"/>
              <a:t>虽然现代中国尤其是乡村仍然保持着一些传统家庭、家族组织，中国人至今还是相当看重家庭、看重亲情、服从长上，但是，城市化、小家庭化、人口流动，使得家庭、社会和国家的结构关系发生了变化。过去那种密切的、彼此依赖的邻里、乡党、家族关系，已经在现代化过程中逐渐消失了。因此，儒家家族伦理与国家学说，也逐渐失去了原来的社会基础。”</a:t>
            </a:r>
          </a:p>
        </p:txBody>
      </p:sp>
    </p:spTree>
    <p:extLst>
      <p:ext uri="{BB962C8B-B14F-4D97-AF65-F5344CB8AC3E}">
        <p14:creationId xmlns:p14="http://schemas.microsoft.com/office/powerpoint/2010/main" val="35095205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107F0-5738-4AAB-B528-3383853162A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D5A32BB-295A-4C9D-9437-3DF2057D12F1}"/>
              </a:ext>
            </a:extLst>
          </p:cNvPr>
          <p:cNvSpPr>
            <a:spLocks noGrp="1"/>
          </p:cNvSpPr>
          <p:nvPr>
            <p:ph idx="1"/>
          </p:nvPr>
        </p:nvSpPr>
        <p:spPr>
          <a:xfrm>
            <a:off x="291877" y="1187243"/>
            <a:ext cx="5959499" cy="4195481"/>
          </a:xfrm>
        </p:spPr>
        <p:txBody>
          <a:bodyPr>
            <a:normAutofit/>
          </a:bodyPr>
          <a:lstStyle/>
          <a:p>
            <a:pPr>
              <a:lnSpc>
                <a:spcPct val="150000"/>
              </a:lnSpc>
            </a:pPr>
            <a:r>
              <a:rPr lang="zh-CN" altLang="en-US" sz="2200" b="1" dirty="0"/>
              <a:t>“文化”是使民族之间表现出差异性的东西，它时时表现着一个民族的自我和特色，因此，它没有高低之分。而“文明”是使各个民族差异性逐渐减少的那些东西，表现着人类的普遍的行为和成就。换句话说，就是“文化”使各个民族不一样，“文明”使各个民族越来越接近。</a:t>
            </a:r>
            <a:endParaRPr lang="zh-CN" altLang="en-US" sz="2200" dirty="0"/>
          </a:p>
        </p:txBody>
      </p:sp>
    </p:spTree>
    <p:extLst>
      <p:ext uri="{BB962C8B-B14F-4D97-AF65-F5344CB8AC3E}">
        <p14:creationId xmlns:p14="http://schemas.microsoft.com/office/powerpoint/2010/main" val="6516657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B5320B-A1FF-41FA-B680-3BF065D57B7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8E7A4E4-5182-4D52-B302-2C0CF5A56C03}"/>
              </a:ext>
            </a:extLst>
          </p:cNvPr>
          <p:cNvSpPr>
            <a:spLocks noGrp="1"/>
          </p:cNvSpPr>
          <p:nvPr>
            <p:ph idx="1"/>
          </p:nvPr>
        </p:nvSpPr>
        <p:spPr>
          <a:xfrm>
            <a:off x="423970" y="1268760"/>
            <a:ext cx="8108470" cy="5003875"/>
          </a:xfrm>
        </p:spPr>
        <p:txBody>
          <a:bodyPr>
            <a:normAutofit/>
          </a:bodyPr>
          <a:lstStyle/>
          <a:p>
            <a:pPr>
              <a:lnSpc>
                <a:spcPct val="150000"/>
              </a:lnSpc>
            </a:pPr>
            <a:r>
              <a:rPr lang="zh-CN" altLang="en-US" sz="2200" dirty="0"/>
              <a:t>如果这样理解“文明”和“文化”，我们就不必对全球化和现代秩序恐惧，也不必担心我们的文化会被侵蚀掉，问题在于，我们如何在普遍的文明和规则中，守护好独特的文化和传统。</a:t>
            </a:r>
            <a:endParaRPr lang="en-US" altLang="zh-CN" sz="2200" dirty="0"/>
          </a:p>
          <a:p>
            <a:pPr>
              <a:lnSpc>
                <a:spcPct val="150000"/>
              </a:lnSpc>
            </a:pPr>
            <a:r>
              <a:rPr lang="zh-CN" altLang="en-US" sz="2200" dirty="0"/>
              <a:t>讨论：各个民族的“文化”往往是固守的，它表现出一种对异质“文明”的抗拒。毫无疑问，文明始终是在不断侵蚀文化，我们承认这一点，因为“文明”常常是在前进的，时时表现着殖民和扩张的倾向。</a:t>
            </a:r>
            <a:r>
              <a:rPr lang="zh-CN" altLang="en-US" sz="2200" b="1" dirty="0"/>
              <a:t>也就是说，“文化”与传统有关，它是特殊的，而“文明”与未来有关，它是普遍的。这两者怎么协调</a:t>
            </a:r>
            <a:r>
              <a:rPr lang="en-US" altLang="zh-CN" sz="2200" b="1" dirty="0"/>
              <a:t>?</a:t>
            </a:r>
            <a:endParaRPr lang="zh-CN" altLang="en-US" sz="2200" dirty="0"/>
          </a:p>
        </p:txBody>
      </p:sp>
    </p:spTree>
    <p:extLst>
      <p:ext uri="{BB962C8B-B14F-4D97-AF65-F5344CB8AC3E}">
        <p14:creationId xmlns:p14="http://schemas.microsoft.com/office/powerpoint/2010/main" val="15165289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A0783-8BBD-4027-BFCE-C3E5D8D73160}"/>
              </a:ext>
            </a:extLst>
          </p:cNvPr>
          <p:cNvSpPr>
            <a:spLocks noGrp="1"/>
          </p:cNvSpPr>
          <p:nvPr>
            <p:ph type="title"/>
          </p:nvPr>
        </p:nvSpPr>
        <p:spPr/>
        <p:txBody>
          <a:bodyPr/>
          <a:lstStyle/>
          <a:p>
            <a:r>
              <a:rPr lang="zh-CN" altLang="en-US" dirty="0"/>
              <a:t>垃圾分类：</a:t>
            </a:r>
            <a:br>
              <a:rPr lang="en-US" altLang="zh-CN" dirty="0"/>
            </a:br>
            <a:r>
              <a:rPr lang="zh-CN" altLang="en-US" dirty="0"/>
              <a:t>文化</a:t>
            </a:r>
            <a:r>
              <a:rPr lang="en-US" altLang="zh-CN" dirty="0"/>
              <a:t>+</a:t>
            </a:r>
            <a:r>
              <a:rPr lang="zh-CN" altLang="en-US" dirty="0"/>
              <a:t>政治</a:t>
            </a:r>
            <a:r>
              <a:rPr lang="en-US" altLang="zh-CN" dirty="0"/>
              <a:t>+</a:t>
            </a:r>
            <a:r>
              <a:rPr lang="zh-CN" altLang="en-US" dirty="0"/>
              <a:t>经济</a:t>
            </a:r>
            <a:r>
              <a:rPr lang="en-US" altLang="zh-CN" dirty="0"/>
              <a:t>+</a:t>
            </a:r>
            <a:r>
              <a:rPr lang="zh-CN" altLang="en-US" dirty="0"/>
              <a:t>社会治理</a:t>
            </a:r>
          </a:p>
        </p:txBody>
      </p:sp>
      <p:sp>
        <p:nvSpPr>
          <p:cNvPr id="3" name="内容占位符 2">
            <a:extLst>
              <a:ext uri="{FF2B5EF4-FFF2-40B4-BE49-F238E27FC236}">
                <a16:creationId xmlns:a16="http://schemas.microsoft.com/office/drawing/2014/main" id="{20240808-4949-43C1-9504-CBBB2993F085}"/>
              </a:ext>
            </a:extLst>
          </p:cNvPr>
          <p:cNvSpPr>
            <a:spLocks noGrp="1"/>
          </p:cNvSpPr>
          <p:nvPr>
            <p:ph idx="1"/>
          </p:nvPr>
        </p:nvSpPr>
        <p:spPr/>
        <p:txBody>
          <a:bodyPr/>
          <a:lstStyle/>
          <a:p>
            <a:r>
              <a:rPr lang="zh-CN" altLang="en-US" dirty="0"/>
              <a:t>文化建设中存在的问题，往往都与政治、经济、社会治理息息相关</a:t>
            </a:r>
            <a:endParaRPr lang="en-US" altLang="zh-CN" dirty="0"/>
          </a:p>
          <a:p>
            <a:r>
              <a:rPr lang="zh-CN" altLang="en-US" dirty="0"/>
              <a:t>垃圾分类的严格规定背后是日益加剧的</a:t>
            </a:r>
            <a:r>
              <a:rPr lang="zh-CN" altLang="en-US" b="1" dirty="0">
                <a:solidFill>
                  <a:srgbClr val="FF0000"/>
                </a:solidFill>
              </a:rPr>
              <a:t>环境危机</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24349219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769005-51B1-44AD-9EA0-8F22E20EFAD5}"/>
              </a:ext>
            </a:extLst>
          </p:cNvPr>
          <p:cNvSpPr>
            <a:spLocks noGrp="1"/>
          </p:cNvSpPr>
          <p:nvPr>
            <p:ph type="title"/>
          </p:nvPr>
        </p:nvSpPr>
        <p:spPr/>
        <p:txBody>
          <a:bodyPr/>
          <a:lstStyle/>
          <a:p>
            <a:r>
              <a:rPr lang="zh-CN" altLang="en-US" sz="3200" dirty="0"/>
              <a:t>政府牵头：制定家庭、社区垃圾分类报告清单</a:t>
            </a:r>
          </a:p>
        </p:txBody>
      </p:sp>
      <p:sp>
        <p:nvSpPr>
          <p:cNvPr id="3" name="内容占位符 2">
            <a:extLst>
              <a:ext uri="{FF2B5EF4-FFF2-40B4-BE49-F238E27FC236}">
                <a16:creationId xmlns:a16="http://schemas.microsoft.com/office/drawing/2014/main" id="{1F5425BC-ED2C-4973-8818-1D5A2BAE683D}"/>
              </a:ext>
            </a:extLst>
          </p:cNvPr>
          <p:cNvSpPr>
            <a:spLocks noGrp="1"/>
          </p:cNvSpPr>
          <p:nvPr>
            <p:ph idx="1"/>
          </p:nvPr>
        </p:nvSpPr>
        <p:spPr>
          <a:xfrm>
            <a:off x="848006" y="1988840"/>
            <a:ext cx="6711654" cy="4195481"/>
          </a:xfrm>
        </p:spPr>
        <p:txBody>
          <a:bodyPr>
            <a:normAutofit lnSpcReduction="10000"/>
          </a:bodyPr>
          <a:lstStyle/>
          <a:p>
            <a:r>
              <a:rPr lang="en-US" altLang="zh-CN" dirty="0"/>
              <a:t>2015</a:t>
            </a:r>
            <a:r>
              <a:rPr lang="zh-CN" altLang="en-US" dirty="0"/>
              <a:t>年在挪威进行了一项有</a:t>
            </a:r>
            <a:r>
              <a:rPr lang="en-US" altLang="zh-CN" dirty="0"/>
              <a:t>9000</a:t>
            </a:r>
            <a:r>
              <a:rPr lang="zh-CN" altLang="en-US" dirty="0"/>
              <a:t>个家庭参与的社会比较实验。研究者给其中一部分家庭（实验组）寄信，告知每个家庭在过去一年中的垃圾回收情况，以及所在社区的平均垃圾回收表现。另外一部分家庭没有收到这样的信件（控制组）。</a:t>
            </a:r>
          </a:p>
          <a:p>
            <a:endParaRPr lang="zh-CN" altLang="en-US" dirty="0"/>
          </a:p>
          <a:p>
            <a:r>
              <a:rPr lang="zh-CN" altLang="en-US" dirty="0"/>
              <a:t>结果表明，实验组的家庭比控制组提升了</a:t>
            </a:r>
            <a:r>
              <a:rPr lang="en-US" altLang="zh-CN" dirty="0"/>
              <a:t>2%</a:t>
            </a:r>
            <a:r>
              <a:rPr lang="zh-CN" altLang="en-US" dirty="0"/>
              <a:t>的垃圾回收水平；对于初始回收垃圾表现较差的家庭，这个比较的作用尤为凸显。类似的比较数据可以根据情况对于家庭和社区进行实施，以便提高整体垃圾分类回收率。</a:t>
            </a:r>
            <a:endParaRPr lang="en-US" altLang="zh-CN" dirty="0"/>
          </a:p>
          <a:p>
            <a:pPr marL="0" indent="0">
              <a:buNone/>
            </a:pPr>
            <a:endParaRPr lang="en-US" altLang="zh-CN" dirty="0"/>
          </a:p>
          <a:p>
            <a:r>
              <a:rPr lang="zh-CN" altLang="en-US" dirty="0"/>
              <a:t>措施其实：指定报告清单、作为优秀社区评比参考、经济奖励等</a:t>
            </a:r>
          </a:p>
        </p:txBody>
      </p:sp>
    </p:spTree>
    <p:extLst>
      <p:ext uri="{BB962C8B-B14F-4D97-AF65-F5344CB8AC3E}">
        <p14:creationId xmlns:p14="http://schemas.microsoft.com/office/powerpoint/2010/main" val="3741602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4D4315-799A-44A9-9845-2657BAA1A826}"/>
              </a:ext>
            </a:extLst>
          </p:cNvPr>
          <p:cNvSpPr>
            <a:spLocks noGrp="1"/>
          </p:cNvSpPr>
          <p:nvPr>
            <p:ph type="title"/>
          </p:nvPr>
        </p:nvSpPr>
        <p:spPr/>
        <p:txBody>
          <a:bodyPr/>
          <a:lstStyle/>
          <a:p>
            <a:r>
              <a:rPr lang="en-US" altLang="zh-CN" dirty="0"/>
              <a:t>3.</a:t>
            </a:r>
            <a:r>
              <a:rPr lang="zh-CN" altLang="en-US" dirty="0"/>
              <a:t>制度层面</a:t>
            </a:r>
          </a:p>
        </p:txBody>
      </p:sp>
      <p:sp>
        <p:nvSpPr>
          <p:cNvPr id="3" name="内容占位符 2">
            <a:extLst>
              <a:ext uri="{FF2B5EF4-FFF2-40B4-BE49-F238E27FC236}">
                <a16:creationId xmlns:a16="http://schemas.microsoft.com/office/drawing/2014/main" id="{CDEBA144-5991-4CCA-934C-5EF560424033}"/>
              </a:ext>
            </a:extLst>
          </p:cNvPr>
          <p:cNvSpPr>
            <a:spLocks noGrp="1"/>
          </p:cNvSpPr>
          <p:nvPr>
            <p:ph idx="1"/>
          </p:nvPr>
        </p:nvSpPr>
        <p:spPr>
          <a:xfrm>
            <a:off x="395536" y="1593477"/>
            <a:ext cx="8352928" cy="4811805"/>
          </a:xfrm>
        </p:spPr>
        <p:txBody>
          <a:bodyPr>
            <a:normAutofit/>
          </a:bodyPr>
          <a:lstStyle/>
          <a:p>
            <a:r>
              <a:rPr lang="zh-CN" altLang="en-US" dirty="0"/>
              <a:t>包括一般制度（大）、特殊制度（小）、风俗习惯节日等</a:t>
            </a:r>
            <a:endParaRPr lang="en-US" altLang="zh-CN" dirty="0"/>
          </a:p>
          <a:p>
            <a:r>
              <a:rPr lang="zh-CN" altLang="en-US" dirty="0"/>
              <a:t>比如，大学校长的确定：上级组织部门经过一系列严格程序 </a:t>
            </a:r>
            <a:r>
              <a:rPr lang="en-US" altLang="zh-CN" dirty="0"/>
              <a:t>vs</a:t>
            </a:r>
            <a:r>
              <a:rPr lang="zh-CN" altLang="en-US" dirty="0"/>
              <a:t> 校董事会遴选确定</a:t>
            </a:r>
            <a:endParaRPr lang="en-US" altLang="zh-CN" dirty="0"/>
          </a:p>
          <a:p>
            <a:r>
              <a:rPr lang="zh-CN" altLang="en-US" dirty="0"/>
              <a:t>比如，国家领导人的确定：县乡两级人大代表由选区选民直接选举产生，全国人大代表、省级人大代表和设区市级人大代表，分别由下一级人民代表大会间接选举产生，中共中央提出建议名单，全国人民代表大会等额选举 </a:t>
            </a:r>
            <a:r>
              <a:rPr lang="en-US" altLang="zh-CN" dirty="0"/>
              <a:t>vs</a:t>
            </a:r>
            <a:r>
              <a:rPr lang="zh-CN" altLang="en-US" dirty="0"/>
              <a:t> 普选</a:t>
            </a:r>
          </a:p>
          <a:p>
            <a:r>
              <a:rPr lang="zh-CN" altLang="en-US" dirty="0"/>
              <a:t>比如，计划经济向市场经济改革上：中国采取渐进模式 </a:t>
            </a:r>
            <a:r>
              <a:rPr lang="en-US" altLang="zh-CN" dirty="0"/>
              <a:t>vs</a:t>
            </a:r>
            <a:r>
              <a:rPr lang="zh-CN" altLang="en-US" dirty="0"/>
              <a:t>俄罗斯（战斗民族）突然死亡法、一夜之间</a:t>
            </a:r>
            <a:endParaRPr lang="en-US" altLang="zh-CN" dirty="0"/>
          </a:p>
          <a:p>
            <a:r>
              <a:rPr lang="zh-CN" altLang="en-US" dirty="0"/>
              <a:t>比如，大一统的中央集中 </a:t>
            </a:r>
            <a:r>
              <a:rPr lang="en-US" altLang="zh-CN" dirty="0"/>
              <a:t>vs</a:t>
            </a:r>
            <a:r>
              <a:rPr lang="zh-CN" altLang="en-US" dirty="0"/>
              <a:t> 联邦制</a:t>
            </a:r>
            <a:endParaRPr lang="en-US" altLang="zh-CN" dirty="0"/>
          </a:p>
          <a:p>
            <a:r>
              <a:rPr lang="zh-CN" altLang="en-US"/>
              <a:t>制度层由精神层所主导，又反作用于精神层。</a:t>
            </a:r>
            <a:endParaRPr lang="en-US" altLang="zh-CN"/>
          </a:p>
          <a:p>
            <a:endParaRPr lang="zh-CN" altLang="en-US" dirty="0"/>
          </a:p>
        </p:txBody>
      </p:sp>
    </p:spTree>
    <p:extLst>
      <p:ext uri="{BB962C8B-B14F-4D97-AF65-F5344CB8AC3E}">
        <p14:creationId xmlns:p14="http://schemas.microsoft.com/office/powerpoint/2010/main" val="2902963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79CE71-B54B-4C50-BFB6-EEC4C01AB901}"/>
              </a:ext>
            </a:extLst>
          </p:cNvPr>
          <p:cNvSpPr>
            <a:spLocks noGrp="1"/>
          </p:cNvSpPr>
          <p:nvPr>
            <p:ph type="title"/>
          </p:nvPr>
        </p:nvSpPr>
        <p:spPr/>
        <p:txBody>
          <a:bodyPr/>
          <a:lstStyle/>
          <a:p>
            <a:r>
              <a:rPr lang="en-US" altLang="zh-CN" dirty="0"/>
              <a:t>4.</a:t>
            </a:r>
            <a:r>
              <a:rPr lang="zh-CN" altLang="en-US" dirty="0"/>
              <a:t>精神心理层面</a:t>
            </a:r>
          </a:p>
        </p:txBody>
      </p:sp>
      <p:sp>
        <p:nvSpPr>
          <p:cNvPr id="3" name="内容占位符 2">
            <a:extLst>
              <a:ext uri="{FF2B5EF4-FFF2-40B4-BE49-F238E27FC236}">
                <a16:creationId xmlns:a16="http://schemas.microsoft.com/office/drawing/2014/main" id="{C04DB13B-86B8-4C6C-AAA4-8B9291938338}"/>
              </a:ext>
            </a:extLst>
          </p:cNvPr>
          <p:cNvSpPr>
            <a:spLocks noGrp="1"/>
          </p:cNvSpPr>
          <p:nvPr>
            <p:ph idx="1"/>
          </p:nvPr>
        </p:nvSpPr>
        <p:spPr>
          <a:xfrm>
            <a:off x="495978" y="1593477"/>
            <a:ext cx="8324494" cy="4195481"/>
          </a:xfrm>
        </p:spPr>
        <p:txBody>
          <a:bodyPr>
            <a:normAutofit/>
          </a:bodyPr>
          <a:lstStyle/>
          <a:p>
            <a:r>
              <a:rPr lang="zh-CN" altLang="en-US" dirty="0"/>
              <a:t>语言文字、文学艺术、意识形态、信念价值、准则道德、品质境界等</a:t>
            </a:r>
            <a:endParaRPr lang="en-US" altLang="zh-CN" dirty="0"/>
          </a:p>
          <a:p>
            <a:r>
              <a:rPr lang="zh-CN" altLang="en-US" dirty="0"/>
              <a:t>几千年的文字延续传承着华夏文明和文化</a:t>
            </a:r>
            <a:endParaRPr lang="en-US" altLang="zh-CN" dirty="0"/>
          </a:p>
          <a:p>
            <a:r>
              <a:rPr lang="zh-CN" altLang="en-US" dirty="0"/>
              <a:t>艺术可以分为造型艺术、表演艺术、综合艺术、语言艺术四大类：</a:t>
            </a:r>
          </a:p>
          <a:p>
            <a:pPr marL="0" indent="0">
              <a:buNone/>
            </a:pPr>
            <a:r>
              <a:rPr lang="zh-CN" altLang="en-US" dirty="0"/>
              <a:t>     造型艺术：包括绘画、雕塑、建筑、工艺美术、剪纸、书法、摄影</a:t>
            </a:r>
          </a:p>
          <a:p>
            <a:pPr marL="0" indent="0">
              <a:buNone/>
            </a:pPr>
            <a:r>
              <a:rPr lang="zh-CN" altLang="en-US" dirty="0"/>
              <a:t>     表演艺术：包括舞蹈、音乐、相声、曲艺、杂技、魔术</a:t>
            </a:r>
          </a:p>
          <a:p>
            <a:pPr marL="0" indent="0">
              <a:buNone/>
            </a:pPr>
            <a:r>
              <a:rPr lang="zh-CN" altLang="en-US" dirty="0"/>
              <a:t>     综合艺术：包括电影、电视、戏剧</a:t>
            </a:r>
          </a:p>
          <a:p>
            <a:pPr marL="0" indent="0">
              <a:buNone/>
            </a:pPr>
            <a:r>
              <a:rPr lang="zh-CN" altLang="en-US" dirty="0"/>
              <a:t>     语言艺术：包括诗歌、散文、小说</a:t>
            </a:r>
            <a:endParaRPr lang="en-US" altLang="zh-CN" dirty="0"/>
          </a:p>
          <a:p>
            <a:r>
              <a:rPr lang="zh-CN" altLang="en-US" dirty="0"/>
              <a:t>信念：实现共产主义</a:t>
            </a:r>
            <a:r>
              <a:rPr lang="en-US" altLang="zh-CN" dirty="0"/>
              <a:t>vs</a:t>
            </a:r>
            <a:r>
              <a:rPr lang="zh-CN" altLang="en-US" dirty="0"/>
              <a:t> 世界第一、</a:t>
            </a:r>
            <a:r>
              <a:rPr lang="en-US" altLang="zh-CN" dirty="0"/>
              <a:t>God</a:t>
            </a:r>
            <a:r>
              <a:rPr lang="zh-CN" altLang="en-US" dirty="0"/>
              <a:t> </a:t>
            </a:r>
            <a:r>
              <a:rPr lang="en-US" altLang="zh-CN" dirty="0"/>
              <a:t>bless</a:t>
            </a:r>
            <a:r>
              <a:rPr lang="zh-CN" altLang="en-US" dirty="0"/>
              <a:t> </a:t>
            </a:r>
            <a:r>
              <a:rPr lang="en-US" altLang="zh-CN" dirty="0"/>
              <a:t>America</a:t>
            </a:r>
          </a:p>
          <a:p>
            <a:r>
              <a:rPr lang="zh-CN" altLang="en-US" dirty="0"/>
              <a:t>价值：核心价值观</a:t>
            </a:r>
            <a:r>
              <a:rPr lang="en-US" altLang="zh-CN" dirty="0"/>
              <a:t>vs</a:t>
            </a:r>
            <a:r>
              <a:rPr lang="zh-CN" altLang="en-US" dirty="0"/>
              <a:t>自由、民主、平等</a:t>
            </a:r>
            <a:endParaRPr lang="en-US" altLang="zh-CN" dirty="0"/>
          </a:p>
          <a:p>
            <a:endParaRPr lang="zh-CN" altLang="en-US" dirty="0"/>
          </a:p>
        </p:txBody>
      </p:sp>
    </p:spTree>
    <p:extLst>
      <p:ext uri="{BB962C8B-B14F-4D97-AF65-F5344CB8AC3E}">
        <p14:creationId xmlns:p14="http://schemas.microsoft.com/office/powerpoint/2010/main" val="23399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413885-9629-458B-B116-DE869534D592}"/>
              </a:ext>
            </a:extLst>
          </p:cNvPr>
          <p:cNvSpPr>
            <a:spLocks noGrp="1"/>
          </p:cNvSpPr>
          <p:nvPr>
            <p:ph type="title"/>
          </p:nvPr>
        </p:nvSpPr>
        <p:spPr/>
        <p:txBody>
          <a:bodyPr>
            <a:normAutofit fontScale="90000"/>
          </a:bodyPr>
          <a:lstStyle/>
          <a:p>
            <a:br>
              <a:rPr lang="en-US" altLang="zh-CN" sz="2800" dirty="0"/>
            </a:br>
            <a:br>
              <a:rPr lang="en-US" altLang="zh-CN" sz="2800" dirty="0"/>
            </a:br>
            <a:r>
              <a:rPr lang="zh-CN" altLang="en-US" sz="2800" dirty="0"/>
              <a:t>特点一：从世界文明、全球视野看文化</a:t>
            </a:r>
            <a:br>
              <a:rPr lang="zh-CN" altLang="en-US" dirty="0"/>
            </a:br>
            <a:endParaRPr lang="zh-CN" altLang="en-US" dirty="0"/>
          </a:p>
        </p:txBody>
      </p:sp>
      <p:sp>
        <p:nvSpPr>
          <p:cNvPr id="3" name="内容占位符 2">
            <a:extLst>
              <a:ext uri="{FF2B5EF4-FFF2-40B4-BE49-F238E27FC236}">
                <a16:creationId xmlns:a16="http://schemas.microsoft.com/office/drawing/2014/main" id="{9D6F7E4B-35C4-4665-924E-48FD6904720F}"/>
              </a:ext>
            </a:extLst>
          </p:cNvPr>
          <p:cNvSpPr>
            <a:spLocks noGrp="1"/>
          </p:cNvSpPr>
          <p:nvPr>
            <p:ph idx="1"/>
          </p:nvPr>
        </p:nvSpPr>
        <p:spPr>
          <a:xfrm>
            <a:off x="484711" y="1844824"/>
            <a:ext cx="7055379" cy="4195481"/>
          </a:xfrm>
        </p:spPr>
        <p:txBody>
          <a:bodyPr>
            <a:normAutofit/>
          </a:bodyPr>
          <a:lstStyle/>
          <a:p>
            <a:r>
              <a:rPr lang="zh-CN" altLang="en-US" dirty="0"/>
              <a:t>从人类历史特别是战后的国际经验看，对人类影响最深远的是文化。无论是古希腊文明，还是中华文明，其一直影响至今的还是作为精神文明的文化，是苏格拉底、柏拉图，是孔子、孟子等作为表征的思想。就人类现代史而言，一个国家的强盛，首先是经济实力的迅速增长，接着是军事实力的壮大，最后是文化影响力的持续。一个不争的事实是，在经济实力、科技实力与军事实力相当的情况下，比拼的恐怕就是文化影响力了。</a:t>
            </a:r>
            <a:endParaRPr lang="en-US" altLang="zh-CN" dirty="0"/>
          </a:p>
          <a:p>
            <a:r>
              <a:rPr lang="zh-CN" altLang="en-US" dirty="0"/>
              <a:t>知识</a:t>
            </a:r>
            <a:r>
              <a:rPr lang="en-US" altLang="zh-CN" dirty="0"/>
              <a:t>——</a:t>
            </a:r>
            <a:r>
              <a:rPr lang="zh-CN" altLang="en-US" dirty="0"/>
              <a:t>教育：</a:t>
            </a:r>
            <a:endParaRPr lang="en-US" altLang="zh-CN" dirty="0"/>
          </a:p>
          <a:p>
            <a:pPr marL="0" indent="0">
              <a:buNone/>
            </a:pPr>
            <a:r>
              <a:rPr lang="en-US" altLang="zh-CN" dirty="0"/>
              <a:t>     </a:t>
            </a:r>
            <a:r>
              <a:rPr lang="zh-CN" altLang="en-US" dirty="0"/>
              <a:t>美苏军事争霸</a:t>
            </a:r>
            <a:r>
              <a:rPr lang="en-US" altLang="zh-CN" dirty="0"/>
              <a:t>——</a:t>
            </a:r>
            <a:r>
              <a:rPr lang="zh-CN" altLang="en-US" dirty="0"/>
              <a:t>教育改革</a:t>
            </a:r>
            <a:r>
              <a:rPr lang="en-US" altLang="zh-CN" dirty="0"/>
              <a:t>——</a:t>
            </a:r>
            <a:r>
              <a:rPr lang="zh-CN" altLang="en-US" dirty="0"/>
              <a:t>再次争霸</a:t>
            </a:r>
            <a:r>
              <a:rPr lang="en-US" altLang="zh-CN" dirty="0"/>
              <a:t>——</a:t>
            </a:r>
            <a:r>
              <a:rPr lang="zh-CN" altLang="en-US" dirty="0"/>
              <a:t>教育再改革</a:t>
            </a:r>
          </a:p>
        </p:txBody>
      </p:sp>
    </p:spTree>
    <p:extLst>
      <p:ext uri="{BB962C8B-B14F-4D97-AF65-F5344CB8AC3E}">
        <p14:creationId xmlns:p14="http://schemas.microsoft.com/office/powerpoint/2010/main" val="632497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29E418-08FC-44EB-ADBE-8F1914CE4FD9}"/>
              </a:ext>
            </a:extLst>
          </p:cNvPr>
          <p:cNvSpPr>
            <a:spLocks noGrp="1"/>
          </p:cNvSpPr>
          <p:nvPr>
            <p:ph type="title"/>
          </p:nvPr>
        </p:nvSpPr>
        <p:spPr/>
        <p:txBody>
          <a:bodyPr/>
          <a:lstStyle/>
          <a:p>
            <a:br>
              <a:rPr lang="en-US" altLang="zh-CN" sz="2800" dirty="0"/>
            </a:br>
            <a:r>
              <a:rPr lang="zh-CN" altLang="en-US" sz="2800" dirty="0"/>
              <a:t>特点二：在中国历史“长时段”中审视中国特色社会主义文化</a:t>
            </a:r>
          </a:p>
        </p:txBody>
      </p:sp>
      <p:sp>
        <p:nvSpPr>
          <p:cNvPr id="3" name="内容占位符 2">
            <a:extLst>
              <a:ext uri="{FF2B5EF4-FFF2-40B4-BE49-F238E27FC236}">
                <a16:creationId xmlns:a16="http://schemas.microsoft.com/office/drawing/2014/main" id="{AC09DABA-BCB4-4C8E-8192-19D5B07431AE}"/>
              </a:ext>
            </a:extLst>
          </p:cNvPr>
          <p:cNvSpPr>
            <a:spLocks noGrp="1"/>
          </p:cNvSpPr>
          <p:nvPr>
            <p:ph idx="1"/>
          </p:nvPr>
        </p:nvSpPr>
        <p:spPr>
          <a:xfrm>
            <a:off x="484710" y="1988840"/>
            <a:ext cx="7055379" cy="4195481"/>
          </a:xfrm>
        </p:spPr>
        <p:txBody>
          <a:bodyPr/>
          <a:lstStyle/>
          <a:p>
            <a:r>
              <a:rPr lang="zh-CN" altLang="en-US" dirty="0"/>
              <a:t>五千年的中华文明史和近代以来中国人民为民族复兴而艰辛探索而努力奋斗的历史</a:t>
            </a:r>
            <a:r>
              <a:rPr lang="en-US" altLang="zh-CN" dirty="0"/>
              <a:t>———</a:t>
            </a:r>
            <a:r>
              <a:rPr lang="zh-CN" altLang="en-US" dirty="0"/>
              <a:t>鸦片战争以来的历史、中国共产党历史、新中国历史、改革开放历史</a:t>
            </a:r>
            <a:r>
              <a:rPr lang="en-US" altLang="zh-CN" dirty="0"/>
              <a:t>———</a:t>
            </a:r>
            <a:r>
              <a:rPr lang="zh-CN" altLang="en-US" dirty="0"/>
              <a:t>贯通起来，把中华五千年文明史和中华民族伟大复兴的前景贯通起来，高屋建瓴，纵论古今，提升对文化重要性的认识，激发文化自豪感，砥砺文化发展与创新的时代感、责任感。</a:t>
            </a:r>
          </a:p>
        </p:txBody>
      </p:sp>
    </p:spTree>
    <p:extLst>
      <p:ext uri="{BB962C8B-B14F-4D97-AF65-F5344CB8AC3E}">
        <p14:creationId xmlns:p14="http://schemas.microsoft.com/office/powerpoint/2010/main" val="34664066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531</TotalTime>
  <Words>4830</Words>
  <Application>Microsoft Office PowerPoint</Application>
  <PresentationFormat>全屏显示(4:3)</PresentationFormat>
  <Paragraphs>318</Paragraphs>
  <Slides>58</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58</vt:i4>
      </vt:variant>
    </vt:vector>
  </HeadingPairs>
  <TitlesOfParts>
    <vt:vector size="62" baseType="lpstr">
      <vt:lpstr>等线</vt:lpstr>
      <vt:lpstr>等线 Light</vt:lpstr>
      <vt:lpstr>Arial</vt:lpstr>
      <vt:lpstr>Office 主题​​</vt:lpstr>
      <vt:lpstr>党的十九大报告</vt:lpstr>
      <vt:lpstr>主要内容</vt:lpstr>
      <vt:lpstr>框架</vt:lpstr>
      <vt:lpstr>1.文化的定义</vt:lpstr>
      <vt:lpstr>2.器物层面</vt:lpstr>
      <vt:lpstr>3.制度层面</vt:lpstr>
      <vt:lpstr>4.精神心理层面</vt:lpstr>
      <vt:lpstr>  特点一：从世界文明、全球视野看文化 </vt:lpstr>
      <vt:lpstr> 特点二：在中国历史“长时段”中审视中国特色社会主义文化</vt:lpstr>
      <vt:lpstr>5.文化的历史</vt:lpstr>
      <vt:lpstr>5.文化的历史</vt:lpstr>
      <vt:lpstr>《文明的冲突》 </vt:lpstr>
      <vt:lpstr>二、我国社会主义文化理论与制度</vt:lpstr>
      <vt:lpstr>1.我国社会主义文化的构成与面向</vt:lpstr>
      <vt:lpstr>革命文化和社会主义先进文化</vt:lpstr>
      <vt:lpstr>三个面向</vt:lpstr>
      <vt:lpstr>2.中国特色社会主义文化理论</vt:lpstr>
      <vt:lpstr>2.2.1文化自信理论 </vt:lpstr>
      <vt:lpstr>文化自信         ——大国担当</vt:lpstr>
      <vt:lpstr>PowerPoint 演示文稿</vt:lpstr>
      <vt:lpstr>2.2.2发展文化理论</vt:lpstr>
      <vt:lpstr>2.2.6优秀传统文化转化发展理论</vt:lpstr>
      <vt:lpstr>2.2.7提升国家文化软实力理论</vt:lpstr>
      <vt:lpstr>3.中国特色社会主义文化制度</vt:lpstr>
      <vt:lpstr>三、巩固和发展社会主义意识形态</vt:lpstr>
      <vt:lpstr>什么是意识形态</vt:lpstr>
      <vt:lpstr>1.马克思主义中国化时代化大众化</vt:lpstr>
      <vt:lpstr>马克思主义中国化 </vt:lpstr>
      <vt:lpstr>时代化大众化</vt:lpstr>
      <vt:lpstr>2.加快构建中国特色哲学社会科学 </vt:lpstr>
      <vt:lpstr>3.加强意识形态阵地建设</vt:lpstr>
      <vt:lpstr>文化与意识形态的关系</vt:lpstr>
      <vt:lpstr>PowerPoint 演示文稿</vt:lpstr>
      <vt:lpstr>十九大报告强调意识形态： </vt:lpstr>
      <vt:lpstr>举例：美国电影的意识形态输出</vt:lpstr>
      <vt:lpstr>四、培育和践行社会主义核心价值观</vt:lpstr>
      <vt:lpstr>1.当代中国精神的体现</vt:lpstr>
      <vt:lpstr>PowerPoint 演示文稿</vt:lpstr>
      <vt:lpstr>PowerPoint 演示文稿</vt:lpstr>
      <vt:lpstr>2.引导、养成、保障</vt:lpstr>
      <vt:lpstr>3.加强思想道德建设</vt:lpstr>
      <vt:lpstr>PowerPoint 演示文稿</vt:lpstr>
      <vt:lpstr>五、推动社会主义文化繁荣兴盛</vt:lpstr>
      <vt:lpstr>PowerPoint 演示文稿</vt:lpstr>
      <vt:lpstr>3.推动文化事业与文化产业发展</vt:lpstr>
      <vt:lpstr>对比</vt:lpstr>
      <vt:lpstr>习近平中国特色社会主义文化建设思想的重要内容（特征）</vt:lpstr>
      <vt:lpstr>文化建设与文艺、文艺工作的关系</vt:lpstr>
      <vt:lpstr>PowerPoint 演示文稿</vt:lpstr>
      <vt:lpstr>PowerPoint 演示文稿</vt:lpstr>
      <vt:lpstr>民族文化和民族精神的崛起</vt:lpstr>
      <vt:lpstr>汉族中国文化特点</vt:lpstr>
      <vt:lpstr>PowerPoint 演示文稿</vt:lpstr>
      <vt:lpstr>PowerPoint 演示文稿</vt:lpstr>
      <vt:lpstr>PowerPoint 演示文稿</vt:lpstr>
      <vt:lpstr>PowerPoint 演示文稿</vt:lpstr>
      <vt:lpstr>垃圾分类： 文化+政治+经济+社会治理</vt:lpstr>
      <vt:lpstr>政府牵头：制定家庭、社区垃圾分类报告清单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中国特色社会主义文化建设</dc:title>
  <dc:creator>wang ming</dc:creator>
  <cp:lastModifiedBy>Wsp</cp:lastModifiedBy>
  <cp:revision>38</cp:revision>
  <dcterms:created xsi:type="dcterms:W3CDTF">2019-09-19T03:30:19Z</dcterms:created>
  <dcterms:modified xsi:type="dcterms:W3CDTF">2021-01-03T03:56:45Z</dcterms:modified>
</cp:coreProperties>
</file>