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8" r:id="rId21"/>
    <p:sldId id="276" r:id="rId22"/>
    <p:sldId id="277" r:id="rId23"/>
    <p:sldId id="279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9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72AF7-0A8F-4095-9D50-EE1FC87F8FAF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5D979-049D-48BC-AF9F-B17FEDADD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5D979-049D-48BC-AF9F-B17FEDADD9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2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3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AA5710-22B2-41E8-9497-139D4370A551}"/>
              </a:ext>
            </a:extLst>
          </p:cNvPr>
          <p:cNvSpPr txBox="1"/>
          <p:nvPr userDrawn="1"/>
        </p:nvSpPr>
        <p:spPr>
          <a:xfrm>
            <a:off x="234368" y="176060"/>
            <a:ext cx="216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5AF5E1-E24E-43BE-B78C-CC91D0555D44}"/>
              </a:ext>
            </a:extLst>
          </p:cNvPr>
          <p:cNvSpPr txBox="1"/>
          <p:nvPr userDrawn="1"/>
        </p:nvSpPr>
        <p:spPr>
          <a:xfrm>
            <a:off x="4462419" y="6203470"/>
            <a:ext cx="4570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北京航空航天大学</a:t>
            </a:r>
          </a:p>
          <a:p>
            <a:pPr algn="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Beijing University of Aeronautics and Astronautics</a:t>
            </a:r>
          </a:p>
        </p:txBody>
      </p:sp>
    </p:spTree>
    <p:extLst>
      <p:ext uri="{BB962C8B-B14F-4D97-AF65-F5344CB8AC3E}">
        <p14:creationId xmlns:p14="http://schemas.microsoft.com/office/powerpoint/2010/main" val="385894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5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0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DB84-8D46-4CBA-94B1-BA691BF27F78}" type="datetimeFigureOut">
              <a:rPr lang="zh-CN" altLang="en-US" smtClean="0"/>
              <a:t>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B51C06-2174-48F4-A1DA-40360F798111}"/>
              </a:ext>
            </a:extLst>
          </p:cNvPr>
          <p:cNvSpPr txBox="1"/>
          <p:nvPr/>
        </p:nvSpPr>
        <p:spPr>
          <a:xfrm>
            <a:off x="1524700" y="2583704"/>
            <a:ext cx="60946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/>
              <a:t>SDN</a:t>
            </a:r>
            <a:r>
              <a:rPr lang="zh-CN" altLang="en-US" sz="3200"/>
              <a:t>架构下的</a:t>
            </a:r>
            <a:r>
              <a:rPr lang="en-US" altLang="zh-CN" sz="3200"/>
              <a:t>DDoS</a:t>
            </a:r>
            <a:r>
              <a:rPr lang="zh-CN" altLang="en-US" sz="3200"/>
              <a:t>攻击防御实现</a:t>
            </a:r>
          </a:p>
        </p:txBody>
      </p:sp>
    </p:spTree>
    <p:extLst>
      <p:ext uri="{BB962C8B-B14F-4D97-AF65-F5344CB8AC3E}">
        <p14:creationId xmlns:p14="http://schemas.microsoft.com/office/powerpoint/2010/main" val="32757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BAF7E6-A8E4-4242-A58F-63F3A162B6F8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实验测试</a:t>
            </a:r>
            <a:endParaRPr lang="zh-CN" altLang="en-US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68AE1D-6152-4C94-8D94-6ED3A912E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534" y="1721264"/>
            <a:ext cx="7530931" cy="8939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4D76E-0AB1-4FEC-8EFB-A6338AB9A9AC}"/>
              </a:ext>
            </a:extLst>
          </p:cNvPr>
          <p:cNvSpPr txBox="1"/>
          <p:nvPr/>
        </p:nvSpPr>
        <p:spPr>
          <a:xfrm>
            <a:off x="806534" y="2692653"/>
            <a:ext cx="734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127.0.0.1:8080</a:t>
            </a:r>
            <a:r>
              <a:rPr lang="zh-CN" altLang="en-US"/>
              <a:t>控制器北向接口</a:t>
            </a:r>
            <a:r>
              <a:rPr lang="en-US" altLang="zh-CN"/>
              <a:t>	127.0.0.1:6633</a:t>
            </a:r>
            <a:r>
              <a:rPr lang="zh-CN" altLang="en-US"/>
              <a:t>控制器南向接口</a:t>
            </a:r>
          </a:p>
        </p:txBody>
      </p:sp>
    </p:spTree>
    <p:extLst>
      <p:ext uri="{BB962C8B-B14F-4D97-AF65-F5344CB8AC3E}">
        <p14:creationId xmlns:p14="http://schemas.microsoft.com/office/powerpoint/2010/main" val="374512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E8E0E-4433-47B4-A268-54FD501B5CDD}"/>
              </a:ext>
            </a:extLst>
          </p:cNvPr>
          <p:cNvSpPr txBox="1"/>
          <p:nvPr/>
        </p:nvSpPr>
        <p:spPr>
          <a:xfrm>
            <a:off x="823310" y="1130417"/>
            <a:ext cx="7347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sudo mn --switch ovsk --topo tree,depth=2,fanout=8 --controller=remote,ip=10.4.9.251,port=6633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，树形拓扑，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层，度为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ovs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型交换机，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连接主机控制器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3BCAC6-08FD-4F5F-98BA-49EE78677AEA}"/>
              </a:ext>
            </a:extLst>
          </p:cNvPr>
          <p:cNvPicPr/>
          <p:nvPr/>
        </p:nvPicPr>
        <p:blipFill rotWithShape="1">
          <a:blip r:embed="rId2"/>
          <a:srcRect l="1364" t="7758" r="1455" b="1900"/>
          <a:stretch/>
        </p:blipFill>
        <p:spPr>
          <a:xfrm>
            <a:off x="938374" y="2271860"/>
            <a:ext cx="4697835" cy="35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743C6C-C7E4-4222-81C7-D82394FE4B4B}"/>
              </a:ext>
            </a:extLst>
          </p:cNvPr>
          <p:cNvSpPr txBox="1"/>
          <p:nvPr/>
        </p:nvSpPr>
        <p:spPr>
          <a:xfrm>
            <a:off x="608201" y="2967335"/>
            <a:ext cx="8082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sudo ovs-vsctl -- --id=@sflow create sflow agent=eth0 target=\"127.0.0.1:6343\" sampling=10 polling=20 -- -- set bridge s1 sflow=@sflow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sFlow agent</a:t>
            </a:r>
            <a:r>
              <a:rPr lang="zh-CN" altLang="en-US"/>
              <a:t>，采样率</a:t>
            </a:r>
            <a:r>
              <a:rPr lang="en-US" altLang="zh-CN"/>
              <a:t>10</a:t>
            </a:r>
            <a:r>
              <a:rPr lang="zh-CN" altLang="en-US"/>
              <a:t>，该命令执行</a:t>
            </a:r>
            <a:r>
              <a:rPr lang="en-US" altLang="zh-CN"/>
              <a:t>9</a:t>
            </a:r>
            <a:r>
              <a:rPr lang="zh-CN" altLang="en-US"/>
              <a:t>次，监测从</a:t>
            </a:r>
            <a:r>
              <a:rPr lang="en-US" altLang="zh-CN"/>
              <a:t>s1-s9</a:t>
            </a:r>
            <a:r>
              <a:rPr lang="zh-CN" altLang="en-US"/>
              <a:t>网桥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298DD1-5A8E-4983-AD65-875F8BE2F689}"/>
              </a:ext>
            </a:extLst>
          </p:cNvPr>
          <p:cNvSpPr txBox="1"/>
          <p:nvPr/>
        </p:nvSpPr>
        <p:spPr>
          <a:xfrm>
            <a:off x="608201" y="986753"/>
            <a:ext cx="8082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./sFlow-rt/start.sh</a:t>
            </a:r>
            <a:r>
              <a:rPr lang="zh-CN" altLang="en-US"/>
              <a:t>开启</a:t>
            </a:r>
            <a:r>
              <a:rPr lang="en-US" altLang="zh-CN"/>
              <a:t>sFlow</a:t>
            </a:r>
            <a:r>
              <a:rPr lang="zh-CN" altLang="en-US"/>
              <a:t>流量监控程序，服务端端口</a:t>
            </a:r>
            <a:r>
              <a:rPr lang="en-US" altLang="zh-CN"/>
              <a:t>8008</a:t>
            </a:r>
            <a:r>
              <a:rPr lang="zh-CN" altLang="en-US"/>
              <a:t>，交换机连接端口</a:t>
            </a:r>
            <a:r>
              <a:rPr lang="en-US" altLang="zh-CN"/>
              <a:t>6343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1A3BF-90F9-44F0-AA3C-2C5085D5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01" y="1633084"/>
            <a:ext cx="5296170" cy="11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C85235-C6F4-40DA-A15F-B272A48968DE}"/>
              </a:ext>
            </a:extLst>
          </p:cNvPr>
          <p:cNvSpPr txBox="1"/>
          <p:nvPr/>
        </p:nvSpPr>
        <p:spPr>
          <a:xfrm>
            <a:off x="1094762" y="1174026"/>
            <a:ext cx="6581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echo-reply.py -i 0.5 -r 3 -t 0.5 -f 0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-i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发送间隔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0.5s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-r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重传报文数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等待响应报文时间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0.5s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10.0.0.2-10.0.0.64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范围内随机）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E17CB3-B7D8-43AF-B8D5-4B874D7FA3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4251" y="2097356"/>
            <a:ext cx="4228465" cy="2901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7DD78F-C889-440A-9883-CE542E97B7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1616" y="3830224"/>
            <a:ext cx="5274310" cy="2167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4CA990-5BD9-477F-B985-D4190835EF26}"/>
              </a:ext>
            </a:extLst>
          </p:cNvPr>
          <p:cNvSpPr txBox="1"/>
          <p:nvPr/>
        </p:nvSpPr>
        <p:spPr>
          <a:xfrm>
            <a:off x="541790" y="861590"/>
            <a:ext cx="30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链路带宽攻防测试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AA8EEE-7FD3-4530-A5CF-8C77BCB4E1E3}"/>
              </a:ext>
            </a:extLst>
          </p:cNvPr>
          <p:cNvSpPr txBox="1"/>
          <p:nvPr/>
        </p:nvSpPr>
        <p:spPr>
          <a:xfrm>
            <a:off x="673216" y="930745"/>
            <a:ext cx="7797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启动链路带宽攻击程序，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attack.py -s 2 -e 65 -f 0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-e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指定源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地址随机范围（本例中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10.0.0.1-10.0.0.64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 0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10.0.0.2-10.0.0.64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范围内随机）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0B7B4-44B3-4718-B180-D76B14E3C672}"/>
              </a:ext>
            </a:extLst>
          </p:cNvPr>
          <p:cNvPicPr/>
          <p:nvPr/>
        </p:nvPicPr>
        <p:blipFill rotWithShape="1">
          <a:blip r:embed="rId2"/>
          <a:srcRect b="53416"/>
          <a:stretch/>
        </p:blipFill>
        <p:spPr bwMode="auto">
          <a:xfrm>
            <a:off x="1716731" y="2334058"/>
            <a:ext cx="5274310" cy="3079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95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E3814D-A61C-41F0-A036-A261F137FA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8260" y="1274910"/>
            <a:ext cx="3571875" cy="38671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BF2D72-86AA-4EC4-B700-7D41794466C5}"/>
              </a:ext>
            </a:extLst>
          </p:cNvPr>
          <p:cNvSpPr txBox="1"/>
          <p:nvPr/>
        </p:nvSpPr>
        <p:spPr>
          <a:xfrm>
            <a:off x="868260" y="905578"/>
            <a:ext cx="658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查看报文收发日志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24FAC-6270-4C57-9B84-FF8C1699AB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8189" y="1274911"/>
            <a:ext cx="3526841" cy="3867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0C83CD-91F7-4EF9-AEAC-3D8673A87CE5}"/>
              </a:ext>
            </a:extLst>
          </p:cNvPr>
          <p:cNvSpPr txBox="1"/>
          <p:nvPr/>
        </p:nvSpPr>
        <p:spPr>
          <a:xfrm>
            <a:off x="868260" y="5326726"/>
            <a:ext cx="226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-t 0.5s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0626F8-0344-41E7-9D4B-0B0F7003CA65}"/>
              </a:ext>
            </a:extLst>
          </p:cNvPr>
          <p:cNvSpPr txBox="1"/>
          <p:nvPr/>
        </p:nvSpPr>
        <p:spPr>
          <a:xfrm>
            <a:off x="5018189" y="5326726"/>
            <a:ext cx="226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-t 1s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5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506BF4-39C4-4B46-8A6F-41CBEA73BE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8167" y="1387068"/>
            <a:ext cx="6819064" cy="24383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3D2F1F-C8AA-4E37-8A23-C4F81050EB64}"/>
              </a:ext>
            </a:extLst>
          </p:cNvPr>
          <p:cNvSpPr txBox="1"/>
          <p:nvPr/>
        </p:nvSpPr>
        <p:spPr>
          <a:xfrm>
            <a:off x="1339228" y="3926048"/>
            <a:ext cx="5179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再次查看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端口转发流量，流量峰值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发送频率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激增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发送的请求回送报文被阻塞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1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3075C5-5C57-4FA0-8923-E593CB1DE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670" y="1786422"/>
            <a:ext cx="6594645" cy="14894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F63AFF-382F-4D21-8F7C-DF457C9A78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4668" y="4322853"/>
            <a:ext cx="6594647" cy="12266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18F6D5-92C0-4DCB-BC3A-484C696162CD}"/>
              </a:ext>
            </a:extLst>
          </p:cNvPr>
          <p:cNvSpPr txBox="1"/>
          <p:nvPr/>
        </p:nvSpPr>
        <p:spPr>
          <a:xfrm>
            <a:off x="1094762" y="940708"/>
            <a:ext cx="6894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packet-in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协调转发模块，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的请求回送流量趋于正常，查看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交换机上的流表，发现流表项已经注入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442EA0-B5E6-4FA6-BD1A-4F0575D49A3D}"/>
              </a:ext>
            </a:extLst>
          </p:cNvPr>
          <p:cNvSpPr txBox="1"/>
          <p:nvPr/>
        </p:nvSpPr>
        <p:spPr>
          <a:xfrm>
            <a:off x="1094762" y="3872899"/>
            <a:ext cx="7175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curl -X GET http://10.4.9.251:8080/wm/staticflowentrypusher/list/00:00:00:00:00:00:00:02/json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1776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DCF13-69E8-46D7-A6AB-673046DA6036}"/>
              </a:ext>
            </a:extLst>
          </p:cNvPr>
          <p:cNvSpPr txBox="1"/>
          <p:nvPr/>
        </p:nvSpPr>
        <p:spPr>
          <a:xfrm>
            <a:off x="541790" y="861590"/>
            <a:ext cx="30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单点攻击测试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F2887C-1C88-4214-855E-9812E9D6B288}"/>
              </a:ext>
            </a:extLst>
          </p:cNvPr>
          <p:cNvSpPr txBox="1"/>
          <p:nvPr/>
        </p:nvSpPr>
        <p:spPr>
          <a:xfrm>
            <a:off x="673216" y="1325027"/>
            <a:ext cx="7956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单点攻击程序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attack.py -s 2 -e 65 -f 1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-e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指定源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地址随机范围（本例中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10.0.0.1-10.0.0.64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 1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固定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10.0.0.64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h64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启动服务器进程，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–m simpleHTTPServer 80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命令查看进程资源占用情况，服务器平均占用率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99.7%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空闲资源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0.4%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618DC4-99A6-454E-99E0-A1259CB7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39" y="2681247"/>
            <a:ext cx="488700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000EE-7441-4B18-BDD6-861E7F9ED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7216" y="1437816"/>
            <a:ext cx="5274310" cy="25730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C3ADFB-9ACD-45D7-B6F4-71805F64B50C}"/>
              </a:ext>
            </a:extLst>
          </p:cNvPr>
          <p:cNvSpPr txBox="1"/>
          <p:nvPr/>
        </p:nvSpPr>
        <p:spPr>
          <a:xfrm>
            <a:off x="1212208" y="942324"/>
            <a:ext cx="642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sFlow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的流量监控程序，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s9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的接收报文数量稳定在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8k/s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9EAAC-4085-4BBB-8373-7BCFA32D8223}"/>
              </a:ext>
            </a:extLst>
          </p:cNvPr>
          <p:cNvSpPr txBox="1"/>
          <p:nvPr/>
        </p:nvSpPr>
        <p:spPr>
          <a:xfrm>
            <a:off x="1361113" y="4258900"/>
            <a:ext cx="642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curl http://10.0.0.64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，响应延迟较大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5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736D23E-9ADE-4C4E-BDD0-7EB4A4913EEF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研究内容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A9BC93-59A2-412E-8C39-AF04F0BD3DB0}"/>
              </a:ext>
            </a:extLst>
          </p:cNvPr>
          <p:cNvSpPr txBox="1"/>
          <p:nvPr/>
        </p:nvSpPr>
        <p:spPr>
          <a:xfrm>
            <a:off x="684402" y="1958480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分布式拒绝服务攻击（</a:t>
            </a:r>
            <a:r>
              <a:rPr lang="en-US" altLang="zh-CN"/>
              <a:t>DDoS</a:t>
            </a:r>
            <a:r>
              <a:rPr lang="zh-CN" altLang="en-US"/>
              <a:t>）通过大量合法分布式节点对服务器发送请求，从而淹没服务器临近链路带宽或耗尽服务器本身计算资源，最终使正常用户无法获得服务器的响应。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7BA965-31C2-4B2D-AE26-9075217255F4}"/>
              </a:ext>
            </a:extLst>
          </p:cNvPr>
          <p:cNvSpPr txBox="1"/>
          <p:nvPr/>
        </p:nvSpPr>
        <p:spPr>
          <a:xfrm>
            <a:off x="684402" y="3334814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传统网络在面对</a:t>
            </a:r>
            <a:r>
              <a:rPr lang="en-US" altLang="zh-CN"/>
              <a:t>DDoS</a:t>
            </a:r>
            <a:r>
              <a:rPr lang="zh-CN" altLang="en-US"/>
              <a:t>攻击时，因其分布式的特点，往往难以及时协调一致的进行控制。通常分布式的网络设备是不具备状态的，在收到数据包时，直接查表转发，而不对数据流进行分析，这就给</a:t>
            </a:r>
            <a:r>
              <a:rPr lang="en-US" altLang="zh-CN"/>
              <a:t>DDoS</a:t>
            </a:r>
            <a:r>
              <a:rPr lang="zh-CN" altLang="en-US"/>
              <a:t>攻击流留有可乘之机。</a:t>
            </a:r>
          </a:p>
        </p:txBody>
      </p:sp>
    </p:spTree>
    <p:extLst>
      <p:ext uri="{BB962C8B-B14F-4D97-AF65-F5344CB8AC3E}">
        <p14:creationId xmlns:p14="http://schemas.microsoft.com/office/powerpoint/2010/main" val="341838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970D91-314D-419C-A88C-31B4073DDBBE}"/>
              </a:ext>
            </a:extLst>
          </p:cNvPr>
          <p:cNvSpPr txBox="1"/>
          <p:nvPr/>
        </p:nvSpPr>
        <p:spPr>
          <a:xfrm>
            <a:off x="541790" y="861590"/>
            <a:ext cx="30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单点攻击防御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2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0628EF-6505-426A-8372-A54D16360CF7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关键技术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063605-CB26-4BE7-9DBF-87C3A4580C7B}"/>
              </a:ext>
            </a:extLst>
          </p:cNvPr>
          <p:cNvSpPr txBox="1"/>
          <p:nvPr/>
        </p:nvSpPr>
        <p:spPr>
          <a:xfrm>
            <a:off x="1245240" y="1526676"/>
            <a:ext cx="201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链路带宽攻击模拟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5F2C0-247F-4ED6-9028-A13FE15B32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1872" y="2248540"/>
            <a:ext cx="4358542" cy="36459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5D05E9-4E28-4C6F-9F92-EDA59DA57CA8}"/>
              </a:ext>
            </a:extLst>
          </p:cNvPr>
          <p:cNvSpPr txBox="1"/>
          <p:nvPr/>
        </p:nvSpPr>
        <p:spPr>
          <a:xfrm>
            <a:off x="5218124" y="2248540"/>
            <a:ext cx="34648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的非法报文导致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之间产生大量的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发送请求报文，且需要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报文进行处理时，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的请求就会产生较长时延，甚至丢包。</a:t>
            </a:r>
            <a:endParaRPr lang="zh-CN" altLang="zh-CN" sz="18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5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19A557-DB74-4BA2-98EF-F0A6108915BC}"/>
              </a:ext>
            </a:extLst>
          </p:cNvPr>
          <p:cNvSpPr txBox="1"/>
          <p:nvPr/>
        </p:nvSpPr>
        <p:spPr>
          <a:xfrm>
            <a:off x="1245240" y="1526676"/>
            <a:ext cx="287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packet-in</a:t>
            </a:r>
            <a:r>
              <a:rPr lang="zh-CN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报文协调转发策略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60D97C-D53C-43B1-B934-CA8AB5F81E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3735" y="2340610"/>
            <a:ext cx="5274310" cy="21767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B267C5-5639-454F-9E01-FAA2DB9D01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2192" y="2340610"/>
            <a:ext cx="2659836" cy="20744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4B2B64-E11B-4FCA-89A1-6A37BBA1754F}"/>
              </a:ext>
            </a:extLst>
          </p:cNvPr>
          <p:cNvSpPr txBox="1"/>
          <p:nvPr/>
        </p:nvSpPr>
        <p:spPr>
          <a:xfrm>
            <a:off x="1244994" y="4517390"/>
            <a:ext cx="51558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通过计算接收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报文的速率和控制器的处理速率得到当前时刻下的负载程度，并与控制器负载阈值进行对比，以实现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busy</a:t>
            </a: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两种状态的转换，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busy</a:t>
            </a: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状态时，下发转发流表，减缓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状态时，开启队列，计算转发路径。</a:t>
            </a:r>
            <a:endParaRPr lang="zh-CN" altLang="zh-CN" sz="18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4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EEA6EA-218B-4740-BF57-5C2BC78DAA9D}"/>
              </a:ext>
            </a:extLst>
          </p:cNvPr>
          <p:cNvSpPr txBox="1"/>
          <p:nvPr/>
        </p:nvSpPr>
        <p:spPr>
          <a:xfrm>
            <a:off x="541790" y="861590"/>
            <a:ext cx="30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的单点攻击防御设计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76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3A250E-3727-4458-AD02-DA945998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29168"/>
              </p:ext>
            </p:extLst>
          </p:nvPr>
        </p:nvGraphicFramePr>
        <p:xfrm>
          <a:off x="1618914" y="2158744"/>
          <a:ext cx="5906171" cy="240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val="103498971"/>
                    </a:ext>
                  </a:extLst>
                </a:gridCol>
                <a:gridCol w="2529184">
                  <a:extLst>
                    <a:ext uri="{9D8B030D-6E8A-4147-A177-3AD203B41FA5}">
                      <a16:colId xmlns:a16="http://schemas.microsoft.com/office/drawing/2014/main" val="439383298"/>
                    </a:ext>
                  </a:extLst>
                </a:gridCol>
                <a:gridCol w="2660072">
                  <a:extLst>
                    <a:ext uri="{9D8B030D-6E8A-4147-A177-3AD203B41FA5}">
                      <a16:colId xmlns:a16="http://schemas.microsoft.com/office/drawing/2014/main" val="344570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成员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>
                          <a:effectLst/>
                        </a:rPr>
                        <a:t>主要工作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>
                          <a:effectLst/>
                        </a:rPr>
                        <a:t>待完成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08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温雅楠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收集攻击原始数据流，提取特征，训练模型（基于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BP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神经网络的攻击源检测算法）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实现相关算法，使之能成功运用于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单点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攻击的检测与过滤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18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武仕沛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alt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floodlight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</a:t>
                      </a:r>
                      <a:r>
                        <a:rPr lang="en-US" alt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调试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，基于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packet-in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协调转发策略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的设计与实现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改进转发策略，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实现相应流表，使报文转发更合理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808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王宇翔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合法</a:t>
                      </a:r>
                      <a:r>
                        <a:rPr lang="en-US" altLang="zh-CN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非法请求报文生成模块的设计与实现，基于双向流量特征检测的设计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实现攻击检测与防御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10068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54E7A87-7E07-4D91-8C64-68EE6C55CA2D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5144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6BFE97-8126-40CA-83B6-77ECEB01DC65}"/>
              </a:ext>
            </a:extLst>
          </p:cNvPr>
          <p:cNvSpPr txBox="1"/>
          <p:nvPr/>
        </p:nvSpPr>
        <p:spPr>
          <a:xfrm>
            <a:off x="650846" y="1808018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SDN</a:t>
            </a:r>
            <a:r>
              <a:rPr lang="zh-CN" altLang="en-US"/>
              <a:t>网络架构的</a:t>
            </a:r>
            <a:r>
              <a:rPr lang="en-US" altLang="zh-CN"/>
              <a:t>DDoS</a:t>
            </a:r>
            <a:r>
              <a:rPr lang="zh-CN" altLang="en-US"/>
              <a:t>攻防模拟，通过生成攻击流量，实现两种攻击（链路带宽占用</a:t>
            </a:r>
            <a:r>
              <a:rPr lang="en-US" altLang="zh-CN"/>
              <a:t>/</a:t>
            </a:r>
            <a:r>
              <a:rPr lang="zh-CN" altLang="en-US"/>
              <a:t>服务器计算资源消耗），制定相应规则</a:t>
            </a:r>
            <a:r>
              <a:rPr lang="en-US" altLang="zh-CN"/>
              <a:t>/</a:t>
            </a:r>
            <a:r>
              <a:rPr lang="zh-CN" altLang="en-US"/>
              <a:t>算法，通过控制器实现攻击抵御。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9B0666-6F42-45E9-8664-757445440A9C}"/>
              </a:ext>
            </a:extLst>
          </p:cNvPr>
          <p:cNvSpPr txBox="1"/>
          <p:nvPr/>
        </p:nvSpPr>
        <p:spPr>
          <a:xfrm>
            <a:off x="650846" y="3671773"/>
            <a:ext cx="8034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实验目标</a:t>
            </a:r>
            <a:endParaRPr lang="en-US" altLang="zh-CN"/>
          </a:p>
          <a:p>
            <a:r>
              <a:rPr lang="zh-CN" altLang="en-US"/>
              <a:t>组网环境搭建，控制器源码级开发，熟悉控制模块、链路发现模块、拓扑管理模块等，对控制器进行二次开发，结合网络流量监测工具，分析网络运行状况。</a:t>
            </a:r>
            <a:endParaRPr lang="en-US" altLang="zh-CN"/>
          </a:p>
          <a:p>
            <a:r>
              <a:rPr lang="en-US" altLang="zh-CN"/>
              <a:t>DDoS</a:t>
            </a:r>
            <a:r>
              <a:rPr lang="zh-CN" altLang="en-US"/>
              <a:t>攻防模拟，制造攻击，</a:t>
            </a:r>
            <a:r>
              <a:rPr lang="en-US" altLang="zh-CN"/>
              <a:t>SDN</a:t>
            </a:r>
            <a:r>
              <a:rPr lang="zh-CN" altLang="en-US"/>
              <a:t>环境下特有的攻击，阅读论文，实现防御算法。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6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DCDD053-C470-48EC-87BF-98226601E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09779"/>
              </p:ext>
            </p:extLst>
          </p:nvPr>
        </p:nvGraphicFramePr>
        <p:xfrm>
          <a:off x="1357443" y="1896010"/>
          <a:ext cx="5268597" cy="2348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612585584"/>
                    </a:ext>
                  </a:extLst>
                </a:gridCol>
                <a:gridCol w="1756411">
                  <a:extLst>
                    <a:ext uri="{9D8B030D-6E8A-4147-A177-3AD203B41FA5}">
                      <a16:colId xmlns:a16="http://schemas.microsoft.com/office/drawing/2014/main" val="1603641745"/>
                    </a:ext>
                  </a:extLst>
                </a:gridCol>
                <a:gridCol w="1756411">
                  <a:extLst>
                    <a:ext uri="{9D8B030D-6E8A-4147-A177-3AD203B41FA5}">
                      <a16:colId xmlns:a16="http://schemas.microsoft.com/office/drawing/2014/main" val="467972632"/>
                    </a:ext>
                  </a:extLst>
                </a:gridCol>
              </a:tblGrid>
              <a:tr h="293540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Windows10 64</a:t>
                      </a:r>
                      <a:r>
                        <a:rPr lang="zh-CN" sz="1200" kern="100">
                          <a:effectLst/>
                        </a:rPr>
                        <a:t>位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家庭版</a:t>
                      </a:r>
                      <a:r>
                        <a:rPr lang="en-US" sz="1200" kern="100">
                          <a:effectLst/>
                        </a:rPr>
                        <a:t> 1909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Jdk 1.8.0_271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433992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集成开发环境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IntelliJ IDEA 2020.2.2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422330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虚拟机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Vmware Pro 15.5.6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236431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网络控制器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Floodlight v0.9 src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850959"/>
                  </a:ext>
                </a:extLst>
              </a:tr>
              <a:tr h="293540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Ubuntu 18.04 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LTS 64</a:t>
                      </a:r>
                      <a:r>
                        <a:rPr lang="zh-CN" sz="1200" kern="100">
                          <a:effectLst/>
                        </a:rPr>
                        <a:t>位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Jdk 1.8.0_272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107820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Python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Python 2.7.17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114978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组网软件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mininet 2.2-2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08877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流量监控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sFlow 3.0-1529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66719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D380B75-FAF8-490B-8A20-AF5654CD571F}"/>
              </a:ext>
            </a:extLst>
          </p:cNvPr>
          <p:cNvSpPr txBox="1"/>
          <p:nvPr/>
        </p:nvSpPr>
        <p:spPr>
          <a:xfrm>
            <a:off x="1245240" y="1526676"/>
            <a:ext cx="152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环境部署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BEE9EE-6FCB-4175-9480-F2891AD212C3}"/>
              </a:ext>
            </a:extLst>
          </p:cNvPr>
          <p:cNvSpPr txBox="1"/>
          <p:nvPr/>
        </p:nvSpPr>
        <p:spPr>
          <a:xfrm>
            <a:off x="1357442" y="4454448"/>
            <a:ext cx="6898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Windows+Linux</a:t>
            </a:r>
            <a:r>
              <a:rPr lang="zh-CN" altLang="en-US"/>
              <a:t>双系统联调开发，</a:t>
            </a:r>
            <a:r>
              <a:rPr lang="en-US" altLang="zh-CN"/>
              <a:t>floodlight</a:t>
            </a:r>
            <a:r>
              <a:rPr lang="zh-CN" altLang="en-US"/>
              <a:t>（控制规则、算法实现），网络环境，合法</a:t>
            </a:r>
            <a:r>
              <a:rPr lang="en-US" altLang="zh-CN"/>
              <a:t>/</a:t>
            </a:r>
            <a:r>
              <a:rPr lang="zh-CN" altLang="en-US"/>
              <a:t>非法报文产生，流量监测</a:t>
            </a:r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6039C-9866-4708-8F07-B8C4C02455B9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实验步骤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26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DAB39F-3DF8-4E58-9262-0A4AEC72E1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177" y="1142897"/>
            <a:ext cx="5657192" cy="31922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EC9CF6-6E12-42E6-9E0D-56746FE850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4124" y="1262545"/>
            <a:ext cx="4709236" cy="40898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BE979F-4B88-44D1-8CEE-5948FF6482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36366" y="1621172"/>
            <a:ext cx="4834097" cy="3974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837FE-8F2E-4984-9D3B-ECFDB8972D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68401" y="1973666"/>
            <a:ext cx="6133894" cy="32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077453-F217-4BF6-AD1E-BC4995DC3E4C}"/>
              </a:ext>
            </a:extLst>
          </p:cNvPr>
          <p:cNvSpPr txBox="1"/>
          <p:nvPr/>
        </p:nvSpPr>
        <p:spPr>
          <a:xfrm>
            <a:off x="1122177" y="1249034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请求回送报文生成模块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BD3AB4-FF67-4085-8E2D-DAD6EE0F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77" y="1643896"/>
            <a:ext cx="689964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xrange(num):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如果设值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fixed=1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（固定），则目标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地址设值为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10.0.0.64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，否则在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10.0.0.2——10.0.0.64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范围内随机产生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(fixed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"10.0.0.64"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generateDestinationIP(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65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print(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 reply from : ip[+"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"]"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a,b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sr(IP(dst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TCP(),inter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inter, retry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retry, timeout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timeout)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生成请求响应报文，数据包发送间隔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，无应答时重发次数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，数据包等待时间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timeout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34BE28-C4FE-4D5F-BD7C-C5A75153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77" y="3924076"/>
            <a:ext cx="6899646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main(argv):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从启动命令中获取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参数，用于在向目标服务器发送请求回送报文设置发送间隔、超时重传和等待时间，以及目标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地址是否固定为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10.0.0.64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opts, 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getopt.getopt(sys.argv[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'i:r:t:f:'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'inter='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'retry='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'timeout='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'fixed='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getopt.GetoptError: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sys.exit(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9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E3055F-04ED-4534-8DA8-E50E248EE106}"/>
              </a:ext>
            </a:extLst>
          </p:cNvPr>
          <p:cNvSpPr txBox="1"/>
          <p:nvPr/>
        </p:nvSpPr>
        <p:spPr>
          <a:xfrm>
            <a:off x="1122177" y="1249034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攻击流量产生模块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3EF351-4109-48B7-96FC-D223E18B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48" y="1841362"/>
            <a:ext cx="6716903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range 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popen(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'ifconfig | awk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/eth0/ {print $1}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).read()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获取本机网卡接口，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sendp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发包通过该接口实现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xrange(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(fixed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"10.0.0.64"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generateDestinationIP(start, end)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packets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Ether()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IP(dst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desIp, src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generateSourceIP(start,end))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UDP(dport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sport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如果是链路带宽攻击，则设值目标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地址随机，如果是对主机计算资源攻击，则设值目标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地址固定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print(repr(packets))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sendp(packets, iface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interface.rstrip(), inter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发送间隔为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秒，用于模拟请求泛洪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time.sleep 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4B0538-2ADA-4D08-BCBC-75FDC5AF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48" y="4526571"/>
            <a:ext cx="5676554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main(argv):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获取启动参数，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用于控制生成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地址的范围，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地址是否固定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opts, 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getopt.getopt(sys.argv[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's:e:f:'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'start='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'end='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'fixed=‘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getopt.GetoptError: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sys.exit(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2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9AFAC8-95C8-4075-B0C0-930D195FAB29}"/>
              </a:ext>
            </a:extLst>
          </p:cNvPr>
          <p:cNvSpPr txBox="1"/>
          <p:nvPr/>
        </p:nvSpPr>
        <p:spPr>
          <a:xfrm>
            <a:off x="1048625" y="1223867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Packet-in</a:t>
            </a:r>
            <a:r>
              <a:rPr lang="zh-CN" altLang="en-US"/>
              <a:t>协调转发模块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C3A4D5-DF38-458D-84D1-E5BB5D9B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5" y="1699498"/>
            <a:ext cx="7399090" cy="22929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如果当前负载率为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，则更新为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lastPacketInTime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(DutyFactorAddTimeDis() &lt;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如果两次接收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packet-in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报文时间差小于该报文处理时间的一半，则负载率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+1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"packetInDutyFactor"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BUSYTHRESHOLD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当负载率达到高负载阈值时，执行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命令，调用控制器北向接口的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rest 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，注入一条无条件转发流表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Curl.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execCurl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"curl"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"-X"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"@ddos_defend.json"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"http://127.0.0.1:8080/wm/staticflowentrypusher/json"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否则，认为负载率较低，仍按之前方式计算转发路径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D5AA62-4B39-4BD8-8E31-755FFBD9A587}"/>
              </a:ext>
            </a:extLst>
          </p:cNvPr>
          <p:cNvSpPr txBox="1"/>
          <p:nvPr/>
        </p:nvSpPr>
        <p:spPr>
          <a:xfrm>
            <a:off x="973124" y="4098732"/>
            <a:ext cx="755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当负载率较高时，通过南向接口发送流表，让交换机向其他端口传递报文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1DF8F1-2900-49DB-832D-C3D06DE6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5" y="4482881"/>
            <a:ext cx="6155852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ProcessBuilder process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ProcessBuilder(cmds)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windows cmd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 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 = process.start()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reader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InputStreamReader(p.getInputStream()))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 builder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line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((line = reader.readLine()) 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builder.append(line)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builder.append(System.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getProperty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"line.separator"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执行命令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6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1BABE-628A-449A-90C5-BB2D7C48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51" y="1543524"/>
            <a:ext cx="338265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"switch"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"00:00:00:00:00:00:00:02"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"no_forward_process"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"cookie"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"in_port"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"priority"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"100"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"active"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"true"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"actions"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"output=forward"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_port"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BE440-618C-4185-A167-B466EECE3077}"/>
              </a:ext>
            </a:extLst>
          </p:cNvPr>
          <p:cNvSpPr txBox="1"/>
          <p:nvPr/>
        </p:nvSpPr>
        <p:spPr>
          <a:xfrm>
            <a:off x="1058204" y="4454341"/>
            <a:ext cx="734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in_port</a:t>
            </a:r>
            <a:r>
              <a:rPr lang="zh-CN" altLang="en-US"/>
              <a:t>：报文进入端口</a:t>
            </a:r>
            <a:endParaRPr lang="en-US" altLang="zh-CN"/>
          </a:p>
          <a:p>
            <a:r>
              <a:rPr lang="en-US" altLang="zh-CN"/>
              <a:t>actions</a:t>
            </a:r>
            <a:r>
              <a:rPr lang="zh-CN" altLang="en-US"/>
              <a:t>：处理动作，直接转发</a:t>
            </a:r>
            <a:endParaRPr lang="en-US" altLang="zh-CN"/>
          </a:p>
          <a:p>
            <a:r>
              <a:rPr lang="en-US" altLang="zh-CN"/>
              <a:t>out_port</a:t>
            </a:r>
            <a:r>
              <a:rPr lang="zh-CN" altLang="en-US"/>
              <a:t>：转发出口</a:t>
            </a:r>
          </a:p>
        </p:txBody>
      </p:sp>
    </p:spTree>
    <p:extLst>
      <p:ext uri="{BB962C8B-B14F-4D97-AF65-F5344CB8AC3E}">
        <p14:creationId xmlns:p14="http://schemas.microsoft.com/office/powerpoint/2010/main" val="6283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1977</Words>
  <Application>Microsoft Office PowerPoint</Application>
  <PresentationFormat>全屏显示(4:3)</PresentationFormat>
  <Paragraphs>88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等线</vt:lpstr>
      <vt:lpstr>华文新魏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Wsp</dc:creator>
  <cp:lastModifiedBy>Wsp</cp:lastModifiedBy>
  <cp:revision>28</cp:revision>
  <dcterms:created xsi:type="dcterms:W3CDTF">2020-11-27T02:09:46Z</dcterms:created>
  <dcterms:modified xsi:type="dcterms:W3CDTF">2020-12-20T03:29:57Z</dcterms:modified>
</cp:coreProperties>
</file>