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363" r:id="rId2"/>
    <p:sldId id="279" r:id="rId3"/>
    <p:sldId id="278" r:id="rId4"/>
    <p:sldId id="276" r:id="rId5"/>
    <p:sldId id="257" r:id="rId6"/>
    <p:sldId id="258" r:id="rId7"/>
    <p:sldId id="272" r:id="rId8"/>
    <p:sldId id="273" r:id="rId9"/>
    <p:sldId id="353" r:id="rId10"/>
    <p:sldId id="354" r:id="rId11"/>
    <p:sldId id="356" r:id="rId12"/>
    <p:sldId id="357" r:id="rId13"/>
    <p:sldId id="358" r:id="rId14"/>
    <p:sldId id="364" r:id="rId15"/>
    <p:sldId id="365" r:id="rId16"/>
    <p:sldId id="366" r:id="rId17"/>
    <p:sldId id="367" r:id="rId18"/>
    <p:sldId id="369" r:id="rId19"/>
    <p:sldId id="267" r:id="rId20"/>
    <p:sldId id="268" r:id="rId21"/>
    <p:sldId id="269" r:id="rId22"/>
    <p:sldId id="370" r:id="rId23"/>
    <p:sldId id="301" r:id="rId24"/>
    <p:sldId id="302" r:id="rId25"/>
    <p:sldId id="303" r:id="rId26"/>
    <p:sldId id="304" r:id="rId27"/>
    <p:sldId id="305" r:id="rId28"/>
    <p:sldId id="306" r:id="rId29"/>
    <p:sldId id="307" r:id="rId30"/>
    <p:sldId id="319" r:id="rId31"/>
    <p:sldId id="320" r:id="rId32"/>
    <p:sldId id="311" r:id="rId33"/>
    <p:sldId id="312" r:id="rId34"/>
    <p:sldId id="313" r:id="rId35"/>
    <p:sldId id="314" r:id="rId36"/>
    <p:sldId id="315" r:id="rId37"/>
    <p:sldId id="316" r:id="rId38"/>
    <p:sldId id="317" r:id="rId39"/>
    <p:sldId id="318" r:id="rId40"/>
    <p:sldId id="321" r:id="rId41"/>
    <p:sldId id="322" r:id="rId42"/>
    <p:sldId id="323" r:id="rId43"/>
    <p:sldId id="325" r:id="rId44"/>
    <p:sldId id="326"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anose="02020603050405020304" pitchFamily="18" charset="0"/>
        <a:ea typeface="宋体" pitchFamily="2" charset="-122"/>
        <a:cs typeface="+mn-cs"/>
      </a:defRPr>
    </a:lvl1pPr>
    <a:lvl2pPr marL="457200" algn="l" rtl="0" fontAlgn="base">
      <a:spcBef>
        <a:spcPct val="0"/>
      </a:spcBef>
      <a:spcAft>
        <a:spcPct val="0"/>
      </a:spcAft>
      <a:defRPr sz="3200" kern="1200">
        <a:solidFill>
          <a:schemeClr val="tx1"/>
        </a:solidFill>
        <a:latin typeface="Times New Roman" panose="02020603050405020304" pitchFamily="18" charset="0"/>
        <a:ea typeface="宋体" pitchFamily="2" charset="-122"/>
        <a:cs typeface="+mn-cs"/>
      </a:defRPr>
    </a:lvl2pPr>
    <a:lvl3pPr marL="914400" algn="l" rtl="0" fontAlgn="base">
      <a:spcBef>
        <a:spcPct val="0"/>
      </a:spcBef>
      <a:spcAft>
        <a:spcPct val="0"/>
      </a:spcAft>
      <a:defRPr sz="3200" kern="1200">
        <a:solidFill>
          <a:schemeClr val="tx1"/>
        </a:solidFill>
        <a:latin typeface="Times New Roman" panose="02020603050405020304" pitchFamily="18" charset="0"/>
        <a:ea typeface="宋体" pitchFamily="2" charset="-122"/>
        <a:cs typeface="+mn-cs"/>
      </a:defRPr>
    </a:lvl3pPr>
    <a:lvl4pPr marL="1371600" algn="l" rtl="0" fontAlgn="base">
      <a:spcBef>
        <a:spcPct val="0"/>
      </a:spcBef>
      <a:spcAft>
        <a:spcPct val="0"/>
      </a:spcAft>
      <a:defRPr sz="3200" kern="1200">
        <a:solidFill>
          <a:schemeClr val="tx1"/>
        </a:solidFill>
        <a:latin typeface="Times New Roman" panose="02020603050405020304" pitchFamily="18" charset="0"/>
        <a:ea typeface="宋体" pitchFamily="2" charset="-122"/>
        <a:cs typeface="+mn-cs"/>
      </a:defRPr>
    </a:lvl4pPr>
    <a:lvl5pPr marL="1828800" algn="l" rtl="0" fontAlgn="base">
      <a:spcBef>
        <a:spcPct val="0"/>
      </a:spcBef>
      <a:spcAft>
        <a:spcPct val="0"/>
      </a:spcAft>
      <a:defRPr sz="3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3200"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sz="3200"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sz="3200"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sz="3200" kern="1200">
        <a:solidFill>
          <a:schemeClr val="tx1"/>
        </a:solidFill>
        <a:latin typeface="Times New Roman" panose="02020603050405020304"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14">
          <p15:clr>
            <a:srgbClr val="A4A3A4"/>
          </p15:clr>
        </p15:guide>
      </p15:sldGuideLst>
    </p:ext>
    <p:ext uri="{2D200454-40CA-4A62-9FC3-DE9A4176ACB9}">
      <p15:notesGuideLst xmlns:p15="http://schemas.microsoft.com/office/powerpoint/2012/main">
        <p15:guide id="1" orient="horz" pos="2880">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FF"/>
    <a:srgbClr val="FF66CC"/>
    <a:srgbClr val="00FFFF"/>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æµè²æ ·å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7853C-536D-4A76-A0AE-DD22124D55A5}" styleName="ä¸»é¢æ ·å¼ 1 - å¼ºè°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2"/>
      </p:cViewPr>
      <p:guideLst>
        <p:guide orient="horz" pos="2160"/>
        <p:guide pos="29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70" y="-96"/>
      </p:cViewPr>
      <p:guideLst>
        <p:guide orient="horz" pos="2880"/>
        <p:guide pos="218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ea typeface="宋体" pitchFamily="2" charset="-122"/>
              </a:defRPr>
            </a:lvl1pPr>
          </a:lstStyle>
          <a:p>
            <a:pPr>
              <a:defRPr/>
            </a:pPr>
            <a:fld id="{E020BC60-29EB-4061-911C-F1CE32E9A220}" type="slidenum">
              <a:rPr lang="zh-CN" altLang="en-US"/>
              <a:t>‹#›</a:t>
            </a:fld>
            <a:endParaRPr lang="en-US" altLang="zh-CN"/>
          </a:p>
        </p:txBody>
      </p:sp>
    </p:spTree>
    <p:extLst>
      <p:ext uri="{BB962C8B-B14F-4D97-AF65-F5344CB8AC3E}">
        <p14:creationId xmlns:p14="http://schemas.microsoft.com/office/powerpoint/2010/main" val="10103394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a:ea typeface="宋体" pitchFamily="2" charset="-122"/>
              </a:defRPr>
            </a:lvl1pPr>
          </a:lstStyle>
          <a:p>
            <a:pPr>
              <a:defRPr/>
            </a:pPr>
            <a:endParaRPr lang="en-US" altLang="zh-CN"/>
          </a:p>
        </p:txBody>
      </p:sp>
      <p:sp>
        <p:nvSpPr>
          <p:cNvPr id="16589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ea typeface="宋体" pitchFamily="2" charset="-122"/>
              </a:defRPr>
            </a:lvl1pPr>
          </a:lstStyle>
          <a:p>
            <a:pPr>
              <a:defRPr/>
            </a:pPr>
            <a:fld id="{8CC9131C-277E-4E78-A517-175351DF6275}" type="slidenum">
              <a:rPr lang="zh-CN" altLang="en-US"/>
              <a:t>‹#›</a:t>
            </a:fld>
            <a:endParaRPr lang="en-US" altLang="zh-CN"/>
          </a:p>
        </p:txBody>
      </p:sp>
    </p:spTree>
    <p:extLst>
      <p:ext uri="{BB962C8B-B14F-4D97-AF65-F5344CB8AC3E}">
        <p14:creationId xmlns:p14="http://schemas.microsoft.com/office/powerpoint/2010/main" val="29669765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p:cNvSpPr>
            <a:spLocks noGrp="1" noRot="1" noChangeAspect="1"/>
          </p:cNvSpPr>
          <p:nvPr>
            <p:ph type="sldImg"/>
          </p:nvPr>
        </p:nvSpPr>
        <p:spPr/>
      </p:sp>
      <p:sp>
        <p:nvSpPr>
          <p:cNvPr id="175106" name="备注占位符 2"/>
          <p:cNvSpPr>
            <a:spLocks noGrp="1"/>
          </p:cNvSpPr>
          <p:nvPr>
            <p:ph type="body" idx="1"/>
          </p:nvPr>
        </p:nvSpPr>
        <p:spPr>
          <a:noFill/>
        </p:spPr>
        <p:txBody>
          <a:bodyPr/>
          <a:lstStyle/>
          <a:p>
            <a:endParaRPr lang="zh-CN" altLang="en-US" smtClean="0"/>
          </a:p>
        </p:txBody>
      </p:sp>
      <p:sp>
        <p:nvSpPr>
          <p:cNvPr id="175107" name="灯片编号占位符 3"/>
          <p:cNvSpPr>
            <a:spLocks noGrp="1"/>
          </p:cNvSpPr>
          <p:nvPr>
            <p:ph type="sldNum" sz="quarter" idx="5"/>
          </p:nvPr>
        </p:nvSpPr>
        <p:spPr>
          <a:noFill/>
        </p:spPr>
        <p:txBody>
          <a:bodyPr/>
          <a:lstStyle/>
          <a:p>
            <a:fld id="{D90BC68A-7506-4FB7-A8F2-4B6506F85ED2}" type="slidenum">
              <a:rPr lang="zh-CN" altLang="en-US" smtClean="0">
                <a:ea typeface="宋体" pitchFamily="2" charset="-122"/>
              </a:rPr>
              <a:t>1</a:t>
            </a:fld>
            <a:endParaRPr lang="en-US" altLang="zh-CN" smtClean="0">
              <a:ea typeface="宋体" pitchFamily="2" charset="-122"/>
            </a:endParaRPr>
          </a:p>
        </p:txBody>
      </p:sp>
    </p:spTree>
    <p:extLst>
      <p:ext uri="{BB962C8B-B14F-4D97-AF65-F5344CB8AC3E}">
        <p14:creationId xmlns:p14="http://schemas.microsoft.com/office/powerpoint/2010/main" val="2860433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p:cNvSpPr>
            <a:spLocks noGrp="1" noRot="1" noChangeAspect="1" noTextEdit="1"/>
          </p:cNvSpPr>
          <p:nvPr>
            <p:ph type="sldImg"/>
          </p:nvPr>
        </p:nvSpPr>
        <p:spPr/>
      </p:sp>
      <p:sp>
        <p:nvSpPr>
          <p:cNvPr id="138242" name="备注占位符 2"/>
          <p:cNvSpPr>
            <a:spLocks noGrp="1"/>
          </p:cNvSpPr>
          <p:nvPr>
            <p:ph type="body" idx="1"/>
          </p:nvPr>
        </p:nvSpPr>
        <p:spPr>
          <a:noFill/>
        </p:spPr>
        <p:txBody>
          <a:bodyPr/>
          <a:lstStyle/>
          <a:p>
            <a:pPr eaLnBrk="1" hangingPunct="1"/>
            <a:endParaRPr lang="zh-CN" altLang="en-US" smtClean="0"/>
          </a:p>
        </p:txBody>
      </p:sp>
      <p:sp>
        <p:nvSpPr>
          <p:cNvPr id="138243" name="页眉占位符 3"/>
          <p:cNvSpPr>
            <a:spLocks noGrp="1"/>
          </p:cNvSpPr>
          <p:nvPr>
            <p:ph type="hdr" sz="quarter"/>
          </p:nvPr>
        </p:nvSpPr>
        <p:spPr>
          <a:noFill/>
        </p:spPr>
        <p:txBody>
          <a:bodyPr/>
          <a:lstStyle/>
          <a:p>
            <a:r>
              <a:rPr lang="en-US" altLang="zh-CN" smtClean="0"/>
              <a:t>广西师范大学</a:t>
            </a:r>
          </a:p>
        </p:txBody>
      </p:sp>
      <p:sp>
        <p:nvSpPr>
          <p:cNvPr id="138244" name="页脚占位符 4"/>
          <p:cNvSpPr>
            <a:spLocks noGrp="1"/>
          </p:cNvSpPr>
          <p:nvPr>
            <p:ph type="ftr" sz="quarter" idx="4"/>
          </p:nvPr>
        </p:nvSpPr>
        <p:spPr>
          <a:noFill/>
        </p:spPr>
        <p:txBody>
          <a:bodyPr/>
          <a:lstStyle/>
          <a:p>
            <a:r>
              <a:rPr lang="en-US" altLang="zh-CN" smtClean="0"/>
              <a:t>计算机科学与信息工程学院</a:t>
            </a:r>
          </a:p>
        </p:txBody>
      </p:sp>
      <p:sp>
        <p:nvSpPr>
          <p:cNvPr id="138245" name="灯片编号占位符 5"/>
          <p:cNvSpPr>
            <a:spLocks noGrp="1"/>
          </p:cNvSpPr>
          <p:nvPr>
            <p:ph type="sldNum" sz="quarter" idx="5"/>
          </p:nvPr>
        </p:nvSpPr>
        <p:spPr>
          <a:noFill/>
        </p:spPr>
        <p:txBody>
          <a:bodyPr/>
          <a:lstStyle/>
          <a:p>
            <a:fld id="{7C8B794C-499B-4476-8514-3AB8FE00C744}" type="slidenum">
              <a:rPr lang="en-US" altLang="zh-CN" smtClean="0">
                <a:ea typeface="宋体" pitchFamily="2" charset="-122"/>
              </a:rPr>
              <a:t>23</a:t>
            </a:fld>
            <a:endParaRPr lang="en-US" altLang="zh-CN" smtClean="0">
              <a:ea typeface="宋体" pitchFamily="2" charset="-122"/>
            </a:endParaRPr>
          </a:p>
        </p:txBody>
      </p:sp>
    </p:spTree>
    <p:extLst>
      <p:ext uri="{BB962C8B-B14F-4D97-AF65-F5344CB8AC3E}">
        <p14:creationId xmlns:p14="http://schemas.microsoft.com/office/powerpoint/2010/main" val="240436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p:cNvSpPr>
            <a:spLocks noGrp="1" noRot="1" noChangeAspect="1" noTextEdit="1"/>
          </p:cNvSpPr>
          <p:nvPr>
            <p:ph type="sldImg"/>
          </p:nvPr>
        </p:nvSpPr>
        <p:spPr/>
      </p:sp>
      <p:sp>
        <p:nvSpPr>
          <p:cNvPr id="140290" name="备注占位符 2"/>
          <p:cNvSpPr>
            <a:spLocks noGrp="1"/>
          </p:cNvSpPr>
          <p:nvPr>
            <p:ph type="body" idx="1"/>
          </p:nvPr>
        </p:nvSpPr>
        <p:spPr>
          <a:noFill/>
        </p:spPr>
        <p:txBody>
          <a:bodyPr/>
          <a:lstStyle/>
          <a:p>
            <a:pPr eaLnBrk="1" hangingPunct="1"/>
            <a:endParaRPr lang="zh-CN" altLang="en-US" smtClean="0"/>
          </a:p>
        </p:txBody>
      </p:sp>
      <p:sp>
        <p:nvSpPr>
          <p:cNvPr id="140291" name="页眉占位符 3"/>
          <p:cNvSpPr>
            <a:spLocks noGrp="1"/>
          </p:cNvSpPr>
          <p:nvPr>
            <p:ph type="hdr" sz="quarter"/>
          </p:nvPr>
        </p:nvSpPr>
        <p:spPr>
          <a:noFill/>
        </p:spPr>
        <p:txBody>
          <a:bodyPr/>
          <a:lstStyle/>
          <a:p>
            <a:r>
              <a:rPr lang="en-US" altLang="zh-CN" smtClean="0"/>
              <a:t>广西师范大学</a:t>
            </a:r>
          </a:p>
        </p:txBody>
      </p:sp>
      <p:sp>
        <p:nvSpPr>
          <p:cNvPr id="140292" name="页脚占位符 4"/>
          <p:cNvSpPr>
            <a:spLocks noGrp="1"/>
          </p:cNvSpPr>
          <p:nvPr>
            <p:ph type="ftr" sz="quarter" idx="4"/>
          </p:nvPr>
        </p:nvSpPr>
        <p:spPr>
          <a:noFill/>
        </p:spPr>
        <p:txBody>
          <a:bodyPr/>
          <a:lstStyle/>
          <a:p>
            <a:r>
              <a:rPr lang="en-US" altLang="zh-CN" smtClean="0"/>
              <a:t>计算机科学与信息工程学院</a:t>
            </a:r>
          </a:p>
        </p:txBody>
      </p:sp>
      <p:sp>
        <p:nvSpPr>
          <p:cNvPr id="140293" name="灯片编号占位符 5"/>
          <p:cNvSpPr>
            <a:spLocks noGrp="1"/>
          </p:cNvSpPr>
          <p:nvPr>
            <p:ph type="sldNum" sz="quarter" idx="5"/>
          </p:nvPr>
        </p:nvSpPr>
        <p:spPr>
          <a:noFill/>
        </p:spPr>
        <p:txBody>
          <a:bodyPr/>
          <a:lstStyle/>
          <a:p>
            <a:fld id="{6B5C42F5-7BB7-4733-ACFC-029D6AC535F1}" type="slidenum">
              <a:rPr lang="en-US" altLang="zh-CN" smtClean="0">
                <a:ea typeface="宋体" pitchFamily="2" charset="-122"/>
              </a:rPr>
              <a:t>24</a:t>
            </a:fld>
            <a:endParaRPr lang="en-US" altLang="zh-CN" smtClean="0">
              <a:ea typeface="宋体" pitchFamily="2" charset="-122"/>
            </a:endParaRPr>
          </a:p>
        </p:txBody>
      </p:sp>
    </p:spTree>
    <p:extLst>
      <p:ext uri="{BB962C8B-B14F-4D97-AF65-F5344CB8AC3E}">
        <p14:creationId xmlns:p14="http://schemas.microsoft.com/office/powerpoint/2010/main" val="1422338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hdr" sz="quarter"/>
          </p:nvPr>
        </p:nvSpPr>
        <p:spPr>
          <a:noFill/>
        </p:spPr>
        <p:txBody>
          <a:bodyPr/>
          <a:lstStyle/>
          <a:p>
            <a:r>
              <a:rPr lang="en-US" altLang="zh-CN" smtClean="0"/>
              <a:t>广西师范大学</a:t>
            </a:r>
          </a:p>
        </p:txBody>
      </p:sp>
      <p:sp>
        <p:nvSpPr>
          <p:cNvPr id="142338" name="Rectangle 6"/>
          <p:cNvSpPr>
            <a:spLocks noGrp="1" noChangeArrowheads="1"/>
          </p:cNvSpPr>
          <p:nvPr>
            <p:ph type="ftr" sz="quarter" idx="4"/>
          </p:nvPr>
        </p:nvSpPr>
        <p:spPr>
          <a:noFill/>
        </p:spPr>
        <p:txBody>
          <a:bodyPr/>
          <a:lstStyle/>
          <a:p>
            <a:r>
              <a:rPr lang="en-US" altLang="zh-CN" smtClean="0"/>
              <a:t>计算机科学与信息工程学院</a:t>
            </a:r>
          </a:p>
        </p:txBody>
      </p:sp>
      <p:sp>
        <p:nvSpPr>
          <p:cNvPr id="142339" name="Rectangle 7"/>
          <p:cNvSpPr>
            <a:spLocks noGrp="1" noChangeArrowheads="1"/>
          </p:cNvSpPr>
          <p:nvPr>
            <p:ph type="sldNum" sz="quarter" idx="5"/>
          </p:nvPr>
        </p:nvSpPr>
        <p:spPr>
          <a:noFill/>
        </p:spPr>
        <p:txBody>
          <a:bodyPr/>
          <a:lstStyle/>
          <a:p>
            <a:fld id="{CBA932A0-01EC-4BBE-ACED-7DFE2B6D2DA2}" type="slidenum">
              <a:rPr lang="en-US" altLang="zh-CN" smtClean="0">
                <a:ea typeface="宋体" pitchFamily="2" charset="-122"/>
              </a:rPr>
              <a:t>25</a:t>
            </a:fld>
            <a:endParaRPr lang="en-US" altLang="zh-CN" smtClean="0">
              <a:ea typeface="宋体" pitchFamily="2" charset="-122"/>
            </a:endParaRPr>
          </a:p>
        </p:txBody>
      </p:sp>
      <p:sp>
        <p:nvSpPr>
          <p:cNvPr id="142340" name="Rectangle 2"/>
          <p:cNvSpPr>
            <a:spLocks noGrp="1" noRot="1" noChangeAspect="1" noChangeArrowheads="1" noTextEdit="1"/>
          </p:cNvSpPr>
          <p:nvPr>
            <p:ph type="sldImg"/>
          </p:nvPr>
        </p:nvSpPr>
        <p:spPr/>
      </p:sp>
      <p:sp>
        <p:nvSpPr>
          <p:cNvPr id="142341" name="Rectangle 3"/>
          <p:cNvSpPr>
            <a:spLocks noGrp="1" noChangeArrowheads="1"/>
          </p:cNvSpPr>
          <p:nvPr>
            <p:ph type="body" idx="1"/>
          </p:nvPr>
        </p:nvSpPr>
        <p:spPr>
          <a:noFill/>
        </p:spPr>
        <p:txBody>
          <a:bodyPr/>
          <a:lstStyle/>
          <a:p>
            <a:pPr lvl="1" eaLnBrk="1" hangingPunct="1"/>
            <a:r>
              <a:rPr lang="zh-CN" altLang="en-US" smtClean="0"/>
              <a:t>用计算机求解问题的时候，首先需要用适当的数据表示问题，然后再用适当的算法对着这些数据进行变换，进而获得问题的求解结果；这种所谓的“问题抽象、形式化描述、自动化</a:t>
            </a:r>
            <a:r>
              <a:rPr lang="en-US" altLang="zh-CN" smtClean="0"/>
              <a:t>(</a:t>
            </a:r>
            <a:r>
              <a:rPr lang="zh-CN" altLang="en-US" smtClean="0"/>
              <a:t>计算机化</a:t>
            </a:r>
            <a:r>
              <a:rPr lang="en-US" altLang="zh-CN" smtClean="0"/>
              <a:t>)”</a:t>
            </a:r>
            <a:r>
              <a:rPr lang="zh-CN" altLang="en-US" smtClean="0"/>
              <a:t>的解题思路，实际上就是要求具有“抽象能力与形式化描述能力” 的“计算机思维”。</a:t>
            </a:r>
          </a:p>
          <a:p>
            <a:pPr lvl="1" eaLnBrk="1" hangingPunct="1"/>
            <a:endParaRPr lang="zh-CN" altLang="en-US" smtClean="0"/>
          </a:p>
          <a:p>
            <a:pPr lvl="1" eaLnBrk="1" hangingPunct="1"/>
            <a:r>
              <a:rPr lang="en-US" altLang="zh-CN" smtClean="0"/>
              <a:t>——</a:t>
            </a:r>
            <a:r>
              <a:rPr lang="zh-CN" altLang="en-US" smtClean="0"/>
              <a:t>对计算机专业的大学生而言，有两门课是必须的：</a:t>
            </a:r>
            <a:r>
              <a:rPr lang="en-US" altLang="zh-CN" smtClean="0"/>
              <a:t>《</a:t>
            </a:r>
            <a:r>
              <a:rPr lang="zh-CN" altLang="en-US" smtClean="0"/>
              <a:t>形式语言与自动机</a:t>
            </a:r>
            <a:r>
              <a:rPr lang="en-US" altLang="zh-CN" smtClean="0"/>
              <a:t>》</a:t>
            </a:r>
            <a:r>
              <a:rPr lang="zh-CN" altLang="en-US" smtClean="0"/>
              <a:t>和</a:t>
            </a:r>
            <a:r>
              <a:rPr lang="en-US" altLang="zh-CN" smtClean="0"/>
              <a:t>《</a:t>
            </a:r>
            <a:r>
              <a:rPr lang="zh-CN" altLang="en-US" smtClean="0"/>
              <a:t>算法设计与分析</a:t>
            </a:r>
            <a:r>
              <a:rPr lang="en-US" altLang="zh-CN" smtClean="0"/>
              <a:t>》</a:t>
            </a:r>
          </a:p>
          <a:p>
            <a:pPr eaLnBrk="1" hangingPunct="1"/>
            <a:endParaRPr lang="en-US" altLang="zh-CN" smtClean="0"/>
          </a:p>
          <a:p>
            <a:pPr eaLnBrk="1" hangingPunct="1"/>
            <a:endParaRPr lang="en-US" altLang="zh-CN" smtClean="0"/>
          </a:p>
        </p:txBody>
      </p:sp>
    </p:spTree>
    <p:extLst>
      <p:ext uri="{BB962C8B-B14F-4D97-AF65-F5344CB8AC3E}">
        <p14:creationId xmlns:p14="http://schemas.microsoft.com/office/powerpoint/2010/main" val="3481001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hdr" sz="quarter"/>
          </p:nvPr>
        </p:nvSpPr>
        <p:spPr>
          <a:noFill/>
        </p:spPr>
        <p:txBody>
          <a:bodyPr/>
          <a:lstStyle/>
          <a:p>
            <a:r>
              <a:rPr lang="en-US" altLang="zh-CN" smtClean="0"/>
              <a:t>广西师范大学</a:t>
            </a:r>
          </a:p>
        </p:txBody>
      </p:sp>
      <p:sp>
        <p:nvSpPr>
          <p:cNvPr id="144386" name="Rectangle 6"/>
          <p:cNvSpPr>
            <a:spLocks noGrp="1" noChangeArrowheads="1"/>
          </p:cNvSpPr>
          <p:nvPr>
            <p:ph type="ftr" sz="quarter" idx="4"/>
          </p:nvPr>
        </p:nvSpPr>
        <p:spPr>
          <a:noFill/>
        </p:spPr>
        <p:txBody>
          <a:bodyPr/>
          <a:lstStyle/>
          <a:p>
            <a:r>
              <a:rPr lang="en-US" altLang="zh-CN" smtClean="0"/>
              <a:t>计算机科学与信息工程学院</a:t>
            </a:r>
          </a:p>
        </p:txBody>
      </p:sp>
      <p:sp>
        <p:nvSpPr>
          <p:cNvPr id="144387" name="Rectangle 7"/>
          <p:cNvSpPr>
            <a:spLocks noGrp="1" noChangeArrowheads="1"/>
          </p:cNvSpPr>
          <p:nvPr>
            <p:ph type="sldNum" sz="quarter" idx="5"/>
          </p:nvPr>
        </p:nvSpPr>
        <p:spPr>
          <a:noFill/>
        </p:spPr>
        <p:txBody>
          <a:bodyPr/>
          <a:lstStyle/>
          <a:p>
            <a:fld id="{104AA013-05C1-40DE-A0CF-EC3E1B80F01A}" type="slidenum">
              <a:rPr lang="en-US" altLang="zh-CN" smtClean="0">
                <a:ea typeface="宋体" pitchFamily="2" charset="-122"/>
              </a:rPr>
              <a:t>26</a:t>
            </a:fld>
            <a:endParaRPr lang="en-US" altLang="zh-CN" smtClean="0">
              <a:ea typeface="宋体" pitchFamily="2" charset="-122"/>
            </a:endParaRPr>
          </a:p>
        </p:txBody>
      </p:sp>
      <p:sp>
        <p:nvSpPr>
          <p:cNvPr id="144388" name="Rectangle 2"/>
          <p:cNvSpPr>
            <a:spLocks noGrp="1" noRot="1" noChangeAspect="1" noChangeArrowheads="1" noTextEdit="1"/>
          </p:cNvSpPr>
          <p:nvPr>
            <p:ph type="sldImg"/>
          </p:nvPr>
        </p:nvSpPr>
        <p:spPr/>
      </p:sp>
      <p:sp>
        <p:nvSpPr>
          <p:cNvPr id="144389" name="Rectangle 3"/>
          <p:cNvSpPr>
            <a:spLocks noGrp="1" noChangeArrowheads="1"/>
          </p:cNvSpPr>
          <p:nvPr>
            <p:ph type="body" idx="1"/>
          </p:nvPr>
        </p:nvSpPr>
        <p:spPr>
          <a:noFill/>
        </p:spPr>
        <p:txBody>
          <a:bodyPr/>
          <a:lstStyle/>
          <a:p>
            <a:pPr lvl="1" eaLnBrk="1" hangingPunct="1"/>
            <a:r>
              <a:rPr lang="zh-CN" altLang="en-US" smtClean="0"/>
              <a:t>用计算机求解问题的时候，首先需要用适当的数据表示问题，然后再用适当的算法对着这些数据进行变换，进而获得问题的求解结果；这种所谓的“问题抽象、形式化描述、自动化</a:t>
            </a:r>
            <a:r>
              <a:rPr lang="en-US" altLang="zh-CN" smtClean="0"/>
              <a:t>(</a:t>
            </a:r>
            <a:r>
              <a:rPr lang="zh-CN" altLang="en-US" smtClean="0"/>
              <a:t>计算机化</a:t>
            </a:r>
            <a:r>
              <a:rPr lang="en-US" altLang="zh-CN" smtClean="0"/>
              <a:t>)”</a:t>
            </a:r>
            <a:r>
              <a:rPr lang="zh-CN" altLang="en-US" smtClean="0"/>
              <a:t>的解题思路，实际上就是要求具有“抽象能力与形式化描述能力” 的“计算机思维”。</a:t>
            </a:r>
          </a:p>
          <a:p>
            <a:pPr lvl="1" eaLnBrk="1" hangingPunct="1"/>
            <a:endParaRPr lang="zh-CN" altLang="en-US" smtClean="0"/>
          </a:p>
          <a:p>
            <a:pPr lvl="1" eaLnBrk="1" hangingPunct="1"/>
            <a:r>
              <a:rPr lang="en-US" altLang="zh-CN" smtClean="0"/>
              <a:t>——</a:t>
            </a:r>
            <a:r>
              <a:rPr lang="zh-CN" altLang="en-US" smtClean="0"/>
              <a:t>对计算机专业的大学生而言，有两门课是必须的：</a:t>
            </a:r>
            <a:r>
              <a:rPr lang="en-US" altLang="zh-CN" smtClean="0"/>
              <a:t>《</a:t>
            </a:r>
            <a:r>
              <a:rPr lang="zh-CN" altLang="en-US" smtClean="0"/>
              <a:t>形式语言与自动机</a:t>
            </a:r>
            <a:r>
              <a:rPr lang="en-US" altLang="zh-CN" smtClean="0"/>
              <a:t>》</a:t>
            </a:r>
            <a:r>
              <a:rPr lang="zh-CN" altLang="en-US" smtClean="0"/>
              <a:t>和</a:t>
            </a:r>
            <a:r>
              <a:rPr lang="en-US" altLang="zh-CN" smtClean="0"/>
              <a:t>《</a:t>
            </a:r>
            <a:r>
              <a:rPr lang="zh-CN" altLang="en-US" smtClean="0"/>
              <a:t>算法设计与分析</a:t>
            </a:r>
            <a:r>
              <a:rPr lang="en-US" altLang="zh-CN" smtClean="0"/>
              <a:t>》</a:t>
            </a:r>
          </a:p>
          <a:p>
            <a:pPr eaLnBrk="1" hangingPunct="1"/>
            <a:endParaRPr lang="en-US" altLang="zh-CN" smtClean="0"/>
          </a:p>
          <a:p>
            <a:pPr eaLnBrk="1" hangingPunct="1"/>
            <a:endParaRPr lang="en-US" altLang="zh-CN" smtClean="0"/>
          </a:p>
        </p:txBody>
      </p:sp>
    </p:spTree>
    <p:extLst>
      <p:ext uri="{BB962C8B-B14F-4D97-AF65-F5344CB8AC3E}">
        <p14:creationId xmlns:p14="http://schemas.microsoft.com/office/powerpoint/2010/main" val="38906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p:cNvSpPr>
            <a:spLocks noGrp="1" noRot="1" noChangeAspect="1" noTextEdit="1"/>
          </p:cNvSpPr>
          <p:nvPr>
            <p:ph type="sldImg"/>
          </p:nvPr>
        </p:nvSpPr>
        <p:spPr/>
      </p:sp>
      <p:sp>
        <p:nvSpPr>
          <p:cNvPr id="146434" name="备注占位符 2"/>
          <p:cNvSpPr>
            <a:spLocks noGrp="1"/>
          </p:cNvSpPr>
          <p:nvPr>
            <p:ph type="body" idx="1"/>
          </p:nvPr>
        </p:nvSpPr>
        <p:spPr>
          <a:noFill/>
        </p:spPr>
        <p:txBody>
          <a:bodyPr/>
          <a:lstStyle/>
          <a:p>
            <a:pPr eaLnBrk="1" hangingPunct="1"/>
            <a:endParaRPr lang="zh-CN" altLang="en-US" smtClean="0"/>
          </a:p>
        </p:txBody>
      </p:sp>
      <p:sp>
        <p:nvSpPr>
          <p:cNvPr id="146435" name="页眉占位符 3"/>
          <p:cNvSpPr>
            <a:spLocks noGrp="1"/>
          </p:cNvSpPr>
          <p:nvPr>
            <p:ph type="hdr" sz="quarter"/>
          </p:nvPr>
        </p:nvSpPr>
        <p:spPr>
          <a:noFill/>
        </p:spPr>
        <p:txBody>
          <a:bodyPr/>
          <a:lstStyle/>
          <a:p>
            <a:r>
              <a:rPr lang="en-US" altLang="zh-CN" smtClean="0"/>
              <a:t>广西师范大学</a:t>
            </a:r>
          </a:p>
        </p:txBody>
      </p:sp>
      <p:sp>
        <p:nvSpPr>
          <p:cNvPr id="146436" name="页脚占位符 4"/>
          <p:cNvSpPr>
            <a:spLocks noGrp="1"/>
          </p:cNvSpPr>
          <p:nvPr>
            <p:ph type="ftr" sz="quarter" idx="4"/>
          </p:nvPr>
        </p:nvSpPr>
        <p:spPr>
          <a:noFill/>
        </p:spPr>
        <p:txBody>
          <a:bodyPr/>
          <a:lstStyle/>
          <a:p>
            <a:r>
              <a:rPr lang="en-US" altLang="zh-CN" smtClean="0"/>
              <a:t>计算机科学与信息工程学院</a:t>
            </a:r>
          </a:p>
        </p:txBody>
      </p:sp>
      <p:sp>
        <p:nvSpPr>
          <p:cNvPr id="146437" name="灯片编号占位符 5"/>
          <p:cNvSpPr>
            <a:spLocks noGrp="1"/>
          </p:cNvSpPr>
          <p:nvPr>
            <p:ph type="sldNum" sz="quarter" idx="5"/>
          </p:nvPr>
        </p:nvSpPr>
        <p:spPr>
          <a:noFill/>
        </p:spPr>
        <p:txBody>
          <a:bodyPr/>
          <a:lstStyle/>
          <a:p>
            <a:fld id="{08F49D58-7588-4F6D-991D-B9E3D007C31B}" type="slidenum">
              <a:rPr lang="en-US" altLang="zh-CN" smtClean="0">
                <a:ea typeface="宋体" pitchFamily="2" charset="-122"/>
              </a:rPr>
              <a:t>27</a:t>
            </a:fld>
            <a:endParaRPr lang="en-US" altLang="zh-CN" smtClean="0">
              <a:ea typeface="宋体" pitchFamily="2" charset="-122"/>
            </a:endParaRPr>
          </a:p>
        </p:txBody>
      </p:sp>
    </p:spTree>
    <p:extLst>
      <p:ext uri="{BB962C8B-B14F-4D97-AF65-F5344CB8AC3E}">
        <p14:creationId xmlns:p14="http://schemas.microsoft.com/office/powerpoint/2010/main" val="1498244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hdr" sz="quarter"/>
          </p:nvPr>
        </p:nvSpPr>
        <p:spPr>
          <a:noFill/>
        </p:spPr>
        <p:txBody>
          <a:bodyPr/>
          <a:lstStyle/>
          <a:p>
            <a:r>
              <a:rPr lang="en-US" altLang="zh-CN" smtClean="0"/>
              <a:t>广西师范大学</a:t>
            </a:r>
          </a:p>
        </p:txBody>
      </p:sp>
      <p:sp>
        <p:nvSpPr>
          <p:cNvPr id="148482" name="Rectangle 6"/>
          <p:cNvSpPr>
            <a:spLocks noGrp="1" noChangeArrowheads="1"/>
          </p:cNvSpPr>
          <p:nvPr>
            <p:ph type="ftr" sz="quarter" idx="4"/>
          </p:nvPr>
        </p:nvSpPr>
        <p:spPr>
          <a:noFill/>
        </p:spPr>
        <p:txBody>
          <a:bodyPr/>
          <a:lstStyle/>
          <a:p>
            <a:r>
              <a:rPr lang="en-US" altLang="zh-CN" smtClean="0"/>
              <a:t>计算机科学与信息工程学院</a:t>
            </a:r>
          </a:p>
        </p:txBody>
      </p:sp>
      <p:sp>
        <p:nvSpPr>
          <p:cNvPr id="148483" name="Rectangle 7"/>
          <p:cNvSpPr>
            <a:spLocks noGrp="1" noChangeArrowheads="1"/>
          </p:cNvSpPr>
          <p:nvPr>
            <p:ph type="sldNum" sz="quarter" idx="5"/>
          </p:nvPr>
        </p:nvSpPr>
        <p:spPr>
          <a:noFill/>
        </p:spPr>
        <p:txBody>
          <a:bodyPr/>
          <a:lstStyle/>
          <a:p>
            <a:fld id="{13338B15-ACBF-428F-900B-3D774B9371F7}" type="slidenum">
              <a:rPr lang="en-US" altLang="zh-CN" smtClean="0">
                <a:ea typeface="宋体" pitchFamily="2" charset="-122"/>
              </a:rPr>
              <a:t>28</a:t>
            </a:fld>
            <a:endParaRPr lang="en-US" altLang="zh-CN" smtClean="0">
              <a:ea typeface="宋体" pitchFamily="2" charset="-122"/>
            </a:endParaRPr>
          </a:p>
        </p:txBody>
      </p:sp>
      <p:sp>
        <p:nvSpPr>
          <p:cNvPr id="148484" name="Rectangle 2"/>
          <p:cNvSpPr>
            <a:spLocks noGrp="1" noRot="1" noChangeAspect="1" noChangeArrowheads="1" noTextEdit="1"/>
          </p:cNvSpPr>
          <p:nvPr>
            <p:ph type="sldImg"/>
          </p:nvPr>
        </p:nvSpPr>
        <p:spPr/>
      </p:sp>
      <p:sp>
        <p:nvSpPr>
          <p:cNvPr id="148485" name="Rectangle 3"/>
          <p:cNvSpPr>
            <a:spLocks noGrp="1" noChangeArrowheads="1"/>
          </p:cNvSpPr>
          <p:nvPr>
            <p:ph type="body" idx="1"/>
          </p:nvPr>
        </p:nvSpPr>
        <p:spPr>
          <a:noFill/>
        </p:spPr>
        <p:txBody>
          <a:bodyPr/>
          <a:lstStyle/>
          <a:p>
            <a:pPr lvl="1" eaLnBrk="1" hangingPunct="1"/>
            <a:r>
              <a:rPr lang="zh-CN" altLang="en-US" smtClean="0"/>
              <a:t>用计算机求解问题的时候，首先需要用适当的数据表示问题，然后再用适当的算法对着这些数据进行变换，进而获得问题的求解结果；这种所谓的“问题抽象、形式化描述、自动化</a:t>
            </a:r>
            <a:r>
              <a:rPr lang="en-US" altLang="zh-CN" smtClean="0"/>
              <a:t>(</a:t>
            </a:r>
            <a:r>
              <a:rPr lang="zh-CN" altLang="en-US" smtClean="0"/>
              <a:t>计算机化</a:t>
            </a:r>
            <a:r>
              <a:rPr lang="en-US" altLang="zh-CN" smtClean="0"/>
              <a:t>)”</a:t>
            </a:r>
            <a:r>
              <a:rPr lang="zh-CN" altLang="en-US" smtClean="0"/>
              <a:t>的解题思路，实际上就是要求具有“抽象能力与形式化描述能力” 的“计算机思维”。</a:t>
            </a:r>
          </a:p>
          <a:p>
            <a:pPr lvl="1" eaLnBrk="1" hangingPunct="1"/>
            <a:endParaRPr lang="zh-CN" altLang="en-US" smtClean="0"/>
          </a:p>
          <a:p>
            <a:pPr lvl="1" eaLnBrk="1" hangingPunct="1"/>
            <a:r>
              <a:rPr lang="en-US" altLang="zh-CN" smtClean="0"/>
              <a:t>——</a:t>
            </a:r>
            <a:r>
              <a:rPr lang="zh-CN" altLang="en-US" smtClean="0"/>
              <a:t>对计算机专业的大学生而言，有两门课是必须的：</a:t>
            </a:r>
            <a:r>
              <a:rPr lang="en-US" altLang="zh-CN" smtClean="0"/>
              <a:t>《</a:t>
            </a:r>
            <a:r>
              <a:rPr lang="zh-CN" altLang="en-US" smtClean="0"/>
              <a:t>形式语言与自动机</a:t>
            </a:r>
            <a:r>
              <a:rPr lang="en-US" altLang="zh-CN" smtClean="0"/>
              <a:t>》</a:t>
            </a:r>
            <a:r>
              <a:rPr lang="zh-CN" altLang="en-US" smtClean="0"/>
              <a:t>和</a:t>
            </a:r>
            <a:r>
              <a:rPr lang="en-US" altLang="zh-CN" smtClean="0"/>
              <a:t>《</a:t>
            </a:r>
            <a:r>
              <a:rPr lang="zh-CN" altLang="en-US" smtClean="0"/>
              <a:t>算法设计与分析</a:t>
            </a:r>
            <a:r>
              <a:rPr lang="en-US" altLang="zh-CN" smtClean="0"/>
              <a:t>》</a:t>
            </a:r>
          </a:p>
          <a:p>
            <a:pPr eaLnBrk="1" hangingPunct="1"/>
            <a:endParaRPr lang="en-US" altLang="zh-CN" smtClean="0"/>
          </a:p>
        </p:txBody>
      </p:sp>
    </p:spTree>
    <p:extLst>
      <p:ext uri="{BB962C8B-B14F-4D97-AF65-F5344CB8AC3E}">
        <p14:creationId xmlns:p14="http://schemas.microsoft.com/office/powerpoint/2010/main" val="50732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p:cNvSpPr>
            <a:spLocks noGrp="1" noRot="1" noChangeAspect="1" noTextEdit="1"/>
          </p:cNvSpPr>
          <p:nvPr>
            <p:ph type="sldImg"/>
          </p:nvPr>
        </p:nvSpPr>
        <p:spPr/>
      </p:sp>
      <p:sp>
        <p:nvSpPr>
          <p:cNvPr id="150530" name="备注占位符 2"/>
          <p:cNvSpPr>
            <a:spLocks noGrp="1"/>
          </p:cNvSpPr>
          <p:nvPr>
            <p:ph type="body" idx="1"/>
          </p:nvPr>
        </p:nvSpPr>
        <p:spPr>
          <a:noFill/>
        </p:spPr>
        <p:txBody>
          <a:bodyPr/>
          <a:lstStyle/>
          <a:p>
            <a:pPr eaLnBrk="1" hangingPunct="1"/>
            <a:endParaRPr lang="zh-CN" altLang="en-US" smtClean="0"/>
          </a:p>
        </p:txBody>
      </p:sp>
      <p:sp>
        <p:nvSpPr>
          <p:cNvPr id="150531" name="页眉占位符 3"/>
          <p:cNvSpPr>
            <a:spLocks noGrp="1"/>
          </p:cNvSpPr>
          <p:nvPr>
            <p:ph type="hdr" sz="quarter"/>
          </p:nvPr>
        </p:nvSpPr>
        <p:spPr>
          <a:noFill/>
        </p:spPr>
        <p:txBody>
          <a:bodyPr/>
          <a:lstStyle/>
          <a:p>
            <a:r>
              <a:rPr lang="en-US" altLang="zh-CN" smtClean="0"/>
              <a:t>广西师范大学</a:t>
            </a:r>
          </a:p>
        </p:txBody>
      </p:sp>
      <p:sp>
        <p:nvSpPr>
          <p:cNvPr id="150532" name="页脚占位符 4"/>
          <p:cNvSpPr>
            <a:spLocks noGrp="1"/>
          </p:cNvSpPr>
          <p:nvPr>
            <p:ph type="ftr" sz="quarter" idx="4"/>
          </p:nvPr>
        </p:nvSpPr>
        <p:spPr>
          <a:noFill/>
        </p:spPr>
        <p:txBody>
          <a:bodyPr/>
          <a:lstStyle/>
          <a:p>
            <a:r>
              <a:rPr lang="en-US" altLang="zh-CN" smtClean="0"/>
              <a:t>计算机科学与信息工程学院</a:t>
            </a:r>
          </a:p>
        </p:txBody>
      </p:sp>
      <p:sp>
        <p:nvSpPr>
          <p:cNvPr id="150533" name="灯片编号占位符 5"/>
          <p:cNvSpPr>
            <a:spLocks noGrp="1"/>
          </p:cNvSpPr>
          <p:nvPr>
            <p:ph type="sldNum" sz="quarter" idx="5"/>
          </p:nvPr>
        </p:nvSpPr>
        <p:spPr>
          <a:noFill/>
        </p:spPr>
        <p:txBody>
          <a:bodyPr/>
          <a:lstStyle/>
          <a:p>
            <a:fld id="{0C33E21E-4AEF-4748-979C-7C2EF24C15D9}" type="slidenum">
              <a:rPr lang="en-US" altLang="zh-CN" smtClean="0">
                <a:ea typeface="宋体" pitchFamily="2" charset="-122"/>
              </a:rPr>
              <a:t>29</a:t>
            </a:fld>
            <a:endParaRPr lang="en-US" altLang="zh-CN" smtClean="0">
              <a:ea typeface="宋体" pitchFamily="2" charset="-122"/>
            </a:endParaRPr>
          </a:p>
        </p:txBody>
      </p:sp>
    </p:spTree>
    <p:extLst>
      <p:ext uri="{BB962C8B-B14F-4D97-AF65-F5344CB8AC3E}">
        <p14:creationId xmlns:p14="http://schemas.microsoft.com/office/powerpoint/2010/main" val="3316024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p:spPr>
        <p:txBody>
          <a:bodyPr/>
          <a:lstStyle/>
          <a:p>
            <a:fld id="{70E953F9-8450-452E-9357-E0984F6F2A18}" type="slidenum">
              <a:rPr lang="zh-CN" altLang="en-US" smtClean="0">
                <a:ea typeface="宋体" pitchFamily="2" charset="-122"/>
              </a:rPr>
              <a:t>30</a:t>
            </a:fld>
            <a:endParaRPr lang="en-US" altLang="zh-CN" smtClean="0">
              <a:ea typeface="宋体" pitchFamily="2" charset="-122"/>
            </a:endParaRPr>
          </a:p>
        </p:txBody>
      </p:sp>
      <p:sp>
        <p:nvSpPr>
          <p:cNvPr id="153602"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107B4022-BCDD-4FE1-9E13-1487B8C2A669}" type="slidenum">
              <a:rPr kumimoji="1" lang="zh-CN" altLang="en-US" sz="1100"/>
              <a:t>30</a:t>
            </a:fld>
            <a:endParaRPr kumimoji="1" lang="en-US" altLang="zh-CN" sz="1100"/>
          </a:p>
        </p:txBody>
      </p:sp>
      <p:sp>
        <p:nvSpPr>
          <p:cNvPr id="153603" name="Rectangle 2"/>
          <p:cNvSpPr>
            <a:spLocks noGrp="1" noRot="1" noChangeAspect="1" noChangeArrowheads="1" noTextEdit="1"/>
          </p:cNvSpPr>
          <p:nvPr>
            <p:ph type="sldImg"/>
          </p:nvPr>
        </p:nvSpPr>
        <p:spPr/>
      </p:sp>
      <p:sp>
        <p:nvSpPr>
          <p:cNvPr id="153604" name="Rectangle 3"/>
          <p:cNvSpPr>
            <a:spLocks noGrp="1" noChangeArrowheads="1"/>
          </p:cNvSpPr>
          <p:nvPr>
            <p:ph type="body" idx="1"/>
          </p:nvPr>
        </p:nvSpPr>
        <p:spPr>
          <a:noFill/>
        </p:spPr>
        <p:txBody>
          <a:bodyPr lIns="87506" tIns="43754" rIns="87506" bIns="43754"/>
          <a:lstStyle/>
          <a:p>
            <a:pPr eaLnBrk="1" hangingPunct="1"/>
            <a:endParaRPr lang="zh-CN" altLang="en-US" smtClean="0"/>
          </a:p>
        </p:txBody>
      </p:sp>
    </p:spTree>
    <p:extLst>
      <p:ext uri="{BB962C8B-B14F-4D97-AF65-F5344CB8AC3E}">
        <p14:creationId xmlns:p14="http://schemas.microsoft.com/office/powerpoint/2010/main" val="3157328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p:cNvSpPr>
            <a:spLocks noGrp="1" noRot="1" noChangeAspect="1" noTextEdit="1"/>
          </p:cNvSpPr>
          <p:nvPr>
            <p:ph type="sldImg"/>
          </p:nvPr>
        </p:nvSpPr>
        <p:spPr/>
      </p:sp>
      <p:sp>
        <p:nvSpPr>
          <p:cNvPr id="155650" name="备注占位符 2"/>
          <p:cNvSpPr>
            <a:spLocks noGrp="1"/>
          </p:cNvSpPr>
          <p:nvPr>
            <p:ph type="body" idx="1"/>
          </p:nvPr>
        </p:nvSpPr>
        <p:spPr>
          <a:noFill/>
        </p:spPr>
        <p:txBody>
          <a:bodyPr/>
          <a:lstStyle/>
          <a:p>
            <a:pPr eaLnBrk="1" hangingPunct="1"/>
            <a:endParaRPr lang="zh-CN" altLang="en-US" smtClean="0"/>
          </a:p>
        </p:txBody>
      </p:sp>
      <p:sp>
        <p:nvSpPr>
          <p:cNvPr id="155651" name="灯片编号占位符 3"/>
          <p:cNvSpPr>
            <a:spLocks noGrp="1"/>
          </p:cNvSpPr>
          <p:nvPr>
            <p:ph type="sldNum" sz="quarter" idx="5"/>
          </p:nvPr>
        </p:nvSpPr>
        <p:spPr>
          <a:noFill/>
        </p:spPr>
        <p:txBody>
          <a:bodyPr/>
          <a:lstStyle/>
          <a:p>
            <a:fld id="{BF5A7A78-AA5C-49A1-AD1B-DBFCF1A21DBE}" type="slidenum">
              <a:rPr lang="en-US" altLang="zh-CN" smtClean="0">
                <a:ea typeface="宋体" pitchFamily="2" charset="-122"/>
              </a:rPr>
              <a:t>31</a:t>
            </a:fld>
            <a:endParaRPr lang="en-US" altLang="zh-CN" smtClean="0">
              <a:ea typeface="宋体" pitchFamily="2" charset="-122"/>
            </a:endParaRPr>
          </a:p>
        </p:txBody>
      </p:sp>
    </p:spTree>
    <p:extLst>
      <p:ext uri="{BB962C8B-B14F-4D97-AF65-F5344CB8AC3E}">
        <p14:creationId xmlns:p14="http://schemas.microsoft.com/office/powerpoint/2010/main" val="1980767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p:spPr>
        <p:txBody>
          <a:bodyPr/>
          <a:lstStyle/>
          <a:p>
            <a:fld id="{DDFE7AC6-071C-4913-B168-8D92C087C10E}" type="slidenum">
              <a:rPr lang="zh-CN" altLang="en-US" smtClean="0">
                <a:ea typeface="宋体" pitchFamily="2" charset="-122"/>
              </a:rPr>
              <a:t>32</a:t>
            </a:fld>
            <a:endParaRPr lang="en-US" altLang="zh-CN" smtClean="0">
              <a:ea typeface="宋体" pitchFamily="2" charset="-122"/>
            </a:endParaRPr>
          </a:p>
        </p:txBody>
      </p:sp>
      <p:sp>
        <p:nvSpPr>
          <p:cNvPr id="157698"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0CFA58B0-50DE-4BFD-84D7-20503C28AF28}" type="slidenum">
              <a:rPr kumimoji="1" lang="zh-CN" altLang="en-US" sz="1100"/>
              <a:t>32</a:t>
            </a:fld>
            <a:endParaRPr kumimoji="1" lang="en-US" altLang="zh-CN" sz="1100"/>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lIns="87506" tIns="43754" rIns="87506" bIns="43754"/>
          <a:lstStyle/>
          <a:p>
            <a:pPr eaLnBrk="1" hangingPunct="1"/>
            <a:r>
              <a:rPr lang="zh-CN" altLang="en-US" smtClean="0"/>
              <a:t>基础理论，所有计算机科学的基石。离散是最关键的词汇，有限元计算就是将连续的问题离散成小单元解决再集成</a:t>
            </a:r>
          </a:p>
        </p:txBody>
      </p:sp>
    </p:spTree>
    <p:extLst>
      <p:ext uri="{BB962C8B-B14F-4D97-AF65-F5344CB8AC3E}">
        <p14:creationId xmlns:p14="http://schemas.microsoft.com/office/powerpoint/2010/main" val="71170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8CC9131C-277E-4E78-A517-175351DF6275}" type="slidenum">
              <a:rPr lang="zh-CN" altLang="en-US" smtClean="0"/>
              <a:t>2</a:t>
            </a:fld>
            <a:endParaRPr lang="en-US" altLang="zh-CN"/>
          </a:p>
        </p:txBody>
      </p:sp>
    </p:spTree>
    <p:extLst>
      <p:ext uri="{BB962C8B-B14F-4D97-AF65-F5344CB8AC3E}">
        <p14:creationId xmlns:p14="http://schemas.microsoft.com/office/powerpoint/2010/main" val="2749052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7"/>
          <p:cNvSpPr>
            <a:spLocks noGrp="1" noChangeArrowheads="1"/>
          </p:cNvSpPr>
          <p:nvPr>
            <p:ph type="sldNum" sz="quarter" idx="5"/>
          </p:nvPr>
        </p:nvSpPr>
        <p:spPr>
          <a:noFill/>
        </p:spPr>
        <p:txBody>
          <a:bodyPr/>
          <a:lstStyle/>
          <a:p>
            <a:fld id="{68C541CF-F823-4950-BF34-CE12025990C6}" type="slidenum">
              <a:rPr lang="zh-CN" altLang="en-US" smtClean="0">
                <a:ea typeface="宋体" pitchFamily="2" charset="-122"/>
              </a:rPr>
              <a:t>33</a:t>
            </a:fld>
            <a:endParaRPr lang="en-US" altLang="zh-CN" smtClean="0">
              <a:ea typeface="宋体" pitchFamily="2" charset="-122"/>
            </a:endParaRPr>
          </a:p>
        </p:txBody>
      </p:sp>
      <p:sp>
        <p:nvSpPr>
          <p:cNvPr id="160770"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7DBA4E74-A2BD-4489-81CC-8C2ADA7439E2}" type="slidenum">
              <a:rPr kumimoji="1" lang="zh-CN" altLang="en-US" sz="1100"/>
              <a:t>33</a:t>
            </a:fld>
            <a:endParaRPr kumimoji="1" lang="en-US" altLang="zh-CN" sz="110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lIns="87506" tIns="43754" rIns="87506" bIns="43754"/>
          <a:lstStyle/>
          <a:p>
            <a:pPr eaLnBrk="1" hangingPunct="1"/>
            <a:r>
              <a:rPr lang="zh-CN" altLang="en-US" smtClean="0"/>
              <a:t>问题的抽象，形式化的解决方案</a:t>
            </a:r>
          </a:p>
        </p:txBody>
      </p:sp>
    </p:spTree>
    <p:extLst>
      <p:ext uri="{BB962C8B-B14F-4D97-AF65-F5344CB8AC3E}">
        <p14:creationId xmlns:p14="http://schemas.microsoft.com/office/powerpoint/2010/main" val="3053981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p:spPr>
        <p:txBody>
          <a:bodyPr/>
          <a:lstStyle/>
          <a:p>
            <a:fld id="{BA93C5FD-B9DF-4DBE-A15E-4352AD684830}" type="slidenum">
              <a:rPr lang="zh-CN" altLang="en-US" smtClean="0">
                <a:ea typeface="宋体" pitchFamily="2" charset="-122"/>
              </a:rPr>
              <a:t>34</a:t>
            </a:fld>
            <a:endParaRPr lang="en-US" altLang="zh-CN" smtClean="0">
              <a:ea typeface="宋体" pitchFamily="2" charset="-122"/>
            </a:endParaRPr>
          </a:p>
        </p:txBody>
      </p:sp>
      <p:sp>
        <p:nvSpPr>
          <p:cNvPr id="163842"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9087F2A2-6DC8-4B47-9243-F4434D546326}" type="slidenum">
              <a:rPr kumimoji="1" lang="zh-CN" altLang="en-US" sz="1100"/>
              <a:t>34</a:t>
            </a:fld>
            <a:endParaRPr kumimoji="1" lang="en-US" altLang="zh-CN" sz="110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lIns="87506" tIns="43754" rIns="87506" bIns="43754"/>
          <a:lstStyle/>
          <a:p>
            <a:pPr eaLnBrk="1" hangingPunct="1"/>
            <a:r>
              <a:rPr lang="zh-CN" altLang="en-US" smtClean="0"/>
              <a:t>结合机器的具体实现的方案</a:t>
            </a:r>
          </a:p>
        </p:txBody>
      </p:sp>
    </p:spTree>
    <p:extLst>
      <p:ext uri="{BB962C8B-B14F-4D97-AF65-F5344CB8AC3E}">
        <p14:creationId xmlns:p14="http://schemas.microsoft.com/office/powerpoint/2010/main" val="76719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7"/>
          <p:cNvSpPr>
            <a:spLocks noGrp="1" noChangeArrowheads="1"/>
          </p:cNvSpPr>
          <p:nvPr>
            <p:ph type="sldNum" sz="quarter" idx="5"/>
          </p:nvPr>
        </p:nvSpPr>
        <p:spPr>
          <a:noFill/>
        </p:spPr>
        <p:txBody>
          <a:bodyPr/>
          <a:lstStyle/>
          <a:p>
            <a:fld id="{5ED47FA2-5153-4238-B11D-15846E9A39CE}" type="slidenum">
              <a:rPr lang="zh-CN" altLang="en-US" smtClean="0">
                <a:ea typeface="宋体" pitchFamily="2" charset="-122"/>
              </a:rPr>
              <a:t>35</a:t>
            </a:fld>
            <a:endParaRPr lang="en-US" altLang="zh-CN" smtClean="0">
              <a:ea typeface="宋体" pitchFamily="2" charset="-122"/>
            </a:endParaRPr>
          </a:p>
        </p:txBody>
      </p:sp>
      <p:sp>
        <p:nvSpPr>
          <p:cNvPr id="166914"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A8B396EA-A87C-420A-A85D-EEB16D44B3F9}" type="slidenum">
              <a:rPr kumimoji="1" lang="zh-CN" altLang="en-US" sz="1100"/>
              <a:t>35</a:t>
            </a:fld>
            <a:endParaRPr kumimoji="1" lang="en-US" altLang="zh-CN" sz="1100"/>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lIns="87506" tIns="43754" rIns="87506" bIns="43754"/>
          <a:lstStyle/>
          <a:p>
            <a:pPr eaLnBrk="1" hangingPunct="1"/>
            <a:r>
              <a:rPr lang="zh-CN" altLang="en-US" smtClean="0"/>
              <a:t>抽象形态的主要内容:包括基于语法和动态语义模型的语言分类(如静态型,动态型,函数式,过程式,面向对象的,逻辑,规格说明,报文传递和数据流),</a:t>
            </a:r>
          </a:p>
          <a:p>
            <a:pPr eaLnBrk="1" hangingPunct="1"/>
            <a:r>
              <a:rPr lang="zh-CN" altLang="en-US" smtClean="0"/>
              <a:t>按照目标应用领域的语言分类(如商业数据处理,仿真,表处理和图形),</a:t>
            </a:r>
          </a:p>
          <a:p>
            <a:pPr eaLnBrk="1" hangingPunct="1"/>
            <a:r>
              <a:rPr lang="zh-CN" altLang="en-US" smtClean="0"/>
              <a:t>程序结构的主要语法和语义模型的分类(如过程分层,函数合成,抽象数据类型和通信的并行处理),</a:t>
            </a:r>
          </a:p>
          <a:p>
            <a:pPr eaLnBrk="1" hangingPunct="1"/>
            <a:r>
              <a:rPr lang="zh-CN" altLang="en-US" smtClean="0"/>
              <a:t>语言的每一种主要类型的抽象实现模型,词法分析,编译,解释和代码优化的方法,词法分析器,扫描器,编译器组件和编译器的自动生成方法等.</a:t>
            </a:r>
            <a:br>
              <a:rPr lang="zh-CN" altLang="en-US" smtClean="0"/>
            </a:br>
            <a:endParaRPr lang="zh-CN" altLang="en-US" smtClean="0"/>
          </a:p>
        </p:txBody>
      </p:sp>
    </p:spTree>
    <p:extLst>
      <p:ext uri="{BB962C8B-B14F-4D97-AF65-F5344CB8AC3E}">
        <p14:creationId xmlns:p14="http://schemas.microsoft.com/office/powerpoint/2010/main" val="617784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p:spPr>
        <p:txBody>
          <a:bodyPr/>
          <a:lstStyle/>
          <a:p>
            <a:fld id="{93A6BBBC-726F-43E2-9AAD-9F09D23527AF}" type="slidenum">
              <a:rPr lang="zh-CN" altLang="en-US" smtClean="0">
                <a:ea typeface="宋体" pitchFamily="2" charset="-122"/>
              </a:rPr>
              <a:t>36</a:t>
            </a:fld>
            <a:endParaRPr lang="en-US" altLang="zh-CN" smtClean="0">
              <a:ea typeface="宋体" pitchFamily="2" charset="-122"/>
            </a:endParaRPr>
          </a:p>
        </p:txBody>
      </p:sp>
      <p:sp>
        <p:nvSpPr>
          <p:cNvPr id="169986"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8A910731-5A40-44BA-9076-EC6D3CD2ED12}" type="slidenum">
              <a:rPr kumimoji="1" lang="zh-CN" altLang="en-US" sz="1100"/>
              <a:t>36</a:t>
            </a:fld>
            <a:endParaRPr kumimoji="1" lang="en-US" altLang="zh-CN" sz="1100"/>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lIns="87506" tIns="43754" rIns="87506" bIns="43754"/>
          <a:lstStyle/>
          <a:p>
            <a:pPr eaLnBrk="1" hangingPunct="1"/>
            <a:r>
              <a:rPr lang="zh-CN" altLang="en-US" smtClean="0"/>
              <a:t>设计形态的主要内容:包括把一个特殊的抽象机器(语法)和语义结合在一起形成的统一的可实现的整体特定语言(如过程式的(</a:t>
            </a:r>
            <a:r>
              <a:rPr lang="en-US" altLang="zh-CN" smtClean="0"/>
              <a:t>COBOL,FORTURN,ALGOL,Pascal,Ada,C),</a:t>
            </a:r>
            <a:r>
              <a:rPr lang="zh-CN" altLang="en-US" smtClean="0"/>
              <a:t>函数式的(</a:t>
            </a:r>
            <a:r>
              <a:rPr lang="en-US" altLang="zh-CN" smtClean="0"/>
              <a:t>LISP),</a:t>
            </a:r>
            <a:r>
              <a:rPr lang="zh-CN" altLang="en-US" smtClean="0"/>
              <a:t>数据流的(</a:t>
            </a:r>
            <a:r>
              <a:rPr lang="en-US" altLang="zh-CN" smtClean="0"/>
              <a:t>SISAL,VAL),</a:t>
            </a:r>
            <a:r>
              <a:rPr lang="zh-CN" altLang="en-US" smtClean="0"/>
              <a:t>面向对象的(</a:t>
            </a:r>
            <a:r>
              <a:rPr lang="en-US" altLang="zh-CN" smtClean="0"/>
              <a:t>Smalltalk,CLU,C++),</a:t>
            </a:r>
            <a:r>
              <a:rPr lang="zh-CN" altLang="en-US" smtClean="0"/>
              <a:t>逻辑的(</a:t>
            </a:r>
            <a:r>
              <a:rPr lang="en-US" altLang="zh-CN" smtClean="0"/>
              <a:t>Prolog),</a:t>
            </a:r>
            <a:r>
              <a:rPr lang="zh-CN" altLang="en-US" smtClean="0"/>
              <a:t>字符串(</a:t>
            </a:r>
            <a:r>
              <a:rPr lang="en-US" altLang="zh-CN" smtClean="0"/>
              <a:t>SNOBOL)</a:t>
            </a:r>
            <a:r>
              <a:rPr lang="zh-CN" altLang="en-US" smtClean="0"/>
              <a:t>和并发(</a:t>
            </a:r>
            <a:r>
              <a:rPr lang="en-US" altLang="zh-CN" smtClean="0"/>
              <a:t>CSP,Concurrent Pascal,Modula 2)),</a:t>
            </a:r>
            <a:r>
              <a:rPr lang="zh-CN" altLang="en-US" smtClean="0"/>
              <a:t>特定类型</a:t>
            </a:r>
            <a:br>
              <a:rPr lang="zh-CN" altLang="en-US" smtClean="0"/>
            </a:br>
            <a:r>
              <a:rPr lang="zh-CN" altLang="en-US" smtClean="0"/>
              <a:t>　　</a:t>
            </a:r>
          </a:p>
          <a:p>
            <a:pPr eaLnBrk="1" hangingPunct="1"/>
            <a:endParaRPr lang="zh-CN" altLang="en-US" smtClean="0"/>
          </a:p>
        </p:txBody>
      </p:sp>
    </p:spTree>
    <p:extLst>
      <p:ext uri="{BB962C8B-B14F-4D97-AF65-F5344CB8AC3E}">
        <p14:creationId xmlns:p14="http://schemas.microsoft.com/office/powerpoint/2010/main" val="2123588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7"/>
          <p:cNvSpPr>
            <a:spLocks noGrp="1" noChangeArrowheads="1"/>
          </p:cNvSpPr>
          <p:nvPr>
            <p:ph type="sldNum" sz="quarter" idx="5"/>
          </p:nvPr>
        </p:nvSpPr>
        <p:spPr>
          <a:noFill/>
        </p:spPr>
        <p:txBody>
          <a:bodyPr/>
          <a:lstStyle/>
          <a:p>
            <a:fld id="{7C1885E5-5116-4DC6-B8C8-DAF0AB68D80B}" type="slidenum">
              <a:rPr lang="zh-CN" altLang="en-US" smtClean="0">
                <a:ea typeface="宋体" pitchFamily="2" charset="-122"/>
              </a:rPr>
              <a:t>37</a:t>
            </a:fld>
            <a:endParaRPr lang="en-US" altLang="zh-CN" smtClean="0">
              <a:ea typeface="宋体" pitchFamily="2" charset="-122"/>
            </a:endParaRPr>
          </a:p>
        </p:txBody>
      </p:sp>
      <p:sp>
        <p:nvSpPr>
          <p:cNvPr id="173058"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831DBF81-7925-4220-BB3A-9B078A0D5A26}" type="slidenum">
              <a:rPr kumimoji="1" lang="zh-CN" altLang="en-US" sz="1100"/>
              <a:t>37</a:t>
            </a:fld>
            <a:endParaRPr kumimoji="1" lang="en-US" altLang="zh-CN" sz="110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lIns="87506" tIns="43754" rIns="87506" bIns="43754"/>
          <a:lstStyle/>
          <a:p>
            <a:pPr eaLnBrk="1" hangingPunct="1"/>
            <a:endParaRPr lang="zh-CN" altLang="en-US" smtClean="0"/>
          </a:p>
        </p:txBody>
      </p:sp>
    </p:spTree>
    <p:extLst>
      <p:ext uri="{BB962C8B-B14F-4D97-AF65-F5344CB8AC3E}">
        <p14:creationId xmlns:p14="http://schemas.microsoft.com/office/powerpoint/2010/main" val="473165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p:spPr>
        <p:txBody>
          <a:bodyPr/>
          <a:lstStyle/>
          <a:p>
            <a:fld id="{A5A57CE3-5BFC-4C36-B133-79DEBD9468AD}" type="slidenum">
              <a:rPr lang="zh-CN" altLang="en-US" smtClean="0">
                <a:ea typeface="宋体" pitchFamily="2" charset="-122"/>
              </a:rPr>
              <a:t>38</a:t>
            </a:fld>
            <a:endParaRPr lang="en-US" altLang="zh-CN" smtClean="0">
              <a:ea typeface="宋体" pitchFamily="2" charset="-122"/>
            </a:endParaRPr>
          </a:p>
        </p:txBody>
      </p:sp>
      <p:sp>
        <p:nvSpPr>
          <p:cNvPr id="176130"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7EE56711-BF03-49EC-8D61-A76AD5FEE01F}" type="slidenum">
              <a:rPr kumimoji="1" lang="zh-CN" altLang="en-US" sz="1100"/>
              <a:t>38</a:t>
            </a:fld>
            <a:endParaRPr kumimoji="1" lang="en-US" altLang="zh-CN" sz="1100"/>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lIns="87506" tIns="43754" rIns="87506" bIns="43754"/>
          <a:lstStyle/>
          <a:p>
            <a:pPr eaLnBrk="1" hangingPunct="1"/>
            <a:r>
              <a:rPr lang="zh-CN" altLang="en-US" smtClean="0"/>
              <a:t>五、体系结构</a:t>
            </a:r>
          </a:p>
          <a:p>
            <a:pPr eaLnBrk="1" hangingPunct="1"/>
            <a:r>
              <a:rPr lang="zh-CN" altLang="en-US" smtClean="0"/>
              <a:t>六、操作系统</a:t>
            </a:r>
          </a:p>
          <a:p>
            <a:pPr eaLnBrk="1" hangingPunct="1"/>
            <a:r>
              <a:rPr lang="zh-CN" altLang="en-US" smtClean="0"/>
              <a:t>七、网络中心计算</a:t>
            </a:r>
          </a:p>
          <a:p>
            <a:pPr eaLnBrk="1" hangingPunct="1"/>
            <a:r>
              <a:rPr lang="zh-CN" altLang="en-US" smtClean="0"/>
              <a:t>八、人机界面</a:t>
            </a:r>
          </a:p>
          <a:p>
            <a:pPr eaLnBrk="1" hangingPunct="1"/>
            <a:r>
              <a:rPr lang="zh-CN" altLang="en-US" smtClean="0"/>
              <a:t>九、图形学和可视计算</a:t>
            </a:r>
          </a:p>
          <a:p>
            <a:pPr eaLnBrk="1" hangingPunct="1"/>
            <a:r>
              <a:rPr lang="zh-CN" altLang="en-US" smtClean="0"/>
              <a:t>十、智能系统</a:t>
            </a:r>
          </a:p>
          <a:p>
            <a:pPr eaLnBrk="1" hangingPunct="1"/>
            <a:r>
              <a:rPr lang="zh-CN" altLang="en-US" smtClean="0"/>
              <a:t>十一、信息管理</a:t>
            </a:r>
          </a:p>
          <a:p>
            <a:pPr eaLnBrk="1" hangingPunct="1"/>
            <a:r>
              <a:rPr lang="zh-CN" altLang="en-US" smtClean="0"/>
              <a:t>十二、软件工程</a:t>
            </a:r>
          </a:p>
          <a:p>
            <a:pPr eaLnBrk="1" hangingPunct="1"/>
            <a:r>
              <a:rPr lang="zh-CN" altLang="en-US" smtClean="0"/>
              <a:t>十三、专业领域问题</a:t>
            </a:r>
          </a:p>
          <a:p>
            <a:pPr eaLnBrk="1" hangingPunct="1"/>
            <a:r>
              <a:rPr lang="zh-CN" altLang="en-US" smtClean="0"/>
              <a:t>十四、可计算科学</a:t>
            </a:r>
          </a:p>
        </p:txBody>
      </p:sp>
    </p:spTree>
    <p:extLst>
      <p:ext uri="{BB962C8B-B14F-4D97-AF65-F5344CB8AC3E}">
        <p14:creationId xmlns:p14="http://schemas.microsoft.com/office/powerpoint/2010/main" val="235858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p:cNvSpPr>
            <a:spLocks noGrp="1" noRot="1" noChangeAspect="1" noTextEdit="1"/>
          </p:cNvSpPr>
          <p:nvPr>
            <p:ph type="sldImg"/>
          </p:nvPr>
        </p:nvSpPr>
        <p:spPr/>
      </p:sp>
      <p:sp>
        <p:nvSpPr>
          <p:cNvPr id="178178" name="备注占位符 2"/>
          <p:cNvSpPr>
            <a:spLocks noGrp="1"/>
          </p:cNvSpPr>
          <p:nvPr>
            <p:ph type="body" idx="1"/>
          </p:nvPr>
        </p:nvSpPr>
        <p:spPr>
          <a:noFill/>
        </p:spPr>
        <p:txBody>
          <a:bodyPr/>
          <a:lstStyle/>
          <a:p>
            <a:pPr eaLnBrk="1" hangingPunct="1"/>
            <a:endParaRPr lang="zh-CN" altLang="en-US" smtClean="0"/>
          </a:p>
        </p:txBody>
      </p:sp>
      <p:sp>
        <p:nvSpPr>
          <p:cNvPr id="178179" name="灯片编号占位符 3"/>
          <p:cNvSpPr>
            <a:spLocks noGrp="1"/>
          </p:cNvSpPr>
          <p:nvPr>
            <p:ph type="sldNum" sz="quarter" idx="5"/>
          </p:nvPr>
        </p:nvSpPr>
        <p:spPr>
          <a:noFill/>
        </p:spPr>
        <p:txBody>
          <a:bodyPr/>
          <a:lstStyle/>
          <a:p>
            <a:fld id="{86B6A2A4-1F6F-43EC-8C4C-E32F3065BBA7}" type="slidenum">
              <a:rPr lang="en-US" altLang="zh-CN" smtClean="0">
                <a:ea typeface="宋体" pitchFamily="2" charset="-122"/>
              </a:rPr>
              <a:t>39</a:t>
            </a:fld>
            <a:endParaRPr lang="en-US" altLang="zh-CN" smtClean="0">
              <a:ea typeface="宋体" pitchFamily="2" charset="-122"/>
            </a:endParaRPr>
          </a:p>
        </p:txBody>
      </p:sp>
    </p:spTree>
    <p:extLst>
      <p:ext uri="{BB962C8B-B14F-4D97-AF65-F5344CB8AC3E}">
        <p14:creationId xmlns:p14="http://schemas.microsoft.com/office/powerpoint/2010/main" val="277026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CC9131C-277E-4E78-A517-175351DF6275}" type="slidenum">
              <a:rPr lang="zh-CN" altLang="en-US" smtClean="0"/>
              <a:t>47</a:t>
            </a:fld>
            <a:endParaRPr lang="en-US" altLang="zh-CN"/>
          </a:p>
        </p:txBody>
      </p:sp>
    </p:spTree>
    <p:extLst>
      <p:ext uri="{BB962C8B-B14F-4D97-AF65-F5344CB8AC3E}">
        <p14:creationId xmlns:p14="http://schemas.microsoft.com/office/powerpoint/2010/main" val="23539969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p:cNvSpPr>
            <a:spLocks noGrp="1" noRot="1" noChangeAspect="1" noTextEdit="1"/>
          </p:cNvSpPr>
          <p:nvPr>
            <p:ph type="sldImg"/>
          </p:nvPr>
        </p:nvSpPr>
        <p:spPr/>
      </p:sp>
      <p:sp>
        <p:nvSpPr>
          <p:cNvPr id="191490" name="备注占位符 2"/>
          <p:cNvSpPr>
            <a:spLocks noGrp="1"/>
          </p:cNvSpPr>
          <p:nvPr>
            <p:ph type="body" idx="1"/>
          </p:nvPr>
        </p:nvSpPr>
        <p:spPr>
          <a:xfrm>
            <a:off x="685800" y="4343400"/>
            <a:ext cx="5486400" cy="4114800"/>
          </a:xfrm>
          <a:noFill/>
        </p:spPr>
        <p:txBody>
          <a:bodyPr/>
          <a:lstStyle/>
          <a:p>
            <a:r>
              <a:rPr lang="en-US" altLang="zh-CN" smtClean="0"/>
              <a:t>Net-Centric Computing </a:t>
            </a:r>
            <a:r>
              <a:rPr lang="zh-CN" altLang="en-US" smtClean="0"/>
              <a:t>是</a:t>
            </a:r>
            <a:r>
              <a:rPr lang="en-US" altLang="zh-CN" smtClean="0"/>
              <a:t>CS2008</a:t>
            </a:r>
            <a:r>
              <a:rPr lang="zh-CN" altLang="en-US" smtClean="0"/>
              <a:t>中的知识点</a:t>
            </a:r>
          </a:p>
        </p:txBody>
      </p:sp>
      <p:sp>
        <p:nvSpPr>
          <p:cNvPr id="191491"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E45128A-D961-44CB-B6F3-B04A87193099}" type="slidenum">
              <a:rPr lang="zh-CN" altLang="en-US" sz="1200">
                <a:latin typeface="Calibri" panose="020F0502020204030204" pitchFamily="34" charset="0"/>
              </a:rPr>
              <a:t>51</a:t>
            </a:fld>
            <a:endParaRPr lang="en-US" altLang="zh-CN" sz="1200">
              <a:latin typeface="Calibri" panose="020F0502020204030204" pitchFamily="34" charset="0"/>
            </a:endParaRPr>
          </a:p>
        </p:txBody>
      </p:sp>
    </p:spTree>
    <p:extLst>
      <p:ext uri="{BB962C8B-B14F-4D97-AF65-F5344CB8AC3E}">
        <p14:creationId xmlns:p14="http://schemas.microsoft.com/office/powerpoint/2010/main" val="3944728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CC9131C-277E-4E78-A517-175351DF6275}" type="slidenum">
              <a:rPr lang="zh-CN" altLang="en-US" smtClean="0"/>
              <a:t>67</a:t>
            </a:fld>
            <a:endParaRPr lang="en-US" altLang="zh-CN"/>
          </a:p>
        </p:txBody>
      </p:sp>
    </p:spTree>
    <p:extLst>
      <p:ext uri="{BB962C8B-B14F-4D97-AF65-F5344CB8AC3E}">
        <p14:creationId xmlns:p14="http://schemas.microsoft.com/office/powerpoint/2010/main" val="15636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p:sp>
      <p:sp>
        <p:nvSpPr>
          <p:cNvPr id="29698" name="备注占位符 2"/>
          <p:cNvSpPr>
            <a:spLocks noGrp="1"/>
          </p:cNvSpPr>
          <p:nvPr>
            <p:ph type="body" idx="1"/>
          </p:nvPr>
        </p:nvSpPr>
        <p:spPr>
          <a:noFill/>
        </p:spPr>
        <p:txBody>
          <a:bodyPr/>
          <a:lstStyle/>
          <a:p>
            <a:endParaRPr lang="zh-CN" altLang="en-US" dirty="0" smtClean="0"/>
          </a:p>
        </p:txBody>
      </p:sp>
      <p:sp>
        <p:nvSpPr>
          <p:cNvPr id="29699" name="灯片编号占位符 3"/>
          <p:cNvSpPr txBox="1">
            <a:spLocks noGrp="1"/>
          </p:cNvSpPr>
          <p:nvPr/>
        </p:nvSpPr>
        <p:spPr bwMode="auto">
          <a:xfrm>
            <a:off x="3886200" y="8686800"/>
            <a:ext cx="2971800" cy="457200"/>
          </a:xfrm>
          <a:prstGeom prst="rect">
            <a:avLst/>
          </a:prstGeom>
          <a:noFill/>
          <a:ln w="9525">
            <a:noFill/>
            <a:miter lim="800000"/>
          </a:ln>
        </p:spPr>
        <p:txBody>
          <a:bodyPr anchor="b"/>
          <a:lstStyle/>
          <a:p>
            <a:pPr algn="r"/>
            <a:fld id="{0719AA6A-16A2-4F21-A2E4-75FF703D6691}" type="slidenum">
              <a:rPr kumimoji="1" lang="zh-CN" altLang="en-US" sz="1200"/>
              <a:t>10</a:t>
            </a:fld>
            <a:endParaRPr kumimoji="1" lang="en-US" altLang="zh-CN" sz="1200"/>
          </a:p>
        </p:txBody>
      </p:sp>
    </p:spTree>
    <p:extLst>
      <p:ext uri="{BB962C8B-B14F-4D97-AF65-F5344CB8AC3E}">
        <p14:creationId xmlns:p14="http://schemas.microsoft.com/office/powerpoint/2010/main" val="325288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685AA2A5-F2C3-4D96-9C99-64B5F53F2BDF}" type="slidenum">
              <a:rPr kumimoji="1" lang="zh-CN" altLang="en-US" sz="1200"/>
              <a:t>14</a:t>
            </a:fld>
            <a:endParaRPr kumimoji="1" lang="en-US" altLang="zh-CN" sz="1200"/>
          </a:p>
        </p:txBody>
      </p:sp>
      <p:sp>
        <p:nvSpPr>
          <p:cNvPr id="128002"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CE868A62-91B9-40D0-934D-0D6D8C3F1D4D}" type="slidenum">
              <a:rPr kumimoji="1" lang="zh-CN" altLang="en-US" sz="1100"/>
              <a:t>14</a:t>
            </a:fld>
            <a:endParaRPr kumimoji="1" lang="en-US" altLang="zh-CN" sz="1100"/>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lIns="87506" tIns="43754" rIns="87506" bIns="43754"/>
          <a:lstStyle/>
          <a:p>
            <a:pPr eaLnBrk="1" hangingPunct="1"/>
            <a:endParaRPr lang="zh-CN" altLang="en-US" smtClean="0"/>
          </a:p>
        </p:txBody>
      </p:sp>
    </p:spTree>
    <p:extLst>
      <p:ext uri="{BB962C8B-B14F-4D97-AF65-F5344CB8AC3E}">
        <p14:creationId xmlns:p14="http://schemas.microsoft.com/office/powerpoint/2010/main" val="146829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备注占位符 2"/>
          <p:cNvSpPr>
            <a:spLocks noGrp="1"/>
          </p:cNvSpPr>
          <p:nvPr>
            <p:ph type="body" idx="1"/>
          </p:nvPr>
        </p:nvSpPr>
        <p:spPr>
          <a:noFill/>
        </p:spPr>
        <p:txBody>
          <a:bodyPr/>
          <a:lstStyle/>
          <a:p>
            <a:r>
              <a:rPr lang="en-US" altLang="zh-CN" smtClean="0"/>
              <a:t>Python</a:t>
            </a:r>
            <a:r>
              <a:rPr lang="zh-CN" altLang="en-US" smtClean="0"/>
              <a:t>是一种解释型语言，简单易学，运用广泛，是目前机器学习与深度学习的首推语言，越来越受算法工程师的喜爱。</a:t>
            </a:r>
            <a:endParaRPr lang="en-US" altLang="zh-CN" smtClean="0"/>
          </a:p>
          <a:p>
            <a:r>
              <a:rPr lang="zh-CN" altLang="en-US" smtClean="0"/>
              <a:t>大数据与数据挖掘的快速发展，使</a:t>
            </a:r>
            <a:r>
              <a:rPr lang="en-US" altLang="zh-CN" smtClean="0"/>
              <a:t>SQL</a:t>
            </a:r>
            <a:r>
              <a:rPr lang="zh-CN" altLang="en-US" smtClean="0"/>
              <a:t>这种数据库语言也越来越受欢迎</a:t>
            </a:r>
            <a:endParaRPr lang="en-US" altLang="zh-CN" smtClean="0"/>
          </a:p>
          <a:p>
            <a:r>
              <a:rPr lang="en-US" altLang="zh-CN" smtClean="0"/>
              <a:t>Go</a:t>
            </a:r>
            <a:r>
              <a:rPr lang="zh-CN" altLang="en-US" smtClean="0"/>
              <a:t>语言是谷歌</a:t>
            </a:r>
            <a:r>
              <a:rPr lang="en-US" altLang="zh-CN" smtClean="0"/>
              <a:t>2009</a:t>
            </a:r>
            <a:r>
              <a:rPr lang="zh-CN" altLang="en-US" smtClean="0"/>
              <a:t>发布的开源语言，和今天的</a:t>
            </a:r>
            <a:r>
              <a:rPr lang="en-US" altLang="zh-CN" smtClean="0"/>
              <a:t>C++</a:t>
            </a:r>
            <a:r>
              <a:rPr lang="zh-CN" altLang="en-US" smtClean="0"/>
              <a:t>或</a:t>
            </a:r>
            <a:r>
              <a:rPr lang="en-US" altLang="zh-CN" smtClean="0"/>
              <a:t>C</a:t>
            </a:r>
            <a:r>
              <a:rPr lang="zh-CN" altLang="en-US" smtClean="0"/>
              <a:t>一样，</a:t>
            </a:r>
            <a:r>
              <a:rPr lang="en-US" altLang="zh-CN" smtClean="0"/>
              <a:t>Go</a:t>
            </a:r>
            <a:r>
              <a:rPr lang="zh-CN" altLang="en-US" smtClean="0"/>
              <a:t>是一种系统语言。编译后</a:t>
            </a:r>
            <a:r>
              <a:rPr lang="en-US" altLang="zh-CN" smtClean="0"/>
              <a:t>Go</a:t>
            </a:r>
            <a:r>
              <a:rPr lang="zh-CN" altLang="en-US" smtClean="0"/>
              <a:t>代码的运行速度与</a:t>
            </a:r>
            <a:r>
              <a:rPr lang="en-US" altLang="zh-CN" smtClean="0"/>
              <a:t>C</a:t>
            </a:r>
            <a:r>
              <a:rPr lang="zh-CN" altLang="en-US" smtClean="0"/>
              <a:t>语言非常接近</a:t>
            </a:r>
            <a:r>
              <a:rPr lang="en-US" altLang="zh-CN" smtClean="0"/>
              <a:t>,</a:t>
            </a:r>
            <a:r>
              <a:rPr lang="zh-CN" altLang="en-US" smtClean="0"/>
              <a:t>而且编译速度非常快。特点：简洁 快速 安全 ；并行 开源；内存管理，数组安全，编译迅速</a:t>
            </a:r>
            <a:endParaRPr lang="en-US" altLang="zh-CN" smtClean="0"/>
          </a:p>
        </p:txBody>
      </p:sp>
      <p:sp>
        <p:nvSpPr>
          <p:cNvPr id="121859" name="灯片编号占位符 3"/>
          <p:cNvSpPr>
            <a:spLocks noGrp="1"/>
          </p:cNvSpPr>
          <p:nvPr>
            <p:ph type="sldNum" sz="quarter" idx="5"/>
          </p:nvPr>
        </p:nvSpPr>
        <p:spPr>
          <a:noFill/>
        </p:spPr>
        <p:txBody>
          <a:bodyPr/>
          <a:lstStyle/>
          <a:p>
            <a:fld id="{E51D4623-A24D-46F2-8014-7D8A8F80EDBE}" type="slidenum">
              <a:rPr lang="zh-CN" altLang="en-US" smtClean="0">
                <a:ea typeface="宋体" pitchFamily="2" charset="-122"/>
              </a:rPr>
              <a:t>15</a:t>
            </a:fld>
            <a:endParaRPr lang="en-US" altLang="zh-CN" smtClean="0">
              <a:ea typeface="宋体" pitchFamily="2" charset="-122"/>
            </a:endParaRPr>
          </a:p>
        </p:txBody>
      </p:sp>
    </p:spTree>
    <p:extLst>
      <p:ext uri="{BB962C8B-B14F-4D97-AF65-F5344CB8AC3E}">
        <p14:creationId xmlns:p14="http://schemas.microsoft.com/office/powerpoint/2010/main" val="423257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noChangeArrowheads="1"/>
          </p:cNvSpPr>
          <p:nvPr/>
        </p:nvSpPr>
        <p:spPr bwMode="auto">
          <a:xfrm>
            <a:off x="3886200" y="8686800"/>
            <a:ext cx="2971800" cy="457200"/>
          </a:xfrm>
          <a:prstGeom prst="rect">
            <a:avLst/>
          </a:prstGeom>
          <a:noFill/>
          <a:ln w="9525">
            <a:noFill/>
            <a:miter lim="800000"/>
          </a:ln>
        </p:spPr>
        <p:txBody>
          <a:bodyPr anchor="b"/>
          <a:lstStyle/>
          <a:p>
            <a:pPr algn="r"/>
            <a:fld id="{D632529D-4F99-41E8-B4EC-B1FA13ACE356}" type="slidenum">
              <a:rPr kumimoji="1" lang="zh-CN" altLang="en-US" sz="1200"/>
              <a:t>16</a:t>
            </a:fld>
            <a:endParaRPr kumimoji="1" lang="en-US" altLang="zh-CN" sz="1200"/>
          </a:p>
        </p:txBody>
      </p:sp>
      <p:sp>
        <p:nvSpPr>
          <p:cNvPr id="123906" name="Rectangle 7"/>
          <p:cNvSpPr txBox="1">
            <a:spLocks noGrp="1" noChangeArrowheads="1"/>
          </p:cNvSpPr>
          <p:nvPr/>
        </p:nvSpPr>
        <p:spPr bwMode="auto">
          <a:xfrm>
            <a:off x="3886200" y="8685213"/>
            <a:ext cx="2971800" cy="458787"/>
          </a:xfrm>
          <a:prstGeom prst="rect">
            <a:avLst/>
          </a:prstGeom>
          <a:noFill/>
          <a:ln w="9525">
            <a:noFill/>
            <a:miter lim="800000"/>
          </a:ln>
        </p:spPr>
        <p:txBody>
          <a:bodyPr lIns="87506" tIns="43754" rIns="87506" bIns="43754" anchor="b"/>
          <a:lstStyle/>
          <a:p>
            <a:pPr algn="r" defTabSz="844550"/>
            <a:fld id="{A1C153EA-B9EE-4D94-AE81-D403FBCBA2DC}" type="slidenum">
              <a:rPr kumimoji="1" lang="zh-CN" altLang="en-US" sz="1100"/>
              <a:t>16</a:t>
            </a:fld>
            <a:endParaRPr kumimoji="1" lang="en-US" altLang="zh-CN" sz="1100"/>
          </a:p>
        </p:txBody>
      </p:sp>
      <p:sp>
        <p:nvSpPr>
          <p:cNvPr id="123907" name="Rectangle 2"/>
          <p:cNvSpPr>
            <a:spLocks noGrp="1" noRot="1" noChangeAspect="1" noChangeArrowheads="1" noTextEdit="1"/>
          </p:cNvSpPr>
          <p:nvPr>
            <p:ph type="sldImg"/>
          </p:nvPr>
        </p:nvSpPr>
        <p:spPr/>
      </p:sp>
      <p:sp>
        <p:nvSpPr>
          <p:cNvPr id="123908" name="Rectangle 3"/>
          <p:cNvSpPr>
            <a:spLocks noGrp="1" noChangeArrowheads="1"/>
          </p:cNvSpPr>
          <p:nvPr>
            <p:ph type="body" idx="1"/>
          </p:nvPr>
        </p:nvSpPr>
        <p:spPr>
          <a:noFill/>
        </p:spPr>
        <p:txBody>
          <a:bodyPr lIns="87506" tIns="43754" rIns="87506" bIns="43754"/>
          <a:lstStyle/>
          <a:p>
            <a:pPr eaLnBrk="1" hangingPunct="1"/>
            <a:r>
              <a:rPr lang="zh-CN" altLang="en-US" dirty="0" smtClean="0"/>
              <a:t/>
            </a:r>
            <a:br>
              <a:rPr lang="zh-CN" altLang="en-US" dirty="0" smtClean="0"/>
            </a:br>
            <a:endParaRPr lang="zh-CN" altLang="en-US" dirty="0" smtClean="0"/>
          </a:p>
        </p:txBody>
      </p:sp>
    </p:spTree>
    <p:extLst>
      <p:ext uri="{BB962C8B-B14F-4D97-AF65-F5344CB8AC3E}">
        <p14:creationId xmlns:p14="http://schemas.microsoft.com/office/powerpoint/2010/main" val="1911889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a:defRPr/>
            </a:pPr>
            <a:r>
              <a:rPr lang="zh-CN" altLang="en-US" dirty="0" smtClean="0"/>
              <a:t>诞生是指基本的编译器并能够使用，往往在实验室内，尚未完善</a:t>
            </a:r>
            <a:endParaRPr lang="en-US" altLang="zh-CN" dirty="0" smtClean="0"/>
          </a:p>
          <a:p>
            <a:pPr>
              <a:defRPr/>
            </a:pPr>
            <a:r>
              <a:rPr lang="zh-CN" altLang="en-US" dirty="0" smtClean="0"/>
              <a:t>商用</a:t>
            </a:r>
            <a:r>
              <a:rPr lang="en-US" altLang="zh-CN" dirty="0" smtClean="0"/>
              <a:t>/</a:t>
            </a:r>
            <a:r>
              <a:rPr lang="zh-CN" altLang="en-US" dirty="0" smtClean="0"/>
              <a:t>应用是指公开发行出版或标准化版本，大众化应用的版本，相对成熟</a:t>
            </a:r>
            <a:endParaRPr lang="en-US" altLang="zh-CN" dirty="0" smtClean="0"/>
          </a:p>
          <a:p>
            <a:pPr>
              <a:defRPr/>
            </a:pPr>
            <a:endParaRPr lang="en-US" altLang="zh-CN" dirty="0" smtClean="0"/>
          </a:p>
          <a:p>
            <a:pPr>
              <a:defRPr/>
            </a:pPr>
            <a:r>
              <a:rPr lang="zh-CN" altLang="en-US" dirty="0" smtClean="0"/>
              <a:t>以上世纪</a:t>
            </a:r>
            <a:r>
              <a:rPr lang="en-US" altLang="zh-CN" dirty="0" smtClean="0"/>
              <a:t>90</a:t>
            </a:r>
            <a:r>
              <a:rPr lang="zh-CN" altLang="en-US" dirty="0" smtClean="0"/>
              <a:t>年代创建的语言居多，</a:t>
            </a:r>
            <a:r>
              <a:rPr lang="en-US" altLang="zh-CN" dirty="0" smtClean="0"/>
              <a:t>VB.NET</a:t>
            </a:r>
            <a:r>
              <a:rPr lang="zh-CN" altLang="en-US" dirty="0" smtClean="0"/>
              <a:t>和</a:t>
            </a:r>
            <a:r>
              <a:rPr lang="en-US" altLang="zh-CN" dirty="0" smtClean="0"/>
              <a:t>C#</a:t>
            </a:r>
            <a:r>
              <a:rPr lang="zh-CN" altLang="en-US" dirty="0" smtClean="0"/>
              <a:t>也是微软被动商业化应战的成品。</a:t>
            </a:r>
            <a:endParaRPr lang="en-US" altLang="zh-CN" dirty="0" smtClean="0"/>
          </a:p>
          <a:p>
            <a:pPr>
              <a:defRPr/>
            </a:pPr>
            <a:endParaRPr lang="en-US" altLang="zh-CN" dirty="0" smtClean="0"/>
          </a:p>
          <a:p>
            <a:pPr>
              <a:defRPr/>
            </a:pPr>
            <a:r>
              <a:rPr lang="zh-CN" altLang="en-US" dirty="0" smtClean="0"/>
              <a:t>以同一个语言在不同版本之间可能会有很大差异。比如</a:t>
            </a:r>
            <a:r>
              <a:rPr lang="en-US" altLang="zh-CN" dirty="0" smtClean="0"/>
              <a:t>html5</a:t>
            </a:r>
            <a:r>
              <a:rPr lang="zh-CN" altLang="en-US" dirty="0" smtClean="0"/>
              <a:t>与之前的版本，引入了很多类似于</a:t>
            </a:r>
            <a:r>
              <a:rPr lang="en-US" altLang="zh-CN" dirty="0" smtClean="0"/>
              <a:t>adobe flash</a:t>
            </a:r>
            <a:r>
              <a:rPr lang="zh-CN" altLang="en-US" dirty="0" smtClean="0"/>
              <a:t>的功能，已不是简单的置标语言</a:t>
            </a:r>
            <a:endParaRPr lang="en-US" altLang="zh-CN" dirty="0" smtClean="0"/>
          </a:p>
          <a:p>
            <a:pPr>
              <a:defRPr/>
            </a:pPr>
            <a:endParaRPr lang="en-US" altLang="zh-CN" dirty="0" smtClean="0"/>
          </a:p>
          <a:p>
            <a:pPr>
              <a:defRPr/>
            </a:pPr>
            <a:r>
              <a:rPr lang="en-US" altLang="zh-CN" dirty="0" err="1" smtClean="0"/>
              <a:t>Lua</a:t>
            </a:r>
            <a:r>
              <a:rPr lang="zh-CN" altLang="en-US" dirty="0" smtClean="0"/>
              <a:t>是一个小巧的脚本语言。作者是巴西人。该语言的设计目的是为了嵌入应用程序中，从而为应用程序提供灵活的扩展和定制功能。</a:t>
            </a:r>
            <a:r>
              <a:rPr lang="en-US" altLang="zh-CN" dirty="0" smtClean="0"/>
              <a:t> </a:t>
            </a:r>
          </a:p>
          <a:p>
            <a:pPr>
              <a:defRPr/>
            </a:pPr>
            <a:r>
              <a:rPr lang="en-US" altLang="zh-CN" dirty="0" err="1" smtClean="0"/>
              <a:t>Lua</a:t>
            </a:r>
            <a:r>
              <a:rPr lang="zh-CN" altLang="en-US" dirty="0" smtClean="0"/>
              <a:t>脚本可以很容易的被</a:t>
            </a:r>
            <a:r>
              <a:rPr lang="en-US" altLang="zh-CN" dirty="0" smtClean="0"/>
              <a:t>C/C++ </a:t>
            </a:r>
            <a:r>
              <a:rPr lang="zh-CN" altLang="en-US" dirty="0" smtClean="0"/>
              <a:t>代码调用，也可以反过来调用</a:t>
            </a:r>
            <a:r>
              <a:rPr lang="en-US" altLang="zh-CN" dirty="0" smtClean="0"/>
              <a:t>C/C++</a:t>
            </a:r>
            <a:r>
              <a:rPr lang="zh-CN" altLang="en-US" dirty="0" smtClean="0"/>
              <a:t>的函数，这使得</a:t>
            </a:r>
            <a:r>
              <a:rPr lang="en-US" altLang="zh-CN" dirty="0" err="1" smtClean="0"/>
              <a:t>Lua</a:t>
            </a:r>
            <a:r>
              <a:rPr lang="zh-CN" altLang="en-US" dirty="0" smtClean="0"/>
              <a:t>在应用程序中可以被广泛应用。不仅仅作为扩展脚本，也可以作为普通的配置文件，代替</a:t>
            </a:r>
            <a:r>
              <a:rPr lang="en-US" altLang="zh-CN" dirty="0" err="1" smtClean="0"/>
              <a:t>XML,ini</a:t>
            </a:r>
            <a:r>
              <a:rPr lang="zh-CN" altLang="en-US" dirty="0" smtClean="0"/>
              <a:t>等文件格式，并且更容易理解和维护。</a:t>
            </a:r>
            <a:endParaRPr lang="en-US" altLang="zh-CN" dirty="0" smtClean="0"/>
          </a:p>
          <a:p>
            <a:pPr>
              <a:defRPr/>
            </a:pPr>
            <a:r>
              <a:rPr lang="en-US" altLang="zh-CN" dirty="0" err="1" smtClean="0"/>
              <a:t>Lua</a:t>
            </a:r>
            <a:r>
              <a:rPr lang="zh-CN" altLang="en-US" dirty="0" smtClean="0"/>
              <a:t>由标准</a:t>
            </a:r>
            <a:r>
              <a:rPr lang="en-US" altLang="zh-CN" dirty="0" smtClean="0"/>
              <a:t>C</a:t>
            </a:r>
            <a:r>
              <a:rPr lang="zh-CN" altLang="en-US" dirty="0" smtClean="0"/>
              <a:t>编写而成，代码简洁优美，几乎在所有操作系统和平台上都可以编译，运行。</a:t>
            </a:r>
            <a:r>
              <a:rPr lang="en-US" altLang="zh-CN" dirty="0" smtClean="0"/>
              <a:t> </a:t>
            </a:r>
          </a:p>
          <a:p>
            <a:pPr>
              <a:defRPr/>
            </a:pPr>
            <a:r>
              <a:rPr lang="zh-CN" altLang="en-US" dirty="0" smtClean="0"/>
              <a:t>一个完整的</a:t>
            </a:r>
            <a:r>
              <a:rPr lang="en-US" altLang="zh-CN" dirty="0" err="1" smtClean="0"/>
              <a:t>Lua</a:t>
            </a:r>
            <a:r>
              <a:rPr lang="zh-CN" altLang="en-US" dirty="0" smtClean="0"/>
              <a:t>解释器不过</a:t>
            </a:r>
            <a:r>
              <a:rPr lang="en-US" altLang="zh-CN" dirty="0" smtClean="0"/>
              <a:t>200k</a:t>
            </a:r>
            <a:r>
              <a:rPr lang="zh-CN" altLang="en-US" dirty="0" smtClean="0"/>
              <a:t>，在目前所有脚本引擎中，</a:t>
            </a:r>
            <a:r>
              <a:rPr lang="en-US" altLang="zh-CN" dirty="0" err="1" smtClean="0"/>
              <a:t>Lua</a:t>
            </a:r>
            <a:r>
              <a:rPr lang="zh-CN" altLang="en-US" dirty="0" smtClean="0"/>
              <a:t>的速度是最快的。这一切都决定了</a:t>
            </a:r>
            <a:r>
              <a:rPr lang="en-US" altLang="zh-CN" dirty="0" err="1" smtClean="0"/>
              <a:t>Lua</a:t>
            </a:r>
            <a:r>
              <a:rPr lang="zh-CN" altLang="en-US" dirty="0" smtClean="0"/>
              <a:t>是作为嵌入式脚本的最佳选择。</a:t>
            </a:r>
            <a:endParaRPr lang="en-US" altLang="zh-CN" dirty="0" smtClean="0"/>
          </a:p>
          <a:p>
            <a:pPr>
              <a:defRPr/>
            </a:pPr>
            <a:endParaRPr lang="en-US" altLang="zh-CN" dirty="0" smtClean="0"/>
          </a:p>
          <a:p>
            <a:pPr>
              <a:defRPr/>
            </a:pPr>
            <a:r>
              <a:rPr lang="en-US" altLang="zh-CN" dirty="0" err="1" smtClean="0"/>
              <a:t>Lua</a:t>
            </a:r>
            <a:r>
              <a:rPr lang="zh-CN" altLang="en-US" dirty="0" smtClean="0"/>
              <a:t>的目标是成为一个很容易嵌入其它语言中使用的语言。大多数程序员也认为它的确做到了这一点。</a:t>
            </a:r>
          </a:p>
          <a:p>
            <a:pPr>
              <a:defRPr/>
            </a:pPr>
            <a:r>
              <a:rPr lang="zh-CN" altLang="en-US" dirty="0" smtClean="0"/>
              <a:t>很多应用程序使用</a:t>
            </a:r>
            <a:r>
              <a:rPr lang="en-US" altLang="zh-CN" dirty="0" smtClean="0"/>
              <a:t>LUA</a:t>
            </a:r>
            <a:r>
              <a:rPr lang="zh-CN" altLang="en-US" dirty="0" smtClean="0"/>
              <a:t>作为自己的嵌入式脚本语言，以此来实现可配置性、可扩展性。这其中包括</a:t>
            </a:r>
            <a:r>
              <a:rPr lang="en-US" altLang="zh-CN" dirty="0" smtClean="0"/>
              <a:t>《</a:t>
            </a:r>
            <a:r>
              <a:rPr lang="zh-CN" altLang="en-US" dirty="0" smtClean="0"/>
              <a:t>大话西游</a:t>
            </a:r>
            <a:r>
              <a:rPr lang="en-US" altLang="zh-CN" dirty="0" smtClean="0"/>
              <a:t>II》</a:t>
            </a:r>
            <a:r>
              <a:rPr lang="zh-CN" altLang="en-US" dirty="0" smtClean="0"/>
              <a:t>、</a:t>
            </a:r>
            <a:r>
              <a:rPr lang="en-US" altLang="zh-CN" dirty="0" smtClean="0"/>
              <a:t>《</a:t>
            </a:r>
            <a:r>
              <a:rPr lang="zh-CN" altLang="en-US" dirty="0" smtClean="0"/>
              <a:t>仙境传说</a:t>
            </a:r>
            <a:r>
              <a:rPr lang="en-US" altLang="zh-CN" dirty="0" smtClean="0"/>
              <a:t>》</a:t>
            </a:r>
            <a:r>
              <a:rPr lang="zh-CN" altLang="en-US" dirty="0" smtClean="0"/>
              <a:t>、</a:t>
            </a:r>
            <a:r>
              <a:rPr lang="en-US" altLang="zh-CN" dirty="0" smtClean="0"/>
              <a:t>《</a:t>
            </a:r>
            <a:r>
              <a:rPr lang="zh-CN" altLang="en-US" dirty="0" smtClean="0"/>
              <a:t>魔兽世界</a:t>
            </a:r>
            <a:r>
              <a:rPr lang="en-US" altLang="zh-CN" dirty="0" smtClean="0"/>
              <a:t>》</a:t>
            </a:r>
            <a:r>
              <a:rPr lang="zh-CN" altLang="en-US" dirty="0" smtClean="0"/>
              <a:t>、</a:t>
            </a:r>
            <a:r>
              <a:rPr lang="en-US" altLang="zh-CN" dirty="0" smtClean="0"/>
              <a:t>《</a:t>
            </a:r>
            <a:r>
              <a:rPr lang="zh-CN" altLang="en-US" dirty="0" smtClean="0"/>
              <a:t>战锤</a:t>
            </a:r>
            <a:r>
              <a:rPr lang="en-US" altLang="zh-CN" dirty="0" smtClean="0"/>
              <a:t>40k》</a:t>
            </a:r>
            <a:r>
              <a:rPr lang="zh-CN" altLang="en-US" dirty="0" smtClean="0"/>
              <a:t>、</a:t>
            </a:r>
            <a:r>
              <a:rPr lang="en-US" altLang="zh-CN" dirty="0" smtClean="0"/>
              <a:t>《</a:t>
            </a:r>
            <a:r>
              <a:rPr lang="zh-CN" altLang="en-US" dirty="0" smtClean="0"/>
              <a:t>博德之门</a:t>
            </a:r>
            <a:r>
              <a:rPr lang="en-US" altLang="zh-CN" dirty="0" smtClean="0"/>
              <a:t>》</a:t>
            </a:r>
            <a:r>
              <a:rPr lang="zh-CN" altLang="en-US" dirty="0" smtClean="0"/>
              <a:t>、轩辕剑外传</a:t>
            </a:r>
            <a:r>
              <a:rPr lang="en-US" altLang="zh-CN" dirty="0" smtClean="0"/>
              <a:t>《</a:t>
            </a:r>
            <a:r>
              <a:rPr lang="zh-CN" altLang="en-US" dirty="0" smtClean="0"/>
              <a:t>汉之云</a:t>
            </a:r>
            <a:r>
              <a:rPr lang="en-US" altLang="zh-CN" dirty="0" smtClean="0"/>
              <a:t>》</a:t>
            </a:r>
            <a:r>
              <a:rPr lang="zh-CN" altLang="en-US" dirty="0" smtClean="0"/>
              <a:t>、</a:t>
            </a:r>
            <a:r>
              <a:rPr lang="en-US" altLang="zh-CN" dirty="0" smtClean="0"/>
              <a:t>《</a:t>
            </a:r>
            <a:r>
              <a:rPr lang="zh-CN" altLang="en-US" dirty="0" smtClean="0"/>
              <a:t>愤怒的小鸟</a:t>
            </a:r>
            <a:r>
              <a:rPr lang="en-US" altLang="zh-CN" dirty="0" smtClean="0"/>
              <a:t>》</a:t>
            </a:r>
            <a:r>
              <a:rPr lang="zh-CN" altLang="en-US" dirty="0" smtClean="0"/>
              <a:t>、</a:t>
            </a:r>
            <a:r>
              <a:rPr lang="en-US" altLang="zh-CN" dirty="0" smtClean="0"/>
              <a:t>《</a:t>
            </a:r>
            <a:r>
              <a:rPr lang="en-US" altLang="zh-CN" dirty="0" err="1" smtClean="0"/>
              <a:t>StepMania</a:t>
            </a:r>
            <a:r>
              <a:rPr lang="en-US" altLang="zh-CN" dirty="0" smtClean="0"/>
              <a:t>》</a:t>
            </a:r>
            <a:r>
              <a:rPr lang="zh-CN" altLang="en-US" dirty="0" smtClean="0"/>
              <a:t>等。</a:t>
            </a:r>
            <a:endParaRPr lang="en-US" altLang="zh-CN" dirty="0" smtClean="0"/>
          </a:p>
          <a:p>
            <a:pPr>
              <a:defRPr/>
            </a:pPr>
            <a:r>
              <a:rPr lang="en-US" dirty="0" smtClean="0">
                <a:ea typeface="宋体" pitchFamily="2" charset="-122"/>
              </a:rPr>
              <a:t>Adobe Photoshop </a:t>
            </a:r>
            <a:r>
              <a:rPr lang="en-US" dirty="0" err="1" smtClean="0">
                <a:ea typeface="宋体" pitchFamily="2" charset="-122"/>
              </a:rPr>
              <a:t>Lightroom</a:t>
            </a:r>
            <a:r>
              <a:rPr lang="zh-CN" altLang="en-US" dirty="0" smtClean="0">
                <a:ea typeface="宋体" pitchFamily="2" charset="-122"/>
              </a:rPr>
              <a:t>：</a:t>
            </a:r>
            <a:r>
              <a:rPr lang="en-US" dirty="0" err="1" smtClean="0">
                <a:ea typeface="宋体" pitchFamily="2" charset="-122"/>
              </a:rPr>
              <a:t>Lightroom</a:t>
            </a:r>
            <a:r>
              <a:rPr lang="zh-CN" altLang="en-US" dirty="0" smtClean="0">
                <a:ea typeface="宋体" pitchFamily="2" charset="-122"/>
              </a:rPr>
              <a:t>是</a:t>
            </a:r>
            <a:r>
              <a:rPr lang="en-US" dirty="0" smtClean="0">
                <a:ea typeface="宋体" pitchFamily="2" charset="-122"/>
              </a:rPr>
              <a:t>Adobe</a:t>
            </a:r>
            <a:r>
              <a:rPr lang="zh-CN" altLang="en-US" dirty="0" smtClean="0">
                <a:ea typeface="宋体" pitchFamily="2" charset="-122"/>
              </a:rPr>
              <a:t>公司的一款摄影后期制作软件，最开始的版本由</a:t>
            </a:r>
            <a:r>
              <a:rPr lang="en-US" dirty="0" err="1" smtClean="0">
                <a:ea typeface="宋体" pitchFamily="2" charset="-122"/>
              </a:rPr>
              <a:t>Shadowland</a:t>
            </a:r>
            <a:r>
              <a:rPr lang="zh-CN" altLang="en-US" dirty="0" smtClean="0">
                <a:ea typeface="宋体" pitchFamily="2" charset="-122"/>
              </a:rPr>
              <a:t>代码编写，后期版本部分使用</a:t>
            </a:r>
            <a:r>
              <a:rPr lang="en-US" dirty="0" err="1" smtClean="0">
                <a:ea typeface="宋体" pitchFamily="2" charset="-122"/>
              </a:rPr>
              <a:t>Lua</a:t>
            </a:r>
            <a:r>
              <a:rPr lang="zh-CN" altLang="en-US" dirty="0" smtClean="0">
                <a:ea typeface="宋体" pitchFamily="2" charset="-122"/>
              </a:rPr>
              <a:t>实现，</a:t>
            </a:r>
            <a:r>
              <a:rPr lang="en-US" dirty="0" err="1" smtClean="0">
                <a:ea typeface="宋体" pitchFamily="2" charset="-122"/>
              </a:rPr>
              <a:t>Lua</a:t>
            </a:r>
            <a:r>
              <a:rPr lang="zh-CN" altLang="en-US" dirty="0" smtClean="0">
                <a:ea typeface="宋体" pitchFamily="2" charset="-122"/>
              </a:rPr>
              <a:t>代码占到代码总量的</a:t>
            </a:r>
            <a:r>
              <a:rPr lang="en-US" altLang="zh-CN" dirty="0" smtClean="0">
                <a:ea typeface="宋体" pitchFamily="2" charset="-122"/>
              </a:rPr>
              <a:t>63%</a:t>
            </a:r>
            <a:r>
              <a:rPr lang="zh-CN" altLang="en-US" dirty="0" smtClean="0">
                <a:ea typeface="宋体" pitchFamily="2" charset="-122"/>
              </a:rPr>
              <a:t>。</a:t>
            </a:r>
          </a:p>
          <a:p>
            <a:pPr eaLnBrk="1" hangingPunct="1">
              <a:defRPr/>
            </a:pPr>
            <a:r>
              <a:rPr lang="en-US" altLang="zh-CN" dirty="0" err="1" smtClean="0"/>
              <a:t>Lua</a:t>
            </a:r>
            <a:r>
              <a:rPr lang="zh-CN" altLang="en-US" dirty="0" smtClean="0"/>
              <a:t>还具有其它一些特性：同时支持面向过程</a:t>
            </a:r>
            <a:r>
              <a:rPr lang="en-US" altLang="zh-CN" dirty="0" smtClean="0"/>
              <a:t>(procedure-oriented)</a:t>
            </a:r>
            <a:r>
              <a:rPr lang="zh-CN" altLang="en-US" dirty="0" smtClean="0"/>
              <a:t>编程和函数式编程</a:t>
            </a:r>
            <a:r>
              <a:rPr lang="en-US" altLang="zh-CN" dirty="0" smtClean="0"/>
              <a:t>(functional programming)</a:t>
            </a:r>
            <a:r>
              <a:rPr lang="zh-CN" altLang="en-US" dirty="0" smtClean="0"/>
              <a:t>；自动内存管理；只提供了一种通用类型的表（</a:t>
            </a:r>
            <a:r>
              <a:rPr lang="en-US" altLang="zh-CN" dirty="0" smtClean="0"/>
              <a:t>table</a:t>
            </a:r>
            <a:r>
              <a:rPr lang="zh-CN" altLang="en-US" dirty="0" smtClean="0"/>
              <a:t>），用它可以实现数组，哈希表，集合，对象；语言内置模式匹配；闭包</a:t>
            </a:r>
            <a:r>
              <a:rPr lang="en-US" altLang="zh-CN" dirty="0" smtClean="0"/>
              <a:t>(closure)</a:t>
            </a:r>
            <a:r>
              <a:rPr lang="zh-CN" altLang="en-US" dirty="0" smtClean="0"/>
              <a:t>；函数也可以看做一个值；提供多线程（协同进程 </a:t>
            </a:r>
            <a:r>
              <a:rPr lang="en-US" altLang="zh-CN" dirty="0" smtClean="0"/>
              <a:t>[5] </a:t>
            </a:r>
            <a:r>
              <a:rPr lang="zh-CN" altLang="en-US" dirty="0" smtClean="0"/>
              <a:t>，并非操作系统所支持的线程）支持；通过闭包和</a:t>
            </a:r>
            <a:r>
              <a:rPr lang="en-US" altLang="zh-CN" dirty="0" smtClean="0"/>
              <a:t>table</a:t>
            </a:r>
            <a:r>
              <a:rPr lang="zh-CN" altLang="en-US" dirty="0" smtClean="0"/>
              <a:t>可以很方便地支持面向对象编程所需要的一些关键机制，比如数据抽象，虚函数，继承和重载等。</a:t>
            </a:r>
            <a:endParaRPr lang="zh-CN" altLang="en-US" dirty="0"/>
          </a:p>
        </p:txBody>
      </p:sp>
      <p:sp>
        <p:nvSpPr>
          <p:cNvPr id="125955" name="灯片编号占位符 3"/>
          <p:cNvSpPr>
            <a:spLocks noGrp="1"/>
          </p:cNvSpPr>
          <p:nvPr>
            <p:ph type="sldNum" sz="quarter" idx="5"/>
          </p:nvPr>
        </p:nvSpPr>
        <p:spPr>
          <a:noFill/>
        </p:spPr>
        <p:txBody>
          <a:bodyPr/>
          <a:lstStyle/>
          <a:p>
            <a:fld id="{42741546-59F8-4C2F-88B1-CF5099ABE97E}" type="slidenum">
              <a:rPr lang="zh-CN" altLang="en-US" smtClean="0">
                <a:ea typeface="宋体" pitchFamily="2" charset="-122"/>
              </a:rPr>
              <a:t>17</a:t>
            </a:fld>
            <a:endParaRPr lang="en-US" altLang="zh-CN" smtClean="0">
              <a:ea typeface="宋体" pitchFamily="2" charset="-122"/>
            </a:endParaRPr>
          </a:p>
        </p:txBody>
      </p:sp>
    </p:spTree>
    <p:extLst>
      <p:ext uri="{BB962C8B-B14F-4D97-AF65-F5344CB8AC3E}">
        <p14:creationId xmlns:p14="http://schemas.microsoft.com/office/powerpoint/2010/main" val="1417885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p:spPr>
        <p:txBody>
          <a:bodyPr/>
          <a:lstStyle/>
          <a:p>
            <a:fld id="{9881333D-F349-44D7-BADC-2E1CF852D582}" type="slidenum">
              <a:rPr lang="zh-CN" altLang="en-US" smtClean="0">
                <a:ea typeface="宋体" pitchFamily="2" charset="-122"/>
              </a:rPr>
              <a:t>18</a:t>
            </a:fld>
            <a:endParaRPr lang="en-US" altLang="zh-CN" smtClean="0">
              <a:ea typeface="宋体" pitchFamily="2" charset="-122"/>
            </a:endParaRPr>
          </a:p>
        </p:txBody>
      </p:sp>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113211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p:spPr>
        <p:txBody>
          <a:bodyPr/>
          <a:lstStyle/>
          <a:p>
            <a:fld id="{17101B26-B5AB-4D0A-B22C-5C79ECBB4C7F}" type="slidenum">
              <a:rPr lang="zh-CN" altLang="en-US" smtClean="0">
                <a:ea typeface="宋体" pitchFamily="2" charset="-122"/>
              </a:rPr>
              <a:t>21</a:t>
            </a:fld>
            <a:endParaRPr lang="en-US" altLang="zh-CN" smtClean="0">
              <a:ea typeface="宋体" pitchFamily="2" charset="-122"/>
            </a:endParaRPr>
          </a:p>
        </p:txBody>
      </p:sp>
      <p:sp>
        <p:nvSpPr>
          <p:cNvPr id="136194" name="Rectangle 2"/>
          <p:cNvSpPr>
            <a:spLocks noGrp="1" noRot="1" noChangeAspect="1" noChangeArrowheads="1" noTextEdit="1"/>
          </p:cNvSpPr>
          <p:nvPr>
            <p:ph type="sldImg"/>
          </p:nvPr>
        </p:nvSpPr>
        <p:spPr/>
      </p:sp>
      <p:sp>
        <p:nvSpPr>
          <p:cNvPr id="13619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396034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 Id="rId4"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4"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ectangle 2"/>
          <p:cNvSpPr>
            <a:spLocks noChangeArrowheads="1"/>
          </p:cNvSpPr>
          <p:nvPr userDrawn="1"/>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17" name="Freeform 3"/>
          <p:cNvSpPr/>
          <p:nvPr userDrawn="1"/>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18" name="Freeform 4"/>
          <p:cNvSpPr/>
          <p:nvPr userDrawn="1"/>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9" name="Freeform 5"/>
          <p:cNvSpPr/>
          <p:nvPr userDrawn="1"/>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0" name="Freeform 6"/>
          <p:cNvSpPr/>
          <p:nvPr userDrawn="1"/>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1" name="Freeform 7"/>
          <p:cNvSpPr/>
          <p:nvPr userDrawn="1"/>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2" name="Freeform 8"/>
          <p:cNvSpPr/>
          <p:nvPr userDrawn="1"/>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3" name="Freeform 9"/>
          <p:cNvSpPr/>
          <p:nvPr userDrawn="1"/>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4" name="Freeform 10"/>
          <p:cNvSpPr/>
          <p:nvPr userDrawn="1"/>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083" name="Rectangle 11"/>
          <p:cNvSpPr>
            <a:spLocks noGrp="1" noChangeArrowheads="1"/>
          </p:cNvSpPr>
          <p:nvPr>
            <p:ph type="ctrTitle"/>
          </p:nvPr>
        </p:nvSpPr>
        <p:spPr>
          <a:xfrm>
            <a:off x="681346" y="1700808"/>
            <a:ext cx="7772400" cy="1143000"/>
          </a:xfrm>
          <a:ln>
            <a:noFill/>
          </a:ln>
        </p:spPr>
        <p:txBody>
          <a:bodyPr/>
          <a:lstStyle>
            <a:lvl1pPr algn="l">
              <a:defRPr sz="4800">
                <a:solidFill>
                  <a:schemeClr val="tx1"/>
                </a:solidFill>
              </a:defRPr>
            </a:lvl1pPr>
          </a:lstStyle>
          <a:p>
            <a:r>
              <a:rPr lang="zh-CN" altLang="en-US" noProof="1"/>
              <a:t>单击此处编辑母版标题样式</a:t>
            </a:r>
            <a:endParaRPr lang="zh-CN" altLang="zh-CN" noProof="1"/>
          </a:p>
        </p:txBody>
      </p:sp>
      <p:sp>
        <p:nvSpPr>
          <p:cNvPr id="3084" name="Rectangle 12"/>
          <p:cNvSpPr>
            <a:spLocks noGrp="1" noChangeArrowheads="1"/>
          </p:cNvSpPr>
          <p:nvPr>
            <p:ph type="subTitle" idx="1"/>
          </p:nvPr>
        </p:nvSpPr>
        <p:spPr>
          <a:xfrm>
            <a:off x="1367146" y="3212976"/>
            <a:ext cx="6400800" cy="504056"/>
          </a:xfrm>
        </p:spPr>
        <p:txBody>
          <a:bodyPr/>
          <a:lstStyle>
            <a:lvl1pPr marL="0" indent="0">
              <a:spcBef>
                <a:spcPct val="0"/>
              </a:spcBef>
              <a:buFontTx/>
              <a:buNone/>
              <a:defRPr sz="2400"/>
            </a:lvl1pPr>
          </a:lstStyle>
          <a:p>
            <a:r>
              <a:rPr lang="zh-CN" altLang="en-US" noProof="1"/>
              <a:t>单击此处编辑母版副标题样式</a:t>
            </a:r>
          </a:p>
        </p:txBody>
      </p:sp>
      <p:sp>
        <p:nvSpPr>
          <p:cNvPr id="13" name="Rectangle 13"/>
          <p:cNvSpPr>
            <a:spLocks noGrp="1" noChangeArrowheads="1"/>
          </p:cNvSpPr>
          <p:nvPr>
            <p:ph type="dt" sz="half" idx="10"/>
          </p:nvPr>
        </p:nvSpPr>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p:txBody>
          <a:bodyPr/>
          <a:lstStyle>
            <a:lvl1pPr>
              <a:defRPr/>
            </a:lvl1pPr>
          </a:lstStyle>
          <a:p>
            <a:fld id="{DD486500-0AAF-459E-A1EA-6759F0835882}"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竖排文字占位符 2"/>
          <p:cNvSpPr>
            <a:spLocks noGrp="1"/>
          </p:cNvSpPr>
          <p:nvPr>
            <p:ph type="body" orient="vert" idx="1"/>
          </p:nvPr>
        </p:nvSpPr>
        <p:spPr>
          <a:xfrm>
            <a:off x="170606" y="1340768"/>
            <a:ext cx="8793881" cy="503939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61881F70-2796-4DA2-91BC-0CE7CFD91B2D}"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9538"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1"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F1B70251-8AB8-40AB-A298-C02D6FC41A00}"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40562"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空白">
    <p:spTree>
      <p:nvGrpSpPr>
        <p:cNvPr id="1" name=""/>
        <p:cNvGrpSpPr/>
        <p:nvPr/>
      </p:nvGrpSpPr>
      <p:grpSpPr>
        <a:xfrm>
          <a:off x="0" y="0"/>
          <a:ext cx="0" cy="0"/>
          <a:chOff x="0" y="0"/>
          <a:chExt cx="0" cy="0"/>
        </a:xfrm>
      </p:grpSpPr>
      <p:sp>
        <p:nvSpPr>
          <p:cNvPr id="11" name="日期占位符 1"/>
          <p:cNvSpPr>
            <a:spLocks noGrp="1"/>
          </p:cNvSpPr>
          <p:nvPr>
            <p:ph type="dt" sz="half" idx="10"/>
          </p:nvPr>
        </p:nvSpPr>
        <p:spPr/>
        <p:txBody>
          <a:bodyPr/>
          <a:lstStyle>
            <a:lvl1pPr>
              <a:defRPr/>
            </a:lvl1pPr>
          </a:lstStyle>
          <a:p>
            <a:pPr>
              <a:defRPr/>
            </a:pPr>
            <a:endParaRPr lang="en-US" altLang="zh-CN"/>
          </a:p>
        </p:txBody>
      </p:sp>
      <p:sp>
        <p:nvSpPr>
          <p:cNvPr id="12" name="页脚占位符 2"/>
          <p:cNvSpPr>
            <a:spLocks noGrp="1"/>
          </p:cNvSpPr>
          <p:nvPr>
            <p:ph type="ftr" sz="quarter" idx="11"/>
          </p:nvPr>
        </p:nvSpPr>
        <p:spPr/>
        <p:txBody>
          <a:bodyPr/>
          <a:lstStyle>
            <a:lvl1pPr>
              <a:defRPr/>
            </a:lvl1pPr>
          </a:lstStyle>
          <a:p>
            <a:pPr>
              <a:defRPr/>
            </a:pPr>
            <a:endParaRPr lang="en-US" altLang="zh-CN"/>
          </a:p>
        </p:txBody>
      </p:sp>
      <p:sp>
        <p:nvSpPr>
          <p:cNvPr id="13" name="灯片编号占位符 3"/>
          <p:cNvSpPr>
            <a:spLocks noGrp="1"/>
          </p:cNvSpPr>
          <p:nvPr>
            <p:ph type="sldNum" sz="quarter" idx="12"/>
          </p:nvPr>
        </p:nvSpPr>
        <p:spPr/>
        <p:txBody>
          <a:bodyPr/>
          <a:lstStyle>
            <a:lvl1pPr>
              <a:defRPr/>
            </a:lvl1pPr>
          </a:lstStyle>
          <a:p>
            <a:r>
              <a:rPr lang="zh-CN" altLang="en-US"/>
              <a:t>第</a:t>
            </a:r>
            <a:fld id="{982DF796-8251-416D-9910-3BA341686BAA}" type="slidenum">
              <a:rPr lang="zh-CN" altLang="en-US"/>
              <a:t>‹#›</a:t>
            </a:fld>
            <a:r>
              <a:rPr lang="zh-CN" altLang="en-US"/>
              <a:t>页</a:t>
            </a:r>
            <a:endParaRPr lang="zh-CN" altLang="en-US" sz="1400"/>
          </a:p>
        </p:txBody>
      </p:sp>
      <p:graphicFrame>
        <p:nvGraphicFramePr>
          <p:cNvPr id="14"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41586"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18"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内容占位符 2"/>
          <p:cNvSpPr>
            <a:spLocks noGrp="1"/>
          </p:cNvSpPr>
          <p:nvPr>
            <p:ph idx="1"/>
          </p:nvPr>
        </p:nvSpPr>
        <p:spPr>
          <a:xfrm>
            <a:off x="170606" y="1340768"/>
            <a:ext cx="8793881" cy="503939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dirty="0"/>
              <a:t>第</a:t>
            </a:r>
            <a:fld id="{23DD1DED-EF02-4749-81AD-5833EEB27F51}" type="slidenum">
              <a:rPr lang="zh-CN" altLang="en-US"/>
              <a:t>‹#›</a:t>
            </a:fld>
            <a:r>
              <a:rPr lang="zh-CN" altLang="en-US" dirty="0"/>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2370"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5"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6"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722313" y="3273003"/>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177281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14" name="日期占位符 3"/>
          <p:cNvSpPr>
            <a:spLocks noGrp="1"/>
          </p:cNvSpPr>
          <p:nvPr>
            <p:ph type="dt" sz="half" idx="10"/>
          </p:nvPr>
        </p:nvSpPr>
        <p:spPr/>
        <p:txBody>
          <a:bodyPr/>
          <a:lstStyle>
            <a:lvl1pPr>
              <a:defRPr/>
            </a:lvl1pPr>
          </a:lstStyle>
          <a:p>
            <a:pPr>
              <a:defRPr/>
            </a:pPr>
            <a:endParaRPr lang="en-US" altLang="zh-CN"/>
          </a:p>
        </p:txBody>
      </p:sp>
      <p:sp>
        <p:nvSpPr>
          <p:cNvPr id="15" name="页脚占位符 4"/>
          <p:cNvSpPr>
            <a:spLocks noGrp="1"/>
          </p:cNvSpPr>
          <p:nvPr>
            <p:ph type="ftr" sz="quarter" idx="11"/>
          </p:nvPr>
        </p:nvSpPr>
        <p:spPr/>
        <p:txBody>
          <a:bodyPr/>
          <a:lstStyle>
            <a:lvl1pPr>
              <a:defRPr/>
            </a:lvl1pPr>
          </a:lstStyle>
          <a:p>
            <a:pPr>
              <a:defRPr/>
            </a:pPr>
            <a:endParaRPr lang="en-US" altLang="zh-CN"/>
          </a:p>
        </p:txBody>
      </p:sp>
      <p:sp>
        <p:nvSpPr>
          <p:cNvPr id="16" name="灯片编号占位符 5"/>
          <p:cNvSpPr>
            <a:spLocks noGrp="1"/>
          </p:cNvSpPr>
          <p:nvPr>
            <p:ph type="sldNum" sz="quarter" idx="12"/>
          </p:nvPr>
        </p:nvSpPr>
        <p:spPr/>
        <p:txBody>
          <a:bodyPr/>
          <a:lstStyle>
            <a:lvl1pPr>
              <a:defRPr/>
            </a:lvl1pPr>
          </a:lstStyle>
          <a:p>
            <a:r>
              <a:rPr lang="zh-CN" altLang="en-US"/>
              <a:t>第</a:t>
            </a:r>
            <a:fld id="{B8F59279-8CC1-42E6-85FE-6A1A4291574F}" type="slidenum">
              <a:rPr lang="zh-CN" altLang="en-US"/>
              <a:t>‹#›</a:t>
            </a:fld>
            <a:r>
              <a:rPr lang="zh-CN" altLang="en-US"/>
              <a:t>页</a:t>
            </a:r>
          </a:p>
        </p:txBody>
      </p:sp>
      <p:graphicFrame>
        <p:nvGraphicFramePr>
          <p:cNvPr id="17"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3394"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内容占位符 2"/>
          <p:cNvSpPr>
            <a:spLocks noGrp="1"/>
          </p:cNvSpPr>
          <p:nvPr>
            <p:ph sz="half" idx="1"/>
          </p:nvPr>
        </p:nvSpPr>
        <p:spPr>
          <a:xfrm>
            <a:off x="170606" y="1340768"/>
            <a:ext cx="4325194" cy="5029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199" y="1340768"/>
            <a:ext cx="4316287" cy="50290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4087F312-5E81-43BA-9109-47B47D2D912D}"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4418"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比较">
    <p:spTree>
      <p:nvGrpSpPr>
        <p:cNvPr id="1" name=""/>
        <p:cNvGrpSpPr/>
        <p:nvPr/>
      </p:nvGrpSpPr>
      <p:grpSpPr>
        <a:xfrm>
          <a:off x="0" y="0"/>
          <a:ext cx="0" cy="0"/>
          <a:chOff x="0" y="0"/>
          <a:chExt cx="0" cy="0"/>
        </a:xfrm>
      </p:grpSpPr>
      <p:sp>
        <p:nvSpPr>
          <p:cNvPr id="7"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8"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9"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4"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5"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3" name="文本占位符 2"/>
          <p:cNvSpPr>
            <a:spLocks noGrp="1"/>
          </p:cNvSpPr>
          <p:nvPr>
            <p:ph type="body" idx="1"/>
          </p:nvPr>
        </p:nvSpPr>
        <p:spPr>
          <a:xfrm>
            <a:off x="170606" y="1340768"/>
            <a:ext cx="4326782" cy="453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170606" y="1866064"/>
            <a:ext cx="4326782" cy="4503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340768"/>
            <a:ext cx="4319462" cy="45310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1866065"/>
            <a:ext cx="4319462" cy="4503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17" name="日期占位符 6"/>
          <p:cNvSpPr>
            <a:spLocks noGrp="1"/>
          </p:cNvSpPr>
          <p:nvPr>
            <p:ph type="dt" sz="half" idx="10"/>
          </p:nvPr>
        </p:nvSpPr>
        <p:spPr/>
        <p:txBody>
          <a:bodyPr/>
          <a:lstStyle>
            <a:lvl1pPr>
              <a:defRPr/>
            </a:lvl1pPr>
          </a:lstStyle>
          <a:p>
            <a:pPr>
              <a:defRPr/>
            </a:pPr>
            <a:endParaRPr lang="en-US" altLang="zh-CN"/>
          </a:p>
        </p:txBody>
      </p:sp>
      <p:sp>
        <p:nvSpPr>
          <p:cNvPr id="18" name="页脚占位符 7"/>
          <p:cNvSpPr>
            <a:spLocks noGrp="1"/>
          </p:cNvSpPr>
          <p:nvPr>
            <p:ph type="ftr" sz="quarter" idx="11"/>
          </p:nvPr>
        </p:nvSpPr>
        <p:spPr/>
        <p:txBody>
          <a:bodyPr/>
          <a:lstStyle>
            <a:lvl1pPr>
              <a:defRPr/>
            </a:lvl1pPr>
          </a:lstStyle>
          <a:p>
            <a:pPr>
              <a:defRPr/>
            </a:pPr>
            <a:endParaRPr lang="en-US" altLang="zh-CN"/>
          </a:p>
        </p:txBody>
      </p:sp>
      <p:sp>
        <p:nvSpPr>
          <p:cNvPr id="19" name="灯片编号占位符 8"/>
          <p:cNvSpPr>
            <a:spLocks noGrp="1"/>
          </p:cNvSpPr>
          <p:nvPr>
            <p:ph type="sldNum" sz="quarter" idx="12"/>
          </p:nvPr>
        </p:nvSpPr>
        <p:spPr/>
        <p:txBody>
          <a:bodyPr/>
          <a:lstStyle>
            <a:lvl1pPr>
              <a:defRPr/>
            </a:lvl1pPr>
          </a:lstStyle>
          <a:p>
            <a:r>
              <a:rPr lang="zh-CN" altLang="en-US"/>
              <a:t>第</a:t>
            </a:r>
            <a:fld id="{D9829818-8CA8-47AE-B245-770AF2915B4E}" type="slidenum">
              <a:rPr lang="zh-CN" altLang="en-US"/>
              <a:t>‹#›</a:t>
            </a:fld>
            <a:r>
              <a:rPr lang="zh-CN" altLang="en-US"/>
              <a:t>页</a:t>
            </a:r>
          </a:p>
        </p:txBody>
      </p:sp>
      <p:graphicFrame>
        <p:nvGraphicFramePr>
          <p:cNvPr id="20"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5442"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4"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
        <p:nvSpPr>
          <p:cNvPr id="3"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4"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5"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6"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3" name="日期占位符 2"/>
          <p:cNvSpPr>
            <a:spLocks noGrp="1"/>
          </p:cNvSpPr>
          <p:nvPr>
            <p:ph type="dt" sz="half" idx="10"/>
          </p:nvPr>
        </p:nvSpPr>
        <p:spPr/>
        <p:txBody>
          <a:bodyPr/>
          <a:lstStyle>
            <a:lvl1pPr>
              <a:defRPr/>
            </a:lvl1pPr>
          </a:lstStyle>
          <a:p>
            <a:pPr>
              <a:defRPr/>
            </a:pPr>
            <a:endParaRPr lang="en-US" altLang="zh-CN"/>
          </a:p>
        </p:txBody>
      </p:sp>
      <p:sp>
        <p:nvSpPr>
          <p:cNvPr id="14" name="页脚占位符 3"/>
          <p:cNvSpPr>
            <a:spLocks noGrp="1"/>
          </p:cNvSpPr>
          <p:nvPr>
            <p:ph type="ftr" sz="quarter" idx="11"/>
          </p:nvPr>
        </p:nvSpPr>
        <p:spPr/>
        <p:txBody>
          <a:bodyPr/>
          <a:lstStyle>
            <a:lvl1pPr>
              <a:defRPr/>
            </a:lvl1pPr>
          </a:lstStyle>
          <a:p>
            <a:pPr>
              <a:defRPr/>
            </a:pPr>
            <a:endParaRPr lang="en-US" altLang="zh-CN"/>
          </a:p>
        </p:txBody>
      </p:sp>
      <p:sp>
        <p:nvSpPr>
          <p:cNvPr id="15" name="灯片编号占位符 4"/>
          <p:cNvSpPr>
            <a:spLocks noGrp="1"/>
          </p:cNvSpPr>
          <p:nvPr>
            <p:ph type="sldNum" sz="quarter" idx="12"/>
          </p:nvPr>
        </p:nvSpPr>
        <p:spPr/>
        <p:txBody>
          <a:bodyPr/>
          <a:lstStyle>
            <a:lvl1pPr>
              <a:defRPr/>
            </a:lvl1pPr>
          </a:lstStyle>
          <a:p>
            <a:r>
              <a:rPr lang="zh-CN" altLang="en-US"/>
              <a:t>第</a:t>
            </a:r>
            <a:fld id="{B30B5B1B-B379-4BE8-8A24-9C9971F3988C}"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6466"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22"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2"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3"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4"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5"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6"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7"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2" name="日期占位符 1"/>
          <p:cNvSpPr>
            <a:spLocks noGrp="1"/>
          </p:cNvSpPr>
          <p:nvPr>
            <p:ph type="dt" sz="half" idx="10"/>
          </p:nvPr>
        </p:nvSpPr>
        <p:spPr/>
        <p:txBody>
          <a:bodyPr/>
          <a:lstStyle>
            <a:lvl1pPr>
              <a:defRPr/>
            </a:lvl1pPr>
          </a:lstStyle>
          <a:p>
            <a:pPr>
              <a:defRPr/>
            </a:pPr>
            <a:endParaRPr lang="en-US" altLang="zh-CN"/>
          </a:p>
        </p:txBody>
      </p:sp>
      <p:sp>
        <p:nvSpPr>
          <p:cNvPr id="13" name="页脚占位符 2"/>
          <p:cNvSpPr>
            <a:spLocks noGrp="1"/>
          </p:cNvSpPr>
          <p:nvPr>
            <p:ph type="ftr" sz="quarter" idx="11"/>
          </p:nvPr>
        </p:nvSpPr>
        <p:spPr/>
        <p:txBody>
          <a:bodyPr/>
          <a:lstStyle>
            <a:lvl1pPr>
              <a:defRPr/>
            </a:lvl1pPr>
          </a:lstStyle>
          <a:p>
            <a:pPr>
              <a:defRPr/>
            </a:pPr>
            <a:endParaRPr lang="en-US" altLang="zh-CN"/>
          </a:p>
        </p:txBody>
      </p:sp>
      <p:sp>
        <p:nvSpPr>
          <p:cNvPr id="14" name="灯片编号占位符 3"/>
          <p:cNvSpPr>
            <a:spLocks noGrp="1"/>
          </p:cNvSpPr>
          <p:nvPr>
            <p:ph type="sldNum" sz="quarter" idx="12"/>
          </p:nvPr>
        </p:nvSpPr>
        <p:spPr/>
        <p:txBody>
          <a:bodyPr/>
          <a:lstStyle>
            <a:lvl1pPr>
              <a:defRPr/>
            </a:lvl1pPr>
          </a:lstStyle>
          <a:p>
            <a:r>
              <a:rPr lang="zh-CN" altLang="en-US"/>
              <a:t>第</a:t>
            </a:r>
            <a:fld id="{C6A87D7B-A8C9-4573-B01F-5E34C45B7D97}" type="slidenum">
              <a:rPr lang="zh-CN" altLang="en-US"/>
              <a:t>‹#›</a:t>
            </a:fld>
            <a:r>
              <a:rPr lang="zh-CN" altLang="en-US"/>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7490"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170606" y="273050"/>
            <a:ext cx="3294907"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49" y="273050"/>
            <a:ext cx="5389437" cy="60967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170606" y="1435100"/>
            <a:ext cx="3294907" cy="49347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47807F5F-A61E-4A0B-B4B6-D96226195594}" type="slidenum">
              <a:rPr lang="zh-CN" altLang="en-US"/>
              <a:t>‹#›</a:t>
            </a:fld>
            <a:r>
              <a:rPr lang="zh-CN" altLang="en-US"/>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2"/>
          <p:cNvSpPr>
            <a:spLocks noChangeArrowheads="1"/>
          </p:cNvSpPr>
          <p:nvPr/>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6" name="Freeform 3"/>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7" name="Freeform 4"/>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8" name="Freeform 5"/>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9" name="Freeform 6"/>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0" name="Freeform 7"/>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1" name="Freeform 8"/>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2" name="Freeform 9"/>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13" name="Freeform 10"/>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2" name="标题 1"/>
          <p:cNvSpPr>
            <a:spLocks noGrp="1"/>
          </p:cNvSpPr>
          <p:nvPr>
            <p:ph type="title"/>
          </p:nvPr>
        </p:nvSpPr>
        <p:spPr>
          <a:xfrm>
            <a:off x="1259631" y="4800600"/>
            <a:ext cx="7704855"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259631" y="306301"/>
            <a:ext cx="7704855" cy="4421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259631" y="5367338"/>
            <a:ext cx="7704855" cy="100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15" name="日期占位符 4"/>
          <p:cNvSpPr>
            <a:spLocks noGrp="1"/>
          </p:cNvSpPr>
          <p:nvPr>
            <p:ph type="dt" sz="half" idx="10"/>
          </p:nvPr>
        </p:nvSpPr>
        <p:spPr/>
        <p:txBody>
          <a:bodyPr/>
          <a:lstStyle>
            <a:lvl1pPr>
              <a:defRPr/>
            </a:lvl1pPr>
          </a:lstStyle>
          <a:p>
            <a:pPr>
              <a:defRPr/>
            </a:pPr>
            <a:endParaRPr lang="en-US" altLang="zh-CN"/>
          </a:p>
        </p:txBody>
      </p:sp>
      <p:sp>
        <p:nvSpPr>
          <p:cNvPr id="16" name="页脚占位符 5"/>
          <p:cNvSpPr>
            <a:spLocks noGrp="1"/>
          </p:cNvSpPr>
          <p:nvPr>
            <p:ph type="ftr" sz="quarter" idx="11"/>
          </p:nvPr>
        </p:nvSpPr>
        <p:spPr/>
        <p:txBody>
          <a:bodyPr/>
          <a:lstStyle>
            <a:lvl1pPr>
              <a:defRPr/>
            </a:lvl1pPr>
          </a:lstStyle>
          <a:p>
            <a:pPr>
              <a:defRPr/>
            </a:pPr>
            <a:endParaRPr lang="en-US" altLang="zh-CN"/>
          </a:p>
        </p:txBody>
      </p:sp>
      <p:sp>
        <p:nvSpPr>
          <p:cNvPr id="17" name="灯片编号占位符 6"/>
          <p:cNvSpPr>
            <a:spLocks noGrp="1"/>
          </p:cNvSpPr>
          <p:nvPr>
            <p:ph type="sldNum" sz="quarter" idx="12"/>
          </p:nvPr>
        </p:nvSpPr>
        <p:spPr/>
        <p:txBody>
          <a:bodyPr/>
          <a:lstStyle>
            <a:lvl1pPr>
              <a:defRPr/>
            </a:lvl1pPr>
          </a:lstStyle>
          <a:p>
            <a:r>
              <a:rPr lang="zh-CN" altLang="en-US"/>
              <a:t>第</a:t>
            </a:r>
            <a:fld id="{BF27495B-96CD-40BA-8FC0-3B0E9097F284}" type="slidenum">
              <a:rPr lang="zh-CN" altLang="en-US"/>
              <a:t>‹#›</a:t>
            </a:fld>
            <a:r>
              <a:rPr lang="zh-CN" altLang="en-US"/>
              <a:t>页</a:t>
            </a:r>
          </a:p>
        </p:txBody>
      </p:sp>
      <p:graphicFrame>
        <p:nvGraphicFramePr>
          <p:cNvPr id="18" name="Object 17"/>
          <p:cNvGraphicFramePr/>
          <p:nvPr userDrawn="1"/>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8514" r:id="rId3" imgW="3025775" imgH="3253105" progId="MS_ClipArt_Gallery.2">
                  <p:embed/>
                </p:oleObj>
              </mc:Choice>
              <mc:Fallback>
                <p:oleObj r:id="rId3" imgW="3025775" imgH="3253105" progId="MS_ClipArt_Gallery.2">
                  <p:embed/>
                  <p:pic>
                    <p:nvPicPr>
                      <p:cNvPr id="0" name="Object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7" name="Rectangle 2"/>
          <p:cNvSpPr>
            <a:spLocks noChangeArrowheads="1"/>
          </p:cNvSpPr>
          <p:nvPr userDrawn="1"/>
        </p:nvSpPr>
        <p:spPr bwMode="auto">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ln>
        </p:spPr>
        <p:txBody>
          <a:bodyPr wrap="none" anchor="ctr"/>
          <a:lstStyle/>
          <a:p>
            <a:pPr algn="ctr">
              <a:defRPr/>
            </a:pPr>
            <a:endParaRPr kumimoji="1" lang="zh-CN" altLang="en-US" sz="2400"/>
          </a:p>
        </p:txBody>
      </p:sp>
      <p:sp>
        <p:nvSpPr>
          <p:cNvPr id="18" name="Freeform 3"/>
          <p:cNvSpPr/>
          <p:nvPr userDrawn="1"/>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lgn="ctr" eaLnBrk="0" hangingPunct="0">
              <a:defRPr/>
            </a:pPr>
            <a:endParaRPr lang="zh-CN" altLang="en-US"/>
          </a:p>
        </p:txBody>
      </p:sp>
      <p:sp>
        <p:nvSpPr>
          <p:cNvPr id="19" name="Freeform 4"/>
          <p:cNvSpPr/>
          <p:nvPr userDrawn="1"/>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0" name="Freeform 5"/>
          <p:cNvSpPr/>
          <p:nvPr userDrawn="1"/>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1" name="Freeform 6"/>
          <p:cNvSpPr/>
          <p:nvPr userDrawn="1"/>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2" name="Freeform 7"/>
          <p:cNvSpPr/>
          <p:nvPr userDrawn="1"/>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3" name="Freeform 8"/>
          <p:cNvSpPr/>
          <p:nvPr userDrawn="1"/>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4" name="Freeform 9"/>
          <p:cNvSpPr/>
          <p:nvPr userDrawn="1"/>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lgn="ctr" eaLnBrk="0" hangingPunct="0">
              <a:defRPr/>
            </a:pPr>
            <a:endParaRPr lang="zh-CN" altLang="en-US"/>
          </a:p>
        </p:txBody>
      </p:sp>
      <p:sp>
        <p:nvSpPr>
          <p:cNvPr id="25" name="Freeform 10"/>
          <p:cNvSpPr/>
          <p:nvPr userDrawn="1"/>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lgn="ctr" eaLnBrk="0" hangingPunct="0">
              <a:defRPr/>
            </a:pPr>
            <a:endParaRPr lang="zh-CN" altLang="en-US"/>
          </a:p>
        </p:txBody>
      </p:sp>
      <p:sp>
        <p:nvSpPr>
          <p:cNvPr id="1035" name="Rectangle 11"/>
          <p:cNvSpPr>
            <a:spLocks noGrp="1" noChangeArrowheads="1"/>
          </p:cNvSpPr>
          <p:nvPr>
            <p:ph type="title" idx="4294967295"/>
          </p:nvPr>
        </p:nvSpPr>
        <p:spPr bwMode="auto">
          <a:xfrm>
            <a:off x="1268287" y="172286"/>
            <a:ext cx="7704855" cy="855663"/>
          </a:xfrm>
          <a:prstGeom prst="rect">
            <a:avLst/>
          </a:prstGeom>
          <a:no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lstStyle/>
          <a:p>
            <a:pPr lvl="0"/>
            <a:r>
              <a:rPr lang="zh-CN" altLang="en-US" dirty="0" smtClean="0"/>
              <a:t>单击此处编辑母版标题样式</a:t>
            </a:r>
          </a:p>
        </p:txBody>
      </p:sp>
      <p:sp>
        <p:nvSpPr>
          <p:cNvPr id="1036" name="Rectangle 12"/>
          <p:cNvSpPr>
            <a:spLocks noGrp="1" noChangeArrowheads="1"/>
          </p:cNvSpPr>
          <p:nvPr>
            <p:ph type="body" idx="9"/>
          </p:nvPr>
        </p:nvSpPr>
        <p:spPr bwMode="auto">
          <a:xfrm>
            <a:off x="170606" y="1340769"/>
            <a:ext cx="8793881" cy="5039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061" name="Rectangle 13"/>
          <p:cNvSpPr>
            <a:spLocks noGrp="1" noChangeArrowheads="1"/>
          </p:cNvSpPr>
          <p:nvPr>
            <p:ph type="dt" sz="half" idx="2"/>
          </p:nvPr>
        </p:nvSpPr>
        <p:spPr bwMode="auto">
          <a:xfrm>
            <a:off x="170606" y="6390439"/>
            <a:ext cx="1905000" cy="32543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lvl1pPr>
          </a:lstStyle>
          <a:p>
            <a:pPr>
              <a:defRPr/>
            </a:pPr>
            <a:endParaRPr lang="en-US" altLang="zh-CN" dirty="0"/>
          </a:p>
        </p:txBody>
      </p:sp>
      <p:sp>
        <p:nvSpPr>
          <p:cNvPr id="2062" name="Rectangle 14"/>
          <p:cNvSpPr>
            <a:spLocks noGrp="1" noChangeArrowheads="1"/>
          </p:cNvSpPr>
          <p:nvPr>
            <p:ph type="ftr" sz="quarter" idx="3"/>
          </p:nvPr>
        </p:nvSpPr>
        <p:spPr bwMode="auto">
          <a:xfrm>
            <a:off x="3119746" y="6390439"/>
            <a:ext cx="2895600" cy="325438"/>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vl1pPr>
          </a:lstStyle>
          <a:p>
            <a:pPr>
              <a:defRPr/>
            </a:pPr>
            <a:endParaRPr lang="en-US" altLang="zh-CN" dirty="0"/>
          </a:p>
        </p:txBody>
      </p:sp>
      <p:sp>
        <p:nvSpPr>
          <p:cNvPr id="2063" name="Rectangle 15"/>
          <p:cNvSpPr>
            <a:spLocks noGrp="1" noChangeArrowheads="1"/>
          </p:cNvSpPr>
          <p:nvPr>
            <p:ph type="sldNum" sz="quarter" idx="4"/>
          </p:nvPr>
        </p:nvSpPr>
        <p:spPr bwMode="auto">
          <a:xfrm>
            <a:off x="7059487" y="6396249"/>
            <a:ext cx="1905000" cy="325438"/>
          </a:xfrm>
          <a:prstGeom prst="rect">
            <a:avLst/>
          </a:prstGeom>
          <a:noFill/>
          <a:ln w="9525">
            <a:noFill/>
            <a:miter lim="800000"/>
          </a:ln>
          <a:effectLst/>
        </p:spPr>
        <p:txBody>
          <a:bodyPr vert="horz" wrap="square" lIns="91440" tIns="45720" rIns="91440" bIns="45720" numCol="1" anchor="t" anchorCtr="0" compatLnSpc="1"/>
          <a:lstStyle>
            <a:lvl1pPr algn="r">
              <a:defRPr sz="1400" noProof="1" dirty="0">
                <a:solidFill>
                  <a:srgbClr val="66FFFF"/>
                </a:solidFill>
              </a:defRPr>
            </a:lvl1pPr>
          </a:lstStyle>
          <a:p>
            <a:r>
              <a:rPr lang="zh-CN" altLang="en-US"/>
              <a:t>第</a:t>
            </a:r>
            <a:fld id="{8B2576BD-134D-450F-96C1-602E53F62402}" type="slidenum">
              <a:rPr lang="zh-CN" altLang="en-US"/>
              <a:t>‹#›</a:t>
            </a:fld>
            <a:r>
              <a:rPr lang="zh-CN" altLang="en-US"/>
              <a:t>页</a:t>
            </a:r>
          </a:p>
        </p:txBody>
      </p:sp>
      <p:graphicFrame>
        <p:nvGraphicFramePr>
          <p:cNvPr id="1040" name="Object 17"/>
          <p:cNvGraphicFramePr/>
          <p:nvPr/>
        </p:nvGraphicFramePr>
        <p:xfrm>
          <a:off x="170607" y="170780"/>
          <a:ext cx="1089025" cy="1169988"/>
        </p:xfrm>
        <a:graphic>
          <a:graphicData uri="http://schemas.openxmlformats.org/presentationml/2006/ole">
            <mc:AlternateContent xmlns:mc="http://schemas.openxmlformats.org/markup-compatibility/2006">
              <mc:Choice xmlns:v="urn:schemas-microsoft-com:vml" Requires="v">
                <p:oleObj spid="_x0000_s131346" r:id="rId15" imgW="3025775" imgH="3253105" progId="MS_ClipArt_Gallery.2">
                  <p:embed/>
                </p:oleObj>
              </mc:Choice>
              <mc:Fallback>
                <p:oleObj r:id="rId15" imgW="3025775" imgH="3253105" progId="MS_ClipArt_Gallery.2">
                  <p:embed/>
                  <p:pic>
                    <p:nvPicPr>
                      <p:cNvPr id="0" name="Object 1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0607" y="170780"/>
                        <a:ext cx="1089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Line 4"/>
          <p:cNvSpPr>
            <a:spLocks noChangeShapeType="1"/>
          </p:cNvSpPr>
          <p:nvPr userDrawn="1"/>
        </p:nvSpPr>
        <p:spPr bwMode="auto">
          <a:xfrm>
            <a:off x="1259632" y="1196752"/>
            <a:ext cx="7696200" cy="0"/>
          </a:xfrm>
          <a:prstGeom prst="line">
            <a:avLst/>
          </a:prstGeom>
          <a:noFill/>
          <a:ln w="9525">
            <a:solidFill>
              <a:srgbClr val="00FFFF"/>
            </a:solidFill>
            <a:round/>
          </a:ln>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slide" Target="slide67.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60.xml"/><Relationship Id="rId5" Type="http://schemas.openxmlformats.org/officeDocument/2006/relationships/slide" Target="slide58.xml"/><Relationship Id="rId4" Type="http://schemas.openxmlformats.org/officeDocument/2006/relationships/slide" Target="slide5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smtClean="0"/>
              <a:t>课程名称：程序语言设计方法学</a:t>
            </a:r>
          </a:p>
          <a:p>
            <a:pPr lvl="1"/>
            <a:r>
              <a:rPr lang="en-US" altLang="zh-CN" sz="2400" dirty="0" smtClean="0"/>
              <a:t>The Methodology Of  Programming Language</a:t>
            </a:r>
          </a:p>
          <a:p>
            <a:pPr lvl="1"/>
            <a:r>
              <a:rPr lang="zh-CN" altLang="en-US" sz="2400" dirty="0" smtClean="0"/>
              <a:t>学时学分：</a:t>
            </a:r>
            <a:r>
              <a:rPr lang="en-US" altLang="zh-CN" sz="2400" dirty="0" smtClean="0"/>
              <a:t>48</a:t>
            </a:r>
            <a:r>
              <a:rPr lang="zh-CN" altLang="en-US" sz="2400" dirty="0" smtClean="0"/>
              <a:t>学时</a:t>
            </a:r>
          </a:p>
          <a:p>
            <a:pPr lvl="1"/>
            <a:r>
              <a:rPr lang="zh-CN" altLang="en-US" sz="2400" dirty="0" smtClean="0"/>
              <a:t>先修课程：</a:t>
            </a:r>
            <a:r>
              <a:rPr lang="en-US" altLang="zh-CN" sz="2400" dirty="0" smtClean="0"/>
              <a:t>C</a:t>
            </a:r>
            <a:r>
              <a:rPr lang="zh-CN" altLang="en-US" sz="2400" dirty="0" smtClean="0"/>
              <a:t>语言、编译原理、离散数学</a:t>
            </a:r>
          </a:p>
          <a:p>
            <a:r>
              <a:rPr lang="zh-CN" altLang="en-US" sz="2800" dirty="0" smtClean="0"/>
              <a:t>主讲：吕卫锋    </a:t>
            </a:r>
            <a:r>
              <a:rPr lang="en-US" altLang="zh-CN" sz="2800" dirty="0" smtClean="0"/>
              <a:t>lwf@nlsde.buaa.edu.cn;</a:t>
            </a:r>
          </a:p>
          <a:p>
            <a:r>
              <a:rPr lang="en-US" altLang="zh-CN" sz="2800" dirty="0" smtClean="0"/>
              <a:t>            </a:t>
            </a:r>
            <a:r>
              <a:rPr lang="zh-CN" altLang="en-US" sz="2800" dirty="0" smtClean="0"/>
              <a:t>诸彤宇    </a:t>
            </a:r>
            <a:r>
              <a:rPr lang="en-US" altLang="zh-CN" sz="2800" dirty="0" smtClean="0"/>
              <a:t>zhutongyu@nlsde.buaa.edu.cn;</a:t>
            </a:r>
          </a:p>
          <a:p>
            <a:r>
              <a:rPr lang="zh-CN" altLang="en-US" sz="2800" dirty="0" smtClean="0"/>
              <a:t>助教：赵洁洁    </a:t>
            </a:r>
            <a:r>
              <a:rPr lang="en-US" altLang="zh-CN" sz="2800" dirty="0" smtClean="0"/>
              <a:t>zjj@buaa.edu.cn;</a:t>
            </a:r>
          </a:p>
          <a:p>
            <a:r>
              <a:rPr lang="en-US" altLang="zh-CN" sz="2800" dirty="0" smtClean="0"/>
              <a:t>            </a:t>
            </a:r>
            <a:r>
              <a:rPr lang="zh-CN" altLang="en-US" sz="2800" dirty="0" smtClean="0"/>
              <a:t>胡箫        </a:t>
            </a:r>
            <a:r>
              <a:rPr lang="en-US" altLang="zh-CN" sz="2800" dirty="0" smtClean="0"/>
              <a:t>xiaohu@buaa.edu.cn;</a:t>
            </a:r>
          </a:p>
          <a:p>
            <a:r>
              <a:rPr lang="zh-CN" altLang="en-US" sz="2800" dirty="0" smtClean="0"/>
              <a:t>课件网址：        </a:t>
            </a:r>
            <a:r>
              <a:rPr lang="en-US" altLang="zh-CN" sz="2800" dirty="0" smtClean="0"/>
              <a:t>http://pl.nlsde.buaa.edu.cn;</a:t>
            </a:r>
          </a:p>
          <a:p>
            <a:r>
              <a:rPr lang="en-US" altLang="zh-CN" sz="2800" dirty="0" smtClean="0"/>
              <a:t>                            http://course.buaa.edu.cn;</a:t>
            </a:r>
          </a:p>
          <a:p>
            <a:endParaRPr lang="zh-CN" altLang="en-US" sz="2800" dirty="0"/>
          </a:p>
        </p:txBody>
      </p:sp>
      <p:sp>
        <p:nvSpPr>
          <p:cNvPr id="3" name="标题 2"/>
          <p:cNvSpPr>
            <a:spLocks noGrp="1"/>
          </p:cNvSpPr>
          <p:nvPr>
            <p:ph type="title" idx="4294967295"/>
          </p:nvPr>
        </p:nvSpPr>
        <p:spPr/>
        <p:txBody>
          <a:bodyPr/>
          <a:lstStyle/>
          <a:p>
            <a:r>
              <a:rPr lang="zh-CN" altLang="en-US" dirty="0" smtClean="0"/>
              <a:t>程序设计语言原理</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1</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p:txBody>
          <a:bodyPr/>
          <a:lstStyle/>
          <a:p>
            <a:pPr eaLnBrk="1" hangingPunct="1"/>
            <a:r>
              <a:rPr lang="zh-CN" altLang="en-US" dirty="0" smtClean="0">
                <a:solidFill>
                  <a:schemeClr val="tx1"/>
                </a:solidFill>
              </a:rPr>
              <a:t>重要性：图灵奖</a:t>
            </a:r>
          </a:p>
        </p:txBody>
      </p:sp>
      <p:sp>
        <p:nvSpPr>
          <p:cNvPr id="6" name="内容占位符 2"/>
          <p:cNvSpPr txBox="1"/>
          <p:nvPr/>
        </p:nvSpPr>
        <p:spPr bwMode="auto">
          <a:xfrm>
            <a:off x="714375" y="1268413"/>
            <a:ext cx="7772400" cy="376237"/>
          </a:xfrm>
          <a:prstGeom prst="rect">
            <a:avLst/>
          </a:prstGeom>
          <a:noFill/>
          <a:ln w="9525">
            <a:noFill/>
            <a:miter lim="800000"/>
          </a:ln>
        </p:spPr>
        <p:txBody>
          <a:bodyPr/>
          <a:lstStyle/>
          <a:p>
            <a:pPr marL="342900" indent="-342900">
              <a:spcBef>
                <a:spcPct val="20000"/>
              </a:spcBef>
              <a:defRPr/>
            </a:pPr>
            <a:r>
              <a:rPr lang="en-US" altLang="zh-CN" sz="1800" kern="0" dirty="0">
                <a:latin typeface="+mn-lt"/>
                <a:ea typeface="+mn-ea"/>
              </a:rPr>
              <a:t>1966-2017</a:t>
            </a:r>
            <a:r>
              <a:rPr lang="zh-CN" altLang="en-US" sz="1800" kern="0" dirty="0">
                <a:latin typeface="+mn-lt"/>
                <a:ea typeface="+mn-ea"/>
              </a:rPr>
              <a:t>，</a:t>
            </a:r>
            <a:r>
              <a:rPr lang="en-US" altLang="zh-CN" sz="1800" kern="0" dirty="0">
                <a:latin typeface="+mn-lt"/>
                <a:ea typeface="+mn-ea"/>
              </a:rPr>
              <a:t>52</a:t>
            </a:r>
            <a:r>
              <a:rPr lang="zh-CN" altLang="en-US" sz="1800" kern="0" dirty="0">
                <a:latin typeface="+mn-lt"/>
                <a:ea typeface="+mn-ea"/>
              </a:rPr>
              <a:t>届图灵奖，有</a:t>
            </a:r>
            <a:r>
              <a:rPr lang="en-US" altLang="zh-CN" sz="1800" kern="0" dirty="0">
                <a:latin typeface="+mn-lt"/>
                <a:ea typeface="+mn-ea"/>
              </a:rPr>
              <a:t>15</a:t>
            </a:r>
            <a:r>
              <a:rPr lang="zh-CN" altLang="en-US" sz="1800" kern="0" dirty="0">
                <a:latin typeface="+mn-lt"/>
                <a:ea typeface="+mn-ea"/>
              </a:rPr>
              <a:t>届由于与程序设计语言有关的工作而获奖</a:t>
            </a:r>
            <a:endParaRPr lang="en-US" altLang="zh-CN" sz="1800" kern="0" dirty="0">
              <a:latin typeface="+mn-lt"/>
              <a:ea typeface="+mn-ea"/>
            </a:endParaRPr>
          </a:p>
          <a:p>
            <a:pPr marL="342900" indent="-342900">
              <a:spcBef>
                <a:spcPct val="20000"/>
              </a:spcBef>
              <a:defRPr/>
            </a:pPr>
            <a:endParaRPr lang="zh-CN" altLang="en-US" kern="0" dirty="0">
              <a:latin typeface="+mn-lt"/>
              <a:ea typeface="+mn-ea"/>
            </a:endParaRPr>
          </a:p>
        </p:txBody>
      </p:sp>
      <p:sp>
        <p:nvSpPr>
          <p:cNvPr id="8" name="内容占位符 2"/>
          <p:cNvSpPr txBox="1"/>
          <p:nvPr/>
        </p:nvSpPr>
        <p:spPr bwMode="auto">
          <a:xfrm>
            <a:off x="250825" y="1700213"/>
            <a:ext cx="4178300" cy="4776787"/>
          </a:xfrm>
          <a:prstGeom prst="rect">
            <a:avLst/>
          </a:prstGeom>
          <a:noFill/>
          <a:ln w="9525">
            <a:solidFill>
              <a:schemeClr val="tx1"/>
            </a:solidFill>
            <a:prstDash val="sysDot"/>
            <a:miter lim="800000"/>
          </a:ln>
          <a:effectLst/>
        </p:spPr>
        <p:txBody>
          <a:bodyPr/>
          <a:lstStyle/>
          <a:p>
            <a:pPr marL="342900" indent="-342900">
              <a:spcBef>
                <a:spcPct val="20000"/>
              </a:spcBef>
              <a:defRPr/>
            </a:pPr>
            <a:r>
              <a:rPr lang="en-US" altLang="zh-CN" sz="1800" kern="0" dirty="0">
                <a:latin typeface="+mn-lt"/>
                <a:ea typeface="+mn-ea"/>
              </a:rPr>
              <a:t>1966</a:t>
            </a:r>
            <a:r>
              <a:rPr lang="zh-CN" altLang="en-US" sz="1800" kern="0" dirty="0">
                <a:latin typeface="+mn-lt"/>
                <a:ea typeface="+mn-ea"/>
              </a:rPr>
              <a:t>，</a:t>
            </a:r>
            <a:r>
              <a:rPr lang="en-US" altLang="zh-CN" sz="1800" kern="0" dirty="0">
                <a:latin typeface="+mn-lt"/>
                <a:ea typeface="+mn-ea"/>
              </a:rPr>
              <a:t>Alan </a:t>
            </a:r>
            <a:r>
              <a:rPr lang="en-US" altLang="zh-CN" sz="1800" kern="0" dirty="0" err="1">
                <a:latin typeface="+mn-lt"/>
                <a:ea typeface="+mn-ea"/>
              </a:rPr>
              <a:t>J.Perlis</a:t>
            </a:r>
            <a:r>
              <a:rPr lang="zh-CN" altLang="en-US" sz="1800" kern="0" dirty="0">
                <a:latin typeface="+mn-lt"/>
                <a:ea typeface="+mn-ea"/>
              </a:rPr>
              <a:t>，早起语言和</a:t>
            </a:r>
            <a:r>
              <a:rPr lang="en-US" altLang="zh-CN" sz="1800" kern="0" dirty="0" err="1">
                <a:latin typeface="+mn-lt"/>
                <a:ea typeface="+mn-ea"/>
              </a:rPr>
              <a:t>Algol</a:t>
            </a:r>
            <a:r>
              <a:rPr lang="en-US" altLang="zh-CN" sz="1800" kern="0" dirty="0">
                <a:latin typeface="+mn-lt"/>
                <a:ea typeface="+mn-ea"/>
              </a:rPr>
              <a:t> 60</a:t>
            </a:r>
            <a:r>
              <a:rPr lang="zh-CN" altLang="en-US" sz="1800" kern="0" dirty="0">
                <a:latin typeface="+mn-lt"/>
                <a:ea typeface="+mn-ea"/>
              </a:rPr>
              <a:t>的贡献，图灵奖第一位获奖者</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1971</a:t>
            </a:r>
            <a:r>
              <a:rPr lang="zh-CN" altLang="en-US" sz="1800" kern="0" dirty="0">
                <a:latin typeface="+mn-lt"/>
                <a:ea typeface="+mn-ea"/>
              </a:rPr>
              <a:t>，</a:t>
            </a:r>
            <a:r>
              <a:rPr lang="en-US" altLang="zh-CN" sz="1800" kern="0" dirty="0">
                <a:latin typeface="+mn-lt"/>
                <a:ea typeface="+mn-ea"/>
              </a:rPr>
              <a:t>John McCarthy</a:t>
            </a:r>
            <a:r>
              <a:rPr lang="zh-CN" altLang="en-US" sz="1800" kern="0" dirty="0">
                <a:latin typeface="+mn-lt"/>
                <a:ea typeface="+mn-ea"/>
              </a:rPr>
              <a:t>，</a:t>
            </a:r>
            <a:r>
              <a:rPr lang="en-US" altLang="zh-CN" sz="1800" kern="0" dirty="0">
                <a:latin typeface="+mn-lt"/>
                <a:ea typeface="+mn-ea"/>
              </a:rPr>
              <a:t>LISP</a:t>
            </a:r>
            <a:r>
              <a:rPr lang="zh-CN" altLang="en-US" sz="1800" kern="0" dirty="0">
                <a:latin typeface="+mn-lt"/>
                <a:ea typeface="+mn-ea"/>
              </a:rPr>
              <a:t>语言，程序语义，程序理论</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1972</a:t>
            </a:r>
            <a:r>
              <a:rPr lang="zh-CN" altLang="en-US" sz="1800" kern="0" dirty="0">
                <a:latin typeface="+mn-lt"/>
                <a:ea typeface="+mn-ea"/>
              </a:rPr>
              <a:t>，</a:t>
            </a:r>
            <a:r>
              <a:rPr lang="en-US" altLang="zh-CN" sz="1800" kern="0" dirty="0" err="1">
                <a:latin typeface="+mn-lt"/>
                <a:ea typeface="+mn-ea"/>
              </a:rPr>
              <a:t>E.W.Dijkstra</a:t>
            </a:r>
            <a:r>
              <a:rPr lang="zh-CN" altLang="en-US" sz="1800" kern="0" dirty="0">
                <a:latin typeface="+mn-lt"/>
                <a:ea typeface="+mn-ea"/>
              </a:rPr>
              <a:t>，</a:t>
            </a:r>
            <a:r>
              <a:rPr lang="en-US" altLang="zh-CN" sz="1800" kern="0" dirty="0" err="1">
                <a:latin typeface="+mn-lt"/>
                <a:ea typeface="+mn-ea"/>
              </a:rPr>
              <a:t>Algol</a:t>
            </a:r>
            <a:r>
              <a:rPr lang="zh-CN" altLang="en-US" sz="1800" kern="0" dirty="0">
                <a:latin typeface="+mn-lt"/>
                <a:ea typeface="+mn-ea"/>
              </a:rPr>
              <a:t>编译，结构化程序设计，并发概念和原语，形式化推到，卫式命令等</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1977</a:t>
            </a:r>
            <a:r>
              <a:rPr lang="zh-CN" altLang="en-US" sz="1800" kern="0" dirty="0">
                <a:latin typeface="+mn-lt"/>
                <a:ea typeface="+mn-ea"/>
              </a:rPr>
              <a:t>，</a:t>
            </a:r>
            <a:r>
              <a:rPr lang="en-US" altLang="zh-CN" sz="1800" kern="0" dirty="0">
                <a:latin typeface="+mn-lt"/>
                <a:ea typeface="+mn-ea"/>
              </a:rPr>
              <a:t>John </a:t>
            </a:r>
            <a:r>
              <a:rPr lang="en-US" altLang="zh-CN" sz="1800" kern="0" dirty="0" err="1">
                <a:latin typeface="+mn-lt"/>
                <a:ea typeface="+mn-ea"/>
              </a:rPr>
              <a:t>Backus,Fortran</a:t>
            </a:r>
            <a:r>
              <a:rPr lang="zh-CN" altLang="en-US" sz="1800" kern="0" dirty="0">
                <a:latin typeface="+mn-lt"/>
                <a:ea typeface="+mn-ea"/>
              </a:rPr>
              <a:t>语言，</a:t>
            </a:r>
            <a:r>
              <a:rPr lang="en-US" altLang="zh-CN" sz="1800" kern="0" dirty="0">
                <a:latin typeface="+mn-lt"/>
                <a:ea typeface="+mn-ea"/>
              </a:rPr>
              <a:t>FP</a:t>
            </a:r>
            <a:r>
              <a:rPr lang="zh-CN" altLang="en-US" sz="1800" kern="0" dirty="0">
                <a:latin typeface="+mn-lt"/>
                <a:ea typeface="+mn-ea"/>
              </a:rPr>
              <a:t>语言，</a:t>
            </a:r>
            <a:r>
              <a:rPr lang="en-US" altLang="zh-CN" sz="1800" kern="0" dirty="0">
                <a:latin typeface="+mn-lt"/>
                <a:ea typeface="+mn-ea"/>
              </a:rPr>
              <a:t>BNF</a:t>
            </a:r>
            <a:r>
              <a:rPr lang="zh-CN" altLang="en-US" sz="1800" kern="0" dirty="0">
                <a:latin typeface="+mn-lt"/>
                <a:ea typeface="+mn-ea"/>
              </a:rPr>
              <a:t>等</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1978</a:t>
            </a:r>
            <a:r>
              <a:rPr lang="zh-CN" altLang="en-US" sz="1800" kern="0" dirty="0">
                <a:latin typeface="+mn-lt"/>
                <a:ea typeface="+mn-ea"/>
              </a:rPr>
              <a:t>，</a:t>
            </a:r>
            <a:r>
              <a:rPr lang="en-US" altLang="zh-CN" sz="1800" kern="0" dirty="0">
                <a:latin typeface="+mn-lt"/>
                <a:ea typeface="+mn-ea"/>
              </a:rPr>
              <a:t>Robert Floyd</a:t>
            </a:r>
            <a:r>
              <a:rPr lang="zh-CN" altLang="en-US" sz="1800" kern="0" dirty="0">
                <a:latin typeface="+mn-lt"/>
                <a:ea typeface="+mn-ea"/>
              </a:rPr>
              <a:t>，</a:t>
            </a:r>
            <a:r>
              <a:rPr lang="en-US" altLang="zh-CN" sz="1800" kern="0" dirty="0" err="1">
                <a:latin typeface="+mn-lt"/>
                <a:ea typeface="+mn-ea"/>
              </a:rPr>
              <a:t>Algol</a:t>
            </a:r>
            <a:r>
              <a:rPr lang="zh-CN" altLang="en-US" sz="1800" kern="0" dirty="0">
                <a:latin typeface="+mn-lt"/>
                <a:ea typeface="+mn-ea"/>
              </a:rPr>
              <a:t>编译，编译技术，程序优化，归纳断言法和前后断言，程序正确性，编译生成</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1979</a:t>
            </a:r>
            <a:r>
              <a:rPr lang="zh-CN" altLang="en-US" sz="1800" kern="0" dirty="0">
                <a:latin typeface="+mn-lt"/>
                <a:ea typeface="+mn-ea"/>
              </a:rPr>
              <a:t>，</a:t>
            </a:r>
            <a:r>
              <a:rPr lang="en-US" altLang="zh-CN" sz="1800" kern="0" dirty="0" err="1">
                <a:latin typeface="+mn-lt"/>
                <a:ea typeface="+mn-ea"/>
              </a:rPr>
              <a:t>K.E.Iverson,APL</a:t>
            </a:r>
            <a:r>
              <a:rPr lang="zh-CN" altLang="en-US" sz="1800" kern="0" dirty="0">
                <a:latin typeface="+mn-lt"/>
                <a:ea typeface="+mn-ea"/>
              </a:rPr>
              <a:t>语言</a:t>
            </a:r>
            <a:endParaRPr lang="en-US" altLang="zh-CN" sz="1800" kern="0" dirty="0">
              <a:latin typeface="+mn-lt"/>
              <a:ea typeface="+mn-ea"/>
            </a:endParaRPr>
          </a:p>
          <a:p>
            <a:pPr marL="342900" indent="-342900">
              <a:spcBef>
                <a:spcPct val="20000"/>
              </a:spcBef>
              <a:defRPr/>
            </a:pPr>
            <a:r>
              <a:rPr lang="en-US" altLang="zh-CN" sz="1800" kern="0" dirty="0">
                <a:ea typeface="宋体" pitchFamily="2" charset="-122"/>
              </a:rPr>
              <a:t>1980</a:t>
            </a:r>
            <a:r>
              <a:rPr lang="zh-CN" altLang="en-US" sz="1800" kern="0" dirty="0">
                <a:ea typeface="宋体" pitchFamily="2" charset="-122"/>
              </a:rPr>
              <a:t>，</a:t>
            </a:r>
            <a:r>
              <a:rPr lang="en-US" altLang="zh-CN" sz="1800" kern="0" dirty="0" err="1">
                <a:ea typeface="宋体" pitchFamily="2" charset="-122"/>
              </a:rPr>
              <a:t>C.A.R.Hoare</a:t>
            </a:r>
            <a:r>
              <a:rPr lang="zh-CN" altLang="en-US" sz="1800" kern="0" dirty="0">
                <a:ea typeface="宋体" pitchFamily="2" charset="-122"/>
              </a:rPr>
              <a:t>，结构化程序设计，</a:t>
            </a:r>
            <a:r>
              <a:rPr lang="en-US" altLang="zh-CN" sz="1800" kern="0" dirty="0">
                <a:ea typeface="宋体" pitchFamily="2" charset="-122"/>
              </a:rPr>
              <a:t>case</a:t>
            </a:r>
            <a:r>
              <a:rPr lang="zh-CN" altLang="en-US" sz="1800" kern="0" dirty="0">
                <a:ea typeface="宋体" pitchFamily="2" charset="-122"/>
              </a:rPr>
              <a:t>语句，公理语义学，并发程序的理论，</a:t>
            </a:r>
            <a:r>
              <a:rPr lang="en-US" altLang="zh-CN" sz="1800" kern="0" dirty="0">
                <a:ea typeface="宋体" pitchFamily="2" charset="-122"/>
              </a:rPr>
              <a:t>CSP</a:t>
            </a:r>
            <a:r>
              <a:rPr lang="zh-CN" altLang="en-US" sz="1800" kern="0" dirty="0">
                <a:ea typeface="宋体" pitchFamily="2" charset="-122"/>
              </a:rPr>
              <a:t>等</a:t>
            </a:r>
            <a:endParaRPr lang="en-US" altLang="zh-CN" sz="1800" kern="0" dirty="0">
              <a:latin typeface="+mn-lt"/>
              <a:ea typeface="+mn-ea"/>
            </a:endParaRPr>
          </a:p>
          <a:p>
            <a:pPr marL="342900" indent="-342900">
              <a:spcBef>
                <a:spcPct val="20000"/>
              </a:spcBef>
              <a:defRPr/>
            </a:pPr>
            <a:endParaRPr lang="zh-CN" altLang="en-US" kern="0" dirty="0">
              <a:latin typeface="+mn-lt"/>
              <a:ea typeface="+mn-ea"/>
            </a:endParaRPr>
          </a:p>
        </p:txBody>
      </p:sp>
      <p:sp>
        <p:nvSpPr>
          <p:cNvPr id="9" name="内容占位符 2"/>
          <p:cNvSpPr txBox="1"/>
          <p:nvPr/>
        </p:nvSpPr>
        <p:spPr bwMode="auto">
          <a:xfrm>
            <a:off x="4427538" y="1700213"/>
            <a:ext cx="4321175" cy="4776787"/>
          </a:xfrm>
          <a:prstGeom prst="rect">
            <a:avLst/>
          </a:prstGeom>
          <a:noFill/>
          <a:ln w="9525">
            <a:solidFill>
              <a:schemeClr val="tx1"/>
            </a:solidFill>
            <a:prstDash val="sysDot"/>
            <a:miter lim="800000"/>
          </a:ln>
          <a:effectLst/>
        </p:spPr>
        <p:txBody>
          <a:bodyPr/>
          <a:lstStyle/>
          <a:p>
            <a:pPr marL="342900" indent="-342900">
              <a:spcBef>
                <a:spcPct val="20000"/>
              </a:spcBef>
              <a:defRPr/>
            </a:pPr>
            <a:r>
              <a:rPr lang="en-US" altLang="zh-CN" sz="1800" kern="0" dirty="0">
                <a:latin typeface="+mn-lt"/>
                <a:ea typeface="+mn-ea"/>
              </a:rPr>
              <a:t>1983</a:t>
            </a:r>
            <a:r>
              <a:rPr lang="zh-CN" altLang="en-US" sz="1800" kern="0" dirty="0">
                <a:latin typeface="+mn-lt"/>
                <a:ea typeface="+mn-ea"/>
              </a:rPr>
              <a:t>，</a:t>
            </a:r>
            <a:r>
              <a:rPr lang="en-US" altLang="zh-CN" sz="1800" kern="0" dirty="0">
                <a:latin typeface="+mn-lt"/>
                <a:ea typeface="+mn-ea"/>
              </a:rPr>
              <a:t>Dennis Ritchie</a:t>
            </a:r>
            <a:r>
              <a:rPr lang="zh-CN" altLang="en-US" sz="1800" kern="0" dirty="0">
                <a:latin typeface="+mn-lt"/>
                <a:ea typeface="+mn-ea"/>
              </a:rPr>
              <a:t>和</a:t>
            </a:r>
            <a:r>
              <a:rPr lang="en-US" altLang="zh-CN" sz="1800" kern="0" dirty="0">
                <a:latin typeface="+mn-lt"/>
                <a:ea typeface="+mn-ea"/>
              </a:rPr>
              <a:t>Thompson</a:t>
            </a:r>
            <a:r>
              <a:rPr lang="zh-CN" altLang="en-US" sz="1800" kern="0" dirty="0">
                <a:latin typeface="+mn-lt"/>
                <a:ea typeface="+mn-ea"/>
              </a:rPr>
              <a:t>，</a:t>
            </a:r>
            <a:r>
              <a:rPr lang="en-US" altLang="zh-CN" sz="1800" kern="0" dirty="0">
                <a:latin typeface="+mn-lt"/>
                <a:ea typeface="+mn-ea"/>
              </a:rPr>
              <a:t>C</a:t>
            </a:r>
            <a:r>
              <a:rPr lang="zh-CN" altLang="en-US" sz="1800" kern="0" dirty="0">
                <a:latin typeface="+mn-lt"/>
                <a:ea typeface="+mn-ea"/>
              </a:rPr>
              <a:t>语言和</a:t>
            </a:r>
            <a:r>
              <a:rPr lang="en-US" altLang="zh-CN" sz="1800" kern="0" dirty="0">
                <a:latin typeface="+mn-lt"/>
                <a:ea typeface="+mn-ea"/>
              </a:rPr>
              <a:t>UNIX</a:t>
            </a:r>
          </a:p>
          <a:p>
            <a:pPr marL="342900" indent="-342900">
              <a:spcBef>
                <a:spcPct val="20000"/>
              </a:spcBef>
              <a:defRPr/>
            </a:pPr>
            <a:r>
              <a:rPr lang="en-US" altLang="zh-CN" sz="1800" kern="0" dirty="0">
                <a:latin typeface="+mn-lt"/>
                <a:ea typeface="+mn-ea"/>
              </a:rPr>
              <a:t>1984</a:t>
            </a:r>
            <a:r>
              <a:rPr lang="zh-CN" altLang="en-US" sz="1800" kern="0" dirty="0">
                <a:latin typeface="+mn-lt"/>
                <a:ea typeface="+mn-ea"/>
              </a:rPr>
              <a:t>，</a:t>
            </a:r>
            <a:r>
              <a:rPr lang="en-US" altLang="zh-CN" sz="1800" kern="0" dirty="0" err="1">
                <a:latin typeface="+mn-lt"/>
                <a:ea typeface="+mn-ea"/>
              </a:rPr>
              <a:t>Niklaus</a:t>
            </a:r>
            <a:r>
              <a:rPr lang="en-US" altLang="zh-CN" sz="1800" kern="0" dirty="0">
                <a:latin typeface="+mn-lt"/>
                <a:ea typeface="+mn-ea"/>
              </a:rPr>
              <a:t> Wirth,  </a:t>
            </a:r>
            <a:r>
              <a:rPr lang="en-US" altLang="zh-CN" sz="1800" kern="0" dirty="0" err="1">
                <a:latin typeface="+mn-lt"/>
                <a:ea typeface="+mn-ea"/>
              </a:rPr>
              <a:t>Alogl</a:t>
            </a:r>
            <a:r>
              <a:rPr lang="en-US" altLang="zh-CN" sz="1800" kern="0" dirty="0">
                <a:latin typeface="+mn-lt"/>
                <a:ea typeface="+mn-ea"/>
              </a:rPr>
              <a:t> W, PL360, Pascal, Modula-1/2, Oberon</a:t>
            </a:r>
            <a:r>
              <a:rPr lang="zh-CN" altLang="en-US" sz="1800" kern="0" dirty="0">
                <a:latin typeface="+mn-lt"/>
                <a:ea typeface="+mn-ea"/>
              </a:rPr>
              <a:t>，逐步求精，结构化程序设计，语法图</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1991</a:t>
            </a:r>
            <a:r>
              <a:rPr lang="zh-CN" altLang="en-US" sz="1800" kern="0" dirty="0">
                <a:latin typeface="+mn-lt"/>
                <a:ea typeface="+mn-ea"/>
              </a:rPr>
              <a:t>，</a:t>
            </a:r>
            <a:r>
              <a:rPr lang="en-US" altLang="zh-CN" sz="1800" kern="0" dirty="0">
                <a:latin typeface="+mn-lt"/>
                <a:ea typeface="+mn-ea"/>
              </a:rPr>
              <a:t>Robin Milner, ML</a:t>
            </a:r>
            <a:r>
              <a:rPr lang="zh-CN" altLang="en-US" sz="1800" kern="0" dirty="0">
                <a:latin typeface="+mn-lt"/>
                <a:ea typeface="+mn-ea"/>
              </a:rPr>
              <a:t>语言，并发理论，</a:t>
            </a:r>
            <a:r>
              <a:rPr lang="en-US" altLang="zh-CN" sz="1800" kern="0" dirty="0">
                <a:latin typeface="+mn-lt"/>
                <a:ea typeface="+mn-ea"/>
              </a:rPr>
              <a:t>CCS</a:t>
            </a:r>
          </a:p>
          <a:p>
            <a:pPr marL="342900" indent="-342900">
              <a:spcBef>
                <a:spcPct val="20000"/>
              </a:spcBef>
              <a:defRPr/>
            </a:pPr>
            <a:r>
              <a:rPr lang="en-US" altLang="zh-CN" sz="1800" kern="0" dirty="0">
                <a:latin typeface="+mn-lt"/>
                <a:ea typeface="+mn-ea"/>
              </a:rPr>
              <a:t>2001</a:t>
            </a:r>
            <a:r>
              <a:rPr lang="zh-CN" altLang="en-US" sz="1800" kern="0" dirty="0">
                <a:latin typeface="+mn-lt"/>
                <a:ea typeface="+mn-ea"/>
              </a:rPr>
              <a:t>，</a:t>
            </a:r>
            <a:r>
              <a:rPr lang="en-US" altLang="zh-CN" sz="1800" kern="0" dirty="0">
                <a:latin typeface="+mn-lt"/>
                <a:ea typeface="+mn-ea"/>
              </a:rPr>
              <a:t>Ole-Johan Dahl</a:t>
            </a:r>
            <a:r>
              <a:rPr lang="zh-CN" altLang="en-US" sz="1800" kern="0" dirty="0">
                <a:latin typeface="+mn-lt"/>
                <a:ea typeface="+mn-ea"/>
              </a:rPr>
              <a:t>和</a:t>
            </a:r>
            <a:r>
              <a:rPr lang="en-US" altLang="zh-CN" sz="1800" kern="0" dirty="0">
                <a:latin typeface="+mn-lt"/>
                <a:ea typeface="+mn-ea"/>
              </a:rPr>
              <a:t>Kristen </a:t>
            </a:r>
            <a:r>
              <a:rPr lang="en-US" altLang="zh-CN" sz="1800" kern="0" dirty="0" err="1">
                <a:latin typeface="+mn-lt"/>
                <a:ea typeface="+mn-ea"/>
              </a:rPr>
              <a:t>Nygaard</a:t>
            </a:r>
            <a:r>
              <a:rPr lang="en-US" altLang="zh-CN" sz="1800" kern="0" dirty="0">
                <a:latin typeface="+mn-lt"/>
                <a:ea typeface="+mn-ea"/>
              </a:rPr>
              <a:t>, </a:t>
            </a:r>
            <a:r>
              <a:rPr lang="en-US" altLang="zh-CN" sz="1800" kern="0" dirty="0" err="1">
                <a:latin typeface="+mn-lt"/>
                <a:ea typeface="+mn-ea"/>
              </a:rPr>
              <a:t>Simula</a:t>
            </a:r>
            <a:r>
              <a:rPr lang="zh-CN" altLang="en-US" sz="1800" kern="0" dirty="0">
                <a:latin typeface="+mn-lt"/>
                <a:ea typeface="+mn-ea"/>
              </a:rPr>
              <a:t>语言，</a:t>
            </a:r>
            <a:r>
              <a:rPr lang="en-US" altLang="zh-CN" sz="1800" kern="0" dirty="0">
                <a:latin typeface="+mn-lt"/>
                <a:ea typeface="+mn-ea"/>
              </a:rPr>
              <a:t>OO</a:t>
            </a:r>
            <a:r>
              <a:rPr lang="zh-CN" altLang="en-US" sz="1800" kern="0" dirty="0">
                <a:latin typeface="+mn-lt"/>
                <a:ea typeface="+mn-ea"/>
              </a:rPr>
              <a:t>概念</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2003</a:t>
            </a:r>
            <a:r>
              <a:rPr lang="zh-CN" altLang="en-US" sz="1800" kern="0" dirty="0">
                <a:latin typeface="+mn-lt"/>
                <a:ea typeface="+mn-ea"/>
              </a:rPr>
              <a:t>，</a:t>
            </a:r>
            <a:r>
              <a:rPr lang="en-US" altLang="zh-CN" sz="1800" kern="0" dirty="0">
                <a:latin typeface="+mn-lt"/>
                <a:ea typeface="+mn-ea"/>
              </a:rPr>
              <a:t>Alan Kay, </a:t>
            </a:r>
            <a:r>
              <a:rPr lang="en-US" altLang="zh-CN" sz="1800" kern="0" dirty="0" err="1">
                <a:latin typeface="+mn-lt"/>
                <a:ea typeface="+mn-ea"/>
              </a:rPr>
              <a:t>Smaltalk</a:t>
            </a:r>
            <a:r>
              <a:rPr lang="zh-CN" altLang="en-US" sz="1800" kern="0" dirty="0">
                <a:latin typeface="+mn-lt"/>
                <a:ea typeface="+mn-ea"/>
              </a:rPr>
              <a:t>语言，</a:t>
            </a:r>
            <a:r>
              <a:rPr lang="en-US" altLang="zh-CN" sz="1800" kern="0" dirty="0">
                <a:latin typeface="+mn-lt"/>
                <a:ea typeface="+mn-ea"/>
              </a:rPr>
              <a:t>OO</a:t>
            </a:r>
            <a:r>
              <a:rPr lang="zh-CN" altLang="en-US" sz="1800" kern="0" dirty="0">
                <a:latin typeface="+mn-lt"/>
                <a:ea typeface="+mn-ea"/>
              </a:rPr>
              <a:t>概念、语言和程序设计</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2005</a:t>
            </a:r>
            <a:r>
              <a:rPr lang="zh-CN" altLang="en-US" sz="1800" kern="0" dirty="0">
                <a:latin typeface="+mn-lt"/>
                <a:ea typeface="+mn-ea"/>
              </a:rPr>
              <a:t>，</a:t>
            </a:r>
            <a:r>
              <a:rPr lang="en-US" altLang="zh-CN" sz="1800" kern="0" dirty="0">
                <a:latin typeface="+mn-lt"/>
                <a:ea typeface="+mn-ea"/>
              </a:rPr>
              <a:t>Peter </a:t>
            </a:r>
            <a:r>
              <a:rPr lang="en-US" altLang="zh-CN" sz="1800" kern="0" dirty="0" err="1">
                <a:latin typeface="+mn-lt"/>
                <a:ea typeface="+mn-ea"/>
              </a:rPr>
              <a:t>Naur</a:t>
            </a:r>
            <a:r>
              <a:rPr lang="en-US" altLang="zh-CN" sz="1800" kern="0" dirty="0">
                <a:latin typeface="+mn-lt"/>
                <a:ea typeface="+mn-ea"/>
              </a:rPr>
              <a:t>, </a:t>
            </a:r>
            <a:r>
              <a:rPr lang="en-US" altLang="zh-CN" sz="1800" kern="0" dirty="0" err="1">
                <a:latin typeface="+mn-lt"/>
                <a:ea typeface="+mn-ea"/>
              </a:rPr>
              <a:t>Algol</a:t>
            </a:r>
            <a:r>
              <a:rPr lang="en-US" altLang="zh-CN" sz="1800" kern="0" dirty="0">
                <a:latin typeface="+mn-lt"/>
                <a:ea typeface="+mn-ea"/>
              </a:rPr>
              <a:t> 60</a:t>
            </a:r>
            <a:r>
              <a:rPr lang="zh-CN" altLang="en-US" sz="1800" kern="0" dirty="0">
                <a:latin typeface="+mn-lt"/>
                <a:ea typeface="+mn-ea"/>
              </a:rPr>
              <a:t>语言的设计和定义，编译，程序设计的原理和实践</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2006</a:t>
            </a:r>
            <a:r>
              <a:rPr lang="zh-CN" altLang="en-US" sz="1800" kern="0" dirty="0">
                <a:latin typeface="+mn-lt"/>
                <a:ea typeface="+mn-ea"/>
              </a:rPr>
              <a:t>，</a:t>
            </a:r>
            <a:r>
              <a:rPr lang="en-US" altLang="zh-CN" sz="1800" kern="0" dirty="0">
                <a:latin typeface="+mn-lt"/>
                <a:ea typeface="+mn-ea"/>
              </a:rPr>
              <a:t>Frances Allen</a:t>
            </a:r>
            <a:r>
              <a:rPr lang="zh-CN" altLang="en-US" sz="1800" kern="0" dirty="0">
                <a:latin typeface="+mn-lt"/>
                <a:ea typeface="+mn-ea"/>
              </a:rPr>
              <a:t>，优化编译和并行化</a:t>
            </a:r>
            <a:endParaRPr lang="en-US" altLang="zh-CN" sz="1800" kern="0" dirty="0">
              <a:latin typeface="+mn-lt"/>
              <a:ea typeface="+mn-ea"/>
            </a:endParaRPr>
          </a:p>
          <a:p>
            <a:pPr marL="342900" indent="-342900">
              <a:spcBef>
                <a:spcPct val="20000"/>
              </a:spcBef>
              <a:defRPr/>
            </a:pPr>
            <a:r>
              <a:rPr lang="en-US" altLang="zh-CN" sz="1800" kern="0" dirty="0">
                <a:latin typeface="+mn-lt"/>
                <a:ea typeface="+mn-ea"/>
              </a:rPr>
              <a:t>2008</a:t>
            </a:r>
            <a:r>
              <a:rPr lang="zh-CN" altLang="en-US" sz="1800" kern="0" dirty="0">
                <a:latin typeface="+mn-lt"/>
                <a:ea typeface="+mn-ea"/>
              </a:rPr>
              <a:t>，</a:t>
            </a:r>
            <a:r>
              <a:rPr lang="en-US" altLang="zh-CN" sz="1800" kern="0" dirty="0">
                <a:latin typeface="+mn-lt"/>
                <a:ea typeface="+mn-ea"/>
              </a:rPr>
              <a:t>Barbara </a:t>
            </a:r>
            <a:r>
              <a:rPr lang="en-US" altLang="zh-CN" sz="1800" kern="0" dirty="0" err="1">
                <a:latin typeface="+mn-lt"/>
                <a:ea typeface="+mn-ea"/>
              </a:rPr>
              <a:t>Liskov</a:t>
            </a:r>
            <a:r>
              <a:rPr lang="zh-CN" altLang="en-US" sz="1800" kern="0" dirty="0">
                <a:latin typeface="+mn-lt"/>
                <a:ea typeface="+mn-ea"/>
              </a:rPr>
              <a:t>，数据抽象</a:t>
            </a:r>
            <a:r>
              <a:rPr lang="en-US" altLang="zh-CN" sz="1800" kern="0" dirty="0">
                <a:latin typeface="+mn-lt"/>
                <a:ea typeface="+mn-ea"/>
              </a:rPr>
              <a:t>/OO/</a:t>
            </a:r>
            <a:r>
              <a:rPr lang="zh-CN" altLang="en-US" sz="1800" kern="0" dirty="0">
                <a:latin typeface="+mn-lt"/>
                <a:ea typeface="+mn-ea"/>
              </a:rPr>
              <a:t>容错</a:t>
            </a:r>
            <a:r>
              <a:rPr lang="en-US" altLang="zh-CN" sz="1800" kern="0" dirty="0">
                <a:latin typeface="+mn-lt"/>
                <a:ea typeface="+mn-ea"/>
              </a:rPr>
              <a:t>/</a:t>
            </a:r>
            <a:r>
              <a:rPr lang="zh-CN" altLang="en-US" sz="1800" kern="0" dirty="0">
                <a:latin typeface="+mn-lt"/>
                <a:ea typeface="+mn-ea"/>
              </a:rPr>
              <a:t>分布式计算程序的基础和</a:t>
            </a:r>
            <a:r>
              <a:rPr lang="zh-CN" altLang="en-US" sz="1800" kern="0" dirty="0" smtClean="0">
                <a:latin typeface="+mn-lt"/>
                <a:ea typeface="+mn-ea"/>
              </a:rPr>
              <a:t>语言</a:t>
            </a:r>
            <a:endParaRPr lang="en-US" altLang="zh-CN" sz="1800" kern="0" dirty="0">
              <a:latin typeface="+mn-lt"/>
              <a:ea typeface="+mn-ea"/>
            </a:endParaRPr>
          </a:p>
        </p:txBody>
      </p:sp>
      <p:sp>
        <p:nvSpPr>
          <p:cNvPr id="3" name="灯片编号占位符 2"/>
          <p:cNvSpPr>
            <a:spLocks noGrp="1"/>
          </p:cNvSpPr>
          <p:nvPr>
            <p:ph type="sldNum" sz="quarter" idx="12"/>
          </p:nvPr>
        </p:nvSpPr>
        <p:spPr/>
        <p:txBody>
          <a:bodyPr/>
          <a:lstStyle/>
          <a:p>
            <a:r>
              <a:rPr lang="zh-CN" altLang="en-US" smtClean="0"/>
              <a:t>第</a:t>
            </a:r>
            <a:fld id="{B30B5B1B-B379-4BE8-8A24-9C9971F3988C}" type="slidenum">
              <a:rPr lang="zh-CN" altLang="en-US" smtClean="0"/>
              <a:t>10</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half" idx="1"/>
          </p:nvPr>
        </p:nvSpPr>
        <p:spPr/>
        <p:txBody>
          <a:bodyPr/>
          <a:lstStyle/>
          <a:p>
            <a:pPr eaLnBrk="1" hangingPunct="1">
              <a:buFont typeface="Wingdings" panose="05000000000000000000" pitchFamily="2" charset="2"/>
              <a:buChar char="l"/>
              <a:defRPr/>
            </a:pPr>
            <a:r>
              <a:rPr lang="zh-CN" altLang="en-US" sz="2000" dirty="0"/>
              <a:t>狭义的摩尔定律已失效，提高主频的趋势已停止</a:t>
            </a:r>
          </a:p>
          <a:p>
            <a:pPr eaLnBrk="1" hangingPunct="1">
              <a:buFont typeface="Wingdings" panose="05000000000000000000" pitchFamily="2" charset="2"/>
              <a:buChar char="l"/>
              <a:defRPr/>
            </a:pPr>
            <a:r>
              <a:rPr lang="zh-CN" altLang="en-US" sz="2000" dirty="0"/>
              <a:t>并行环境已逐渐成为我们周围最常见计算机的基本结构的一部分</a:t>
            </a:r>
          </a:p>
          <a:p>
            <a:pPr eaLnBrk="1" hangingPunct="1">
              <a:buFont typeface="Wingdings" panose="05000000000000000000" pitchFamily="2" charset="2"/>
              <a:buChar char="l"/>
              <a:defRPr/>
            </a:pPr>
            <a:r>
              <a:rPr lang="zh-CN" altLang="en-US" sz="2000" dirty="0"/>
              <a:t>如何做并行程序设计的问题变成对每个计算机工作者的挑战</a:t>
            </a:r>
          </a:p>
          <a:p>
            <a:pPr eaLnBrk="1" hangingPunct="1">
              <a:buFont typeface="Wingdings" panose="05000000000000000000" pitchFamily="2" charset="2"/>
              <a:buChar char="l"/>
              <a:defRPr/>
            </a:pPr>
            <a:r>
              <a:rPr lang="zh-CN" altLang="en-US" sz="2000" dirty="0"/>
              <a:t>程序设计语言也需要反应这方面的需求</a:t>
            </a:r>
          </a:p>
          <a:p>
            <a:pPr eaLnBrk="1" hangingPunct="1">
              <a:buFont typeface="Wingdings" panose="05000000000000000000" pitchFamily="2" charset="2"/>
              <a:buChar char="l"/>
              <a:defRPr/>
            </a:pPr>
            <a:r>
              <a:rPr lang="zh-CN" altLang="en-US" sz="2000" dirty="0"/>
              <a:t>有关并行语言、程序和程序设计的问题，将在今后很多年里成为程序设计语言研究领域里最重要的</a:t>
            </a:r>
            <a:r>
              <a:rPr lang="zh-CN" altLang="en-US" sz="2000" dirty="0" smtClean="0"/>
              <a:t>问题</a:t>
            </a:r>
            <a:endParaRPr lang="zh-CN" altLang="en-US" sz="2000" dirty="0"/>
          </a:p>
        </p:txBody>
      </p:sp>
      <p:sp>
        <p:nvSpPr>
          <p:cNvPr id="3" name="标题 2"/>
          <p:cNvSpPr>
            <a:spLocks noGrp="1"/>
          </p:cNvSpPr>
          <p:nvPr>
            <p:ph type="title" idx="4294967295"/>
          </p:nvPr>
        </p:nvSpPr>
        <p:spPr/>
        <p:txBody>
          <a:bodyPr/>
          <a:lstStyle/>
          <a:p>
            <a:r>
              <a:rPr lang="zh-CN" altLang="en-US" dirty="0" smtClean="0"/>
              <a:t>新趋势：并行</a:t>
            </a:r>
            <a:endParaRPr lang="zh-CN" altLang="en-US" dirty="0"/>
          </a:p>
        </p:txBody>
      </p:sp>
      <p:pic>
        <p:nvPicPr>
          <p:cNvPr id="11" name="图片 5"/>
          <p:cNvPicPr>
            <a:picLocks noGrp="1" noChangeAspect="1"/>
          </p:cNvPicPr>
          <p:nvPr>
            <p:ph sz="half" idx="2"/>
          </p:nvPr>
        </p:nvPicPr>
        <p:blipFill>
          <a:blip r:embed="rId2"/>
          <a:srcRect/>
          <a:stretch>
            <a:fillRect/>
          </a:stretch>
        </p:blipFill>
        <p:spPr bwMode="auto">
          <a:xfrm>
            <a:off x="4648200" y="1389252"/>
            <a:ext cx="4316413" cy="4931983"/>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r>
              <a:rPr lang="zh-CN" altLang="en-US" smtClean="0"/>
              <a:t>第</a:t>
            </a:r>
            <a:fld id="{4087F312-5E81-43BA-9109-47B47D2D912D}" type="slidenum">
              <a:rPr lang="zh-CN" altLang="en-US" smtClean="0"/>
              <a:t>11</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sz="2400" dirty="0" smtClean="0"/>
              <a:t>有关并行系统和并行程序设计的研究已经进行了近</a:t>
            </a:r>
            <a:r>
              <a:rPr lang="en-US" altLang="zh-CN" sz="2400" dirty="0" smtClean="0"/>
              <a:t>40</a:t>
            </a:r>
            <a:r>
              <a:rPr lang="zh-CN" altLang="en-US" sz="2400" dirty="0" smtClean="0"/>
              <a:t>年，但对并行系统和如何设计实现并行系统的认识仍很不成熟：</a:t>
            </a:r>
          </a:p>
          <a:p>
            <a:pPr lvl="1"/>
            <a:r>
              <a:rPr lang="zh-CN" altLang="en-US" sz="2000" dirty="0" smtClean="0"/>
              <a:t>已开发的并行系统（及分布式系统）经常出现意料之外的错误</a:t>
            </a:r>
          </a:p>
          <a:p>
            <a:pPr lvl="1"/>
            <a:r>
              <a:rPr lang="zh-CN" altLang="en-US" sz="2000" dirty="0" smtClean="0"/>
              <a:t>并行系统的开发方法很难使用，开发低效，对开发人员缺乏良好支持</a:t>
            </a:r>
          </a:p>
          <a:p>
            <a:pPr lvl="1"/>
            <a:r>
              <a:rPr lang="zh-CN" altLang="en-US" sz="2000" dirty="0" smtClean="0"/>
              <a:t>描述并发系统的记法形式过于低级和细节，缺乏有效抽象手段</a:t>
            </a:r>
          </a:p>
          <a:p>
            <a:pPr lvl="1"/>
            <a:r>
              <a:rPr lang="zh-CN" altLang="en-US" sz="2000" dirty="0" smtClean="0"/>
              <a:t> 并发系统的验证技术不成熟，系统缺乏可靠性的保证</a:t>
            </a:r>
          </a:p>
          <a:p>
            <a:r>
              <a:rPr lang="zh-CN" altLang="en-US" sz="2400" dirty="0" smtClean="0"/>
              <a:t>对于上述问题的研究和并发程序开发实践将未来语言的发展影响有重大影响</a:t>
            </a:r>
          </a:p>
          <a:p>
            <a:pPr lvl="1"/>
            <a:r>
              <a:rPr lang="zh-CN" altLang="en-US" sz="2000" dirty="0" smtClean="0"/>
              <a:t>许多新语言里加入了并行特征，包括</a:t>
            </a:r>
            <a:r>
              <a:rPr lang="en-US" altLang="zh-CN" sz="2000" dirty="0" smtClean="0"/>
              <a:t>Java</a:t>
            </a:r>
            <a:r>
              <a:rPr lang="zh-CN" altLang="en-US" sz="2000" dirty="0" smtClean="0"/>
              <a:t>、</a:t>
            </a:r>
            <a:r>
              <a:rPr lang="en-US" altLang="zh-CN" sz="2000" dirty="0" smtClean="0"/>
              <a:t>C# </a:t>
            </a:r>
            <a:r>
              <a:rPr lang="zh-CN" altLang="en-US" sz="2000" dirty="0" smtClean="0"/>
              <a:t>等</a:t>
            </a:r>
          </a:p>
          <a:p>
            <a:pPr lvl="1"/>
            <a:r>
              <a:rPr lang="zh-CN" altLang="en-US" sz="2000" dirty="0" smtClean="0"/>
              <a:t>一些并行理论的研究成果被用于实践，如</a:t>
            </a:r>
            <a:r>
              <a:rPr lang="en-US" altLang="zh-CN" sz="2000" dirty="0" smtClean="0"/>
              <a:t>JCSP</a:t>
            </a:r>
          </a:p>
          <a:p>
            <a:pPr lvl="1"/>
            <a:r>
              <a:rPr lang="zh-CN" altLang="en-US" sz="2000" dirty="0" smtClean="0"/>
              <a:t>人们重新开始重视无状态的程序设计，函数式程序设计（如</a:t>
            </a:r>
            <a:r>
              <a:rPr lang="en-US" altLang="zh-CN" sz="2000" dirty="0" err="1" smtClean="0"/>
              <a:t>Erlang</a:t>
            </a:r>
            <a:r>
              <a:rPr lang="en-US" altLang="zh-CN" sz="2000" dirty="0" smtClean="0"/>
              <a:t> </a:t>
            </a:r>
            <a:r>
              <a:rPr lang="zh-CN" altLang="en-US" sz="2000" dirty="0" smtClean="0"/>
              <a:t>语言受到许多人推崇），提出了一些新想法</a:t>
            </a:r>
          </a:p>
          <a:p>
            <a:pPr lvl="1"/>
            <a:r>
              <a:rPr lang="zh-CN" altLang="en-US" sz="2000" dirty="0" smtClean="0"/>
              <a:t>这方面的理论和实际技术研究将成为很长时间的研究热点</a:t>
            </a:r>
            <a:endParaRPr lang="zh-CN" altLang="en-US" sz="2000" dirty="0"/>
          </a:p>
        </p:txBody>
      </p:sp>
      <p:sp>
        <p:nvSpPr>
          <p:cNvPr id="3" name="标题 2"/>
          <p:cNvSpPr>
            <a:spLocks noGrp="1"/>
          </p:cNvSpPr>
          <p:nvPr>
            <p:ph type="title" idx="4294967295"/>
          </p:nvPr>
        </p:nvSpPr>
        <p:spPr/>
        <p:txBody>
          <a:bodyPr/>
          <a:lstStyle/>
          <a:p>
            <a:r>
              <a:rPr lang="zh-CN" altLang="en-US" dirty="0" smtClean="0"/>
              <a:t>新趋势：并行</a:t>
            </a:r>
            <a:endParaRPr lang="zh-CN" altLang="en-US" dirty="0"/>
          </a:p>
        </p:txBody>
      </p:sp>
      <p:sp>
        <p:nvSpPr>
          <p:cNvPr id="8" name="灯片编号占位符 7"/>
          <p:cNvSpPr>
            <a:spLocks noGrp="1"/>
          </p:cNvSpPr>
          <p:nvPr>
            <p:ph type="sldNum" sz="quarter" idx="12"/>
          </p:nvPr>
        </p:nvSpPr>
        <p:spPr/>
        <p:txBody>
          <a:bodyPr/>
          <a:lstStyle/>
          <a:p>
            <a:r>
              <a:rPr lang="zh-CN" altLang="en-US" smtClean="0"/>
              <a:t>第</a:t>
            </a:r>
            <a:fld id="{23DD1DED-EF02-4749-81AD-5833EEB27F51}" type="slidenum">
              <a:rPr lang="zh-CN" altLang="en-US" smtClean="0"/>
              <a:t>12</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smtClean="0"/>
              <a:t>二十一世纪以来，脚本语言在计算机应用盛行，重要实例：</a:t>
            </a:r>
          </a:p>
          <a:p>
            <a:pPr lvl="1"/>
            <a:r>
              <a:rPr lang="zh-CN" altLang="en-US" sz="2000" dirty="0" smtClean="0"/>
              <a:t>用于开发</a:t>
            </a:r>
            <a:r>
              <a:rPr lang="en-US" altLang="zh-CN" sz="2000" dirty="0" smtClean="0"/>
              <a:t>Web </a:t>
            </a:r>
            <a:r>
              <a:rPr lang="zh-CN" altLang="en-US" sz="2000" dirty="0" smtClean="0"/>
              <a:t>服务端的</a:t>
            </a:r>
            <a:r>
              <a:rPr lang="en-US" altLang="zh-CN" sz="2000" dirty="0" smtClean="0"/>
              <a:t>PHP</a:t>
            </a:r>
            <a:r>
              <a:rPr lang="zh-CN" altLang="en-US" sz="2000" dirty="0" smtClean="0"/>
              <a:t>、</a:t>
            </a:r>
            <a:r>
              <a:rPr lang="en-US" altLang="zh-CN" sz="2000" dirty="0" smtClean="0"/>
              <a:t>ASP</a:t>
            </a:r>
            <a:r>
              <a:rPr lang="zh-CN" altLang="en-US" sz="2000" dirty="0" smtClean="0"/>
              <a:t>、</a:t>
            </a:r>
            <a:r>
              <a:rPr lang="en-US" altLang="zh-CN" sz="2000" dirty="0" smtClean="0"/>
              <a:t>JSP </a:t>
            </a:r>
            <a:r>
              <a:rPr lang="zh-CN" altLang="en-US" sz="2000" dirty="0" smtClean="0"/>
              <a:t>等</a:t>
            </a:r>
          </a:p>
          <a:p>
            <a:pPr lvl="1"/>
            <a:r>
              <a:rPr lang="zh-CN" altLang="en-US" sz="2000" dirty="0" smtClean="0"/>
              <a:t>用于</a:t>
            </a:r>
            <a:r>
              <a:rPr lang="en-US" altLang="zh-CN" sz="2000" dirty="0" smtClean="0"/>
              <a:t>Web </a:t>
            </a:r>
            <a:r>
              <a:rPr lang="zh-CN" altLang="en-US" sz="2000" dirty="0" smtClean="0"/>
              <a:t>客户端网页嵌入应用的</a:t>
            </a:r>
            <a:r>
              <a:rPr lang="en-US" altLang="zh-CN" sz="2000" dirty="0" smtClean="0"/>
              <a:t>JavaScript </a:t>
            </a:r>
            <a:r>
              <a:rPr lang="zh-CN" altLang="en-US" sz="2000" dirty="0" smtClean="0"/>
              <a:t>等</a:t>
            </a:r>
          </a:p>
          <a:p>
            <a:pPr lvl="1"/>
            <a:r>
              <a:rPr lang="zh-CN" altLang="en-US" sz="2000" dirty="0" smtClean="0"/>
              <a:t>用于更广泛的应用开发的</a:t>
            </a:r>
            <a:r>
              <a:rPr lang="en-US" altLang="zh-CN" sz="2000" dirty="0" smtClean="0"/>
              <a:t>Perl</a:t>
            </a:r>
            <a:r>
              <a:rPr lang="zh-CN" altLang="en-US" sz="2000" dirty="0" smtClean="0"/>
              <a:t>、</a:t>
            </a:r>
            <a:r>
              <a:rPr lang="en-US" altLang="zh-CN" sz="2000" dirty="0" smtClean="0"/>
              <a:t>Python</a:t>
            </a:r>
            <a:r>
              <a:rPr lang="zh-CN" altLang="en-US" sz="2000" dirty="0" smtClean="0"/>
              <a:t>、</a:t>
            </a:r>
            <a:r>
              <a:rPr lang="en-US" altLang="zh-CN" sz="2000" dirty="0" smtClean="0"/>
              <a:t>Ruby </a:t>
            </a:r>
            <a:r>
              <a:rPr lang="zh-CN" altLang="en-US" sz="2000" dirty="0" smtClean="0"/>
              <a:t>等</a:t>
            </a:r>
          </a:p>
          <a:p>
            <a:pPr lvl="1"/>
            <a:r>
              <a:rPr lang="zh-CN" altLang="en-US" sz="2000" dirty="0" smtClean="0"/>
              <a:t>其他各种专门用途的脚本语言，如描述图形界面的</a:t>
            </a:r>
            <a:r>
              <a:rPr lang="en-US" altLang="zh-CN" sz="2000" dirty="0" err="1" smtClean="0"/>
              <a:t>Tcl</a:t>
            </a:r>
            <a:r>
              <a:rPr lang="en-US" altLang="zh-CN" sz="2000" dirty="0" smtClean="0"/>
              <a:t>/</a:t>
            </a:r>
            <a:r>
              <a:rPr lang="en-US" altLang="zh-CN" sz="2000" dirty="0" err="1" smtClean="0"/>
              <a:t>tk</a:t>
            </a:r>
            <a:endParaRPr lang="en-US" altLang="zh-CN" sz="2000" dirty="0" smtClean="0"/>
          </a:p>
          <a:p>
            <a:r>
              <a:rPr lang="zh-CN" altLang="en-US" sz="2400" dirty="0" smtClean="0"/>
              <a:t>与通用程序设计语言相比，通用脚本语言有如下特点：</a:t>
            </a:r>
          </a:p>
          <a:p>
            <a:pPr lvl="1"/>
            <a:r>
              <a:rPr lang="zh-CN" altLang="en-US" sz="2000" dirty="0" smtClean="0"/>
              <a:t>丰富的基础数据结构，灵活的使用方式，支持快速的应用开发</a:t>
            </a:r>
          </a:p>
          <a:p>
            <a:pPr lvl="1"/>
            <a:r>
              <a:rPr lang="zh-CN" altLang="en-US" sz="2000" dirty="0" smtClean="0"/>
              <a:t>基于解释器的执行，或者解释和编译的结合，可以立即看到开发的效果</a:t>
            </a:r>
          </a:p>
          <a:p>
            <a:pPr lvl="1"/>
            <a:r>
              <a:rPr lang="zh-CN" altLang="en-US" sz="2000" dirty="0" smtClean="0"/>
              <a:t>通常都没有标准化，随着应用的发展变化和很快地扩充</a:t>
            </a:r>
          </a:p>
          <a:p>
            <a:pPr lvl="1"/>
            <a:r>
              <a:rPr lang="zh-CN" altLang="en-US" sz="2000" dirty="0" smtClean="0"/>
              <a:t>一些语言形成了很好的社团，开发了大量有用的库</a:t>
            </a:r>
          </a:p>
          <a:p>
            <a:pPr lvl="1"/>
            <a:r>
              <a:rPr lang="zh-CN" altLang="en-US" sz="2000" dirty="0" smtClean="0"/>
              <a:t>脚本语言将如何发展？其发展趋势怎样？</a:t>
            </a:r>
            <a:endParaRPr lang="zh-CN" altLang="en-US" sz="2400" dirty="0"/>
          </a:p>
        </p:txBody>
      </p:sp>
      <p:sp>
        <p:nvSpPr>
          <p:cNvPr id="3" name="标题 2"/>
          <p:cNvSpPr>
            <a:spLocks noGrp="1"/>
          </p:cNvSpPr>
          <p:nvPr>
            <p:ph type="title" idx="4294967295"/>
          </p:nvPr>
        </p:nvSpPr>
        <p:spPr/>
        <p:txBody>
          <a:bodyPr/>
          <a:lstStyle/>
          <a:p>
            <a:r>
              <a:rPr lang="zh-CN" altLang="en-US" dirty="0" smtClean="0"/>
              <a:t>新趋势：脚本语言</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13</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3" name="Rectangle 9"/>
          <p:cNvSpPr>
            <a:spLocks noGrp="1" noChangeArrowheads="1"/>
          </p:cNvSpPr>
          <p:nvPr>
            <p:ph type="title" idx="4294967295"/>
          </p:nvPr>
        </p:nvSpPr>
        <p:spPr/>
        <p:txBody>
          <a:bodyPr/>
          <a:lstStyle/>
          <a:p>
            <a:pPr eaLnBrk="1" hangingPunct="1"/>
            <a:r>
              <a:rPr lang="zh-CN" altLang="en-US" dirty="0" smtClean="0">
                <a:solidFill>
                  <a:schemeClr val="tx1"/>
                </a:solidFill>
              </a:rPr>
              <a:t>程序设计语言流行程度</a:t>
            </a:r>
          </a:p>
        </p:txBody>
      </p:sp>
      <p:pic>
        <p:nvPicPr>
          <p:cNvPr id="10" name="内容占位符 9" descr="hellogithub.com_report_tiobe_"/>
          <p:cNvPicPr>
            <a:picLocks noGrp="1" noChangeAspect="1"/>
          </p:cNvPicPr>
          <p:nvPr>
            <p:ph idx="1"/>
          </p:nvPr>
        </p:nvPicPr>
        <p:blipFill>
          <a:blip r:embed="rId3"/>
          <a:stretch>
            <a:fillRect/>
          </a:stretch>
        </p:blipFill>
        <p:spPr>
          <a:xfrm>
            <a:off x="107504" y="1412776"/>
            <a:ext cx="8928992" cy="4464496"/>
          </a:xfrm>
          <a:prstGeom prst="rect">
            <a:avLst/>
          </a:prstGeom>
        </p:spPr>
      </p:pic>
      <p:sp>
        <p:nvSpPr>
          <p:cNvPr id="11" name="Text Box 97"/>
          <p:cNvSpPr txBox="1">
            <a:spLocks noChangeArrowheads="1"/>
          </p:cNvSpPr>
          <p:nvPr/>
        </p:nvSpPr>
        <p:spPr bwMode="auto">
          <a:xfrm>
            <a:off x="3148099" y="6451426"/>
            <a:ext cx="2847801" cy="361950"/>
          </a:xfrm>
          <a:prstGeom prst="rect">
            <a:avLst/>
          </a:prstGeom>
          <a:noFill/>
          <a:ln>
            <a:noFill/>
          </a:ln>
        </p:spPr>
        <p:txBody>
          <a:bodyPr wrap="square">
            <a:spAutoFit/>
          </a:bodyPr>
          <a:lstStyle>
            <a:lvl1pPr>
              <a:spcBef>
                <a:spcPct val="20000"/>
              </a:spcBef>
              <a:buChar char="•"/>
              <a:defRPr sz="3200">
                <a:solidFill>
                  <a:schemeClr val="tx1"/>
                </a:solidFill>
                <a:latin typeface="Times New Roman" panose="02020603050405020304" pitchFamily="18" charset="0"/>
                <a:ea typeface="宋体" pitchFamily="2" charset="-122"/>
              </a:defRPr>
            </a:lvl1pPr>
            <a:lvl2pPr marL="742950" indent="-285750">
              <a:spcBef>
                <a:spcPct val="20000"/>
              </a:spcBef>
              <a:buChar char="–"/>
              <a:defRPr sz="28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buChar char="u"/>
              <a:defRPr sz="2400">
                <a:solidFill>
                  <a:schemeClr val="tx1"/>
                </a:solidFill>
                <a:latin typeface="Times New Roman" panose="02020603050405020304" pitchFamily="18" charset="0"/>
                <a:ea typeface="宋体" pitchFamily="2" charset="-122"/>
              </a:defRPr>
            </a:lvl3pPr>
            <a:lvl4pPr marL="1600200" indent="-228600">
              <a:spcBef>
                <a:spcPct val="20000"/>
              </a:spcBef>
              <a:buChar char="–"/>
              <a:defRPr sz="2000">
                <a:solidFill>
                  <a:schemeClr val="tx1"/>
                </a:solidFill>
                <a:latin typeface="Times New Roman" panose="02020603050405020304" pitchFamily="18" charset="0"/>
                <a:ea typeface="宋体" pitchFamily="2" charset="-122"/>
              </a:defRPr>
            </a:lvl4pPr>
            <a:lvl5pPr marL="2057400" indent="-228600">
              <a:spcBef>
                <a:spcPct val="20000"/>
              </a:spcBef>
              <a:buChar char="»"/>
              <a:defRPr sz="2000">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9pPr>
          </a:lstStyle>
          <a:p>
            <a:pPr algn="ctr" eaLnBrk="0" hangingPunct="0">
              <a:lnSpc>
                <a:spcPct val="110000"/>
              </a:lnSpc>
              <a:buClr>
                <a:schemeClr val="accent2"/>
              </a:buClr>
              <a:buFontTx/>
              <a:buNone/>
              <a:defRPr/>
            </a:pPr>
            <a:r>
              <a:rPr lang="en-US" altLang="zh-CN" sz="1600" dirty="0" smtClean="0">
                <a:latin typeface="+mn-lt"/>
              </a:rPr>
              <a:t>From www.tiobe.com</a:t>
            </a:r>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14</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5597525" y="1957070"/>
            <a:ext cx="3543935" cy="3457575"/>
          </a:xfrm>
          <a:prstGeom prst="rect">
            <a:avLst/>
          </a:prstGeom>
          <a:noFill/>
          <a:ln w="9525">
            <a:noFill/>
            <a:miter lim="800000"/>
          </a:ln>
        </p:spPr>
        <p:txBody>
          <a:bodyPr/>
          <a:lstStyle/>
          <a:p>
            <a:pPr eaLnBrk="0" hangingPunct="0">
              <a:spcBef>
                <a:spcPct val="30000"/>
              </a:spcBef>
            </a:pPr>
            <a:r>
              <a:rPr lang="en-US" altLang="zh-CN" sz="2200" dirty="0"/>
              <a:t>1</a:t>
            </a:r>
            <a:r>
              <a:rPr lang="zh-CN" altLang="en-US" sz="2200" dirty="0"/>
              <a:t>、随着机器学习与深度学习的迅速发展，</a:t>
            </a:r>
            <a:r>
              <a:rPr lang="en-US" altLang="zh-CN" sz="2200" dirty="0"/>
              <a:t>Python</a:t>
            </a:r>
            <a:r>
              <a:rPr lang="zh-CN" altLang="en-US" sz="2200" dirty="0"/>
              <a:t>热度不减，排名第三；</a:t>
            </a:r>
            <a:endParaRPr lang="en-US" altLang="zh-CN" sz="2200" dirty="0"/>
          </a:p>
          <a:p>
            <a:pPr eaLnBrk="0" hangingPunct="0">
              <a:spcBef>
                <a:spcPct val="30000"/>
              </a:spcBef>
            </a:pPr>
            <a:r>
              <a:rPr lang="en-US" altLang="zh-CN" sz="2200" dirty="0"/>
              <a:t>2</a:t>
            </a:r>
            <a:r>
              <a:rPr lang="zh-CN" altLang="en-US" sz="2200" dirty="0"/>
              <a:t>、Objective-C和SQL交换位置；</a:t>
            </a:r>
            <a:endParaRPr lang="en-US" altLang="zh-CN" sz="2200" dirty="0"/>
          </a:p>
          <a:p>
            <a:pPr eaLnBrk="0" hangingPunct="0">
              <a:spcBef>
                <a:spcPct val="30000"/>
              </a:spcBef>
            </a:pPr>
            <a:r>
              <a:rPr lang="en-US" altLang="zh-CN" sz="2200" dirty="0"/>
              <a:t>3</a:t>
            </a:r>
            <a:r>
              <a:rPr lang="zh-CN" altLang="en-US" sz="2200" dirty="0"/>
              <a:t>、基于</a:t>
            </a:r>
            <a:r>
              <a:rPr lang="en-US" altLang="zh-CN" sz="2200" dirty="0"/>
              <a:t>TIOBE</a:t>
            </a:r>
            <a:r>
              <a:rPr lang="zh-CN" altLang="en-US" sz="2200" dirty="0"/>
              <a:t>指数，编程语言在</a:t>
            </a:r>
            <a:r>
              <a:rPr lang="en-US" altLang="zh-CN" sz="2200" dirty="0"/>
              <a:t>2019</a:t>
            </a:r>
            <a:r>
              <a:rPr lang="zh-CN" altLang="en-US" sz="2200" dirty="0"/>
              <a:t>年</a:t>
            </a:r>
            <a:r>
              <a:rPr lang="en-US" altLang="zh-CN" sz="2200" dirty="0"/>
              <a:t>8</a:t>
            </a:r>
            <a:r>
              <a:rPr lang="zh-CN" altLang="en-US" sz="2200" dirty="0"/>
              <a:t>月的变化很小。</a:t>
            </a:r>
          </a:p>
        </p:txBody>
      </p:sp>
      <p:pic>
        <p:nvPicPr>
          <p:cNvPr id="4" name="图片 3" descr="hellogithub.com_report_tiobe_ (1)"/>
          <p:cNvPicPr>
            <a:picLocks noChangeAspect="1"/>
          </p:cNvPicPr>
          <p:nvPr/>
        </p:nvPicPr>
        <p:blipFill>
          <a:blip r:embed="rId3"/>
          <a:stretch>
            <a:fillRect/>
          </a:stretch>
        </p:blipFill>
        <p:spPr>
          <a:xfrm>
            <a:off x="0" y="1447165"/>
            <a:ext cx="5598160" cy="4567555"/>
          </a:xfrm>
          <a:prstGeom prst="rect">
            <a:avLst/>
          </a:prstGeom>
        </p:spPr>
      </p:pic>
      <p:sp>
        <p:nvSpPr>
          <p:cNvPr id="3" name="标题 2"/>
          <p:cNvSpPr>
            <a:spLocks noGrp="1"/>
          </p:cNvSpPr>
          <p:nvPr>
            <p:ph type="title" idx="4294967295"/>
          </p:nvPr>
        </p:nvSpPr>
        <p:spPr/>
        <p:txBody>
          <a:bodyPr/>
          <a:lstStyle/>
          <a:p>
            <a:r>
              <a:rPr lang="zh-CN" altLang="en-US" dirty="0" smtClean="0"/>
              <a:t>程序设计语言流行程度</a:t>
            </a:r>
            <a:endParaRPr lang="zh-CN" altLang="en-US" dirty="0"/>
          </a:p>
        </p:txBody>
      </p:sp>
      <p:sp>
        <p:nvSpPr>
          <p:cNvPr id="12" name="Text Box 97"/>
          <p:cNvSpPr txBox="1">
            <a:spLocks noChangeArrowheads="1"/>
          </p:cNvSpPr>
          <p:nvPr/>
        </p:nvSpPr>
        <p:spPr bwMode="auto">
          <a:xfrm>
            <a:off x="3148099" y="6451426"/>
            <a:ext cx="2847801" cy="361950"/>
          </a:xfrm>
          <a:prstGeom prst="rect">
            <a:avLst/>
          </a:prstGeom>
          <a:noFill/>
          <a:ln>
            <a:noFill/>
          </a:ln>
        </p:spPr>
        <p:txBody>
          <a:bodyPr wrap="square">
            <a:spAutoFit/>
          </a:bodyPr>
          <a:lstStyle>
            <a:lvl1pPr>
              <a:spcBef>
                <a:spcPct val="20000"/>
              </a:spcBef>
              <a:buChar char="•"/>
              <a:defRPr sz="3200">
                <a:solidFill>
                  <a:schemeClr val="tx1"/>
                </a:solidFill>
                <a:latin typeface="Times New Roman" panose="02020603050405020304" pitchFamily="18" charset="0"/>
                <a:ea typeface="宋体" pitchFamily="2" charset="-122"/>
              </a:defRPr>
            </a:lvl1pPr>
            <a:lvl2pPr marL="742950" indent="-285750">
              <a:spcBef>
                <a:spcPct val="20000"/>
              </a:spcBef>
              <a:buChar char="–"/>
              <a:defRPr sz="28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buChar char="u"/>
              <a:defRPr sz="2400">
                <a:solidFill>
                  <a:schemeClr val="tx1"/>
                </a:solidFill>
                <a:latin typeface="Times New Roman" panose="02020603050405020304" pitchFamily="18" charset="0"/>
                <a:ea typeface="宋体" pitchFamily="2" charset="-122"/>
              </a:defRPr>
            </a:lvl3pPr>
            <a:lvl4pPr marL="1600200" indent="-228600">
              <a:spcBef>
                <a:spcPct val="20000"/>
              </a:spcBef>
              <a:buChar char="–"/>
              <a:defRPr sz="2000">
                <a:solidFill>
                  <a:schemeClr val="tx1"/>
                </a:solidFill>
                <a:latin typeface="Times New Roman" panose="02020603050405020304" pitchFamily="18" charset="0"/>
                <a:ea typeface="宋体" pitchFamily="2" charset="-122"/>
              </a:defRPr>
            </a:lvl4pPr>
            <a:lvl5pPr marL="2057400" indent="-228600">
              <a:spcBef>
                <a:spcPct val="20000"/>
              </a:spcBef>
              <a:buChar char="»"/>
              <a:defRPr sz="2000">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9pPr>
          </a:lstStyle>
          <a:p>
            <a:pPr algn="ctr" eaLnBrk="0" hangingPunct="0">
              <a:lnSpc>
                <a:spcPct val="110000"/>
              </a:lnSpc>
              <a:buClr>
                <a:schemeClr val="accent2"/>
              </a:buClr>
              <a:buFontTx/>
              <a:buNone/>
              <a:defRPr/>
            </a:pPr>
            <a:r>
              <a:rPr lang="en-US" altLang="zh-CN" sz="1600" dirty="0" smtClean="0">
                <a:latin typeface="+mn-lt"/>
              </a:rPr>
              <a:t>From www.tiobe.com</a:t>
            </a:r>
          </a:p>
        </p:txBody>
      </p:sp>
      <p:sp>
        <p:nvSpPr>
          <p:cNvPr id="6" name="灯片编号占位符 5"/>
          <p:cNvSpPr>
            <a:spLocks noGrp="1"/>
          </p:cNvSpPr>
          <p:nvPr>
            <p:ph type="sldNum" sz="quarter" idx="12"/>
          </p:nvPr>
        </p:nvSpPr>
        <p:spPr/>
        <p:txBody>
          <a:bodyPr/>
          <a:lstStyle/>
          <a:p>
            <a:r>
              <a:rPr lang="zh-CN" altLang="en-US" smtClean="0"/>
              <a:t>第</a:t>
            </a:r>
            <a:fld id="{B30B5B1B-B379-4BE8-8A24-9C9971F3988C}" type="slidenum">
              <a:rPr lang="zh-CN" altLang="en-US" smtClean="0"/>
              <a:t>15</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97"/>
          <p:cNvSpPr txBox="1">
            <a:spLocks noChangeArrowheads="1"/>
          </p:cNvSpPr>
          <p:nvPr/>
        </p:nvSpPr>
        <p:spPr bwMode="auto">
          <a:xfrm>
            <a:off x="3148099" y="6491784"/>
            <a:ext cx="2847801" cy="361950"/>
          </a:xfrm>
          <a:prstGeom prst="rect">
            <a:avLst/>
          </a:prstGeom>
          <a:noFill/>
          <a:ln>
            <a:noFill/>
          </a:ln>
        </p:spPr>
        <p:txBody>
          <a:bodyPr wrap="square">
            <a:spAutoFit/>
          </a:bodyPr>
          <a:lstStyle>
            <a:lvl1pPr>
              <a:spcBef>
                <a:spcPct val="20000"/>
              </a:spcBef>
              <a:buChar char="•"/>
              <a:defRPr sz="3200">
                <a:solidFill>
                  <a:schemeClr val="tx1"/>
                </a:solidFill>
                <a:latin typeface="Times New Roman" panose="02020603050405020304" pitchFamily="18" charset="0"/>
                <a:ea typeface="宋体" pitchFamily="2" charset="-122"/>
              </a:defRPr>
            </a:lvl1pPr>
            <a:lvl2pPr marL="742950" indent="-285750">
              <a:spcBef>
                <a:spcPct val="20000"/>
              </a:spcBef>
              <a:buChar char="–"/>
              <a:defRPr sz="28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buChar char="u"/>
              <a:defRPr sz="2400">
                <a:solidFill>
                  <a:schemeClr val="tx1"/>
                </a:solidFill>
                <a:latin typeface="Times New Roman" panose="02020603050405020304" pitchFamily="18" charset="0"/>
                <a:ea typeface="宋体" pitchFamily="2" charset="-122"/>
              </a:defRPr>
            </a:lvl3pPr>
            <a:lvl4pPr marL="1600200" indent="-228600">
              <a:spcBef>
                <a:spcPct val="20000"/>
              </a:spcBef>
              <a:buChar char="–"/>
              <a:defRPr sz="2000">
                <a:solidFill>
                  <a:schemeClr val="tx1"/>
                </a:solidFill>
                <a:latin typeface="Times New Roman" panose="02020603050405020304" pitchFamily="18" charset="0"/>
                <a:ea typeface="宋体" pitchFamily="2" charset="-122"/>
              </a:defRPr>
            </a:lvl4pPr>
            <a:lvl5pPr marL="2057400" indent="-228600">
              <a:spcBef>
                <a:spcPct val="20000"/>
              </a:spcBef>
              <a:buChar char="»"/>
              <a:defRPr sz="2000">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itchFamily="2" charset="-122"/>
              </a:defRPr>
            </a:lvl9pPr>
          </a:lstStyle>
          <a:p>
            <a:pPr algn="ctr" eaLnBrk="0" hangingPunct="0">
              <a:lnSpc>
                <a:spcPct val="110000"/>
              </a:lnSpc>
              <a:buClr>
                <a:schemeClr val="accent2"/>
              </a:buClr>
              <a:buFontTx/>
              <a:buNone/>
              <a:defRPr/>
            </a:pPr>
            <a:r>
              <a:rPr lang="en-US" altLang="zh-CN" sz="1600" dirty="0" smtClean="0">
                <a:latin typeface="+mn-lt"/>
              </a:rPr>
              <a:t>From www.tiobe.com</a:t>
            </a:r>
          </a:p>
        </p:txBody>
      </p:sp>
      <p:graphicFrame>
        <p:nvGraphicFramePr>
          <p:cNvPr id="6" name="内容占位符 5"/>
          <p:cNvGraphicFramePr>
            <a:graphicFrameLocks noGrp="1"/>
          </p:cNvGraphicFramePr>
          <p:nvPr>
            <p:ph idx="1"/>
          </p:nvPr>
        </p:nvGraphicFramePr>
        <p:xfrm>
          <a:off x="169863" y="1341438"/>
          <a:ext cx="8794752" cy="5191760"/>
        </p:xfrm>
        <a:graphic>
          <a:graphicData uri="http://schemas.openxmlformats.org/drawingml/2006/table">
            <a:tbl>
              <a:tblPr firstRow="1" bandRow="1">
                <a:tableStyleId>{7E9639D4-E3E2-4D34-9284-5A2195B3D0D7}</a:tableStyleId>
              </a:tblPr>
              <a:tblGrid>
                <a:gridCol w="2817961"/>
                <a:gridCol w="792088"/>
                <a:gridCol w="1008112"/>
                <a:gridCol w="936104"/>
                <a:gridCol w="936104"/>
                <a:gridCol w="864096"/>
                <a:gridCol w="792088"/>
                <a:gridCol w="648199"/>
              </a:tblGrid>
              <a:tr h="370840">
                <a:tc>
                  <a:txBody>
                    <a:bodyPr/>
                    <a:lstStyle/>
                    <a:p>
                      <a:pPr>
                        <a:buNone/>
                      </a:pPr>
                      <a:r>
                        <a:rPr lang="zh-CN" altLang="en-US" dirty="0"/>
                        <a:t>Programming Language</a:t>
                      </a:r>
                    </a:p>
                  </a:txBody>
                  <a:tcPr>
                    <a:lnL w="19050" cap="flat" cmpd="sng" algn="ctr">
                      <a:noFill/>
                      <a:prstDash val="solid"/>
                      <a:round/>
                      <a:headEnd type="none" w="med" len="med"/>
                      <a:tailEnd type="none" w="med" len="med"/>
                    </a:lnL>
                  </a:tcPr>
                </a:tc>
                <a:tc>
                  <a:txBody>
                    <a:bodyPr/>
                    <a:lstStyle/>
                    <a:p>
                      <a:pPr>
                        <a:buNone/>
                      </a:pPr>
                      <a:r>
                        <a:rPr lang="en-US" altLang="zh-CN" dirty="0"/>
                        <a:t>2019</a:t>
                      </a:r>
                    </a:p>
                  </a:txBody>
                  <a:tcPr/>
                </a:tc>
                <a:tc>
                  <a:txBody>
                    <a:bodyPr/>
                    <a:lstStyle/>
                    <a:p>
                      <a:pPr>
                        <a:buNone/>
                      </a:pPr>
                      <a:r>
                        <a:rPr lang="en-US" altLang="zh-CN" dirty="0"/>
                        <a:t>2014</a:t>
                      </a:r>
                    </a:p>
                  </a:txBody>
                  <a:tcPr/>
                </a:tc>
                <a:tc>
                  <a:txBody>
                    <a:bodyPr/>
                    <a:lstStyle/>
                    <a:p>
                      <a:pPr>
                        <a:buNone/>
                      </a:pPr>
                      <a:r>
                        <a:rPr lang="en-US" altLang="zh-CN"/>
                        <a:t>2009</a:t>
                      </a:r>
                    </a:p>
                  </a:txBody>
                  <a:tcPr/>
                </a:tc>
                <a:tc>
                  <a:txBody>
                    <a:bodyPr/>
                    <a:lstStyle/>
                    <a:p>
                      <a:pPr>
                        <a:buNone/>
                      </a:pPr>
                      <a:r>
                        <a:rPr lang="en-US" altLang="zh-CN"/>
                        <a:t>2004</a:t>
                      </a:r>
                    </a:p>
                  </a:txBody>
                  <a:tcPr/>
                </a:tc>
                <a:tc>
                  <a:txBody>
                    <a:bodyPr/>
                    <a:lstStyle/>
                    <a:p>
                      <a:pPr>
                        <a:buNone/>
                      </a:pPr>
                      <a:r>
                        <a:rPr lang="en-US" altLang="zh-CN" dirty="0"/>
                        <a:t>1999</a:t>
                      </a:r>
                    </a:p>
                  </a:txBody>
                  <a:tcPr/>
                </a:tc>
                <a:tc>
                  <a:txBody>
                    <a:bodyPr/>
                    <a:lstStyle/>
                    <a:p>
                      <a:pPr>
                        <a:buNone/>
                      </a:pPr>
                      <a:r>
                        <a:rPr lang="en-US" altLang="zh-CN" dirty="0"/>
                        <a:t>1994</a:t>
                      </a:r>
                    </a:p>
                  </a:txBody>
                  <a:tcPr/>
                </a:tc>
                <a:tc>
                  <a:txBody>
                    <a:bodyPr/>
                    <a:lstStyle/>
                    <a:p>
                      <a:pPr>
                        <a:buNone/>
                      </a:pPr>
                      <a:r>
                        <a:rPr lang="en-US" altLang="zh-CN" dirty="0"/>
                        <a:t>1989</a:t>
                      </a:r>
                    </a:p>
                  </a:txBody>
                  <a:tcPr>
                    <a:lnR w="9525" cap="flat" cmpd="sng" algn="ctr">
                      <a:noFill/>
                      <a:prstDash val="solid"/>
                    </a:lnR>
                  </a:tcPr>
                </a:tc>
              </a:tr>
              <a:tr h="370840">
                <a:tc>
                  <a:txBody>
                    <a:bodyPr/>
                    <a:lstStyle/>
                    <a:p>
                      <a:pPr>
                        <a:buNone/>
                      </a:pPr>
                      <a:r>
                        <a:rPr lang="en-US" altLang="zh-CN" dirty="0"/>
                        <a:t>Java</a:t>
                      </a:r>
                    </a:p>
                  </a:txBody>
                  <a:tcPr>
                    <a:lnL w="19050" cap="flat" cmpd="sng" algn="ctr">
                      <a:noFill/>
                      <a:prstDash val="solid"/>
                      <a:round/>
                      <a:headEnd type="none" w="med" len="med"/>
                      <a:tailEnd type="none" w="med" len="med"/>
                    </a:lnL>
                  </a:tcPr>
                </a:tc>
                <a:tc>
                  <a:txBody>
                    <a:bodyPr/>
                    <a:lstStyle/>
                    <a:p>
                      <a:pPr>
                        <a:buNone/>
                      </a:pPr>
                      <a:r>
                        <a:rPr lang="en-US" altLang="zh-CN"/>
                        <a:t>1</a:t>
                      </a:r>
                    </a:p>
                  </a:txBody>
                  <a:tcPr/>
                </a:tc>
                <a:tc>
                  <a:txBody>
                    <a:bodyPr/>
                    <a:lstStyle/>
                    <a:p>
                      <a:pPr>
                        <a:buNone/>
                      </a:pPr>
                      <a:r>
                        <a:rPr lang="en-US" altLang="zh-CN" dirty="0"/>
                        <a:t>2</a:t>
                      </a:r>
                    </a:p>
                  </a:txBody>
                  <a:tcPr/>
                </a:tc>
                <a:tc>
                  <a:txBody>
                    <a:bodyPr/>
                    <a:lstStyle/>
                    <a:p>
                      <a:pPr>
                        <a:buNone/>
                      </a:pPr>
                      <a:r>
                        <a:rPr lang="en-US" altLang="zh-CN" dirty="0"/>
                        <a:t>1</a:t>
                      </a:r>
                    </a:p>
                  </a:txBody>
                  <a:tcPr/>
                </a:tc>
                <a:tc>
                  <a:txBody>
                    <a:bodyPr/>
                    <a:lstStyle/>
                    <a:p>
                      <a:pPr>
                        <a:buNone/>
                      </a:pPr>
                      <a:r>
                        <a:rPr lang="en-US" altLang="zh-CN"/>
                        <a:t>1</a:t>
                      </a:r>
                    </a:p>
                  </a:txBody>
                  <a:tcPr/>
                </a:tc>
                <a:tc>
                  <a:txBody>
                    <a:bodyPr/>
                    <a:lstStyle/>
                    <a:p>
                      <a:pPr>
                        <a:buNone/>
                      </a:pPr>
                      <a:r>
                        <a:rPr lang="en-US" altLang="zh-CN"/>
                        <a:t>14</a:t>
                      </a:r>
                    </a:p>
                  </a:txBody>
                  <a:tcPr/>
                </a:tc>
                <a:tc>
                  <a:txBody>
                    <a:bodyPr/>
                    <a:lstStyle/>
                    <a:p>
                      <a:pPr>
                        <a:buNone/>
                      </a:pPr>
                      <a:r>
                        <a:rPr lang="en-US" altLang="zh-CN"/>
                        <a:t>-</a:t>
                      </a:r>
                    </a:p>
                  </a:txBody>
                  <a:tcPr/>
                </a:tc>
                <a:tc>
                  <a:txBody>
                    <a:bodyPr/>
                    <a:lstStyle/>
                    <a:p>
                      <a:pPr>
                        <a:buNone/>
                      </a:pPr>
                      <a:r>
                        <a:rPr lang="en-US" altLang="zh-CN"/>
                        <a:t>-</a:t>
                      </a:r>
                    </a:p>
                  </a:txBody>
                  <a:tcPr>
                    <a:lnR w="9525" cap="flat" cmpd="sng" algn="ctr">
                      <a:noFill/>
                      <a:prstDash val="solid"/>
                    </a:lnR>
                  </a:tcPr>
                </a:tc>
              </a:tr>
              <a:tr h="370840">
                <a:tc>
                  <a:txBody>
                    <a:bodyPr/>
                    <a:lstStyle/>
                    <a:p>
                      <a:pPr>
                        <a:buNone/>
                      </a:pPr>
                      <a:r>
                        <a:rPr lang="en-US" altLang="zh-CN" dirty="0"/>
                        <a:t>C</a:t>
                      </a:r>
                    </a:p>
                  </a:txBody>
                  <a:tcPr>
                    <a:lnL w="19050" cap="flat" cmpd="sng" algn="ctr">
                      <a:noFill/>
                      <a:prstDash val="solid"/>
                      <a:round/>
                      <a:headEnd type="none" w="med" len="med"/>
                      <a:tailEnd type="none" w="med" len="med"/>
                    </a:lnL>
                  </a:tcPr>
                </a:tc>
                <a:tc>
                  <a:txBody>
                    <a:bodyPr/>
                    <a:lstStyle/>
                    <a:p>
                      <a:pPr>
                        <a:buNone/>
                      </a:pPr>
                      <a:r>
                        <a:rPr lang="en-US" altLang="zh-CN"/>
                        <a:t>2</a:t>
                      </a:r>
                    </a:p>
                  </a:txBody>
                  <a:tcPr/>
                </a:tc>
                <a:tc>
                  <a:txBody>
                    <a:bodyPr/>
                    <a:lstStyle/>
                    <a:p>
                      <a:pPr>
                        <a:buNone/>
                      </a:pPr>
                      <a:r>
                        <a:rPr lang="en-US" altLang="zh-CN"/>
                        <a:t>1</a:t>
                      </a:r>
                    </a:p>
                  </a:txBody>
                  <a:tcPr/>
                </a:tc>
                <a:tc>
                  <a:txBody>
                    <a:bodyPr/>
                    <a:lstStyle/>
                    <a:p>
                      <a:pPr>
                        <a:buNone/>
                      </a:pPr>
                      <a:r>
                        <a:rPr lang="en-US" altLang="zh-CN" dirty="0"/>
                        <a:t>2</a:t>
                      </a:r>
                    </a:p>
                  </a:txBody>
                  <a:tcPr/>
                </a:tc>
                <a:tc>
                  <a:txBody>
                    <a:bodyPr/>
                    <a:lstStyle/>
                    <a:p>
                      <a:pPr>
                        <a:buNone/>
                      </a:pPr>
                      <a:r>
                        <a:rPr lang="en-US" altLang="zh-CN"/>
                        <a:t>2</a:t>
                      </a:r>
                    </a:p>
                  </a:txBody>
                  <a:tcPr/>
                </a:tc>
                <a:tc>
                  <a:txBody>
                    <a:bodyPr/>
                    <a:lstStyle/>
                    <a:p>
                      <a:pPr>
                        <a:buNone/>
                      </a:pPr>
                      <a:r>
                        <a:rPr lang="en-US" altLang="zh-CN"/>
                        <a:t>1</a:t>
                      </a:r>
                    </a:p>
                  </a:txBody>
                  <a:tcPr/>
                </a:tc>
                <a:tc>
                  <a:txBody>
                    <a:bodyPr/>
                    <a:lstStyle/>
                    <a:p>
                      <a:pPr>
                        <a:buNone/>
                      </a:pPr>
                      <a:r>
                        <a:rPr lang="en-US" altLang="zh-CN"/>
                        <a:t>1</a:t>
                      </a:r>
                    </a:p>
                  </a:txBody>
                  <a:tcPr/>
                </a:tc>
                <a:tc>
                  <a:txBody>
                    <a:bodyPr/>
                    <a:lstStyle/>
                    <a:p>
                      <a:pPr>
                        <a:buNone/>
                      </a:pPr>
                      <a:r>
                        <a:rPr lang="en-US" altLang="zh-CN"/>
                        <a:t>1</a:t>
                      </a:r>
                    </a:p>
                  </a:txBody>
                  <a:tcPr>
                    <a:lnR w="9525" cap="flat" cmpd="sng" algn="ctr">
                      <a:noFill/>
                      <a:prstDash val="solid"/>
                    </a:lnR>
                  </a:tcPr>
                </a:tc>
              </a:tr>
              <a:tr h="370840">
                <a:tc>
                  <a:txBody>
                    <a:bodyPr/>
                    <a:lstStyle/>
                    <a:p>
                      <a:pPr>
                        <a:buNone/>
                      </a:pPr>
                      <a:r>
                        <a:rPr lang="en-US" altLang="zh-CN" dirty="0"/>
                        <a:t>Python</a:t>
                      </a:r>
                    </a:p>
                  </a:txBody>
                  <a:tcPr>
                    <a:lnL w="19050" cap="flat" cmpd="sng" algn="ctr">
                      <a:noFill/>
                      <a:prstDash val="solid"/>
                      <a:round/>
                      <a:headEnd type="none" w="med" len="med"/>
                      <a:tailEnd type="none" w="med" len="med"/>
                    </a:lnL>
                  </a:tcPr>
                </a:tc>
                <a:tc>
                  <a:txBody>
                    <a:bodyPr/>
                    <a:lstStyle/>
                    <a:p>
                      <a:pPr>
                        <a:buNone/>
                      </a:pPr>
                      <a:r>
                        <a:rPr lang="en-US" altLang="zh-CN"/>
                        <a:t>3</a:t>
                      </a:r>
                    </a:p>
                  </a:txBody>
                  <a:tcPr/>
                </a:tc>
                <a:tc>
                  <a:txBody>
                    <a:bodyPr/>
                    <a:lstStyle/>
                    <a:p>
                      <a:pPr>
                        <a:buNone/>
                      </a:pPr>
                      <a:r>
                        <a:rPr lang="en-US" altLang="zh-CN"/>
                        <a:t>7</a:t>
                      </a:r>
                    </a:p>
                  </a:txBody>
                  <a:tcPr/>
                </a:tc>
                <a:tc>
                  <a:txBody>
                    <a:bodyPr/>
                    <a:lstStyle/>
                    <a:p>
                      <a:pPr>
                        <a:buNone/>
                      </a:pPr>
                      <a:r>
                        <a:rPr lang="en-US" altLang="zh-CN" dirty="0"/>
                        <a:t>5</a:t>
                      </a:r>
                    </a:p>
                  </a:txBody>
                  <a:tcPr/>
                </a:tc>
                <a:tc>
                  <a:txBody>
                    <a:bodyPr/>
                    <a:lstStyle/>
                    <a:p>
                      <a:pPr>
                        <a:buNone/>
                      </a:pPr>
                      <a:r>
                        <a:rPr lang="en-US" altLang="zh-CN" dirty="0"/>
                        <a:t>7</a:t>
                      </a:r>
                    </a:p>
                  </a:txBody>
                  <a:tcPr/>
                </a:tc>
                <a:tc>
                  <a:txBody>
                    <a:bodyPr/>
                    <a:lstStyle/>
                    <a:p>
                      <a:pPr>
                        <a:buNone/>
                      </a:pPr>
                      <a:r>
                        <a:rPr lang="en-US" altLang="zh-CN"/>
                        <a:t>24</a:t>
                      </a:r>
                    </a:p>
                  </a:txBody>
                  <a:tcPr/>
                </a:tc>
                <a:tc>
                  <a:txBody>
                    <a:bodyPr/>
                    <a:lstStyle/>
                    <a:p>
                      <a:pPr>
                        <a:buNone/>
                      </a:pPr>
                      <a:r>
                        <a:rPr lang="en-US" altLang="zh-CN"/>
                        <a:t>21</a:t>
                      </a:r>
                    </a:p>
                  </a:txBody>
                  <a:tcPr/>
                </a:tc>
                <a:tc>
                  <a:txBody>
                    <a:bodyPr/>
                    <a:lstStyle/>
                    <a:p>
                      <a:pPr>
                        <a:buNone/>
                      </a:pPr>
                      <a:r>
                        <a:rPr lang="en-US" altLang="zh-CN"/>
                        <a:t>-</a:t>
                      </a:r>
                    </a:p>
                  </a:txBody>
                  <a:tcPr>
                    <a:lnR w="9525" cap="flat" cmpd="sng" algn="ctr">
                      <a:noFill/>
                      <a:prstDash val="solid"/>
                    </a:lnR>
                  </a:tcPr>
                </a:tc>
              </a:tr>
              <a:tr h="370840">
                <a:tc>
                  <a:txBody>
                    <a:bodyPr/>
                    <a:lstStyle/>
                    <a:p>
                      <a:pPr>
                        <a:buNone/>
                      </a:pPr>
                      <a:r>
                        <a:rPr lang="en-US" altLang="zh-CN" dirty="0"/>
                        <a:t>C++</a:t>
                      </a:r>
                    </a:p>
                  </a:txBody>
                  <a:tcPr>
                    <a:lnL w="19050" cap="flat" cmpd="sng" algn="ctr">
                      <a:noFill/>
                      <a:prstDash val="solid"/>
                      <a:round/>
                      <a:headEnd type="none" w="med" len="med"/>
                      <a:tailEnd type="none" w="med" len="med"/>
                    </a:lnL>
                  </a:tcPr>
                </a:tc>
                <a:tc>
                  <a:txBody>
                    <a:bodyPr/>
                    <a:lstStyle/>
                    <a:p>
                      <a:pPr>
                        <a:buNone/>
                      </a:pPr>
                      <a:r>
                        <a:rPr lang="en-US" altLang="zh-CN"/>
                        <a:t>4</a:t>
                      </a:r>
                    </a:p>
                  </a:txBody>
                  <a:tcPr/>
                </a:tc>
                <a:tc>
                  <a:txBody>
                    <a:bodyPr/>
                    <a:lstStyle/>
                    <a:p>
                      <a:pPr>
                        <a:buNone/>
                      </a:pPr>
                      <a:r>
                        <a:rPr lang="en-US" altLang="zh-CN"/>
                        <a:t>4</a:t>
                      </a:r>
                    </a:p>
                  </a:txBody>
                  <a:tcPr/>
                </a:tc>
                <a:tc>
                  <a:txBody>
                    <a:bodyPr/>
                    <a:lstStyle/>
                    <a:p>
                      <a:pPr>
                        <a:buNone/>
                      </a:pPr>
                      <a:r>
                        <a:rPr lang="en-US" altLang="zh-CN" dirty="0"/>
                        <a:t>3</a:t>
                      </a:r>
                    </a:p>
                  </a:txBody>
                  <a:tcPr/>
                </a:tc>
                <a:tc>
                  <a:txBody>
                    <a:bodyPr/>
                    <a:lstStyle/>
                    <a:p>
                      <a:pPr>
                        <a:buNone/>
                      </a:pPr>
                      <a:r>
                        <a:rPr lang="en-US" altLang="zh-CN" dirty="0"/>
                        <a:t>3</a:t>
                      </a:r>
                    </a:p>
                  </a:txBody>
                  <a:tcPr/>
                </a:tc>
                <a:tc>
                  <a:txBody>
                    <a:bodyPr/>
                    <a:lstStyle/>
                    <a:p>
                      <a:pPr>
                        <a:buNone/>
                      </a:pPr>
                      <a:r>
                        <a:rPr lang="en-US" altLang="zh-CN" dirty="0"/>
                        <a:t>2</a:t>
                      </a:r>
                    </a:p>
                  </a:txBody>
                  <a:tcPr/>
                </a:tc>
                <a:tc>
                  <a:txBody>
                    <a:bodyPr/>
                    <a:lstStyle/>
                    <a:p>
                      <a:pPr>
                        <a:buNone/>
                      </a:pPr>
                      <a:r>
                        <a:rPr lang="en-US" altLang="zh-CN"/>
                        <a:t>2</a:t>
                      </a:r>
                    </a:p>
                  </a:txBody>
                  <a:tcPr/>
                </a:tc>
                <a:tc>
                  <a:txBody>
                    <a:bodyPr/>
                    <a:lstStyle/>
                    <a:p>
                      <a:pPr>
                        <a:buNone/>
                      </a:pPr>
                      <a:r>
                        <a:rPr lang="en-US" altLang="zh-CN"/>
                        <a:t>2</a:t>
                      </a:r>
                    </a:p>
                  </a:txBody>
                  <a:tcPr>
                    <a:lnR w="9525" cap="flat" cmpd="sng" algn="ctr">
                      <a:noFill/>
                      <a:prstDash val="solid"/>
                    </a:lnR>
                  </a:tcPr>
                </a:tc>
              </a:tr>
              <a:tr h="370840">
                <a:tc>
                  <a:txBody>
                    <a:bodyPr/>
                    <a:lstStyle/>
                    <a:p>
                      <a:pPr>
                        <a:buNone/>
                      </a:pPr>
                      <a:r>
                        <a:rPr lang="en-US" altLang="zh-CN" dirty="0"/>
                        <a:t>Visual Basic .NET</a:t>
                      </a:r>
                    </a:p>
                  </a:txBody>
                  <a:tcPr>
                    <a:lnL w="19050" cap="flat" cmpd="sng" algn="ctr">
                      <a:noFill/>
                      <a:prstDash val="solid"/>
                      <a:round/>
                      <a:headEnd type="none" w="med" len="med"/>
                      <a:tailEnd type="none" w="med" len="med"/>
                    </a:lnL>
                  </a:tcPr>
                </a:tc>
                <a:tc>
                  <a:txBody>
                    <a:bodyPr/>
                    <a:lstStyle/>
                    <a:p>
                      <a:pPr>
                        <a:buNone/>
                      </a:pPr>
                      <a:r>
                        <a:rPr lang="en-US" altLang="zh-CN" dirty="0"/>
                        <a:t>5</a:t>
                      </a:r>
                    </a:p>
                  </a:txBody>
                  <a:tcPr/>
                </a:tc>
                <a:tc>
                  <a:txBody>
                    <a:bodyPr/>
                    <a:lstStyle/>
                    <a:p>
                      <a:pPr>
                        <a:buNone/>
                      </a:pPr>
                      <a:r>
                        <a:rPr lang="en-US" altLang="zh-CN"/>
                        <a:t>9</a:t>
                      </a:r>
                    </a:p>
                  </a:txBody>
                  <a:tcPr/>
                </a:tc>
                <a:tc>
                  <a:txBody>
                    <a:bodyPr/>
                    <a:lstStyle/>
                    <a:p>
                      <a:pPr>
                        <a:buNone/>
                      </a:pPr>
                      <a:r>
                        <a:rPr lang="en-US" altLang="zh-CN" dirty="0"/>
                        <a:t>-</a:t>
                      </a:r>
                    </a:p>
                  </a:txBody>
                  <a:tcPr/>
                </a:tc>
                <a:tc>
                  <a:txBody>
                    <a:bodyPr/>
                    <a:lstStyle/>
                    <a:p>
                      <a:pPr>
                        <a:buNone/>
                      </a:pPr>
                      <a:r>
                        <a:rPr lang="en-US" altLang="zh-CN" dirty="0"/>
                        <a:t>-</a:t>
                      </a:r>
                    </a:p>
                  </a:txBody>
                  <a:tcPr/>
                </a:tc>
                <a:tc>
                  <a:txBody>
                    <a:bodyPr/>
                    <a:lstStyle/>
                    <a:p>
                      <a:pPr>
                        <a:buNone/>
                      </a:pPr>
                      <a:r>
                        <a:rPr lang="en-US" altLang="zh-CN" dirty="0"/>
                        <a:t>-</a:t>
                      </a:r>
                    </a:p>
                  </a:txBody>
                  <a:tcPr/>
                </a:tc>
                <a:tc>
                  <a:txBody>
                    <a:bodyPr/>
                    <a:lstStyle/>
                    <a:p>
                      <a:pPr>
                        <a:buNone/>
                      </a:pPr>
                      <a:r>
                        <a:rPr lang="en-US" altLang="zh-CN" dirty="0"/>
                        <a:t>-</a:t>
                      </a:r>
                    </a:p>
                  </a:txBody>
                  <a:tcPr/>
                </a:tc>
                <a:tc>
                  <a:txBody>
                    <a:bodyPr/>
                    <a:lstStyle/>
                    <a:p>
                      <a:pPr>
                        <a:buNone/>
                      </a:pPr>
                      <a:r>
                        <a:rPr lang="en-US" altLang="zh-CN"/>
                        <a:t>-</a:t>
                      </a:r>
                    </a:p>
                  </a:txBody>
                  <a:tcPr>
                    <a:lnR w="9525" cap="flat" cmpd="sng" algn="ctr">
                      <a:noFill/>
                      <a:prstDash val="solid"/>
                    </a:lnR>
                  </a:tcPr>
                </a:tc>
              </a:tr>
              <a:tr h="370840">
                <a:tc>
                  <a:txBody>
                    <a:bodyPr/>
                    <a:lstStyle/>
                    <a:p>
                      <a:pPr>
                        <a:buNone/>
                      </a:pPr>
                      <a:r>
                        <a:rPr lang="en-US" altLang="zh-CN" dirty="0"/>
                        <a:t>C#</a:t>
                      </a:r>
                    </a:p>
                  </a:txBody>
                  <a:tcPr>
                    <a:lnL w="19050" cap="flat" cmpd="sng" algn="ctr">
                      <a:noFill/>
                      <a:prstDash val="solid"/>
                      <a:round/>
                      <a:headEnd type="none" w="med" len="med"/>
                      <a:tailEnd type="none" w="med" len="med"/>
                    </a:lnL>
                  </a:tcPr>
                </a:tc>
                <a:tc>
                  <a:txBody>
                    <a:bodyPr/>
                    <a:lstStyle/>
                    <a:p>
                      <a:pPr>
                        <a:buNone/>
                      </a:pPr>
                      <a:r>
                        <a:rPr lang="en-US" altLang="zh-CN" dirty="0"/>
                        <a:t>6</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dirty="0"/>
                        <a:t>6</a:t>
                      </a:r>
                    </a:p>
                  </a:txBody>
                  <a:tcPr/>
                </a:tc>
                <a:tc>
                  <a:txBody>
                    <a:bodyPr/>
                    <a:lstStyle/>
                    <a:p>
                      <a:pPr>
                        <a:buNone/>
                      </a:pPr>
                      <a:r>
                        <a:rPr lang="en-US" altLang="zh-CN" dirty="0"/>
                        <a:t>19</a:t>
                      </a:r>
                    </a:p>
                  </a:txBody>
                  <a:tcPr/>
                </a:tc>
                <a:tc>
                  <a:txBody>
                    <a:bodyPr/>
                    <a:lstStyle/>
                    <a:p>
                      <a:pPr>
                        <a:buNone/>
                      </a:pPr>
                      <a:r>
                        <a:rPr lang="en-US" altLang="zh-CN" dirty="0"/>
                        <a:t>-</a:t>
                      </a:r>
                    </a:p>
                  </a:txBody>
                  <a:tcPr/>
                </a:tc>
                <a:tc>
                  <a:txBody>
                    <a:bodyPr/>
                    <a:lstStyle/>
                    <a:p>
                      <a:pPr>
                        <a:buNone/>
                      </a:pPr>
                      <a:r>
                        <a:rPr lang="en-US" altLang="zh-CN"/>
                        <a:t>-</a:t>
                      </a:r>
                    </a:p>
                  </a:txBody>
                  <a:tcPr>
                    <a:lnR w="9525" cap="flat" cmpd="sng" algn="ctr">
                      <a:noFill/>
                      <a:prstDash val="solid"/>
                    </a:lnR>
                  </a:tcPr>
                </a:tc>
              </a:tr>
              <a:tr h="370840">
                <a:tc>
                  <a:txBody>
                    <a:bodyPr/>
                    <a:lstStyle/>
                    <a:p>
                      <a:pPr>
                        <a:buNone/>
                      </a:pPr>
                      <a:r>
                        <a:rPr lang="en-US" altLang="zh-CN"/>
                        <a:t>JavaScript</a:t>
                      </a:r>
                    </a:p>
                  </a:txBody>
                  <a:tcPr>
                    <a:lnL w="19050" cap="flat" cmpd="sng" algn="ctr">
                      <a:noFill/>
                      <a:prstDash val="solid"/>
                      <a:round/>
                      <a:headEnd type="none" w="med" len="med"/>
                      <a:tailEnd type="none" w="med" len="med"/>
                    </a:lnL>
                  </a:tcPr>
                </a:tc>
                <a:tc>
                  <a:txBody>
                    <a:bodyPr/>
                    <a:lstStyle/>
                    <a:p>
                      <a:pPr>
                        <a:buNone/>
                      </a:pPr>
                      <a:r>
                        <a:rPr lang="en-US" altLang="zh-CN" dirty="0"/>
                        <a:t>7</a:t>
                      </a:r>
                    </a:p>
                  </a:txBody>
                  <a:tcPr/>
                </a:tc>
                <a:tc>
                  <a:txBody>
                    <a:bodyPr/>
                    <a:lstStyle/>
                    <a:p>
                      <a:pPr>
                        <a:buNone/>
                      </a:pPr>
                      <a:r>
                        <a:rPr lang="en-US" altLang="zh-CN" dirty="0"/>
                        <a:t>8</a:t>
                      </a:r>
                    </a:p>
                  </a:txBody>
                  <a:tcPr/>
                </a:tc>
                <a:tc>
                  <a:txBody>
                    <a:bodyPr/>
                    <a:lstStyle/>
                    <a:p>
                      <a:pPr>
                        <a:buNone/>
                      </a:pPr>
                      <a:r>
                        <a:rPr lang="en-US" altLang="zh-CN"/>
                        <a:t>8</a:t>
                      </a:r>
                    </a:p>
                  </a:txBody>
                  <a:tcPr/>
                </a:tc>
                <a:tc>
                  <a:txBody>
                    <a:bodyPr/>
                    <a:lstStyle/>
                    <a:p>
                      <a:pPr>
                        <a:buNone/>
                      </a:pPr>
                      <a:r>
                        <a:rPr lang="en-US" altLang="zh-CN" dirty="0"/>
                        <a:t>8</a:t>
                      </a:r>
                    </a:p>
                  </a:txBody>
                  <a:tcPr/>
                </a:tc>
                <a:tc>
                  <a:txBody>
                    <a:bodyPr/>
                    <a:lstStyle/>
                    <a:p>
                      <a:pPr>
                        <a:buNone/>
                      </a:pPr>
                      <a:r>
                        <a:rPr lang="en-US" altLang="zh-CN" dirty="0"/>
                        <a:t>16</a:t>
                      </a:r>
                    </a:p>
                  </a:txBody>
                  <a:tcPr/>
                </a:tc>
                <a:tc>
                  <a:txBody>
                    <a:bodyPr/>
                    <a:lstStyle/>
                    <a:p>
                      <a:pPr>
                        <a:buNone/>
                      </a:pPr>
                      <a:r>
                        <a:rPr lang="en-US" altLang="zh-CN" dirty="0"/>
                        <a:t>-</a:t>
                      </a:r>
                    </a:p>
                  </a:txBody>
                  <a:tcPr/>
                </a:tc>
                <a:tc>
                  <a:txBody>
                    <a:bodyPr/>
                    <a:lstStyle/>
                    <a:p>
                      <a:pPr>
                        <a:buNone/>
                      </a:pPr>
                      <a:r>
                        <a:rPr lang="en-US" altLang="zh-CN"/>
                        <a:t>-</a:t>
                      </a:r>
                    </a:p>
                  </a:txBody>
                  <a:tcPr>
                    <a:lnR w="9525" cap="flat" cmpd="sng" algn="ctr">
                      <a:noFill/>
                      <a:prstDash val="solid"/>
                    </a:lnR>
                  </a:tcPr>
                </a:tc>
              </a:tr>
              <a:tr h="370840">
                <a:tc>
                  <a:txBody>
                    <a:bodyPr/>
                    <a:lstStyle/>
                    <a:p>
                      <a:pPr>
                        <a:buNone/>
                      </a:pPr>
                      <a:r>
                        <a:rPr lang="en-US" altLang="zh-CN"/>
                        <a:t>PHP</a:t>
                      </a:r>
                    </a:p>
                  </a:txBody>
                  <a:tcPr>
                    <a:lnL w="19050" cap="flat" cmpd="sng" algn="ctr">
                      <a:noFill/>
                      <a:prstDash val="solid"/>
                      <a:round/>
                      <a:headEnd type="none" w="med" len="med"/>
                      <a:tailEnd type="none" w="med" len="med"/>
                    </a:lnL>
                  </a:tcPr>
                </a:tc>
                <a:tc>
                  <a:txBody>
                    <a:bodyPr/>
                    <a:lstStyle/>
                    <a:p>
                      <a:pPr>
                        <a:buNone/>
                      </a:pPr>
                      <a:r>
                        <a:rPr lang="en-US" altLang="zh-CN" dirty="0"/>
                        <a:t>8</a:t>
                      </a:r>
                    </a:p>
                  </a:txBody>
                  <a:tcPr/>
                </a:tc>
                <a:tc>
                  <a:txBody>
                    <a:bodyPr/>
                    <a:lstStyle/>
                    <a:p>
                      <a:pPr>
                        <a:buNone/>
                      </a:pPr>
                      <a:r>
                        <a:rPr lang="en-US" altLang="zh-CN" dirty="0"/>
                        <a:t>6</a:t>
                      </a:r>
                    </a:p>
                  </a:txBody>
                  <a:tcPr/>
                </a:tc>
                <a:tc>
                  <a:txBody>
                    <a:bodyPr/>
                    <a:lstStyle/>
                    <a:p>
                      <a:pPr>
                        <a:buNone/>
                      </a:pPr>
                      <a:r>
                        <a:rPr lang="en-US" altLang="zh-CN" dirty="0"/>
                        <a:t>4</a:t>
                      </a:r>
                    </a:p>
                  </a:txBody>
                  <a:tcPr/>
                </a:tc>
                <a:tc>
                  <a:txBody>
                    <a:bodyPr/>
                    <a:lstStyle/>
                    <a:p>
                      <a:pPr>
                        <a:buNone/>
                      </a:pPr>
                      <a:r>
                        <a:rPr lang="en-US" altLang="zh-CN"/>
                        <a:t>5</a:t>
                      </a:r>
                    </a:p>
                  </a:txBody>
                  <a:tcPr/>
                </a:tc>
                <a:tc>
                  <a:txBody>
                    <a:bodyPr/>
                    <a:lstStyle/>
                    <a:p>
                      <a:pPr>
                        <a:buNone/>
                      </a:pPr>
                      <a:r>
                        <a:rPr lang="en-US" altLang="zh-CN" dirty="0"/>
                        <a:t>-</a:t>
                      </a:r>
                    </a:p>
                  </a:txBody>
                  <a:tcPr/>
                </a:tc>
                <a:tc>
                  <a:txBody>
                    <a:bodyPr/>
                    <a:lstStyle/>
                    <a:p>
                      <a:pPr>
                        <a:buNone/>
                      </a:pPr>
                      <a:r>
                        <a:rPr lang="en-US" altLang="zh-CN" dirty="0"/>
                        <a:t>-</a:t>
                      </a:r>
                    </a:p>
                  </a:txBody>
                  <a:tcPr/>
                </a:tc>
                <a:tc>
                  <a:txBody>
                    <a:bodyPr/>
                    <a:lstStyle/>
                    <a:p>
                      <a:pPr>
                        <a:buNone/>
                      </a:pPr>
                      <a:r>
                        <a:rPr lang="en-US" altLang="zh-CN" dirty="0"/>
                        <a:t>-</a:t>
                      </a:r>
                    </a:p>
                  </a:txBody>
                  <a:tcPr>
                    <a:lnR w="9525" cap="flat" cmpd="sng" algn="ctr">
                      <a:noFill/>
                      <a:prstDash val="solid"/>
                    </a:lnR>
                  </a:tcPr>
                </a:tc>
              </a:tr>
              <a:tr h="370840">
                <a:tc>
                  <a:txBody>
                    <a:bodyPr/>
                    <a:lstStyle/>
                    <a:p>
                      <a:pPr>
                        <a:buNone/>
                      </a:pPr>
                      <a:r>
                        <a:rPr lang="en-US" altLang="zh-CN"/>
                        <a:t>SQL</a:t>
                      </a:r>
                    </a:p>
                  </a:txBody>
                  <a:tcPr>
                    <a:lnL w="19050" cap="flat" cmpd="sng" algn="ctr">
                      <a:noFill/>
                      <a:prstDash val="solid"/>
                      <a:round/>
                      <a:headEnd type="none" w="med" len="med"/>
                      <a:tailEnd type="none" w="med" len="med"/>
                    </a:lnL>
                  </a:tcPr>
                </a:tc>
                <a:tc>
                  <a:txBody>
                    <a:bodyPr/>
                    <a:lstStyle/>
                    <a:p>
                      <a:pPr>
                        <a:buNone/>
                      </a:pPr>
                      <a:r>
                        <a:rPr lang="en-US" altLang="zh-CN"/>
                        <a:t>9</a:t>
                      </a:r>
                    </a:p>
                  </a:txBody>
                  <a:tcPr/>
                </a:tc>
                <a:tc>
                  <a:txBody>
                    <a:bodyPr/>
                    <a:lstStyle/>
                    <a:p>
                      <a:pPr>
                        <a:buNone/>
                      </a:pPr>
                      <a:r>
                        <a:rPr lang="en-US" altLang="zh-CN" dirty="0"/>
                        <a:t>-</a:t>
                      </a:r>
                    </a:p>
                  </a:txBody>
                  <a:tcPr/>
                </a:tc>
                <a:tc>
                  <a:txBody>
                    <a:bodyPr/>
                    <a:lstStyle/>
                    <a:p>
                      <a:pPr>
                        <a:buNone/>
                      </a:pPr>
                      <a:r>
                        <a:rPr lang="en-US" altLang="zh-CN" dirty="0"/>
                        <a:t>-</a:t>
                      </a:r>
                    </a:p>
                  </a:txBody>
                  <a:tcPr/>
                </a:tc>
                <a:tc>
                  <a:txBody>
                    <a:bodyPr/>
                    <a:lstStyle/>
                    <a:p>
                      <a:pPr>
                        <a:buNone/>
                      </a:pPr>
                      <a:r>
                        <a:rPr lang="en-US" altLang="zh-CN"/>
                        <a:t>89</a:t>
                      </a:r>
                    </a:p>
                  </a:txBody>
                  <a:tcPr/>
                </a:tc>
                <a:tc>
                  <a:txBody>
                    <a:bodyPr/>
                    <a:lstStyle/>
                    <a:p>
                      <a:pPr>
                        <a:buNone/>
                      </a:pPr>
                      <a:r>
                        <a:rPr lang="en-US" altLang="zh-CN"/>
                        <a:t>-</a:t>
                      </a:r>
                    </a:p>
                  </a:txBody>
                  <a:tcPr/>
                </a:tc>
                <a:tc>
                  <a:txBody>
                    <a:bodyPr/>
                    <a:lstStyle/>
                    <a:p>
                      <a:pPr>
                        <a:buNone/>
                      </a:pPr>
                      <a:r>
                        <a:rPr lang="en-US" altLang="zh-CN" dirty="0"/>
                        <a:t>-</a:t>
                      </a:r>
                    </a:p>
                  </a:txBody>
                  <a:tcPr/>
                </a:tc>
                <a:tc>
                  <a:txBody>
                    <a:bodyPr/>
                    <a:lstStyle/>
                    <a:p>
                      <a:pPr>
                        <a:buNone/>
                      </a:pPr>
                      <a:r>
                        <a:rPr lang="en-US" altLang="zh-CN" dirty="0"/>
                        <a:t>-</a:t>
                      </a:r>
                    </a:p>
                  </a:txBody>
                  <a:tcPr>
                    <a:lnR w="9525" cap="flat" cmpd="sng" algn="ctr">
                      <a:noFill/>
                      <a:prstDash val="solid"/>
                    </a:lnR>
                  </a:tcPr>
                </a:tc>
              </a:tr>
              <a:tr h="370840">
                <a:tc>
                  <a:txBody>
                    <a:bodyPr/>
                    <a:lstStyle/>
                    <a:p>
                      <a:pPr>
                        <a:buNone/>
                      </a:pPr>
                      <a:r>
                        <a:rPr lang="en-US" altLang="zh-CN"/>
                        <a:t>Objective-C</a:t>
                      </a:r>
                    </a:p>
                  </a:txBody>
                  <a:tcPr>
                    <a:lnL w="19050" cap="flat" cmpd="sng" algn="ctr">
                      <a:noFill/>
                      <a:prstDash val="solid"/>
                      <a:round/>
                      <a:headEnd type="none" w="med" len="med"/>
                      <a:tailEnd type="none" w="med" len="med"/>
                    </a:lnL>
                  </a:tcPr>
                </a:tc>
                <a:tc>
                  <a:txBody>
                    <a:bodyPr/>
                    <a:lstStyle/>
                    <a:p>
                      <a:pPr>
                        <a:buNone/>
                      </a:pPr>
                      <a:r>
                        <a:rPr lang="en-US" altLang="zh-CN"/>
                        <a:t>10</a:t>
                      </a:r>
                    </a:p>
                  </a:txBody>
                  <a:tcPr/>
                </a:tc>
                <a:tc>
                  <a:txBody>
                    <a:bodyPr/>
                    <a:lstStyle/>
                    <a:p>
                      <a:pPr>
                        <a:buNone/>
                      </a:pPr>
                      <a:r>
                        <a:rPr lang="en-US" altLang="zh-CN"/>
                        <a:t>3</a:t>
                      </a:r>
                    </a:p>
                  </a:txBody>
                  <a:tcPr/>
                </a:tc>
                <a:tc>
                  <a:txBody>
                    <a:bodyPr/>
                    <a:lstStyle/>
                    <a:p>
                      <a:pPr>
                        <a:buNone/>
                      </a:pPr>
                      <a:r>
                        <a:rPr lang="en-US" altLang="zh-CN" dirty="0"/>
                        <a:t>31</a:t>
                      </a:r>
                    </a:p>
                  </a:txBody>
                  <a:tcPr/>
                </a:tc>
                <a:tc>
                  <a:txBody>
                    <a:bodyPr/>
                    <a:lstStyle/>
                    <a:p>
                      <a:pPr>
                        <a:buNone/>
                      </a:pPr>
                      <a:r>
                        <a:rPr lang="en-US" altLang="zh-CN" dirty="0"/>
                        <a:t>38</a:t>
                      </a:r>
                    </a:p>
                  </a:txBody>
                  <a:tcPr/>
                </a:tc>
                <a:tc>
                  <a:txBody>
                    <a:bodyPr/>
                    <a:lstStyle/>
                    <a:p>
                      <a:pPr>
                        <a:buNone/>
                      </a:pPr>
                      <a:r>
                        <a:rPr lang="en-US" altLang="zh-CN"/>
                        <a:t>-</a:t>
                      </a:r>
                    </a:p>
                  </a:txBody>
                  <a:tcPr/>
                </a:tc>
                <a:tc>
                  <a:txBody>
                    <a:bodyPr/>
                    <a:lstStyle/>
                    <a:p>
                      <a:pPr>
                        <a:buNone/>
                      </a:pPr>
                      <a:r>
                        <a:rPr lang="en-US" altLang="zh-CN" dirty="0"/>
                        <a:t>-</a:t>
                      </a:r>
                    </a:p>
                  </a:txBody>
                  <a:tcPr/>
                </a:tc>
                <a:tc>
                  <a:txBody>
                    <a:bodyPr/>
                    <a:lstStyle/>
                    <a:p>
                      <a:pPr>
                        <a:buNone/>
                      </a:pPr>
                      <a:r>
                        <a:rPr lang="en-US" altLang="zh-CN" dirty="0"/>
                        <a:t>-</a:t>
                      </a:r>
                    </a:p>
                  </a:txBody>
                  <a:tcPr>
                    <a:lnR w="9525" cap="flat" cmpd="sng" algn="ctr">
                      <a:noFill/>
                      <a:prstDash val="solid"/>
                    </a:lnR>
                  </a:tcPr>
                </a:tc>
              </a:tr>
              <a:tr h="370840">
                <a:tc>
                  <a:txBody>
                    <a:bodyPr/>
                    <a:lstStyle/>
                    <a:p>
                      <a:pPr>
                        <a:buNone/>
                      </a:pPr>
                      <a:r>
                        <a:rPr lang="en-US" altLang="zh-CN"/>
                        <a:t>Perl</a:t>
                      </a:r>
                    </a:p>
                  </a:txBody>
                  <a:tcPr>
                    <a:lnL w="19050" cap="flat" cmpd="sng" algn="ctr">
                      <a:noFill/>
                      <a:prstDash val="solid"/>
                      <a:round/>
                      <a:headEnd type="none" w="med" len="med"/>
                      <a:tailEnd type="none" w="med" len="med"/>
                    </a:lnL>
                  </a:tcPr>
                </a:tc>
                <a:tc>
                  <a:txBody>
                    <a:bodyPr/>
                    <a:lstStyle/>
                    <a:p>
                      <a:pPr>
                        <a:buNone/>
                      </a:pPr>
                      <a:r>
                        <a:rPr lang="en-US" altLang="zh-CN"/>
                        <a:t>16</a:t>
                      </a:r>
                    </a:p>
                  </a:txBody>
                  <a:tcPr/>
                </a:tc>
                <a:tc>
                  <a:txBody>
                    <a:bodyPr/>
                    <a:lstStyle/>
                    <a:p>
                      <a:pPr>
                        <a:buNone/>
                      </a:pPr>
                      <a:r>
                        <a:rPr lang="en-US" altLang="zh-CN"/>
                        <a:t>11</a:t>
                      </a:r>
                    </a:p>
                  </a:txBody>
                  <a:tcPr/>
                </a:tc>
                <a:tc>
                  <a:txBody>
                    <a:bodyPr/>
                    <a:lstStyle/>
                    <a:p>
                      <a:pPr>
                        <a:buNone/>
                      </a:pPr>
                      <a:r>
                        <a:rPr lang="en-US" altLang="zh-CN"/>
                        <a:t>7</a:t>
                      </a:r>
                    </a:p>
                  </a:txBody>
                  <a:tcPr/>
                </a:tc>
                <a:tc>
                  <a:txBody>
                    <a:bodyPr/>
                    <a:lstStyle/>
                    <a:p>
                      <a:pPr>
                        <a:buNone/>
                      </a:pPr>
                      <a:r>
                        <a:rPr lang="en-US" altLang="zh-CN" dirty="0"/>
                        <a:t>4</a:t>
                      </a:r>
                    </a:p>
                  </a:txBody>
                  <a:tcPr/>
                </a:tc>
                <a:tc>
                  <a:txBody>
                    <a:bodyPr/>
                    <a:lstStyle/>
                    <a:p>
                      <a:pPr>
                        <a:buNone/>
                      </a:pPr>
                      <a:r>
                        <a:rPr lang="en-US" altLang="zh-CN" dirty="0"/>
                        <a:t>3</a:t>
                      </a:r>
                    </a:p>
                  </a:txBody>
                  <a:tcPr/>
                </a:tc>
                <a:tc>
                  <a:txBody>
                    <a:bodyPr/>
                    <a:lstStyle/>
                    <a:p>
                      <a:pPr>
                        <a:buNone/>
                      </a:pPr>
                      <a:r>
                        <a:rPr lang="en-US" altLang="zh-CN" dirty="0"/>
                        <a:t>10</a:t>
                      </a:r>
                    </a:p>
                  </a:txBody>
                  <a:tcPr/>
                </a:tc>
                <a:tc>
                  <a:txBody>
                    <a:bodyPr/>
                    <a:lstStyle/>
                    <a:p>
                      <a:pPr>
                        <a:buNone/>
                      </a:pPr>
                      <a:r>
                        <a:rPr lang="en-US" altLang="zh-CN" dirty="0"/>
                        <a:t>22</a:t>
                      </a:r>
                    </a:p>
                  </a:txBody>
                  <a:tcPr>
                    <a:lnR w="9525" cap="flat" cmpd="sng" algn="ctr">
                      <a:noFill/>
                      <a:prstDash val="solid"/>
                    </a:lnR>
                  </a:tcPr>
                </a:tc>
              </a:tr>
              <a:tr h="370840">
                <a:tc>
                  <a:txBody>
                    <a:bodyPr/>
                    <a:lstStyle/>
                    <a:p>
                      <a:pPr>
                        <a:buNone/>
                      </a:pPr>
                      <a:r>
                        <a:rPr lang="en-US" altLang="zh-CN"/>
                        <a:t>Lisp</a:t>
                      </a:r>
                    </a:p>
                  </a:txBody>
                  <a:tcPr>
                    <a:lnL w="19050" cap="flat" cmpd="sng" algn="ctr">
                      <a:noFill/>
                      <a:prstDash val="solid"/>
                      <a:round/>
                      <a:headEnd type="none" w="med" len="med"/>
                      <a:tailEnd type="none" w="med" len="med"/>
                    </a:lnL>
                  </a:tcPr>
                </a:tc>
                <a:tc>
                  <a:txBody>
                    <a:bodyPr/>
                    <a:lstStyle/>
                    <a:p>
                      <a:pPr>
                        <a:buNone/>
                      </a:pPr>
                      <a:r>
                        <a:rPr lang="en-US" altLang="zh-CN"/>
                        <a:t>32</a:t>
                      </a:r>
                    </a:p>
                  </a:txBody>
                  <a:tcPr/>
                </a:tc>
                <a:tc>
                  <a:txBody>
                    <a:bodyPr/>
                    <a:lstStyle/>
                    <a:p>
                      <a:pPr>
                        <a:buNone/>
                      </a:pPr>
                      <a:r>
                        <a:rPr lang="en-US" altLang="zh-CN"/>
                        <a:t>13</a:t>
                      </a:r>
                    </a:p>
                  </a:txBody>
                  <a:tcPr/>
                </a:tc>
                <a:tc>
                  <a:txBody>
                    <a:bodyPr/>
                    <a:lstStyle/>
                    <a:p>
                      <a:pPr>
                        <a:buNone/>
                      </a:pPr>
                      <a:r>
                        <a:rPr lang="en-US" altLang="zh-CN"/>
                        <a:t>19</a:t>
                      </a:r>
                    </a:p>
                  </a:txBody>
                  <a:tcPr/>
                </a:tc>
                <a:tc>
                  <a:txBody>
                    <a:bodyPr/>
                    <a:lstStyle/>
                    <a:p>
                      <a:pPr>
                        <a:buNone/>
                      </a:pPr>
                      <a:r>
                        <a:rPr lang="en-US" altLang="zh-CN"/>
                        <a:t>13</a:t>
                      </a:r>
                    </a:p>
                  </a:txBody>
                  <a:tcPr/>
                </a:tc>
                <a:tc>
                  <a:txBody>
                    <a:bodyPr/>
                    <a:lstStyle/>
                    <a:p>
                      <a:pPr>
                        <a:buNone/>
                      </a:pPr>
                      <a:r>
                        <a:rPr lang="en-US" altLang="zh-CN" dirty="0"/>
                        <a:t>12</a:t>
                      </a:r>
                    </a:p>
                  </a:txBody>
                  <a:tcPr/>
                </a:tc>
                <a:tc>
                  <a:txBody>
                    <a:bodyPr/>
                    <a:lstStyle/>
                    <a:p>
                      <a:pPr>
                        <a:buNone/>
                      </a:pPr>
                      <a:r>
                        <a:rPr lang="en-US" altLang="zh-CN" dirty="0"/>
                        <a:t>5</a:t>
                      </a:r>
                    </a:p>
                  </a:txBody>
                  <a:tcPr/>
                </a:tc>
                <a:tc>
                  <a:txBody>
                    <a:bodyPr/>
                    <a:lstStyle/>
                    <a:p>
                      <a:pPr>
                        <a:buNone/>
                      </a:pPr>
                      <a:r>
                        <a:rPr lang="en-US" altLang="zh-CN" dirty="0"/>
                        <a:t>3</a:t>
                      </a:r>
                    </a:p>
                  </a:txBody>
                  <a:tcPr>
                    <a:lnR w="9525" cap="flat" cmpd="sng" algn="ctr">
                      <a:noFill/>
                      <a:prstDash val="solid"/>
                    </a:lnR>
                  </a:tcPr>
                </a:tc>
              </a:tr>
              <a:tr h="370840">
                <a:tc>
                  <a:txBody>
                    <a:bodyPr/>
                    <a:lstStyle/>
                    <a:p>
                      <a:pPr>
                        <a:buNone/>
                      </a:pPr>
                      <a:r>
                        <a:rPr lang="en-US" altLang="zh-CN"/>
                        <a:t>Pascal</a:t>
                      </a:r>
                    </a:p>
                  </a:txBody>
                  <a:tcPr>
                    <a:lnL w="19050" cap="flat" cmpd="sng" algn="ctr">
                      <a:noFill/>
                      <a:prstDash val="solid"/>
                      <a:round/>
                      <a:headEnd type="none" w="med" len="med"/>
                      <a:tailEnd type="none" w="med" len="med"/>
                    </a:lnL>
                  </a:tcPr>
                </a:tc>
                <a:tc>
                  <a:txBody>
                    <a:bodyPr/>
                    <a:lstStyle/>
                    <a:p>
                      <a:pPr>
                        <a:buNone/>
                      </a:pPr>
                      <a:r>
                        <a:rPr lang="en-US" altLang="zh-CN"/>
                        <a:t>220</a:t>
                      </a:r>
                    </a:p>
                  </a:txBody>
                  <a:tcPr/>
                </a:tc>
                <a:tc>
                  <a:txBody>
                    <a:bodyPr/>
                    <a:lstStyle/>
                    <a:p>
                      <a:pPr>
                        <a:buNone/>
                      </a:pPr>
                      <a:r>
                        <a:rPr lang="en-US" altLang="zh-CN"/>
                        <a:t>16</a:t>
                      </a:r>
                    </a:p>
                  </a:txBody>
                  <a:tcPr/>
                </a:tc>
                <a:tc>
                  <a:txBody>
                    <a:bodyPr/>
                    <a:lstStyle/>
                    <a:p>
                      <a:pPr>
                        <a:buNone/>
                      </a:pPr>
                      <a:r>
                        <a:rPr lang="en-US" altLang="zh-CN" dirty="0"/>
                        <a:t>14</a:t>
                      </a:r>
                    </a:p>
                  </a:txBody>
                  <a:tcPr/>
                </a:tc>
                <a:tc>
                  <a:txBody>
                    <a:bodyPr/>
                    <a:lstStyle/>
                    <a:p>
                      <a:pPr>
                        <a:buNone/>
                      </a:pPr>
                      <a:r>
                        <a:rPr lang="en-US" altLang="zh-CN" dirty="0"/>
                        <a:t>88</a:t>
                      </a:r>
                    </a:p>
                  </a:txBody>
                  <a:tcPr/>
                </a:tc>
                <a:tc>
                  <a:txBody>
                    <a:bodyPr/>
                    <a:lstStyle/>
                    <a:p>
                      <a:pPr>
                        <a:buNone/>
                      </a:pPr>
                      <a:r>
                        <a:rPr lang="en-US" altLang="zh-CN" dirty="0"/>
                        <a:t>6</a:t>
                      </a:r>
                    </a:p>
                  </a:txBody>
                  <a:tcPr/>
                </a:tc>
                <a:tc>
                  <a:txBody>
                    <a:bodyPr/>
                    <a:lstStyle/>
                    <a:p>
                      <a:pPr>
                        <a:buNone/>
                      </a:pPr>
                      <a:r>
                        <a:rPr lang="en-US" altLang="zh-CN" dirty="0"/>
                        <a:t>3</a:t>
                      </a:r>
                    </a:p>
                  </a:txBody>
                  <a:tcPr/>
                </a:tc>
                <a:tc>
                  <a:txBody>
                    <a:bodyPr/>
                    <a:lstStyle/>
                    <a:p>
                      <a:pPr>
                        <a:buNone/>
                      </a:pPr>
                      <a:r>
                        <a:rPr lang="en-US" altLang="zh-CN" dirty="0"/>
                        <a:t>20</a:t>
                      </a:r>
                    </a:p>
                  </a:txBody>
                  <a:tcPr>
                    <a:lnR w="9525" cap="flat" cmpd="sng" algn="ctr">
                      <a:noFill/>
                      <a:prstDash val="solid"/>
                    </a:lnR>
                  </a:tcPr>
                </a:tc>
              </a:tr>
            </a:tbl>
          </a:graphicData>
        </a:graphic>
      </p:graphicFrame>
      <p:sp>
        <p:nvSpPr>
          <p:cNvPr id="7" name="标题 6"/>
          <p:cNvSpPr>
            <a:spLocks noGrp="1"/>
          </p:cNvSpPr>
          <p:nvPr>
            <p:ph type="title" idx="4294967295"/>
          </p:nvPr>
        </p:nvSpPr>
        <p:spPr/>
        <p:txBody>
          <a:bodyPr/>
          <a:lstStyle/>
          <a:p>
            <a:pPr algn="r"/>
            <a:r>
              <a:rPr lang="zh-CN" altLang="en-US" dirty="0"/>
              <a:t>续</a:t>
            </a:r>
          </a:p>
        </p:txBody>
      </p:sp>
      <p:sp>
        <p:nvSpPr>
          <p:cNvPr id="8" name="灯片编号占位符 7"/>
          <p:cNvSpPr>
            <a:spLocks noGrp="1"/>
          </p:cNvSpPr>
          <p:nvPr>
            <p:ph type="sldNum" sz="quarter" idx="12"/>
          </p:nvPr>
        </p:nvSpPr>
        <p:spPr>
          <a:xfrm>
            <a:off x="7059487" y="6510040"/>
            <a:ext cx="1905000" cy="325438"/>
          </a:xfrm>
        </p:spPr>
        <p:txBody>
          <a:bodyPr/>
          <a:lstStyle/>
          <a:p>
            <a:r>
              <a:rPr lang="zh-CN" altLang="en-US" dirty="0" smtClean="0"/>
              <a:t>第</a:t>
            </a:r>
            <a:fld id="{23DD1DED-EF02-4749-81AD-5833EEB27F51}" type="slidenum">
              <a:rPr lang="zh-CN" altLang="en-US" smtClean="0"/>
              <a:t>16</a:t>
            </a:fld>
            <a:r>
              <a:rPr lang="zh-CN" altLang="en-US" dirty="0" smtClean="0"/>
              <a:t>页</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69863" y="1341424"/>
          <a:ext cx="8803278" cy="5183919"/>
        </p:xfrm>
        <a:graphic>
          <a:graphicData uri="http://schemas.openxmlformats.org/drawingml/2006/table">
            <a:tbl>
              <a:tblPr firstRow="1" bandRow="1">
                <a:tableStyleId>{69C7853C-536D-4A76-A0AE-DD22124D55A5}</a:tableStyleId>
              </a:tblPr>
              <a:tblGrid>
                <a:gridCol w="2934426"/>
                <a:gridCol w="2934426"/>
                <a:gridCol w="2934426"/>
              </a:tblGrid>
              <a:tr h="191997">
                <a:tc>
                  <a:txBody>
                    <a:bodyPr/>
                    <a:lstStyle/>
                    <a:p>
                      <a:pPr algn="ctr">
                        <a:spcAft>
                          <a:spcPts val="0"/>
                        </a:spcAft>
                      </a:pPr>
                      <a:r>
                        <a:rPr lang="zh-CN" sz="1200" kern="100" dirty="0"/>
                        <a:t>语言</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zh-CN" sz="1200" kern="100" dirty="0"/>
                        <a:t>诞生</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zh-CN" sz="1200" kern="100" dirty="0"/>
                        <a:t>商用</a:t>
                      </a:r>
                      <a:r>
                        <a:rPr lang="en-US" sz="1200" kern="100" dirty="0"/>
                        <a:t>/</a:t>
                      </a:r>
                      <a:r>
                        <a:rPr lang="zh-CN" sz="1200" kern="100" dirty="0"/>
                        <a:t>应用</a:t>
                      </a:r>
                      <a:endParaRPr lang="zh-CN"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JAVA</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1995 </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1996</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C</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1972</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1973</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PHP</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1995</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1997</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C++</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1983</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1990</a:t>
                      </a:r>
                      <a:endParaRPr lang="zh-CN"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Visual Basic</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1991</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1991</a:t>
                      </a:r>
                      <a:endParaRPr lang="zh-CN"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Perl</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1987</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1991</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C#</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2000</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2002</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Python</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1991</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2000</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JavaScript</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1995</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1996</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Ruby</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1995</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2011</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Delphi</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1995</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1999</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Pascal</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1970</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1983</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Lisp/Scheme</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1958</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1962</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PL/SQL</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1985</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1985</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SAS</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1976</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1985</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ABAP</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1985</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1985</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D</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1999</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2007</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Objective-C</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1983</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1992</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Lua</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1993</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smtClean="0"/>
                        <a:t>1993</a:t>
                      </a:r>
                      <a:endParaRPr lang="en-US"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MATLAB</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1970</a:t>
                      </a:r>
                      <a:r>
                        <a:rPr lang="zh-CN" sz="1200" kern="100" dirty="0"/>
                        <a:t>末</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1984</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Delphi/Object Pascal</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1986</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1994</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Lisp</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1958</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1962</a:t>
                      </a:r>
                      <a:endParaRPr lang="zh-CN"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Transact-SQL</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1992+</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endParaRPr lang="en-US" sz="1200" b="1" kern="10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dirty="0"/>
                        <a:t>Visual Basic .NET</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2001</a:t>
                      </a: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2002</a:t>
                      </a:r>
                      <a:endParaRPr lang="zh-CN"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Ada</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a:t>1980</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r>
                        <a:rPr lang="en-US" sz="1200" kern="100" dirty="0"/>
                        <a:t>1983</a:t>
                      </a:r>
                      <a:endParaRPr lang="zh-CN" sz="1200" b="1" kern="100" dirty="0">
                        <a:latin typeface="Calibri" panose="020F0502020204030204"/>
                        <a:ea typeface="宋体"/>
                        <a:cs typeface="Times New Roman" panose="02020603050405020304"/>
                      </a:endParaRPr>
                    </a:p>
                  </a:txBody>
                  <a:tcPr marL="62727" marR="62727" marT="0" marB="0" anchor="ctr"/>
                </a:tc>
              </a:tr>
              <a:tr h="191997">
                <a:tc>
                  <a:txBody>
                    <a:bodyPr/>
                    <a:lstStyle/>
                    <a:p>
                      <a:pPr algn="ctr">
                        <a:spcAft>
                          <a:spcPts val="0"/>
                        </a:spcAft>
                      </a:pPr>
                      <a:r>
                        <a:rPr lang="en-US" sz="1200" kern="100"/>
                        <a:t>Assembly</a:t>
                      </a:r>
                      <a:endParaRPr lang="zh-CN" sz="1200" b="1" kern="10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endParaRPr lang="zh-CN" sz="1200" b="1" kern="100" dirty="0">
                        <a:latin typeface="Calibri" panose="020F0502020204030204"/>
                        <a:ea typeface="宋体"/>
                        <a:cs typeface="Times New Roman" panose="02020603050405020304"/>
                      </a:endParaRPr>
                    </a:p>
                  </a:txBody>
                  <a:tcPr marL="62727" marR="62727" marT="0" marB="0" anchor="ctr"/>
                </a:tc>
                <a:tc>
                  <a:txBody>
                    <a:bodyPr/>
                    <a:lstStyle/>
                    <a:p>
                      <a:pPr algn="ctr">
                        <a:spcAft>
                          <a:spcPts val="0"/>
                        </a:spcAft>
                      </a:pPr>
                      <a:endParaRPr lang="en-US" sz="1200" b="1" kern="100" dirty="0">
                        <a:latin typeface="Calibri" panose="020F0502020204030204"/>
                        <a:ea typeface="宋体"/>
                        <a:cs typeface="Times New Roman" panose="02020603050405020304"/>
                      </a:endParaRPr>
                    </a:p>
                  </a:txBody>
                  <a:tcPr marL="62727" marR="62727" marT="0" marB="0" anchor="ctr"/>
                </a:tc>
              </a:tr>
            </a:tbl>
          </a:graphicData>
        </a:graphic>
      </p:graphicFrame>
      <p:sp>
        <p:nvSpPr>
          <p:cNvPr id="124929" name="标题 1"/>
          <p:cNvSpPr>
            <a:spLocks noGrp="1"/>
          </p:cNvSpPr>
          <p:nvPr>
            <p:ph type="title" idx="4294967295"/>
          </p:nvPr>
        </p:nvSpPr>
        <p:spPr/>
        <p:txBody>
          <a:bodyPr/>
          <a:lstStyle/>
          <a:p>
            <a:r>
              <a:rPr lang="zh-CN" altLang="en-US" sz="3200" dirty="0" smtClean="0"/>
              <a:t>近三年排名前</a:t>
            </a:r>
            <a:r>
              <a:rPr lang="en-US" altLang="zh-CN" sz="3200" dirty="0" smtClean="0"/>
              <a:t>20</a:t>
            </a:r>
            <a:r>
              <a:rPr lang="zh-CN" altLang="en-US" sz="3200" dirty="0" smtClean="0"/>
              <a:t>语言的初创和发行时间</a:t>
            </a:r>
          </a:p>
        </p:txBody>
      </p:sp>
      <p:sp>
        <p:nvSpPr>
          <p:cNvPr id="6" name="灯片编号占位符 5"/>
          <p:cNvSpPr>
            <a:spLocks noGrp="1"/>
          </p:cNvSpPr>
          <p:nvPr>
            <p:ph type="sldNum" sz="quarter" idx="12"/>
          </p:nvPr>
        </p:nvSpPr>
        <p:spPr>
          <a:xfrm>
            <a:off x="7059487" y="6487938"/>
            <a:ext cx="1905000" cy="325438"/>
          </a:xfrm>
        </p:spPr>
        <p:txBody>
          <a:bodyPr/>
          <a:lstStyle/>
          <a:p>
            <a:r>
              <a:rPr lang="zh-CN" altLang="en-US" dirty="0" smtClean="0"/>
              <a:t>第</a:t>
            </a:r>
            <a:fld id="{23DD1DED-EF02-4749-81AD-5833EEB27F51}" type="slidenum">
              <a:rPr lang="zh-CN" altLang="en-US" smtClean="0"/>
              <a:t>17</a:t>
            </a:fld>
            <a:r>
              <a:rPr lang="zh-CN" altLang="en-US" dirty="0"/>
              <a:t>页</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2" name="Rectangle 2"/>
          <p:cNvSpPr>
            <a:spLocks noGrp="1" noChangeArrowheads="1"/>
          </p:cNvSpPr>
          <p:nvPr>
            <p:ph idx="1"/>
          </p:nvPr>
        </p:nvSpPr>
        <p:spPr/>
        <p:txBody>
          <a:bodyPr/>
          <a:lstStyle/>
          <a:p>
            <a:pPr eaLnBrk="1" hangingPunct="1"/>
            <a:r>
              <a:rPr lang="zh-CN" altLang="en-US" dirty="0" smtClean="0"/>
              <a:t>定义：</a:t>
            </a:r>
            <a:endParaRPr lang="en-US" altLang="zh-CN" dirty="0" smtClean="0"/>
          </a:p>
          <a:p>
            <a:pPr lvl="1" eaLnBrk="1" hangingPunct="1"/>
            <a:r>
              <a:rPr lang="zh-CN" altLang="en-US" dirty="0" smtClean="0"/>
              <a:t>可以编制软件的</a:t>
            </a:r>
            <a:endParaRPr lang="en-US" altLang="zh-CN" dirty="0" smtClean="0"/>
          </a:p>
          <a:p>
            <a:pPr lvl="1" eaLnBrk="1" hangingPunct="1"/>
            <a:r>
              <a:rPr lang="zh-CN" altLang="en-US" dirty="0" smtClean="0"/>
              <a:t>机器可识别</a:t>
            </a:r>
            <a:endParaRPr lang="en-US" altLang="zh-CN" dirty="0" smtClean="0"/>
          </a:p>
          <a:p>
            <a:pPr lvl="1" eaLnBrk="1" hangingPunct="1"/>
            <a:r>
              <a:rPr lang="zh-CN" altLang="en-US" dirty="0" smtClean="0"/>
              <a:t>可执行的表示法(或符号)系统</a:t>
            </a:r>
            <a:endParaRPr lang="zh-CN" altLang="en-US" sz="1400" dirty="0" smtClean="0"/>
          </a:p>
        </p:txBody>
      </p:sp>
      <p:sp>
        <p:nvSpPr>
          <p:cNvPr id="3" name="标题 2"/>
          <p:cNvSpPr>
            <a:spLocks noGrp="1"/>
          </p:cNvSpPr>
          <p:nvPr>
            <p:ph type="title" idx="4294967295"/>
          </p:nvPr>
        </p:nvSpPr>
        <p:spPr/>
        <p:txBody>
          <a:bodyPr/>
          <a:lstStyle/>
          <a:p>
            <a:pPr algn="r"/>
            <a:r>
              <a:rPr lang="zh-CN" altLang="en-US" dirty="0" smtClean="0"/>
              <a:t>续</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18</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4" name="Rectangle 9"/>
          <p:cNvSpPr>
            <a:spLocks noGrp="1" noChangeArrowheads="1"/>
          </p:cNvSpPr>
          <p:nvPr>
            <p:ph idx="1"/>
          </p:nvPr>
        </p:nvSpPr>
        <p:spPr/>
        <p:txBody>
          <a:bodyPr/>
          <a:lstStyle/>
          <a:p>
            <a:pPr marL="0" indent="0" eaLnBrk="1" hangingPunct="1"/>
            <a:r>
              <a:rPr lang="zh-CN" altLang="zh-CN" dirty="0" smtClean="0"/>
              <a:t>人机交互界面永存  过去—现在—未来</a:t>
            </a:r>
            <a:endParaRPr lang="zh-CN" altLang="zh-CN" b="1" dirty="0" smtClean="0"/>
          </a:p>
          <a:p>
            <a:pPr marL="0" indent="0" eaLnBrk="1" hangingPunct="1"/>
            <a:r>
              <a:rPr lang="zh-CN" altLang="en-US" dirty="0" smtClean="0"/>
              <a:t>软硬件技术窗口</a:t>
            </a:r>
          </a:p>
          <a:p>
            <a:pPr marL="0" indent="0" eaLnBrk="1" hangingPunct="1"/>
            <a:r>
              <a:rPr lang="zh-CN" altLang="en-US" dirty="0" smtClean="0"/>
              <a:t>发展新语言 </a:t>
            </a:r>
          </a:p>
          <a:p>
            <a:pPr marL="0" indent="0" eaLnBrk="1" hangingPunct="1"/>
            <a:r>
              <a:rPr lang="zh-CN" altLang="en-US" dirty="0" smtClean="0"/>
              <a:t>提高软件人员素质</a:t>
            </a:r>
          </a:p>
          <a:p>
            <a:pPr marL="0" indent="0" eaLnBrk="1" hangingPunct="1"/>
            <a:r>
              <a:rPr lang="zh-CN" altLang="en-US" dirty="0" smtClean="0"/>
              <a:t>通向理论的形式方法</a:t>
            </a:r>
          </a:p>
          <a:p>
            <a:pPr marL="0" indent="0" eaLnBrk="1" hangingPunct="1"/>
            <a:r>
              <a:rPr lang="zh-CN" altLang="en-US" dirty="0" smtClean="0"/>
              <a:t>通用语言标准化与规范化</a:t>
            </a:r>
          </a:p>
        </p:txBody>
      </p:sp>
      <p:sp>
        <p:nvSpPr>
          <p:cNvPr id="7183" name="Rectangle 8"/>
          <p:cNvSpPr>
            <a:spLocks noGrp="1" noChangeArrowheads="1"/>
          </p:cNvSpPr>
          <p:nvPr>
            <p:ph type="title" idx="4294967295"/>
          </p:nvPr>
        </p:nvSpPr>
        <p:spPr/>
        <p:txBody>
          <a:bodyPr/>
          <a:lstStyle/>
          <a:p>
            <a:pPr eaLnBrk="1" hangingPunct="1"/>
            <a:r>
              <a:rPr lang="zh-CN" altLang="en-US" dirty="0" smtClean="0">
                <a:solidFill>
                  <a:schemeClr val="tx1"/>
                </a:solidFill>
              </a:rPr>
              <a:t>0.</a:t>
            </a:r>
            <a:r>
              <a:rPr lang="en-US" altLang="zh-CN" dirty="0" smtClean="0">
                <a:solidFill>
                  <a:schemeClr val="tx1"/>
                </a:solidFill>
              </a:rPr>
              <a:t>2</a:t>
            </a:r>
            <a:r>
              <a:rPr lang="zh-CN" altLang="en-US" dirty="0" smtClean="0">
                <a:solidFill>
                  <a:schemeClr val="tx1"/>
                </a:solidFill>
              </a:rPr>
              <a:t> 为什么研究</a:t>
            </a:r>
            <a:r>
              <a:rPr lang="en-US" altLang="zh-CN" dirty="0" smtClean="0">
                <a:solidFill>
                  <a:schemeClr val="tx1"/>
                </a:solidFill>
              </a:rPr>
              <a:t>PL</a:t>
            </a:r>
            <a:endParaRPr lang="zh-CN" altLang="en-US" dirty="0" smtClean="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19</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一门理论性较强的提高型课程，从更高的层次来理解各种语言机制，指导对计算机语言的学习和程序设计</a:t>
            </a:r>
          </a:p>
          <a:p>
            <a:r>
              <a:rPr lang="zh-CN" altLang="en-US" dirty="0" smtClean="0"/>
              <a:t>分析并理解各类高级程序设计语言范型与理论模型</a:t>
            </a:r>
          </a:p>
          <a:p>
            <a:r>
              <a:rPr lang="zh-CN" altLang="en-US" dirty="0" smtClean="0"/>
              <a:t>掌握程序设计语言各主要成分设计中的关键问题、主要步骤、表示法的基本技能</a:t>
            </a:r>
          </a:p>
        </p:txBody>
      </p:sp>
      <p:sp>
        <p:nvSpPr>
          <p:cNvPr id="3" name="标题 2"/>
          <p:cNvSpPr>
            <a:spLocks noGrp="1"/>
          </p:cNvSpPr>
          <p:nvPr>
            <p:ph type="title" idx="4294967295"/>
          </p:nvPr>
        </p:nvSpPr>
        <p:spPr/>
        <p:txBody>
          <a:bodyPr/>
          <a:lstStyle/>
          <a:p>
            <a:r>
              <a:rPr lang="zh-CN" altLang="en-US" dirty="0" smtClean="0"/>
              <a:t>程序设计语言原理</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2</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8" name="Rectangle 7"/>
          <p:cNvSpPr>
            <a:spLocks noGrp="1" noChangeArrowheads="1"/>
          </p:cNvSpPr>
          <p:nvPr>
            <p:ph idx="1"/>
          </p:nvPr>
        </p:nvSpPr>
        <p:spPr/>
        <p:txBody>
          <a:bodyPr/>
          <a:lstStyle/>
          <a:p>
            <a:pPr eaLnBrk="1" hangingPunct="1"/>
            <a:r>
              <a:rPr lang="en-US" altLang="zh-CN" smtClean="0"/>
              <a:t>PL</a:t>
            </a:r>
            <a:r>
              <a:rPr lang="zh-CN" altLang="en-US" smtClean="0"/>
              <a:t>语言不是软件</a:t>
            </a:r>
          </a:p>
          <a:p>
            <a:pPr lvl="1" eaLnBrk="1" hangingPunct="1"/>
            <a:r>
              <a:rPr lang="zh-CN" altLang="en-US" smtClean="0"/>
              <a:t>它只是一规范——参考手册（</a:t>
            </a:r>
            <a:r>
              <a:rPr lang="en-US" altLang="zh-CN" smtClean="0"/>
              <a:t>LRM）</a:t>
            </a:r>
          </a:p>
          <a:p>
            <a:pPr lvl="1" eaLnBrk="1" hangingPunct="1">
              <a:buFontTx/>
              <a:buNone/>
            </a:pPr>
            <a:r>
              <a:rPr lang="zh-CN" altLang="en-US" smtClean="0"/>
              <a:t>	规定符号元素—语法—语义（形式的  非形式的）</a:t>
            </a:r>
          </a:p>
          <a:p>
            <a:pPr lvl="1" eaLnBrk="1" hangingPunct="1"/>
            <a:r>
              <a:rPr lang="zh-CN" altLang="en-US" smtClean="0"/>
              <a:t>按它的规定写出的程序是软件</a:t>
            </a:r>
          </a:p>
          <a:p>
            <a:pPr eaLnBrk="1" hangingPunct="1"/>
            <a:r>
              <a:rPr lang="en-US" altLang="zh-CN" smtClean="0"/>
              <a:t>PL</a:t>
            </a:r>
            <a:r>
              <a:rPr lang="zh-CN" altLang="en-US" smtClean="0"/>
              <a:t>翻译器也是软件</a:t>
            </a:r>
            <a:endParaRPr lang="zh-CN" altLang="en-US" sz="2000" smtClean="0"/>
          </a:p>
          <a:p>
            <a:pPr lvl="1" eaLnBrk="1" hangingPunct="1"/>
            <a:r>
              <a:rPr lang="zh-CN" altLang="en-US" smtClean="0"/>
              <a:t>一种语言到另一种语言：翻译器</a:t>
            </a:r>
          </a:p>
          <a:p>
            <a:pPr lvl="1" eaLnBrk="1" hangingPunct="1"/>
            <a:r>
              <a:rPr lang="zh-CN" altLang="en-US" smtClean="0"/>
              <a:t>一种语言到目标码</a:t>
            </a:r>
            <a:r>
              <a:rPr lang="zh-CN" altLang="en-US" sz="2400" smtClean="0"/>
              <a:t> </a:t>
            </a:r>
          </a:p>
          <a:p>
            <a:pPr lvl="2" eaLnBrk="1" hangingPunct="1"/>
            <a:r>
              <a:rPr lang="zh-CN" altLang="en-US" smtClean="0"/>
              <a:t>编译器  先翻译、优化后执行  高效</a:t>
            </a:r>
          </a:p>
          <a:p>
            <a:pPr lvl="2" eaLnBrk="1" hangingPunct="1"/>
            <a:r>
              <a:rPr lang="zh-CN" altLang="en-US" smtClean="0"/>
              <a:t>解释器  即译即执行 低效  灵活</a:t>
            </a:r>
          </a:p>
        </p:txBody>
      </p:sp>
      <p:sp>
        <p:nvSpPr>
          <p:cNvPr id="8207" name="Rectangle 6"/>
          <p:cNvSpPr>
            <a:spLocks noGrp="1" noChangeArrowheads="1"/>
          </p:cNvSpPr>
          <p:nvPr>
            <p:ph type="title" idx="4294967295"/>
          </p:nvPr>
        </p:nvSpPr>
        <p:spPr/>
        <p:txBody>
          <a:bodyPr/>
          <a:lstStyle/>
          <a:p>
            <a:pPr eaLnBrk="1" hangingPunct="1"/>
            <a:r>
              <a:rPr lang="zh-CN" altLang="en-US" dirty="0" smtClean="0">
                <a:solidFill>
                  <a:schemeClr val="tx1"/>
                </a:solidFill>
              </a:rPr>
              <a:t>0.</a:t>
            </a:r>
            <a:r>
              <a:rPr lang="en-US" altLang="zh-CN" dirty="0" smtClean="0">
                <a:solidFill>
                  <a:schemeClr val="tx1"/>
                </a:solidFill>
              </a:rPr>
              <a:t>3</a:t>
            </a:r>
            <a:r>
              <a:rPr lang="zh-CN" altLang="en-US" dirty="0" smtClean="0">
                <a:solidFill>
                  <a:schemeClr val="tx1"/>
                </a:solidFill>
              </a:rPr>
              <a:t> 语言规范与处理器</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20</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7" name="Rectangle 7"/>
          <p:cNvSpPr>
            <a:spLocks noGrp="1" noChangeArrowheads="1"/>
          </p:cNvSpPr>
          <p:nvPr>
            <p:ph idx="1"/>
          </p:nvPr>
        </p:nvSpPr>
        <p:spPr/>
        <p:txBody>
          <a:bodyPr/>
          <a:lstStyle/>
          <a:p>
            <a:pPr eaLnBrk="1" hangingPunct="1"/>
            <a:r>
              <a:rPr lang="zh-CN" altLang="en-US" dirty="0" smtClean="0"/>
              <a:t>本课程分为三部分</a:t>
            </a:r>
          </a:p>
          <a:p>
            <a:pPr lvl="1" eaLnBrk="1" hangingPunct="1"/>
            <a:r>
              <a:rPr lang="en-US" altLang="zh-CN" dirty="0" smtClean="0"/>
              <a:t>PL</a:t>
            </a:r>
            <a:r>
              <a:rPr lang="zh-CN" altLang="en-US" dirty="0" smtClean="0"/>
              <a:t>的一般概述，形式语法复习</a:t>
            </a:r>
            <a:r>
              <a:rPr lang="en-US" altLang="zh-CN" dirty="0" smtClean="0"/>
              <a:t>   </a:t>
            </a:r>
            <a:r>
              <a:rPr lang="zh-CN" altLang="en-US" dirty="0" smtClean="0"/>
              <a:t> 0-2章</a:t>
            </a:r>
          </a:p>
          <a:p>
            <a:pPr lvl="1" eaLnBrk="1" hangingPunct="1"/>
            <a:r>
              <a:rPr lang="zh-CN" altLang="en-US" dirty="0" smtClean="0"/>
              <a:t>各种</a:t>
            </a:r>
            <a:r>
              <a:rPr lang="en-US" altLang="zh-CN" dirty="0" smtClean="0"/>
              <a:t>PL</a:t>
            </a:r>
            <a:r>
              <a:rPr lang="zh-CN" altLang="en-US" dirty="0" smtClean="0"/>
              <a:t>范型</a:t>
            </a:r>
            <a:r>
              <a:rPr lang="en-US" altLang="zh-CN" dirty="0" smtClean="0"/>
              <a:t>                                    3-10</a:t>
            </a:r>
            <a:r>
              <a:rPr lang="zh-CN" altLang="en-US" dirty="0" smtClean="0"/>
              <a:t>章</a:t>
            </a:r>
          </a:p>
          <a:p>
            <a:pPr lvl="1" eaLnBrk="1" hangingPunct="1"/>
            <a:r>
              <a:rPr lang="zh-CN" altLang="en-US" dirty="0" smtClean="0"/>
              <a:t>语义理论</a:t>
            </a:r>
            <a:r>
              <a:rPr lang="en-US" altLang="zh-CN" dirty="0" smtClean="0"/>
              <a:t>                                      </a:t>
            </a:r>
            <a:r>
              <a:rPr lang="zh-CN" altLang="en-US" dirty="0" smtClean="0"/>
              <a:t>  </a:t>
            </a:r>
            <a:r>
              <a:rPr lang="en-US" altLang="zh-CN" dirty="0" smtClean="0"/>
              <a:t>10-11</a:t>
            </a:r>
            <a:r>
              <a:rPr lang="zh-CN" altLang="en-US" dirty="0" smtClean="0"/>
              <a:t>章</a:t>
            </a:r>
          </a:p>
          <a:p>
            <a:pPr eaLnBrk="1" hangingPunct="1"/>
            <a:r>
              <a:rPr lang="zh-CN" altLang="en-US" dirty="0" smtClean="0"/>
              <a:t>要求</a:t>
            </a:r>
          </a:p>
          <a:p>
            <a:pPr lvl="1" eaLnBrk="1" hangingPunct="1"/>
            <a:r>
              <a:rPr lang="zh-CN" altLang="en-US" dirty="0" smtClean="0"/>
              <a:t>习题作业平时占</a:t>
            </a:r>
            <a:r>
              <a:rPr lang="en-US" altLang="zh-CN" dirty="0" smtClean="0"/>
              <a:t>50%</a:t>
            </a:r>
            <a:r>
              <a:rPr lang="zh-CN" altLang="en-US" dirty="0" smtClean="0"/>
              <a:t>计分 （包括大作业</a:t>
            </a:r>
            <a:r>
              <a:rPr lang="en-US" altLang="zh-CN" dirty="0" smtClean="0"/>
              <a:t>15%</a:t>
            </a:r>
            <a:r>
              <a:rPr lang="zh-CN" altLang="en-US" dirty="0" smtClean="0"/>
              <a:t>）</a:t>
            </a:r>
          </a:p>
          <a:p>
            <a:pPr lvl="1" eaLnBrk="1" hangingPunct="1"/>
            <a:r>
              <a:rPr lang="zh-CN" altLang="en-US" dirty="0" smtClean="0"/>
              <a:t>考试占</a:t>
            </a:r>
            <a:r>
              <a:rPr lang="en-US" altLang="zh-CN" dirty="0" smtClean="0"/>
              <a:t>50%</a:t>
            </a:r>
            <a:r>
              <a:rPr lang="zh-CN" altLang="en-US" dirty="0" smtClean="0"/>
              <a:t>计分</a:t>
            </a:r>
          </a:p>
        </p:txBody>
      </p:sp>
      <p:sp>
        <p:nvSpPr>
          <p:cNvPr id="9236" name="Rectangle 6"/>
          <p:cNvSpPr>
            <a:spLocks noGrp="1" noChangeArrowheads="1"/>
          </p:cNvSpPr>
          <p:nvPr>
            <p:ph type="title" idx="4294967295"/>
          </p:nvPr>
        </p:nvSpPr>
        <p:spPr/>
        <p:txBody>
          <a:bodyPr/>
          <a:lstStyle/>
          <a:p>
            <a:pPr eaLnBrk="1" hangingPunct="1"/>
            <a:r>
              <a:rPr lang="zh-CN" altLang="en-US" dirty="0" smtClean="0">
                <a:solidFill>
                  <a:schemeClr val="tx1"/>
                </a:solidFill>
              </a:rPr>
              <a:t>0.</a:t>
            </a:r>
            <a:r>
              <a:rPr lang="en-US" altLang="zh-CN" dirty="0" smtClean="0">
                <a:solidFill>
                  <a:schemeClr val="tx1"/>
                </a:solidFill>
              </a:rPr>
              <a:t>4</a:t>
            </a:r>
            <a:r>
              <a:rPr lang="zh-CN" altLang="en-US" dirty="0" smtClean="0">
                <a:solidFill>
                  <a:schemeClr val="tx1"/>
                </a:solidFill>
              </a:rPr>
              <a:t> 本课程内容与要求</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21</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340768"/>
            <a:ext cx="9036496" cy="5039395"/>
          </a:xfrm>
        </p:spPr>
        <p:txBody>
          <a:bodyPr/>
          <a:lstStyle/>
          <a:p>
            <a:pPr>
              <a:lnSpc>
                <a:spcPct val="150000"/>
              </a:lnSpc>
              <a:spcBef>
                <a:spcPts val="0"/>
              </a:spcBef>
            </a:pPr>
            <a:r>
              <a:rPr lang="zh-CN" altLang="en-US" sz="2400" dirty="0" smtClean="0"/>
              <a:t>作业要求：</a:t>
            </a:r>
            <a:endParaRPr lang="en-US" altLang="zh-CN" sz="2400" dirty="0" smtClean="0"/>
          </a:p>
          <a:p>
            <a:pPr lvl="1">
              <a:lnSpc>
                <a:spcPct val="150000"/>
              </a:lnSpc>
              <a:spcBef>
                <a:spcPts val="0"/>
              </a:spcBef>
            </a:pPr>
            <a:r>
              <a:rPr lang="zh-CN" altLang="en-US" sz="2000" dirty="0" smtClean="0"/>
              <a:t>分组完成（</a:t>
            </a:r>
            <a:r>
              <a:rPr lang="en-US" altLang="zh-CN" sz="2000" dirty="0" smtClean="0"/>
              <a:t>3</a:t>
            </a:r>
            <a:r>
              <a:rPr lang="zh-CN" altLang="en-US" sz="2000" dirty="0" smtClean="0"/>
              <a:t>到</a:t>
            </a:r>
            <a:r>
              <a:rPr lang="en-US" altLang="zh-CN" sz="2000" dirty="0" smtClean="0"/>
              <a:t>5</a:t>
            </a:r>
            <a:r>
              <a:rPr lang="zh-CN" altLang="en-US" sz="2000" dirty="0" smtClean="0"/>
              <a:t>人一组）；</a:t>
            </a:r>
            <a:endParaRPr lang="en-US" altLang="zh-CN" sz="2000" dirty="0" smtClean="0"/>
          </a:p>
          <a:p>
            <a:pPr lvl="1">
              <a:lnSpc>
                <a:spcPct val="150000"/>
              </a:lnSpc>
              <a:spcBef>
                <a:spcPts val="0"/>
              </a:spcBef>
            </a:pPr>
            <a:r>
              <a:rPr lang="zh-CN" altLang="en-US" sz="2000" dirty="0" smtClean="0"/>
              <a:t>结合</a:t>
            </a:r>
            <a:r>
              <a:rPr lang="zh-CN" altLang="en-US" sz="2000" dirty="0" smtClean="0"/>
              <a:t>各自研究</a:t>
            </a:r>
            <a:r>
              <a:rPr lang="zh-CN" altLang="en-US" sz="2000" dirty="0" smtClean="0"/>
              <a:t>领域和兴趣，设计一门程序设计语言，包括语言的类型系统、模块划分、编程范式等。根据具体情况，有选择地设计以下部分：</a:t>
            </a:r>
          </a:p>
          <a:p>
            <a:pPr lvl="2">
              <a:lnSpc>
                <a:spcPct val="150000"/>
              </a:lnSpc>
              <a:spcBef>
                <a:spcPts val="0"/>
              </a:spcBef>
            </a:pPr>
            <a:r>
              <a:rPr lang="zh-CN" altLang="en-US" sz="2000" dirty="0" smtClean="0"/>
              <a:t>标准库和内建方法、高级特性、进程和线程、异常处理、网络和</a:t>
            </a:r>
            <a:r>
              <a:rPr lang="en-US" altLang="zh-CN" sz="2000" dirty="0" smtClean="0"/>
              <a:t>IO</a:t>
            </a:r>
            <a:r>
              <a:rPr lang="zh-CN" altLang="en-US" sz="2000" dirty="0" smtClean="0"/>
              <a:t>、图形界面等</a:t>
            </a:r>
            <a:endParaRPr lang="en-US" altLang="zh-CN" sz="2000" dirty="0" smtClean="0"/>
          </a:p>
          <a:p>
            <a:pPr lvl="1">
              <a:lnSpc>
                <a:spcPct val="150000"/>
              </a:lnSpc>
              <a:spcBef>
                <a:spcPts val="0"/>
              </a:spcBef>
            </a:pPr>
            <a:r>
              <a:rPr lang="en-US" altLang="zh-CN" sz="2000" dirty="0"/>
              <a:t> </a:t>
            </a:r>
            <a:r>
              <a:rPr lang="zh-CN" altLang="en-US" sz="2000" dirty="0" smtClean="0"/>
              <a:t>用</a:t>
            </a:r>
            <a:r>
              <a:rPr lang="en-US" altLang="zh-CN" sz="2000" dirty="0" err="1" smtClean="0"/>
              <a:t>Lex&amp;Yacc</a:t>
            </a:r>
            <a:r>
              <a:rPr lang="zh-CN" altLang="en-US" sz="2000" dirty="0" smtClean="0"/>
              <a:t>、</a:t>
            </a:r>
            <a:r>
              <a:rPr lang="en-US" altLang="zh-CN" sz="2000" dirty="0" err="1" smtClean="0"/>
              <a:t>Antlr</a:t>
            </a:r>
            <a:r>
              <a:rPr lang="zh-CN" altLang="en-US" sz="2000" dirty="0" smtClean="0"/>
              <a:t>等工具部分地实现编译器（可选）；</a:t>
            </a:r>
            <a:endParaRPr lang="en-US" altLang="zh-CN" sz="2000" dirty="0" smtClean="0"/>
          </a:p>
          <a:p>
            <a:pPr lvl="0">
              <a:lnSpc>
                <a:spcPct val="150000"/>
              </a:lnSpc>
              <a:spcBef>
                <a:spcPts val="0"/>
              </a:spcBef>
            </a:pPr>
            <a:r>
              <a:rPr lang="zh-CN" altLang="en-US" sz="2400" dirty="0" smtClean="0"/>
              <a:t>提交内容：</a:t>
            </a:r>
          </a:p>
          <a:p>
            <a:pPr lvl="1">
              <a:lnSpc>
                <a:spcPct val="150000"/>
              </a:lnSpc>
              <a:spcBef>
                <a:spcPts val="0"/>
              </a:spcBef>
            </a:pPr>
            <a:r>
              <a:rPr lang="zh-CN" altLang="en-US" sz="2000" dirty="0" smtClean="0"/>
              <a:t>语言（词法、语法、语义等）的设计文档（必选）；</a:t>
            </a:r>
          </a:p>
          <a:p>
            <a:pPr lvl="1">
              <a:lnSpc>
                <a:spcPct val="150000"/>
              </a:lnSpc>
              <a:spcBef>
                <a:spcPts val="0"/>
              </a:spcBef>
            </a:pPr>
            <a:r>
              <a:rPr lang="zh-CN" altLang="en-US" sz="2000" dirty="0" smtClean="0"/>
              <a:t>所设计语言的代码范例（可选）；</a:t>
            </a:r>
          </a:p>
          <a:p>
            <a:pPr lvl="1">
              <a:lnSpc>
                <a:spcPct val="150000"/>
              </a:lnSpc>
              <a:spcBef>
                <a:spcPts val="0"/>
              </a:spcBef>
            </a:pPr>
            <a:r>
              <a:rPr lang="zh-CN" altLang="en-US" sz="2000" dirty="0" smtClean="0"/>
              <a:t>部分实现的编译器（代码和可执行文件，可选）。</a:t>
            </a:r>
          </a:p>
          <a:p>
            <a:pPr lvl="1">
              <a:lnSpc>
                <a:spcPct val="150000"/>
              </a:lnSpc>
            </a:pPr>
            <a:endParaRPr lang="en-US" altLang="zh-CN" sz="1795" dirty="0" smtClean="0"/>
          </a:p>
          <a:p>
            <a:pPr marL="457200" lvl="1" indent="0">
              <a:lnSpc>
                <a:spcPct val="150000"/>
              </a:lnSpc>
              <a:buNone/>
            </a:pPr>
            <a:endParaRPr lang="en-US" altLang="zh-CN" sz="1800" dirty="0" smtClean="0"/>
          </a:p>
        </p:txBody>
      </p:sp>
      <p:sp>
        <p:nvSpPr>
          <p:cNvPr id="3" name="灯片编号占位符 2"/>
          <p:cNvSpPr>
            <a:spLocks noGrp="1"/>
          </p:cNvSpPr>
          <p:nvPr>
            <p:ph type="sldNum" sz="quarter" idx="12"/>
          </p:nvPr>
        </p:nvSpPr>
        <p:spPr/>
        <p:txBody>
          <a:bodyPr/>
          <a:lstStyle/>
          <a:p>
            <a:r>
              <a:rPr lang="zh-CN" altLang="en-US" smtClean="0"/>
              <a:t>第</a:t>
            </a:r>
            <a:fld id="{23DD1DED-EF02-4749-81AD-5833EEB27F51}" type="slidenum">
              <a:rPr lang="zh-CN" altLang="en-US" smtClean="0"/>
              <a:t>22</a:t>
            </a:fld>
            <a:r>
              <a:rPr lang="zh-CN" altLang="en-US" smtClean="0"/>
              <a:t>页</a:t>
            </a:r>
            <a:endParaRPr lang="zh-CN" altLang="en-US" dirty="0"/>
          </a:p>
        </p:txBody>
      </p:sp>
      <p:sp>
        <p:nvSpPr>
          <p:cNvPr id="4" name="标题 3"/>
          <p:cNvSpPr>
            <a:spLocks noGrp="1"/>
          </p:cNvSpPr>
          <p:nvPr>
            <p:ph type="title" idx="4294967295"/>
          </p:nvPr>
        </p:nvSpPr>
        <p:spPr/>
        <p:txBody>
          <a:bodyPr/>
          <a:lstStyle/>
          <a:p>
            <a:r>
              <a:rPr lang="zh-CN" altLang="en-US" dirty="0">
                <a:solidFill>
                  <a:schemeClr val="tx1"/>
                </a:solidFill>
              </a:rPr>
              <a:t>0.</a:t>
            </a:r>
            <a:r>
              <a:rPr lang="en-US" altLang="zh-CN" dirty="0">
                <a:solidFill>
                  <a:schemeClr val="tx1"/>
                </a:solidFill>
              </a:rPr>
              <a:t>4</a:t>
            </a:r>
            <a:r>
              <a:rPr lang="zh-CN" altLang="en-US" dirty="0">
                <a:solidFill>
                  <a:schemeClr val="tx1"/>
                </a:solidFill>
              </a:rPr>
              <a:t> 本课程实践要求</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idx="1"/>
          </p:nvPr>
        </p:nvSpPr>
        <p:spPr/>
        <p:txBody>
          <a:bodyPr/>
          <a:lstStyle/>
          <a:p>
            <a:pPr eaLnBrk="1" hangingPunct="1">
              <a:lnSpc>
                <a:spcPct val="90000"/>
              </a:lnSpc>
            </a:pPr>
            <a:r>
              <a:rPr lang="zh-CN" altLang="en-US" sz="2800" dirty="0" smtClean="0"/>
              <a:t>如何认知计算学科，有着不少争论。</a:t>
            </a:r>
          </a:p>
          <a:p>
            <a:pPr lvl="1" eaLnBrk="1" hangingPunct="1">
              <a:lnSpc>
                <a:spcPct val="90000"/>
              </a:lnSpc>
            </a:pPr>
            <a:r>
              <a:rPr lang="en-US" altLang="zh-CN" sz="2400" dirty="0" smtClean="0"/>
              <a:t>1984</a:t>
            </a:r>
            <a:r>
              <a:rPr lang="zh-CN" altLang="en-US" sz="2400" dirty="0" smtClean="0"/>
              <a:t>年</a:t>
            </a:r>
            <a:r>
              <a:rPr lang="en-US" altLang="zh-CN" sz="2400" dirty="0" smtClean="0"/>
              <a:t>7</a:t>
            </a:r>
            <a:r>
              <a:rPr lang="zh-CN" altLang="en-US" sz="2400" dirty="0" smtClean="0"/>
              <a:t>月，美国计算机科学与工程博士单位评审部的领导们，在犹他州召开的会议上对计算认知问题进行了讨论。</a:t>
            </a:r>
          </a:p>
          <a:p>
            <a:pPr lvl="1" eaLnBrk="1" hangingPunct="1">
              <a:lnSpc>
                <a:spcPct val="90000"/>
              </a:lnSpc>
            </a:pPr>
            <a:r>
              <a:rPr lang="zh-CN" altLang="en-US" sz="2400" dirty="0" smtClean="0"/>
              <a:t>这一讨论以及其他类似讨论促使（美国）计算机协会（</a:t>
            </a:r>
            <a:r>
              <a:rPr lang="en-US" altLang="zh-CN" sz="2400" dirty="0" smtClean="0"/>
              <a:t>ACM</a:t>
            </a:r>
            <a:r>
              <a:rPr lang="zh-CN" altLang="en-US" sz="2400" dirty="0" smtClean="0"/>
              <a:t>）与（美国）电气和电子工程师学会计算机分会（</a:t>
            </a:r>
            <a:r>
              <a:rPr lang="en-US" altLang="zh-CN" sz="2400" dirty="0" smtClean="0"/>
              <a:t>IEEE/CS</a:t>
            </a:r>
            <a:r>
              <a:rPr lang="zh-CN" altLang="en-US" sz="2400" dirty="0" smtClean="0"/>
              <a:t>）于</a:t>
            </a:r>
            <a:r>
              <a:rPr lang="en-US" altLang="zh-CN" sz="2400" dirty="0" smtClean="0"/>
              <a:t>1985</a:t>
            </a:r>
            <a:r>
              <a:rPr lang="zh-CN" altLang="en-US" sz="2400" dirty="0" smtClean="0"/>
              <a:t>年春联手组成任务组，</a:t>
            </a:r>
          </a:p>
          <a:p>
            <a:pPr lvl="1" eaLnBrk="1" hangingPunct="1">
              <a:lnSpc>
                <a:spcPct val="90000"/>
              </a:lnSpc>
            </a:pPr>
            <a:r>
              <a:rPr lang="zh-CN" altLang="en-US" sz="2400" dirty="0" smtClean="0"/>
              <a:t>经过近</a:t>
            </a:r>
            <a:r>
              <a:rPr lang="en-US" altLang="zh-CN" sz="2400" dirty="0" smtClean="0"/>
              <a:t>4</a:t>
            </a:r>
            <a:r>
              <a:rPr lang="zh-CN" altLang="en-US" sz="2400" dirty="0" smtClean="0"/>
              <a:t>年的工作，任务组提交了在计算教育史上具有里程碑意义的</a:t>
            </a:r>
            <a:r>
              <a:rPr lang="zh-CN" altLang="en-US" sz="2400" dirty="0" smtClean="0">
                <a:latin typeface="Arial" panose="020B0604020202020204" pitchFamily="34" charset="0"/>
              </a:rPr>
              <a:t>“</a:t>
            </a:r>
            <a:r>
              <a:rPr lang="zh-CN" altLang="en-US" sz="2400" dirty="0" smtClean="0"/>
              <a:t>计算作为一门学科</a:t>
            </a:r>
            <a:r>
              <a:rPr lang="zh-CN" altLang="en-US" sz="2400" dirty="0" smtClean="0">
                <a:latin typeface="Arial" panose="020B0604020202020204" pitchFamily="34" charset="0"/>
              </a:rPr>
              <a:t>”</a:t>
            </a:r>
            <a:r>
              <a:rPr lang="zh-CN" altLang="en-US" sz="2400" dirty="0" smtClean="0"/>
              <a:t>（</a:t>
            </a:r>
            <a:r>
              <a:rPr lang="en-US" altLang="zh-CN" sz="2400" dirty="0" smtClean="0"/>
              <a:t>Computing as a Discipline</a:t>
            </a:r>
            <a:r>
              <a:rPr lang="zh-CN" altLang="en-US" sz="2400" dirty="0" smtClean="0"/>
              <a:t>）报告，</a:t>
            </a:r>
          </a:p>
        </p:txBody>
      </p:sp>
      <p:sp>
        <p:nvSpPr>
          <p:cNvPr id="137217"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计算学科命名的背景</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23</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idx="1"/>
          </p:nvPr>
        </p:nvSpPr>
        <p:spPr/>
        <p:txBody>
          <a:bodyPr/>
          <a:lstStyle/>
          <a:p>
            <a:pPr eaLnBrk="1" hangingPunct="1"/>
            <a:r>
              <a:rPr lang="en-US" altLang="zh-CN" dirty="0" smtClean="0">
                <a:latin typeface="Arial" panose="020B0604020202020204" pitchFamily="34" charset="0"/>
              </a:rPr>
              <a:t>“</a:t>
            </a:r>
            <a:r>
              <a:rPr lang="zh-CN" altLang="en-US" dirty="0" smtClean="0"/>
              <a:t>计算作为一门学科</a:t>
            </a:r>
            <a:r>
              <a:rPr lang="zh-CN" altLang="en-US" dirty="0" smtClean="0">
                <a:latin typeface="Arial" panose="020B0604020202020204" pitchFamily="34" charset="0"/>
              </a:rPr>
              <a:t>”</a:t>
            </a:r>
            <a:r>
              <a:rPr lang="zh-CN" altLang="en-US" dirty="0" smtClean="0"/>
              <a:t>报告论证了计算作为一门学科的事实</a:t>
            </a:r>
          </a:p>
          <a:p>
            <a:pPr lvl="1" eaLnBrk="1" hangingPunct="1"/>
            <a:r>
              <a:rPr lang="zh-CN" altLang="en-US" dirty="0" smtClean="0"/>
              <a:t>回答了计算学科长期以来一直争论的一些问题；</a:t>
            </a:r>
          </a:p>
          <a:p>
            <a:pPr lvl="1" eaLnBrk="1" hangingPunct="1"/>
            <a:r>
              <a:rPr lang="zh-CN" altLang="en-US" dirty="0" smtClean="0"/>
              <a:t>并将当时的</a:t>
            </a:r>
            <a:r>
              <a:rPr lang="zh-CN" altLang="en-US" dirty="0" smtClean="0">
                <a:ea typeface="黑体" pitchFamily="49" charset="-122"/>
              </a:rPr>
              <a:t>计算机科学</a:t>
            </a:r>
            <a:r>
              <a:rPr lang="zh-CN" altLang="en-US" dirty="0" smtClean="0"/>
              <a:t>、</a:t>
            </a:r>
            <a:r>
              <a:rPr lang="zh-CN" altLang="en-US" dirty="0" smtClean="0">
                <a:ea typeface="黑体" pitchFamily="49" charset="-122"/>
              </a:rPr>
              <a:t>计算机工程</a:t>
            </a:r>
            <a:r>
              <a:rPr lang="zh-CN" altLang="en-US" dirty="0" smtClean="0"/>
              <a:t>、</a:t>
            </a:r>
            <a:r>
              <a:rPr lang="zh-CN" altLang="en-US" dirty="0" smtClean="0">
                <a:ea typeface="黑体" pitchFamily="49" charset="-122"/>
              </a:rPr>
              <a:t>计算机科学和工程</a:t>
            </a:r>
            <a:r>
              <a:rPr lang="zh-CN" altLang="en-US" dirty="0" smtClean="0"/>
              <a:t>、</a:t>
            </a:r>
            <a:r>
              <a:rPr lang="zh-CN" altLang="en-US" dirty="0" smtClean="0">
                <a:ea typeface="黑体" pitchFamily="49" charset="-122"/>
              </a:rPr>
              <a:t>计算机信息学</a:t>
            </a:r>
            <a:r>
              <a:rPr lang="zh-CN" altLang="en-US" dirty="0" smtClean="0"/>
              <a:t>以及其他类似名称的专业及其研究范畴统称为计算学科。</a:t>
            </a:r>
          </a:p>
        </p:txBody>
      </p:sp>
      <p:sp>
        <p:nvSpPr>
          <p:cNvPr id="139265"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计算学科命名的背景</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24</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ChangeArrowheads="1"/>
          </p:cNvSpPr>
          <p:nvPr>
            <p:ph idx="1"/>
          </p:nvPr>
        </p:nvSpPr>
        <p:spPr/>
        <p:txBody>
          <a:bodyPr/>
          <a:lstStyle/>
          <a:p>
            <a:pPr eaLnBrk="1" hangingPunct="1"/>
            <a:r>
              <a:rPr lang="en-US" altLang="zh-CN" dirty="0" smtClean="0">
                <a:latin typeface="Arial" panose="020B0604020202020204" pitchFamily="34" charset="0"/>
              </a:rPr>
              <a:t>“</a:t>
            </a:r>
            <a:r>
              <a:rPr lang="zh-CN" altLang="en-US" dirty="0" smtClean="0"/>
              <a:t>计算</a:t>
            </a:r>
            <a:r>
              <a:rPr lang="zh-CN" altLang="en-US" dirty="0" smtClean="0">
                <a:latin typeface="Arial" panose="020B0604020202020204" pitchFamily="34" charset="0"/>
              </a:rPr>
              <a:t>”</a:t>
            </a:r>
            <a:r>
              <a:rPr lang="zh-CN" altLang="en-US" dirty="0" smtClean="0"/>
              <a:t>的定义</a:t>
            </a:r>
          </a:p>
          <a:p>
            <a:pPr lvl="1" eaLnBrk="1" hangingPunct="1"/>
            <a:r>
              <a:rPr lang="zh-CN" altLang="zh-CN" dirty="0" smtClean="0">
                <a:latin typeface="Arial" panose="020B0604020202020204" pitchFamily="34" charset="0"/>
              </a:rPr>
              <a:t>“</a:t>
            </a:r>
            <a:r>
              <a:rPr lang="zh-CN" altLang="zh-CN" dirty="0" smtClean="0"/>
              <a:t>计算</a:t>
            </a:r>
            <a:r>
              <a:rPr lang="zh-CN" altLang="zh-CN" dirty="0" smtClean="0">
                <a:latin typeface="Arial" panose="020B0604020202020204" pitchFamily="34" charset="0"/>
              </a:rPr>
              <a:t>”</a:t>
            </a:r>
            <a:r>
              <a:rPr lang="zh-CN" altLang="zh-CN" dirty="0" smtClean="0"/>
              <a:t>是从一个符号行</a:t>
            </a:r>
            <a:r>
              <a:rPr kumimoji="1" lang="zh-CN" altLang="en-US" dirty="0" smtClean="0">
                <a:solidFill>
                  <a:srgbClr val="0C0600"/>
                </a:solidFill>
                <a:sym typeface="Symbol" panose="05050102010706020507" pitchFamily="18" charset="2"/>
              </a:rPr>
              <a:t></a:t>
            </a:r>
            <a:r>
              <a:rPr lang="zh-CN" altLang="zh-CN" dirty="0" smtClean="0"/>
              <a:t>得出另一个符号行</a:t>
            </a:r>
            <a:r>
              <a:rPr kumimoji="1" lang="zh-CN" altLang="en-US" dirty="0" smtClean="0">
                <a:sym typeface="Symbol" panose="05050102010706020507" pitchFamily="18" charset="2"/>
              </a:rPr>
              <a:t></a:t>
            </a:r>
            <a:r>
              <a:rPr lang="zh-CN" altLang="zh-CN" dirty="0" smtClean="0"/>
              <a:t>的变换；</a:t>
            </a:r>
          </a:p>
          <a:p>
            <a:pPr lvl="1" eaLnBrk="1" hangingPunct="1"/>
            <a:r>
              <a:rPr lang="zh-CN" altLang="zh-CN" dirty="0" smtClean="0">
                <a:latin typeface="Arial" panose="020B0604020202020204" pitchFamily="34" charset="0"/>
              </a:rPr>
              <a:t>“</a:t>
            </a:r>
            <a:r>
              <a:rPr lang="zh-CN" altLang="zh-CN" dirty="0" smtClean="0"/>
              <a:t>计算</a:t>
            </a:r>
            <a:r>
              <a:rPr lang="zh-CN" altLang="zh-CN" dirty="0" smtClean="0">
                <a:latin typeface="Arial" panose="020B0604020202020204" pitchFamily="34" charset="0"/>
              </a:rPr>
              <a:t>”</a:t>
            </a:r>
            <a:r>
              <a:rPr lang="zh-CN" altLang="zh-CN" dirty="0" smtClean="0"/>
              <a:t> δ的概念</a:t>
            </a:r>
            <a:r>
              <a:rPr lang="zh-CN" altLang="en-US" dirty="0" smtClean="0"/>
              <a:t>可以用符号简洁地表示如下：</a:t>
            </a:r>
          </a:p>
          <a:p>
            <a:pPr lvl="1" algn="ctr" eaLnBrk="1" hangingPunct="1">
              <a:buFont typeface="Wingdings" panose="05000000000000000000" pitchFamily="2" charset="2"/>
              <a:buNone/>
            </a:pPr>
            <a:r>
              <a:rPr kumimoji="1" lang="en-US" altLang="zh-CN" dirty="0" smtClean="0"/>
              <a:t>δ: </a:t>
            </a:r>
            <a:r>
              <a:rPr kumimoji="1" lang="en-US" altLang="zh-CN" dirty="0" smtClean="0">
                <a:sym typeface="Symbol" panose="05050102010706020507" pitchFamily="18" charset="2"/>
              </a:rPr>
              <a:t></a:t>
            </a:r>
            <a:r>
              <a:rPr kumimoji="1" lang="en-US" altLang="zh-CN" dirty="0" smtClean="0">
                <a:sym typeface="Wingdings" panose="05000000000000000000" pitchFamily="2" charset="2"/>
              </a:rPr>
              <a:t>→</a:t>
            </a:r>
            <a:r>
              <a:rPr kumimoji="1" lang="en-US" altLang="zh-CN" dirty="0" smtClean="0">
                <a:sym typeface="Symbol" panose="05050102010706020507" pitchFamily="18" charset="2"/>
              </a:rPr>
              <a:t></a:t>
            </a:r>
          </a:p>
          <a:p>
            <a:pPr lvl="1" eaLnBrk="1" hangingPunct="1"/>
            <a:r>
              <a:rPr lang="zh-CN" altLang="zh-CN" dirty="0" smtClean="0"/>
              <a:t>当然，符号</a:t>
            </a:r>
            <a:r>
              <a:rPr kumimoji="1" lang="zh-CN" altLang="en-US" dirty="0" smtClean="0">
                <a:sym typeface="Symbol" panose="05050102010706020507" pitchFamily="18" charset="2"/>
              </a:rPr>
              <a:t></a:t>
            </a:r>
            <a:r>
              <a:rPr lang="zh-CN" altLang="zh-CN" dirty="0" smtClean="0"/>
              <a:t>和</a:t>
            </a:r>
            <a:r>
              <a:rPr kumimoji="1" lang="zh-CN" altLang="en-US" dirty="0" smtClean="0">
                <a:sym typeface="Symbol" panose="05050102010706020507" pitchFamily="18" charset="2"/>
              </a:rPr>
              <a:t></a:t>
            </a:r>
            <a:r>
              <a:rPr lang="zh-CN" altLang="zh-CN" dirty="0" smtClean="0"/>
              <a:t>各自表示了某种信息，因此也可以说，计算是一种信息变换；</a:t>
            </a:r>
            <a:endParaRPr lang="zh-CN" altLang="en-US" dirty="0" smtClean="0"/>
          </a:p>
          <a:p>
            <a:pPr lvl="1" eaLnBrk="1" hangingPunct="1"/>
            <a:endParaRPr lang="en-US" altLang="zh-CN" dirty="0" smtClean="0"/>
          </a:p>
        </p:txBody>
      </p:sp>
      <p:sp>
        <p:nvSpPr>
          <p:cNvPr id="141313"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计算学科的定义</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25</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idx="1"/>
          </p:nvPr>
        </p:nvSpPr>
        <p:spPr/>
        <p:txBody>
          <a:bodyPr/>
          <a:lstStyle/>
          <a:p>
            <a:pPr eaLnBrk="1" hangingPunct="1">
              <a:lnSpc>
                <a:spcPct val="90000"/>
              </a:lnSpc>
            </a:pPr>
            <a:r>
              <a:rPr lang="zh-CN" altLang="zh-CN" sz="2800" dirty="0" smtClean="0"/>
              <a:t>从</a:t>
            </a:r>
            <a:r>
              <a:rPr lang="zh-CN" altLang="zh-CN" sz="2800" dirty="0" smtClean="0">
                <a:latin typeface="Arial" panose="020B0604020202020204" pitchFamily="34" charset="0"/>
              </a:rPr>
              <a:t>“</a:t>
            </a:r>
            <a:r>
              <a:rPr lang="zh-CN" altLang="zh-CN" sz="2800" dirty="0" smtClean="0"/>
              <a:t>计算</a:t>
            </a:r>
            <a:r>
              <a:rPr lang="zh-CN" altLang="zh-CN" sz="2800" dirty="0" smtClean="0">
                <a:latin typeface="Arial" panose="020B0604020202020204" pitchFamily="34" charset="0"/>
              </a:rPr>
              <a:t>”</a:t>
            </a:r>
            <a:r>
              <a:rPr lang="zh-CN" altLang="zh-CN" sz="2800" dirty="0" smtClean="0"/>
              <a:t>的定义可知，它至少涉及两个方面：</a:t>
            </a:r>
            <a:endParaRPr lang="zh-CN" altLang="en-US" sz="2800" dirty="0" smtClean="0"/>
          </a:p>
          <a:p>
            <a:pPr lvl="1" eaLnBrk="1" hangingPunct="1">
              <a:lnSpc>
                <a:spcPct val="90000"/>
              </a:lnSpc>
            </a:pPr>
            <a:r>
              <a:rPr lang="zh-CN" altLang="en-US" sz="2400" dirty="0" smtClean="0"/>
              <a:t>用计算机求解问题的时候，首先需要用适当的数据表示问题，然后再用适当的算法对着这些数据进行变换，进而获得问题的求解结果；</a:t>
            </a:r>
          </a:p>
          <a:p>
            <a:pPr lvl="1" eaLnBrk="1" hangingPunct="1">
              <a:lnSpc>
                <a:spcPct val="90000"/>
              </a:lnSpc>
            </a:pPr>
            <a:r>
              <a:rPr lang="zh-CN" altLang="en-US" sz="2400" dirty="0" smtClean="0"/>
              <a:t>这种所谓的</a:t>
            </a:r>
            <a:r>
              <a:rPr lang="zh-CN" altLang="en-US" sz="2400" dirty="0" smtClean="0">
                <a:latin typeface="Arial" panose="020B0604020202020204" pitchFamily="34" charset="0"/>
              </a:rPr>
              <a:t>“</a:t>
            </a:r>
            <a:r>
              <a:rPr lang="zh-CN" altLang="en-US" sz="2400" dirty="0" smtClean="0"/>
              <a:t>问题抽象、形式化描述、自动化</a:t>
            </a:r>
            <a:r>
              <a:rPr lang="en-US" altLang="zh-CN" sz="2400" dirty="0" smtClean="0"/>
              <a:t>(</a:t>
            </a:r>
            <a:r>
              <a:rPr lang="zh-CN" altLang="en-US" sz="2400" dirty="0" smtClean="0"/>
              <a:t>计算机化</a:t>
            </a:r>
            <a:r>
              <a:rPr lang="en-US" altLang="zh-CN" sz="2400" dirty="0" smtClean="0"/>
              <a:t>)</a:t>
            </a:r>
            <a:r>
              <a:rPr lang="en-US" altLang="zh-CN" sz="2400" dirty="0" smtClean="0">
                <a:latin typeface="Arial" panose="020B0604020202020204" pitchFamily="34" charset="0"/>
              </a:rPr>
              <a:t>”</a:t>
            </a:r>
            <a:r>
              <a:rPr lang="zh-CN" altLang="en-US" sz="2400" dirty="0" smtClean="0"/>
              <a:t>的解题思路，实际上就是具有</a:t>
            </a:r>
            <a:r>
              <a:rPr lang="zh-CN" altLang="en-US" sz="2400" dirty="0" smtClean="0">
                <a:latin typeface="Arial" panose="020B0604020202020204" pitchFamily="34" charset="0"/>
              </a:rPr>
              <a:t>“</a:t>
            </a:r>
            <a:r>
              <a:rPr lang="zh-CN" altLang="en-US" sz="2400" dirty="0" smtClean="0"/>
              <a:t>抽象能力与形式化描述能力</a:t>
            </a:r>
            <a:r>
              <a:rPr lang="zh-CN" altLang="en-US" sz="2400" dirty="0" smtClean="0">
                <a:latin typeface="Arial" panose="020B0604020202020204" pitchFamily="34" charset="0"/>
              </a:rPr>
              <a:t>”</a:t>
            </a:r>
            <a:r>
              <a:rPr lang="zh-CN" altLang="en-US" sz="2400" dirty="0" smtClean="0"/>
              <a:t> 的</a:t>
            </a:r>
            <a:r>
              <a:rPr lang="zh-CN" altLang="en-US" sz="2400" dirty="0" smtClean="0">
                <a:latin typeface="Arial" panose="020B0604020202020204" pitchFamily="34" charset="0"/>
              </a:rPr>
              <a:t>“</a:t>
            </a:r>
            <a:r>
              <a:rPr lang="zh-CN" altLang="en-US" sz="2400" dirty="0" smtClean="0"/>
              <a:t>计算机思维</a:t>
            </a:r>
            <a:r>
              <a:rPr lang="zh-CN" altLang="en-US" sz="2400" dirty="0" smtClean="0">
                <a:latin typeface="Arial" panose="020B0604020202020204" pitchFamily="34" charset="0"/>
              </a:rPr>
              <a:t>”</a:t>
            </a:r>
            <a:r>
              <a:rPr lang="zh-CN" altLang="en-US" sz="2400" dirty="0" smtClean="0"/>
              <a:t>。</a:t>
            </a:r>
          </a:p>
          <a:p>
            <a:pPr lvl="1" eaLnBrk="1" hangingPunct="1">
              <a:lnSpc>
                <a:spcPct val="90000"/>
              </a:lnSpc>
            </a:pPr>
            <a:r>
              <a:rPr lang="zh-CN" altLang="en-US" sz="2400" dirty="0" smtClean="0"/>
              <a:t>因此，就</a:t>
            </a:r>
            <a:r>
              <a:rPr lang="zh-CN" altLang="en-US" sz="2400" dirty="0" smtClean="0">
                <a:latin typeface="Arial" panose="020B0604020202020204" pitchFamily="34" charset="0"/>
              </a:rPr>
              <a:t>“</a:t>
            </a:r>
            <a:r>
              <a:rPr lang="zh-CN" altLang="en-US" sz="2400" dirty="0" smtClean="0"/>
              <a:t>计算机思维</a:t>
            </a:r>
            <a:r>
              <a:rPr lang="zh-CN" altLang="en-US" sz="2400" dirty="0" smtClean="0">
                <a:latin typeface="Arial" panose="020B0604020202020204" pitchFamily="34" charset="0"/>
              </a:rPr>
              <a:t>”</a:t>
            </a:r>
            <a:r>
              <a:rPr lang="zh-CN" altLang="en-US" sz="2400" dirty="0" smtClean="0"/>
              <a:t>而言，有两门课是计算机专业的大学生必须学习的：</a:t>
            </a:r>
            <a:r>
              <a:rPr lang="en-US" altLang="zh-CN" sz="2400" dirty="0" smtClean="0"/>
              <a:t>《</a:t>
            </a:r>
            <a:r>
              <a:rPr lang="zh-CN" altLang="en-US" sz="2400" dirty="0" smtClean="0"/>
              <a:t>形式语言与自动机</a:t>
            </a:r>
            <a:r>
              <a:rPr lang="en-US" altLang="zh-CN" sz="2400" dirty="0" smtClean="0"/>
              <a:t>》</a:t>
            </a:r>
            <a:r>
              <a:rPr lang="zh-CN" altLang="en-US" sz="2400" dirty="0" smtClean="0"/>
              <a:t>和</a:t>
            </a:r>
            <a:r>
              <a:rPr lang="en-US" altLang="zh-CN" sz="2400" dirty="0" smtClean="0"/>
              <a:t>《</a:t>
            </a:r>
            <a:r>
              <a:rPr lang="zh-CN" altLang="en-US" sz="2400" dirty="0" smtClean="0"/>
              <a:t>算法设计与分析</a:t>
            </a:r>
            <a:r>
              <a:rPr lang="en-US" altLang="zh-CN" sz="2400" dirty="0" smtClean="0"/>
              <a:t>》</a:t>
            </a:r>
          </a:p>
        </p:txBody>
      </p:sp>
      <p:sp>
        <p:nvSpPr>
          <p:cNvPr id="143361"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计算学科的定义</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26</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noChangeArrowheads="1"/>
          </p:cNvSpPr>
          <p:nvPr>
            <p:ph idx="1"/>
          </p:nvPr>
        </p:nvSpPr>
        <p:spPr/>
        <p:txBody>
          <a:bodyPr/>
          <a:lstStyle/>
          <a:p>
            <a:pPr eaLnBrk="1" hangingPunct="1">
              <a:lnSpc>
                <a:spcPct val="90000"/>
              </a:lnSpc>
            </a:pPr>
            <a:r>
              <a:rPr lang="zh-CN" altLang="en-US" sz="2400" dirty="0" smtClean="0">
                <a:ea typeface="黑体" pitchFamily="49" charset="-122"/>
              </a:rPr>
              <a:t>计算学科</a:t>
            </a:r>
            <a:r>
              <a:rPr lang="zh-CN" altLang="en-US" sz="2400" dirty="0" smtClean="0"/>
              <a:t>是</a:t>
            </a:r>
            <a:r>
              <a:rPr lang="zh-CN" altLang="en-US" sz="2400" dirty="0" smtClean="0">
                <a:ea typeface="楷体_GB2312"/>
                <a:cs typeface="楷体_GB2312"/>
              </a:rPr>
              <a:t>对描述和变换信息的算法过程</a:t>
            </a:r>
            <a:r>
              <a:rPr lang="zh-CN" altLang="en-US" sz="2400" dirty="0" smtClean="0"/>
              <a:t>进行的</a:t>
            </a:r>
            <a:r>
              <a:rPr lang="zh-CN" altLang="en-US" sz="2400" dirty="0" smtClean="0">
                <a:ea typeface="黑体" pitchFamily="49" charset="-122"/>
              </a:rPr>
              <a:t>系统研究</a:t>
            </a:r>
            <a:r>
              <a:rPr lang="zh-CN" altLang="en-US" sz="2400" dirty="0" smtClean="0"/>
              <a:t>，包括</a:t>
            </a:r>
            <a:r>
              <a:rPr lang="zh-CN" altLang="en-US" sz="2400" dirty="0" smtClean="0">
                <a:ea typeface="楷体_GB2312"/>
                <a:cs typeface="楷体_GB2312"/>
              </a:rPr>
              <a:t>理论</a:t>
            </a:r>
            <a:r>
              <a:rPr lang="zh-CN" altLang="en-US" sz="2400" dirty="0" smtClean="0"/>
              <a:t>、</a:t>
            </a:r>
            <a:r>
              <a:rPr lang="zh-CN" altLang="en-US" sz="2400" dirty="0" smtClean="0">
                <a:ea typeface="楷体_GB2312"/>
                <a:cs typeface="楷体_GB2312"/>
              </a:rPr>
              <a:t>分析</a:t>
            </a:r>
            <a:r>
              <a:rPr lang="zh-CN" altLang="en-US" sz="2400" dirty="0" smtClean="0"/>
              <a:t>、</a:t>
            </a:r>
            <a:r>
              <a:rPr lang="zh-CN" altLang="en-US" sz="2400" dirty="0" smtClean="0">
                <a:ea typeface="楷体_GB2312"/>
                <a:cs typeface="楷体_GB2312"/>
              </a:rPr>
              <a:t>设计</a:t>
            </a:r>
            <a:r>
              <a:rPr lang="zh-CN" altLang="en-US" sz="2400" dirty="0" smtClean="0"/>
              <a:t>、</a:t>
            </a:r>
            <a:r>
              <a:rPr lang="zh-CN" altLang="en-US" sz="2400" dirty="0" smtClean="0">
                <a:ea typeface="楷体_GB2312"/>
                <a:cs typeface="楷体_GB2312"/>
              </a:rPr>
              <a:t>效率</a:t>
            </a:r>
            <a:r>
              <a:rPr lang="zh-CN" altLang="en-US" sz="2400" dirty="0" smtClean="0"/>
              <a:t>、</a:t>
            </a:r>
            <a:r>
              <a:rPr lang="zh-CN" altLang="en-US" sz="2400" dirty="0" smtClean="0">
                <a:ea typeface="楷体_GB2312"/>
                <a:cs typeface="楷体_GB2312"/>
              </a:rPr>
              <a:t>实现</a:t>
            </a:r>
            <a:r>
              <a:rPr lang="zh-CN" altLang="en-US" sz="2400" dirty="0" smtClean="0"/>
              <a:t>和</a:t>
            </a:r>
            <a:r>
              <a:rPr lang="zh-CN" altLang="en-US" sz="2400" dirty="0" smtClean="0">
                <a:ea typeface="楷体_GB2312"/>
                <a:cs typeface="楷体_GB2312"/>
              </a:rPr>
              <a:t>应用</a:t>
            </a:r>
            <a:r>
              <a:rPr lang="zh-CN" altLang="en-US" sz="2400" dirty="0" smtClean="0"/>
              <a:t>等。</a:t>
            </a:r>
          </a:p>
          <a:p>
            <a:pPr eaLnBrk="1" hangingPunct="1">
              <a:lnSpc>
                <a:spcPct val="90000"/>
              </a:lnSpc>
            </a:pPr>
            <a:r>
              <a:rPr lang="zh-CN" altLang="en-US" sz="2400" dirty="0" smtClean="0">
                <a:ea typeface="黑体" pitchFamily="49" charset="-122"/>
              </a:rPr>
              <a:t>计算学科</a:t>
            </a:r>
            <a:r>
              <a:rPr lang="zh-CN" altLang="en-US" sz="2400" dirty="0" smtClean="0"/>
              <a:t>包括对计算过程的</a:t>
            </a:r>
            <a:r>
              <a:rPr lang="zh-CN" altLang="en-US" sz="2400" dirty="0" smtClean="0">
                <a:ea typeface="楷体_GB2312"/>
                <a:cs typeface="楷体_GB2312"/>
              </a:rPr>
              <a:t>分析</a:t>
            </a:r>
            <a:r>
              <a:rPr lang="zh-CN" altLang="en-US" sz="2400" dirty="0" smtClean="0"/>
              <a:t>以及计算机的</a:t>
            </a:r>
            <a:r>
              <a:rPr lang="zh-CN" altLang="en-US" sz="2400" dirty="0" smtClean="0">
                <a:ea typeface="楷体_GB2312"/>
                <a:cs typeface="楷体_GB2312"/>
              </a:rPr>
              <a:t>设计</a:t>
            </a:r>
            <a:r>
              <a:rPr lang="zh-CN" altLang="en-US" sz="2400" dirty="0" smtClean="0"/>
              <a:t>和</a:t>
            </a:r>
            <a:r>
              <a:rPr lang="zh-CN" altLang="en-US" sz="2400" dirty="0" smtClean="0">
                <a:ea typeface="楷体_GB2312"/>
                <a:cs typeface="楷体_GB2312"/>
              </a:rPr>
              <a:t>使用</a:t>
            </a:r>
            <a:r>
              <a:rPr lang="zh-CN" altLang="en-US" sz="2400" dirty="0" smtClean="0"/>
              <a:t>。</a:t>
            </a:r>
          </a:p>
          <a:p>
            <a:pPr eaLnBrk="1" hangingPunct="1">
              <a:lnSpc>
                <a:spcPct val="90000"/>
              </a:lnSpc>
            </a:pPr>
            <a:r>
              <a:rPr lang="zh-CN" altLang="en-US" sz="2400" dirty="0" smtClean="0"/>
              <a:t>学科的广泛性在下面一段来自美国计算科学鉴定委员会发布的报告摘录中得到强调：</a:t>
            </a:r>
          </a:p>
          <a:p>
            <a:pPr lvl="1" eaLnBrk="1" hangingPunct="1">
              <a:lnSpc>
                <a:spcPct val="90000"/>
              </a:lnSpc>
            </a:pPr>
            <a:r>
              <a:rPr lang="zh-CN" altLang="en-US" sz="2000" dirty="0" smtClean="0"/>
              <a:t>计算学科的研究包括从算法与可计算性的研究到根据可计算硬件和软件的实际实现问题的研究。</a:t>
            </a:r>
          </a:p>
          <a:p>
            <a:pPr eaLnBrk="1" hangingPunct="1">
              <a:lnSpc>
                <a:spcPct val="90000"/>
              </a:lnSpc>
            </a:pPr>
            <a:r>
              <a:rPr lang="zh-CN" altLang="en-US" sz="2400" dirty="0" smtClean="0"/>
              <a:t>这样，</a:t>
            </a:r>
            <a:r>
              <a:rPr lang="zh-CN" altLang="en-US" sz="2400" dirty="0" smtClean="0">
                <a:ea typeface="黑体" pitchFamily="49" charset="-122"/>
              </a:rPr>
              <a:t>计算学科</a:t>
            </a:r>
            <a:r>
              <a:rPr lang="zh-CN" altLang="en-US" sz="2400" dirty="0" smtClean="0"/>
              <a:t>包括从总体上对算法和信息处理过程进行的研究，也包括满足给定规格要求的有效而可靠的软硬件设计</a:t>
            </a:r>
            <a:r>
              <a:rPr lang="en-US" altLang="zh-CN" sz="2400" dirty="0" smtClean="0">
                <a:latin typeface="Arial" panose="020B0604020202020204" pitchFamily="34" charset="0"/>
              </a:rPr>
              <a:t>—</a:t>
            </a:r>
            <a:r>
              <a:rPr lang="zh-CN" altLang="en-US" sz="2400" dirty="0" smtClean="0"/>
              <a:t>它包括所有科目的理论研究、实验方法和工程设计。</a:t>
            </a:r>
          </a:p>
        </p:txBody>
      </p:sp>
      <p:sp>
        <p:nvSpPr>
          <p:cNvPr id="145409"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计算学科的定义</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27</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idx="1"/>
          </p:nvPr>
        </p:nvSpPr>
        <p:spPr/>
        <p:txBody>
          <a:bodyPr/>
          <a:lstStyle/>
          <a:p>
            <a:pPr eaLnBrk="1" hangingPunct="1"/>
            <a:r>
              <a:rPr lang="zh-CN" altLang="en-US" dirty="0" smtClean="0"/>
              <a:t>计算学科的根本问题是：</a:t>
            </a:r>
          </a:p>
          <a:p>
            <a:pPr lvl="1" eaLnBrk="1" hangingPunct="1"/>
            <a:r>
              <a:rPr lang="zh-CN" altLang="en-US" dirty="0" smtClean="0">
                <a:latin typeface="Arial" panose="020B0604020202020204" pitchFamily="34" charset="0"/>
              </a:rPr>
              <a:t>“</a:t>
            </a:r>
            <a:r>
              <a:rPr lang="zh-CN" altLang="en-US" dirty="0" smtClean="0"/>
              <a:t>什么能被（有效地）自动进行</a:t>
            </a:r>
            <a:r>
              <a:rPr lang="zh-CN" altLang="en-US" dirty="0" smtClean="0">
                <a:latin typeface="Arial" panose="020B0604020202020204" pitchFamily="34" charset="0"/>
              </a:rPr>
              <a:t>”</a:t>
            </a:r>
            <a:r>
              <a:rPr lang="zh-CN" altLang="en-US" dirty="0" smtClean="0"/>
              <a:t>。</a:t>
            </a:r>
          </a:p>
          <a:p>
            <a:pPr eaLnBrk="1" hangingPunct="1"/>
            <a:r>
              <a:rPr lang="zh-CN" altLang="en-US" dirty="0" smtClean="0"/>
              <a:t>计算学科来源于对算法理论、数理逻辑、计算模型、自动计算机器的研究，并与存储式电子计算机的发明一起，形成于</a:t>
            </a:r>
            <a:r>
              <a:rPr lang="en-US" altLang="zh-CN" dirty="0" smtClean="0"/>
              <a:t>20</a:t>
            </a:r>
            <a:r>
              <a:rPr lang="zh-CN" altLang="en-US" dirty="0" smtClean="0"/>
              <a:t>世纪</a:t>
            </a:r>
            <a:r>
              <a:rPr lang="en-US" altLang="zh-CN" dirty="0" smtClean="0"/>
              <a:t>40</a:t>
            </a:r>
            <a:r>
              <a:rPr lang="zh-CN" altLang="en-US" dirty="0" smtClean="0"/>
              <a:t>年代初期。</a:t>
            </a:r>
          </a:p>
        </p:txBody>
      </p:sp>
      <p:sp>
        <p:nvSpPr>
          <p:cNvPr id="147457" name="Rectangle 2"/>
          <p:cNvSpPr>
            <a:spLocks noGrp="1" noChangeArrowheads="1"/>
          </p:cNvSpPr>
          <p:nvPr>
            <p:ph type="title" idx="4294967295"/>
          </p:nvPr>
        </p:nvSpPr>
        <p:spPr/>
        <p:txBody>
          <a:bodyPr/>
          <a:lstStyle/>
          <a:p>
            <a:pPr eaLnBrk="1" hangingPunct="1"/>
            <a:r>
              <a:rPr lang="en-US" altLang="zh-CN" sz="4000" dirty="0" smtClean="0">
                <a:solidFill>
                  <a:schemeClr val="tx1"/>
                </a:solidFill>
              </a:rPr>
              <a:t>0.5 </a:t>
            </a:r>
            <a:r>
              <a:rPr lang="zh-CN" altLang="en-US" sz="4000" dirty="0" smtClean="0">
                <a:solidFill>
                  <a:schemeClr val="tx1"/>
                </a:solidFill>
              </a:rPr>
              <a:t>计算学科的根本问题</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28</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3"/>
          <p:cNvSpPr>
            <a:spLocks noGrp="1" noChangeArrowheads="1"/>
          </p:cNvSpPr>
          <p:nvPr>
            <p:ph idx="1"/>
          </p:nvPr>
        </p:nvSpPr>
        <p:spPr/>
        <p:txBody>
          <a:bodyPr/>
          <a:lstStyle/>
          <a:p>
            <a:pPr eaLnBrk="1" hangingPunct="1">
              <a:lnSpc>
                <a:spcPct val="90000"/>
              </a:lnSpc>
            </a:pPr>
            <a:r>
              <a:rPr lang="zh-CN" altLang="en-US" sz="2800" dirty="0" smtClean="0"/>
              <a:t>计算学科现已成为一个庞大的学科</a:t>
            </a:r>
          </a:p>
          <a:p>
            <a:pPr lvl="1" eaLnBrk="1" hangingPunct="1">
              <a:lnSpc>
                <a:spcPct val="90000"/>
              </a:lnSpc>
            </a:pPr>
            <a:r>
              <a:rPr lang="zh-CN" altLang="en-US" sz="2400" dirty="0" smtClean="0"/>
              <a:t>无论是教师，学校，还是学生和家长都希望有一份权威性的报告来了解学科的相关情况。</a:t>
            </a:r>
          </a:p>
          <a:p>
            <a:pPr lvl="1" eaLnBrk="1" hangingPunct="1">
              <a:lnSpc>
                <a:spcPct val="90000"/>
              </a:lnSpc>
            </a:pPr>
            <a:r>
              <a:rPr lang="zh-CN" altLang="en-US" sz="2400" dirty="0" smtClean="0"/>
              <a:t>为此，</a:t>
            </a:r>
            <a:r>
              <a:rPr lang="en-US" altLang="zh-CN" sz="2400" dirty="0" smtClean="0"/>
              <a:t>IEEE/CS</a:t>
            </a:r>
            <a:r>
              <a:rPr lang="zh-CN" altLang="en-US" sz="2400" dirty="0" smtClean="0"/>
              <a:t>和</a:t>
            </a:r>
            <a:r>
              <a:rPr lang="en-US" altLang="zh-CN" sz="2400" dirty="0" smtClean="0"/>
              <a:t>ACM</a:t>
            </a:r>
            <a:r>
              <a:rPr lang="zh-CN" altLang="en-US" sz="2400" dirty="0" smtClean="0"/>
              <a:t>任务组作了大量的工作，并于</a:t>
            </a:r>
            <a:r>
              <a:rPr lang="en-US" altLang="zh-CN" sz="2400" dirty="0" smtClean="0"/>
              <a:t>2001</a:t>
            </a:r>
            <a:r>
              <a:rPr lang="zh-CN" altLang="en-US" sz="2400" dirty="0" smtClean="0"/>
              <a:t>至</a:t>
            </a:r>
            <a:r>
              <a:rPr lang="en-US" altLang="zh-CN" sz="2400" dirty="0" smtClean="0"/>
              <a:t>2005</a:t>
            </a:r>
            <a:r>
              <a:rPr lang="zh-CN" altLang="en-US" sz="2400" dirty="0" smtClean="0"/>
              <a:t>年，分别提交了：</a:t>
            </a:r>
          </a:p>
          <a:p>
            <a:pPr lvl="2" eaLnBrk="1" hangingPunct="1">
              <a:lnSpc>
                <a:spcPct val="90000"/>
              </a:lnSpc>
            </a:pPr>
            <a:r>
              <a:rPr lang="zh-CN" altLang="en-US" sz="2000" dirty="0" smtClean="0"/>
              <a:t>计算机科学（</a:t>
            </a:r>
            <a:r>
              <a:rPr lang="en-US" altLang="zh-CN" sz="2000" dirty="0" smtClean="0"/>
              <a:t>Computer Science </a:t>
            </a:r>
            <a:r>
              <a:rPr lang="zh-CN" altLang="en-US" sz="2000" dirty="0" smtClean="0"/>
              <a:t>，简称</a:t>
            </a:r>
            <a:r>
              <a:rPr lang="en-US" altLang="zh-CN" sz="2000" dirty="0" smtClean="0"/>
              <a:t>CS</a:t>
            </a:r>
            <a:r>
              <a:rPr lang="zh-CN" altLang="en-US" sz="2000" dirty="0" smtClean="0"/>
              <a:t>）</a:t>
            </a:r>
          </a:p>
          <a:p>
            <a:pPr lvl="2" eaLnBrk="1" hangingPunct="1">
              <a:lnSpc>
                <a:spcPct val="90000"/>
              </a:lnSpc>
            </a:pPr>
            <a:r>
              <a:rPr lang="zh-CN" altLang="en-US" sz="2000" dirty="0" smtClean="0"/>
              <a:t>信息系统（</a:t>
            </a:r>
            <a:r>
              <a:rPr lang="en-US" altLang="zh-CN" sz="2000" dirty="0" smtClean="0"/>
              <a:t>Information System</a:t>
            </a:r>
            <a:r>
              <a:rPr lang="zh-CN" altLang="en-US" sz="2000" dirty="0" smtClean="0"/>
              <a:t>，简称</a:t>
            </a:r>
            <a:r>
              <a:rPr lang="en-US" altLang="zh-CN" sz="2000" dirty="0" smtClean="0"/>
              <a:t>IS</a:t>
            </a:r>
            <a:r>
              <a:rPr lang="zh-CN" altLang="en-US" sz="2000" dirty="0" smtClean="0"/>
              <a:t>）</a:t>
            </a:r>
          </a:p>
          <a:p>
            <a:pPr lvl="2" eaLnBrk="1" hangingPunct="1">
              <a:lnSpc>
                <a:spcPct val="90000"/>
              </a:lnSpc>
            </a:pPr>
            <a:r>
              <a:rPr lang="zh-CN" altLang="en-US" sz="2000" dirty="0" smtClean="0"/>
              <a:t>软件工程（</a:t>
            </a:r>
            <a:r>
              <a:rPr lang="en-US" altLang="zh-CN" sz="2000" dirty="0" smtClean="0"/>
              <a:t>Software Engineering</a:t>
            </a:r>
            <a:r>
              <a:rPr lang="zh-CN" altLang="en-US" sz="2000" dirty="0" smtClean="0"/>
              <a:t>，简称</a:t>
            </a:r>
            <a:r>
              <a:rPr lang="en-US" altLang="zh-CN" sz="2000" dirty="0" smtClean="0"/>
              <a:t>SE</a:t>
            </a:r>
            <a:r>
              <a:rPr lang="zh-CN" altLang="en-US" sz="2000" dirty="0" smtClean="0"/>
              <a:t>）</a:t>
            </a:r>
          </a:p>
          <a:p>
            <a:pPr lvl="2" eaLnBrk="1" hangingPunct="1">
              <a:lnSpc>
                <a:spcPct val="90000"/>
              </a:lnSpc>
            </a:pPr>
            <a:r>
              <a:rPr lang="zh-CN" altLang="en-US" sz="2000" dirty="0" smtClean="0"/>
              <a:t>计算机工程（</a:t>
            </a:r>
            <a:r>
              <a:rPr lang="en-US" altLang="zh-CN" sz="2000" dirty="0" smtClean="0"/>
              <a:t>Computer Engineering</a:t>
            </a:r>
            <a:r>
              <a:rPr lang="zh-CN" altLang="en-US" sz="2000" dirty="0" smtClean="0"/>
              <a:t>，简称</a:t>
            </a:r>
            <a:r>
              <a:rPr lang="en-US" altLang="zh-CN" sz="2000" dirty="0" smtClean="0"/>
              <a:t>CE</a:t>
            </a:r>
            <a:r>
              <a:rPr lang="zh-CN" altLang="en-US" sz="2000" dirty="0" smtClean="0"/>
              <a:t>）</a:t>
            </a:r>
          </a:p>
          <a:p>
            <a:pPr lvl="2" eaLnBrk="1" hangingPunct="1">
              <a:lnSpc>
                <a:spcPct val="90000"/>
              </a:lnSpc>
            </a:pPr>
            <a:r>
              <a:rPr lang="zh-CN" altLang="en-US" sz="2000" dirty="0" smtClean="0"/>
              <a:t>信息技术（</a:t>
            </a:r>
            <a:r>
              <a:rPr lang="en-US" altLang="zh-CN" sz="2000" dirty="0" smtClean="0"/>
              <a:t>Information Technology </a:t>
            </a:r>
            <a:r>
              <a:rPr lang="zh-CN" altLang="en-US" sz="2000" dirty="0" smtClean="0"/>
              <a:t>，简称</a:t>
            </a:r>
            <a:r>
              <a:rPr lang="en-US" altLang="zh-CN" sz="2000" dirty="0" smtClean="0"/>
              <a:t>IT</a:t>
            </a:r>
            <a:r>
              <a:rPr lang="zh-CN" altLang="en-US" sz="2000" dirty="0" smtClean="0"/>
              <a:t>）</a:t>
            </a:r>
          </a:p>
          <a:p>
            <a:pPr lvl="1" eaLnBrk="1" hangingPunct="1">
              <a:lnSpc>
                <a:spcPct val="90000"/>
              </a:lnSpc>
            </a:pPr>
            <a:r>
              <a:rPr lang="en-US" altLang="zh-CN" sz="2400" dirty="0" smtClean="0"/>
              <a:t>5</a:t>
            </a:r>
            <a:r>
              <a:rPr lang="zh-CN" altLang="en-US" sz="2400" dirty="0" smtClean="0"/>
              <a:t>个学科分支（专业）的教程以及相应的总报告，报告还给出了</a:t>
            </a:r>
            <a:r>
              <a:rPr lang="en-US" altLang="zh-CN" sz="2400" dirty="0" smtClean="0"/>
              <a:t>5</a:t>
            </a:r>
            <a:r>
              <a:rPr lang="zh-CN" altLang="en-US" sz="2400" dirty="0" smtClean="0"/>
              <a:t>个分支学科的知识体以及相应的核心课程，为各专业教学计划的设计奠定了基础，同时也为公众认知和选择这些专业提供帮助。</a:t>
            </a:r>
          </a:p>
        </p:txBody>
      </p:sp>
      <p:sp>
        <p:nvSpPr>
          <p:cNvPr id="149506" name="标题 1"/>
          <p:cNvSpPr>
            <a:spLocks noGrp="1"/>
          </p:cNvSpPr>
          <p:nvPr>
            <p:ph type="title" idx="4294967295"/>
          </p:nvPr>
        </p:nvSpPr>
        <p:spPr/>
        <p:txBody>
          <a:bodyPr/>
          <a:lstStyle/>
          <a:p>
            <a:pPr eaLnBrk="1" hangingPunct="1"/>
            <a:r>
              <a:rPr lang="en-US" altLang="zh-CN" dirty="0" smtClean="0">
                <a:solidFill>
                  <a:schemeClr val="tx1"/>
                </a:solidFill>
              </a:rPr>
              <a:t>0.5 </a:t>
            </a:r>
            <a:r>
              <a:rPr lang="zh-CN" altLang="en-US" dirty="0" smtClean="0">
                <a:solidFill>
                  <a:schemeClr val="tx1"/>
                </a:solidFill>
              </a:rPr>
              <a:t>计算学科的发展</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29</a:t>
            </a:fld>
            <a:r>
              <a:rPr lang="zh-CN" altLang="en-US" smtClean="0"/>
              <a:t>页</a:t>
            </a:r>
            <a:endParaRPr lang="zh-CN" alt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09600" indent="-609600"/>
            <a:r>
              <a:rPr lang="zh-CN" altLang="en-US" dirty="0" smtClean="0"/>
              <a:t>教材：</a:t>
            </a:r>
          </a:p>
          <a:p>
            <a:pPr marL="1009650" lvl="1" indent="-609600"/>
            <a:r>
              <a:rPr lang="zh-CN" altLang="en-US" dirty="0" smtClean="0"/>
              <a:t>程序设计语言原理   麦中凡    北航出版社</a:t>
            </a:r>
            <a:endParaRPr lang="en-US" altLang="zh-CN" dirty="0" smtClean="0"/>
          </a:p>
          <a:p>
            <a:pPr marL="609600" indent="-609600"/>
            <a:r>
              <a:rPr lang="zh-CN" altLang="en-US" dirty="0" smtClean="0"/>
              <a:t>参考书：</a:t>
            </a:r>
          </a:p>
          <a:p>
            <a:pPr marL="1009650" lvl="1" indent="-609600"/>
            <a:r>
              <a:rPr lang="en-US" altLang="zh-CN" sz="2400" dirty="0"/>
              <a:t>《</a:t>
            </a:r>
            <a:r>
              <a:rPr lang="zh-CN" altLang="en-US" sz="2400" dirty="0"/>
              <a:t>程序语言原理（第五版）</a:t>
            </a:r>
            <a:r>
              <a:rPr lang="en-US" altLang="zh-CN" sz="2400" dirty="0"/>
              <a:t>》</a:t>
            </a:r>
            <a:r>
              <a:rPr lang="zh-CN" altLang="en-US" sz="2400" dirty="0"/>
              <a:t>，</a:t>
            </a:r>
            <a:r>
              <a:rPr lang="en-US" altLang="zh-CN" sz="2400" dirty="0"/>
              <a:t>Robert </a:t>
            </a:r>
            <a:r>
              <a:rPr lang="en-US" altLang="zh-CN" sz="2400" dirty="0" err="1"/>
              <a:t>W.Sebesta</a:t>
            </a:r>
            <a:r>
              <a:rPr lang="zh-CN" altLang="en-US" sz="2400" dirty="0"/>
              <a:t>，机械工业出版社。</a:t>
            </a:r>
          </a:p>
          <a:p>
            <a:pPr marL="1009650" lvl="1" indent="-609600"/>
            <a:r>
              <a:rPr lang="en-US" altLang="zh-CN" sz="2400" dirty="0"/>
              <a:t>《</a:t>
            </a:r>
            <a:r>
              <a:rPr lang="zh-CN" altLang="en-US" sz="2400" dirty="0"/>
              <a:t>程序设计语言：原理与实践（第二版）</a:t>
            </a:r>
            <a:r>
              <a:rPr lang="en-US" altLang="zh-CN" sz="2400" dirty="0"/>
              <a:t>》</a:t>
            </a:r>
            <a:r>
              <a:rPr lang="zh-CN" altLang="en-US" sz="2400" dirty="0"/>
              <a:t>，</a:t>
            </a:r>
            <a:r>
              <a:rPr lang="en-US" altLang="zh-CN" sz="2400" dirty="0"/>
              <a:t>Kenneth C. Louden</a:t>
            </a:r>
            <a:r>
              <a:rPr lang="zh-CN" altLang="en-US" sz="2400" dirty="0"/>
              <a:t>，电子工业出版社。</a:t>
            </a:r>
          </a:p>
          <a:p>
            <a:pPr marL="1009650" lvl="1" indent="-609600"/>
            <a:r>
              <a:rPr lang="en-US" altLang="zh-CN" sz="2400" dirty="0"/>
              <a:t>《</a:t>
            </a:r>
            <a:r>
              <a:rPr lang="zh-CN" altLang="en-US" sz="2400" dirty="0"/>
              <a:t>程序设计语言：设计与实现（第四版）</a:t>
            </a:r>
            <a:r>
              <a:rPr lang="en-US" altLang="zh-CN" sz="2400" dirty="0"/>
              <a:t>》</a:t>
            </a:r>
            <a:r>
              <a:rPr lang="zh-CN" altLang="en-US" sz="2400" dirty="0"/>
              <a:t>，</a:t>
            </a:r>
            <a:r>
              <a:rPr lang="en-US" altLang="zh-CN" sz="2400" dirty="0"/>
              <a:t>Terrence W. Pratt</a:t>
            </a:r>
            <a:r>
              <a:rPr lang="zh-CN" altLang="en-US" sz="2400" dirty="0"/>
              <a:t>，</a:t>
            </a:r>
            <a:r>
              <a:rPr lang="en-US" altLang="zh-CN" sz="2400" dirty="0"/>
              <a:t>Marvin V. </a:t>
            </a:r>
            <a:r>
              <a:rPr lang="en-US" altLang="zh-CN" sz="2400" dirty="0" err="1"/>
              <a:t>Zelkowitz</a:t>
            </a:r>
            <a:r>
              <a:rPr lang="zh-CN" altLang="en-US" sz="2400" dirty="0"/>
              <a:t>，电子工业出版社。</a:t>
            </a:r>
          </a:p>
          <a:p>
            <a:pPr marL="1009650" lvl="1" indent="-609600"/>
            <a:r>
              <a:rPr lang="en-US" altLang="zh-CN" sz="2400" dirty="0"/>
              <a:t>《</a:t>
            </a:r>
            <a:r>
              <a:rPr lang="zh-CN" altLang="en-US" sz="2400" dirty="0" smtClean="0"/>
              <a:t>程序设计语言</a:t>
            </a:r>
            <a:r>
              <a:rPr lang="zh-CN" altLang="en-US" sz="2400" dirty="0"/>
              <a:t>：概念和结构（第二版）</a:t>
            </a:r>
            <a:r>
              <a:rPr lang="en-US" altLang="zh-CN" sz="2400" dirty="0"/>
              <a:t>》</a:t>
            </a:r>
            <a:r>
              <a:rPr lang="zh-CN" altLang="en-US" sz="2400" dirty="0"/>
              <a:t>，</a:t>
            </a:r>
            <a:r>
              <a:rPr lang="en-US" altLang="zh-CN" sz="2400" dirty="0"/>
              <a:t>Ravi </a:t>
            </a:r>
            <a:r>
              <a:rPr lang="en-US" altLang="zh-CN" sz="2400" dirty="0" err="1"/>
              <a:t>Sethi</a:t>
            </a:r>
            <a:r>
              <a:rPr lang="zh-CN" altLang="en-US" sz="2400" dirty="0"/>
              <a:t>，机械工业</a:t>
            </a:r>
            <a:r>
              <a:rPr lang="zh-CN" altLang="en-US" sz="2400" dirty="0" smtClean="0"/>
              <a:t>出版社</a:t>
            </a:r>
            <a:endParaRPr lang="zh-CN" altLang="en-US" sz="2400" dirty="0"/>
          </a:p>
        </p:txBody>
      </p:sp>
      <p:sp>
        <p:nvSpPr>
          <p:cNvPr id="3" name="标题 2"/>
          <p:cNvSpPr>
            <a:spLocks noGrp="1"/>
          </p:cNvSpPr>
          <p:nvPr>
            <p:ph type="title" idx="4294967295"/>
          </p:nvPr>
        </p:nvSpPr>
        <p:spPr/>
        <p:txBody>
          <a:bodyPr/>
          <a:lstStyle/>
          <a:p>
            <a:r>
              <a:rPr lang="zh-CN" altLang="en-US" dirty="0" smtClean="0"/>
              <a:t>程序设计语言原理</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3</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Grp="1" noChangeArrowheads="1"/>
          </p:cNvSpPr>
          <p:nvPr>
            <p:ph type="title" idx="4294967295"/>
          </p:nvPr>
        </p:nvSpPr>
        <p:spPr/>
        <p:txBody>
          <a:bodyPr/>
          <a:lstStyle/>
          <a:p>
            <a:pPr eaLnBrk="1" hangingPunct="1"/>
            <a:r>
              <a:rPr lang="en-US" altLang="zh-CN" dirty="0" smtClean="0">
                <a:solidFill>
                  <a:schemeClr val="tx1"/>
                </a:solidFill>
              </a:rPr>
              <a:t>Computing Curricula 2005</a:t>
            </a:r>
            <a:endParaRPr lang="zh-CN" altLang="en-US" dirty="0" smtClean="0">
              <a:solidFill>
                <a:schemeClr val="tx1"/>
              </a:solidFill>
            </a:endParaRPr>
          </a:p>
        </p:txBody>
      </p:sp>
      <p:pic>
        <p:nvPicPr>
          <p:cNvPr id="9" name="Picture 8" descr="computer"/>
          <p:cNvPicPr>
            <a:picLocks noGrp="1" noChangeAspect="1" noChangeArrowheads="1"/>
          </p:cNvPicPr>
          <p:nvPr>
            <p:ph idx="1"/>
          </p:nvPr>
        </p:nvPicPr>
        <p:blipFill>
          <a:blip r:embed="rId3"/>
          <a:srcRect/>
          <a:stretch>
            <a:fillRect/>
          </a:stretch>
        </p:blipFill>
        <p:spPr bwMode="auto">
          <a:xfrm>
            <a:off x="467544" y="1506962"/>
            <a:ext cx="8280920" cy="4754488"/>
          </a:xfrm>
          <a:prstGeom prst="rect">
            <a:avLst/>
          </a:prstGeom>
          <a:noFill/>
          <a:ln w="9525">
            <a:noFill/>
            <a:miter lim="800000"/>
            <a:headEnd/>
            <a:tailEnd/>
          </a:ln>
        </p:spPr>
      </p:pic>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30</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5" name="Group 37"/>
          <p:cNvGrpSpPr/>
          <p:nvPr/>
        </p:nvGrpSpPr>
        <p:grpSpPr bwMode="auto">
          <a:xfrm>
            <a:off x="323850" y="3644900"/>
            <a:ext cx="4103688" cy="2519363"/>
            <a:chOff x="2200" y="1382"/>
            <a:chExt cx="3137" cy="1678"/>
          </a:xfrm>
        </p:grpSpPr>
        <p:sp>
          <p:nvSpPr>
            <p:cNvPr id="154664" name="Rectangle 38" descr="蓝色面巾纸"/>
            <p:cNvSpPr>
              <a:spLocks noChangeArrowheads="1"/>
            </p:cNvSpPr>
            <p:nvPr/>
          </p:nvSpPr>
          <p:spPr bwMode="auto">
            <a:xfrm>
              <a:off x="2200" y="1382"/>
              <a:ext cx="3125" cy="1678"/>
            </a:xfrm>
            <a:prstGeom prst="rect">
              <a:avLst/>
            </a:prstGeom>
            <a:blipFill dpi="0" rotWithShape="1">
              <a:blip r:embed="rId3"/>
              <a:srcRect/>
              <a:tile tx="0" ty="0" sx="100000" sy="100000" flip="none" algn="tl"/>
            </a:blipFill>
            <a:ln w="9525">
              <a:solidFill>
                <a:schemeClr val="tx1"/>
              </a:solidFill>
              <a:miter lim="800000"/>
            </a:ln>
          </p:spPr>
          <p:txBody>
            <a:bodyPr wrap="none" anchor="ctr"/>
            <a:lstStyle/>
            <a:p>
              <a:pPr algn="ctr" eaLnBrk="0" hangingPunct="0">
                <a:spcBef>
                  <a:spcPct val="50000"/>
                </a:spcBef>
              </a:pPr>
              <a:endParaRPr lang="zh-CN" altLang="en-US"/>
            </a:p>
          </p:txBody>
        </p:sp>
        <p:sp>
          <p:nvSpPr>
            <p:cNvPr id="154665" name="Line 39"/>
            <p:cNvSpPr>
              <a:spLocks noChangeShapeType="1"/>
            </p:cNvSpPr>
            <p:nvPr/>
          </p:nvSpPr>
          <p:spPr bwMode="auto">
            <a:xfrm>
              <a:off x="2210" y="1728"/>
              <a:ext cx="3118" cy="0"/>
            </a:xfrm>
            <a:prstGeom prst="line">
              <a:avLst/>
            </a:prstGeom>
            <a:noFill/>
            <a:ln w="9525">
              <a:solidFill>
                <a:schemeClr val="tx1"/>
              </a:solidFill>
              <a:round/>
            </a:ln>
          </p:spPr>
          <p:txBody>
            <a:bodyPr/>
            <a:lstStyle/>
            <a:p>
              <a:endParaRPr lang="zh-CN" altLang="en-US"/>
            </a:p>
          </p:txBody>
        </p:sp>
        <p:sp>
          <p:nvSpPr>
            <p:cNvPr id="154666" name="Line 40"/>
            <p:cNvSpPr>
              <a:spLocks noChangeShapeType="1"/>
            </p:cNvSpPr>
            <p:nvPr/>
          </p:nvSpPr>
          <p:spPr bwMode="auto">
            <a:xfrm>
              <a:off x="2218" y="2061"/>
              <a:ext cx="3101" cy="0"/>
            </a:xfrm>
            <a:prstGeom prst="line">
              <a:avLst/>
            </a:prstGeom>
            <a:noFill/>
            <a:ln w="9525">
              <a:solidFill>
                <a:schemeClr val="tx1"/>
              </a:solidFill>
              <a:round/>
            </a:ln>
          </p:spPr>
          <p:txBody>
            <a:bodyPr/>
            <a:lstStyle/>
            <a:p>
              <a:endParaRPr lang="zh-CN" altLang="en-US"/>
            </a:p>
          </p:txBody>
        </p:sp>
        <p:sp>
          <p:nvSpPr>
            <p:cNvPr id="154667" name="Line 41"/>
            <p:cNvSpPr>
              <a:spLocks noChangeShapeType="1"/>
            </p:cNvSpPr>
            <p:nvPr/>
          </p:nvSpPr>
          <p:spPr bwMode="auto">
            <a:xfrm>
              <a:off x="2218" y="2394"/>
              <a:ext cx="3119" cy="0"/>
            </a:xfrm>
            <a:prstGeom prst="line">
              <a:avLst/>
            </a:prstGeom>
            <a:noFill/>
            <a:ln w="9525">
              <a:solidFill>
                <a:schemeClr val="tx1"/>
              </a:solidFill>
              <a:round/>
            </a:ln>
          </p:spPr>
          <p:txBody>
            <a:bodyPr/>
            <a:lstStyle/>
            <a:p>
              <a:endParaRPr lang="zh-CN" altLang="en-US"/>
            </a:p>
          </p:txBody>
        </p:sp>
        <p:sp>
          <p:nvSpPr>
            <p:cNvPr id="154668" name="Line 42"/>
            <p:cNvSpPr>
              <a:spLocks noChangeShapeType="1"/>
            </p:cNvSpPr>
            <p:nvPr/>
          </p:nvSpPr>
          <p:spPr bwMode="auto">
            <a:xfrm>
              <a:off x="2215" y="2727"/>
              <a:ext cx="3101" cy="0"/>
            </a:xfrm>
            <a:prstGeom prst="line">
              <a:avLst/>
            </a:prstGeom>
            <a:noFill/>
            <a:ln w="9525">
              <a:solidFill>
                <a:schemeClr val="tx1"/>
              </a:solidFill>
              <a:round/>
            </a:ln>
          </p:spPr>
          <p:txBody>
            <a:bodyPr/>
            <a:lstStyle/>
            <a:p>
              <a:endParaRPr lang="zh-CN" altLang="en-US"/>
            </a:p>
          </p:txBody>
        </p:sp>
        <p:grpSp>
          <p:nvGrpSpPr>
            <p:cNvPr id="154669" name="Group 43"/>
            <p:cNvGrpSpPr/>
            <p:nvPr/>
          </p:nvGrpSpPr>
          <p:grpSpPr bwMode="auto">
            <a:xfrm>
              <a:off x="2204" y="1661"/>
              <a:ext cx="2731" cy="1134"/>
              <a:chOff x="1655" y="1434"/>
              <a:chExt cx="2731" cy="1236"/>
            </a:xfrm>
          </p:grpSpPr>
          <p:sp>
            <p:nvSpPr>
              <p:cNvPr id="154670" name="Rectangle 44" descr="粉色面巾纸"/>
              <p:cNvSpPr>
                <a:spLocks noChangeArrowheads="1"/>
              </p:cNvSpPr>
              <p:nvPr/>
            </p:nvSpPr>
            <p:spPr bwMode="auto">
              <a:xfrm>
                <a:off x="1655" y="1434"/>
                <a:ext cx="1609" cy="1236"/>
              </a:xfrm>
              <a:prstGeom prst="rect">
                <a:avLst/>
              </a:prstGeom>
              <a:blipFill dpi="0" rotWithShape="1">
                <a:blip r:embed="rId4"/>
                <a:srcRect/>
                <a:tile tx="0" ty="0" sx="100000" sy="100000" flip="none" algn="tl"/>
              </a:blipFill>
              <a:ln w="9525">
                <a:solidFill>
                  <a:srgbClr val="FFCC99"/>
                </a:solidFill>
                <a:miter lim="800000"/>
              </a:ln>
            </p:spPr>
            <p:txBody>
              <a:bodyPr wrap="none" anchor="ctr"/>
              <a:lstStyle/>
              <a:p>
                <a:pPr algn="ctr" eaLnBrk="0" hangingPunct="0">
                  <a:spcBef>
                    <a:spcPct val="50000"/>
                  </a:spcBef>
                </a:pPr>
                <a:endParaRPr lang="zh-CN" altLang="en-US"/>
              </a:p>
            </p:txBody>
          </p:sp>
          <p:sp>
            <p:nvSpPr>
              <p:cNvPr id="154671" name="Oval 45" descr="粉色面巾纸"/>
              <p:cNvSpPr>
                <a:spLocks noChangeArrowheads="1"/>
              </p:cNvSpPr>
              <p:nvPr/>
            </p:nvSpPr>
            <p:spPr bwMode="auto">
              <a:xfrm>
                <a:off x="2185" y="1445"/>
                <a:ext cx="2201" cy="1215"/>
              </a:xfrm>
              <a:prstGeom prst="ellipse">
                <a:avLst/>
              </a:prstGeom>
              <a:blipFill dpi="0" rotWithShape="1">
                <a:blip r:embed="rId4"/>
                <a:srcRect/>
                <a:tile tx="0" ty="0" sx="100000" sy="100000" flip="none" algn="tl"/>
              </a:blipFill>
              <a:ln w="9525">
                <a:solidFill>
                  <a:srgbClr val="FFCC99"/>
                </a:solidFill>
                <a:round/>
              </a:ln>
            </p:spPr>
            <p:txBody>
              <a:bodyPr wrap="none" anchor="ctr"/>
              <a:lstStyle/>
              <a:p>
                <a:pPr algn="ctr" eaLnBrk="0" hangingPunct="0">
                  <a:spcBef>
                    <a:spcPct val="50000"/>
                  </a:spcBef>
                </a:pPr>
                <a:endParaRPr lang="zh-CN" altLang="en-US"/>
              </a:p>
            </p:txBody>
          </p:sp>
        </p:grpSp>
      </p:grpSp>
      <p:sp>
        <p:nvSpPr>
          <p:cNvPr id="3" name="内容占位符 2"/>
          <p:cNvSpPr>
            <a:spLocks noGrp="1"/>
          </p:cNvSpPr>
          <p:nvPr>
            <p:ph idx="1"/>
          </p:nvPr>
        </p:nvSpPr>
        <p:spPr>
          <a:xfrm>
            <a:off x="170606" y="1340768"/>
            <a:ext cx="8793881" cy="5039395"/>
          </a:xfrm>
        </p:spPr>
        <p:txBody>
          <a:bodyPr/>
          <a:lstStyle/>
          <a:p>
            <a:endParaRPr lang="zh-CN" altLang="en-US"/>
          </a:p>
        </p:txBody>
      </p:sp>
      <p:sp>
        <p:nvSpPr>
          <p:cNvPr id="4" name="标题 3"/>
          <p:cNvSpPr>
            <a:spLocks noGrp="1"/>
          </p:cNvSpPr>
          <p:nvPr>
            <p:ph type="title" idx="4294967295"/>
          </p:nvPr>
        </p:nvSpPr>
        <p:spPr/>
        <p:txBody>
          <a:bodyPr/>
          <a:lstStyle/>
          <a:p>
            <a:r>
              <a:rPr lang="zh-CN" altLang="en-US" dirty="0" smtClean="0"/>
              <a:t>不同类型教学计划的问题空间</a:t>
            </a:r>
            <a:endParaRPr lang="zh-CN" altLang="en-US" dirty="0"/>
          </a:p>
        </p:txBody>
      </p:sp>
      <p:grpSp>
        <p:nvGrpSpPr>
          <p:cNvPr id="154627" name="Group 3"/>
          <p:cNvGrpSpPr/>
          <p:nvPr/>
        </p:nvGrpSpPr>
        <p:grpSpPr bwMode="auto">
          <a:xfrm>
            <a:off x="-242888" y="912813"/>
            <a:ext cx="9386888" cy="5730875"/>
            <a:chOff x="-153" y="575"/>
            <a:chExt cx="5913" cy="3610"/>
          </a:xfrm>
        </p:grpSpPr>
        <p:sp>
          <p:nvSpPr>
            <p:cNvPr id="154659" name="Line 4"/>
            <p:cNvSpPr>
              <a:spLocks noChangeShapeType="1"/>
            </p:cNvSpPr>
            <p:nvPr/>
          </p:nvSpPr>
          <p:spPr bwMode="auto">
            <a:xfrm flipV="1">
              <a:off x="158" y="754"/>
              <a:ext cx="0" cy="3158"/>
            </a:xfrm>
            <a:prstGeom prst="line">
              <a:avLst/>
            </a:prstGeom>
            <a:noFill/>
            <a:ln w="38100">
              <a:solidFill>
                <a:srgbClr val="FF00FF"/>
              </a:solidFill>
              <a:prstDash val="dash"/>
              <a:round/>
              <a:headEnd type="none" w="sm" len="sm"/>
              <a:tailEnd type="arrow" w="med" len="med"/>
            </a:ln>
          </p:spPr>
          <p:txBody>
            <a:bodyPr/>
            <a:lstStyle/>
            <a:p>
              <a:endParaRPr lang="zh-CN" altLang="en-US"/>
            </a:p>
          </p:txBody>
        </p:sp>
        <p:sp>
          <p:nvSpPr>
            <p:cNvPr id="154660" name="Line 5"/>
            <p:cNvSpPr>
              <a:spLocks noChangeShapeType="1"/>
            </p:cNvSpPr>
            <p:nvPr/>
          </p:nvSpPr>
          <p:spPr bwMode="auto">
            <a:xfrm>
              <a:off x="158" y="3912"/>
              <a:ext cx="5602" cy="0"/>
            </a:xfrm>
            <a:prstGeom prst="line">
              <a:avLst/>
            </a:prstGeom>
            <a:noFill/>
            <a:ln w="57150">
              <a:solidFill>
                <a:srgbClr val="FF00FF"/>
              </a:solidFill>
              <a:prstDash val="dash"/>
              <a:round/>
              <a:headEnd type="none" w="sm" len="sm"/>
              <a:tailEnd type="arrow" w="med" len="med"/>
            </a:ln>
          </p:spPr>
          <p:txBody>
            <a:bodyPr/>
            <a:lstStyle/>
            <a:p>
              <a:endParaRPr lang="zh-CN" altLang="en-US"/>
            </a:p>
          </p:txBody>
        </p:sp>
        <p:sp>
          <p:nvSpPr>
            <p:cNvPr id="154661" name="Text Box 6"/>
            <p:cNvSpPr txBox="1">
              <a:spLocks noChangeArrowheads="1"/>
            </p:cNvSpPr>
            <p:nvPr/>
          </p:nvSpPr>
          <p:spPr bwMode="auto">
            <a:xfrm>
              <a:off x="-21" y="3884"/>
              <a:ext cx="1098" cy="291"/>
            </a:xfrm>
            <a:prstGeom prst="rect">
              <a:avLst/>
            </a:prstGeom>
            <a:noFill/>
            <a:ln w="9525">
              <a:noFill/>
              <a:miter lim="800000"/>
            </a:ln>
          </p:spPr>
          <p:txBody>
            <a:bodyPr>
              <a:spAutoFit/>
            </a:bodyPr>
            <a:lstStyle/>
            <a:p>
              <a:pPr algn="ctr" eaLnBrk="0" hangingPunct="0">
                <a:spcBef>
                  <a:spcPct val="50000"/>
                </a:spcBef>
              </a:pPr>
              <a:r>
                <a:rPr lang="zh-CN" altLang="en-US" sz="2400" b="1" dirty="0">
                  <a:solidFill>
                    <a:srgbClr val="FF3300"/>
                  </a:solidFill>
                  <a:latin typeface="+mn-ea"/>
                  <a:ea typeface="+mn-ea"/>
                </a:rPr>
                <a:t>器件理论</a:t>
              </a:r>
            </a:p>
          </p:txBody>
        </p:sp>
        <p:sp>
          <p:nvSpPr>
            <p:cNvPr id="154662" name="Text Box 7"/>
            <p:cNvSpPr txBox="1">
              <a:spLocks noChangeArrowheads="1"/>
            </p:cNvSpPr>
            <p:nvPr/>
          </p:nvSpPr>
          <p:spPr bwMode="auto">
            <a:xfrm>
              <a:off x="4570" y="3897"/>
              <a:ext cx="590" cy="288"/>
            </a:xfrm>
            <a:prstGeom prst="rect">
              <a:avLst/>
            </a:prstGeom>
            <a:noFill/>
            <a:ln w="9525">
              <a:noFill/>
              <a:miter lim="800000"/>
            </a:ln>
          </p:spPr>
          <p:txBody>
            <a:bodyPr>
              <a:spAutoFit/>
            </a:bodyPr>
            <a:lstStyle/>
            <a:p>
              <a:pPr algn="ctr" eaLnBrk="0" hangingPunct="0">
                <a:spcBef>
                  <a:spcPct val="50000"/>
                </a:spcBef>
              </a:pPr>
              <a:r>
                <a:rPr lang="zh-CN" altLang="en-US" sz="2400" b="1" dirty="0">
                  <a:solidFill>
                    <a:srgbClr val="FF3300"/>
                  </a:solidFill>
                  <a:latin typeface="+mn-ea"/>
                  <a:ea typeface="+mn-ea"/>
                </a:rPr>
                <a:t>应用</a:t>
              </a:r>
            </a:p>
          </p:txBody>
        </p:sp>
        <p:sp>
          <p:nvSpPr>
            <p:cNvPr id="154663" name="Text Box 8"/>
            <p:cNvSpPr txBox="1">
              <a:spLocks noChangeArrowheads="1"/>
            </p:cNvSpPr>
            <p:nvPr/>
          </p:nvSpPr>
          <p:spPr bwMode="auto">
            <a:xfrm>
              <a:off x="-153" y="575"/>
              <a:ext cx="2154" cy="288"/>
            </a:xfrm>
            <a:prstGeom prst="rect">
              <a:avLst/>
            </a:prstGeom>
            <a:noFill/>
            <a:ln w="9525">
              <a:noFill/>
              <a:miter lim="800000"/>
            </a:ln>
          </p:spPr>
          <p:txBody>
            <a:bodyPr>
              <a:spAutoFit/>
            </a:bodyPr>
            <a:lstStyle/>
            <a:p>
              <a:pPr algn="ctr" eaLnBrk="0" hangingPunct="0">
                <a:spcBef>
                  <a:spcPct val="50000"/>
                </a:spcBef>
              </a:pPr>
              <a:r>
                <a:rPr lang="zh-CN" altLang="en-US" sz="2400" b="1" dirty="0">
                  <a:solidFill>
                    <a:srgbClr val="FF3300"/>
                  </a:solidFill>
                  <a:latin typeface="+mn-ea"/>
                  <a:ea typeface="+mn-ea"/>
                </a:rPr>
                <a:t>组织与系统行为</a:t>
              </a:r>
            </a:p>
          </p:txBody>
        </p:sp>
      </p:grpSp>
      <p:grpSp>
        <p:nvGrpSpPr>
          <p:cNvPr id="154628" name="Group 20"/>
          <p:cNvGrpSpPr/>
          <p:nvPr/>
        </p:nvGrpSpPr>
        <p:grpSpPr bwMode="auto">
          <a:xfrm>
            <a:off x="4578350" y="1341438"/>
            <a:ext cx="4097338" cy="2159000"/>
            <a:chOff x="2200" y="1518"/>
            <a:chExt cx="3137" cy="1678"/>
          </a:xfrm>
        </p:grpSpPr>
        <p:sp>
          <p:nvSpPr>
            <p:cNvPr id="154650" name="Rectangle 21" descr="蓝色面巾纸"/>
            <p:cNvSpPr>
              <a:spLocks noChangeArrowheads="1"/>
            </p:cNvSpPr>
            <p:nvPr/>
          </p:nvSpPr>
          <p:spPr bwMode="auto">
            <a:xfrm>
              <a:off x="2200" y="1518"/>
              <a:ext cx="3125" cy="1678"/>
            </a:xfrm>
            <a:prstGeom prst="rect">
              <a:avLst/>
            </a:prstGeom>
            <a:blipFill dpi="0" rotWithShape="1">
              <a:blip r:embed="rId3"/>
              <a:srcRect/>
              <a:tile tx="0" ty="0" sx="100000" sy="100000" flip="none" algn="tl"/>
            </a:blipFill>
            <a:ln w="9525">
              <a:solidFill>
                <a:schemeClr val="tx1"/>
              </a:solidFill>
              <a:miter lim="800000"/>
            </a:ln>
          </p:spPr>
          <p:txBody>
            <a:bodyPr wrap="none" anchor="ctr"/>
            <a:lstStyle/>
            <a:p>
              <a:pPr algn="ctr" eaLnBrk="0" hangingPunct="0">
                <a:spcBef>
                  <a:spcPct val="50000"/>
                </a:spcBef>
              </a:pPr>
              <a:endParaRPr lang="zh-CN" altLang="en-US"/>
            </a:p>
          </p:txBody>
        </p:sp>
        <p:sp>
          <p:nvSpPr>
            <p:cNvPr id="154651" name="Line 22"/>
            <p:cNvSpPr>
              <a:spLocks noChangeShapeType="1"/>
            </p:cNvSpPr>
            <p:nvPr/>
          </p:nvSpPr>
          <p:spPr bwMode="auto">
            <a:xfrm>
              <a:off x="2210" y="1864"/>
              <a:ext cx="3118" cy="0"/>
            </a:xfrm>
            <a:prstGeom prst="line">
              <a:avLst/>
            </a:prstGeom>
            <a:noFill/>
            <a:ln w="9525">
              <a:solidFill>
                <a:schemeClr val="tx1"/>
              </a:solidFill>
              <a:round/>
            </a:ln>
          </p:spPr>
          <p:txBody>
            <a:bodyPr/>
            <a:lstStyle/>
            <a:p>
              <a:endParaRPr lang="zh-CN" altLang="en-US"/>
            </a:p>
          </p:txBody>
        </p:sp>
        <p:sp>
          <p:nvSpPr>
            <p:cNvPr id="154652" name="Line 23"/>
            <p:cNvSpPr>
              <a:spLocks noChangeShapeType="1"/>
            </p:cNvSpPr>
            <p:nvPr/>
          </p:nvSpPr>
          <p:spPr bwMode="auto">
            <a:xfrm>
              <a:off x="2218" y="2197"/>
              <a:ext cx="3101" cy="0"/>
            </a:xfrm>
            <a:prstGeom prst="line">
              <a:avLst/>
            </a:prstGeom>
            <a:noFill/>
            <a:ln w="9525">
              <a:solidFill>
                <a:schemeClr val="tx1"/>
              </a:solidFill>
              <a:round/>
            </a:ln>
          </p:spPr>
          <p:txBody>
            <a:bodyPr/>
            <a:lstStyle/>
            <a:p>
              <a:endParaRPr lang="zh-CN" altLang="en-US"/>
            </a:p>
          </p:txBody>
        </p:sp>
        <p:sp>
          <p:nvSpPr>
            <p:cNvPr id="154653" name="Line 24"/>
            <p:cNvSpPr>
              <a:spLocks noChangeShapeType="1"/>
            </p:cNvSpPr>
            <p:nvPr/>
          </p:nvSpPr>
          <p:spPr bwMode="auto">
            <a:xfrm>
              <a:off x="2218" y="2522"/>
              <a:ext cx="3119" cy="0"/>
            </a:xfrm>
            <a:prstGeom prst="line">
              <a:avLst/>
            </a:prstGeom>
            <a:noFill/>
            <a:ln w="9525">
              <a:solidFill>
                <a:schemeClr val="tx1"/>
              </a:solidFill>
              <a:round/>
            </a:ln>
          </p:spPr>
          <p:txBody>
            <a:bodyPr/>
            <a:lstStyle/>
            <a:p>
              <a:endParaRPr lang="zh-CN" altLang="en-US"/>
            </a:p>
          </p:txBody>
        </p:sp>
        <p:sp>
          <p:nvSpPr>
            <p:cNvPr id="154654" name="Line 25"/>
            <p:cNvSpPr>
              <a:spLocks noChangeShapeType="1"/>
            </p:cNvSpPr>
            <p:nvPr/>
          </p:nvSpPr>
          <p:spPr bwMode="auto">
            <a:xfrm>
              <a:off x="2215" y="2863"/>
              <a:ext cx="3101" cy="0"/>
            </a:xfrm>
            <a:prstGeom prst="line">
              <a:avLst/>
            </a:prstGeom>
            <a:noFill/>
            <a:ln w="9525">
              <a:solidFill>
                <a:schemeClr val="tx1"/>
              </a:solidFill>
              <a:round/>
            </a:ln>
          </p:spPr>
          <p:txBody>
            <a:bodyPr/>
            <a:lstStyle/>
            <a:p>
              <a:endParaRPr lang="zh-CN" altLang="en-US"/>
            </a:p>
          </p:txBody>
        </p:sp>
        <p:grpSp>
          <p:nvGrpSpPr>
            <p:cNvPr id="154655" name="Group 26"/>
            <p:cNvGrpSpPr/>
            <p:nvPr/>
          </p:nvGrpSpPr>
          <p:grpSpPr bwMode="auto">
            <a:xfrm>
              <a:off x="3301" y="1527"/>
              <a:ext cx="2022" cy="1303"/>
              <a:chOff x="3301" y="1527"/>
              <a:chExt cx="2022" cy="1303"/>
            </a:xfrm>
          </p:grpSpPr>
          <p:sp>
            <p:nvSpPr>
              <p:cNvPr id="154656" name="Rectangle 27" descr="粉色面巾纸"/>
              <p:cNvSpPr>
                <a:spLocks noChangeArrowheads="1"/>
              </p:cNvSpPr>
              <p:nvPr/>
            </p:nvSpPr>
            <p:spPr bwMode="auto">
              <a:xfrm>
                <a:off x="3904" y="1527"/>
                <a:ext cx="1408" cy="996"/>
              </a:xfrm>
              <a:prstGeom prst="rect">
                <a:avLst/>
              </a:prstGeom>
              <a:blipFill dpi="0" rotWithShape="1">
                <a:blip r:embed="rId4">
                  <a:alphaModFix amt="85000"/>
                </a:blip>
                <a:srcRect/>
                <a:tile tx="0" ty="0" sx="100000" sy="100000" flip="none" algn="tl"/>
              </a:blipFill>
              <a:ln w="9525">
                <a:solidFill>
                  <a:srgbClr val="FFCCCC"/>
                </a:solidFill>
                <a:miter lim="800000"/>
              </a:ln>
            </p:spPr>
            <p:txBody>
              <a:bodyPr wrap="none" anchor="ctr"/>
              <a:lstStyle/>
              <a:p>
                <a:pPr algn="ctr" eaLnBrk="0" hangingPunct="0">
                  <a:spcBef>
                    <a:spcPct val="50000"/>
                  </a:spcBef>
                </a:pPr>
                <a:endParaRPr lang="zh-CN" altLang="en-US"/>
              </a:p>
            </p:txBody>
          </p:sp>
          <p:sp>
            <p:nvSpPr>
              <p:cNvPr id="154657" name="Oval 28" descr="粉色面巾纸"/>
              <p:cNvSpPr>
                <a:spLocks noChangeArrowheads="1"/>
              </p:cNvSpPr>
              <p:nvPr/>
            </p:nvSpPr>
            <p:spPr bwMode="auto">
              <a:xfrm>
                <a:off x="3301" y="1527"/>
                <a:ext cx="1243" cy="996"/>
              </a:xfrm>
              <a:prstGeom prst="ellipse">
                <a:avLst/>
              </a:prstGeom>
              <a:blipFill dpi="0" rotWithShape="1">
                <a:blip r:embed="rId4">
                  <a:alphaModFix amt="85000"/>
                </a:blip>
                <a:srcRect/>
                <a:tile tx="0" ty="0" sx="100000" sy="100000" flip="none" algn="tl"/>
              </a:blipFill>
              <a:ln w="9525">
                <a:solidFill>
                  <a:srgbClr val="FFCCCC"/>
                </a:solidFill>
                <a:round/>
              </a:ln>
            </p:spPr>
            <p:txBody>
              <a:bodyPr wrap="none" anchor="ctr"/>
              <a:lstStyle/>
              <a:p>
                <a:pPr algn="ctr" eaLnBrk="0" hangingPunct="0">
                  <a:spcBef>
                    <a:spcPct val="50000"/>
                  </a:spcBef>
                </a:pPr>
                <a:endParaRPr lang="zh-CN" altLang="en-US"/>
              </a:p>
            </p:txBody>
          </p:sp>
          <p:sp>
            <p:nvSpPr>
              <p:cNvPr id="154658" name="AutoShape 29" descr="粉色面巾纸"/>
              <p:cNvSpPr>
                <a:spLocks noChangeArrowheads="1"/>
              </p:cNvSpPr>
              <p:nvPr/>
            </p:nvSpPr>
            <p:spPr bwMode="auto">
              <a:xfrm rot="-5400000">
                <a:off x="4235" y="1743"/>
                <a:ext cx="631" cy="1544"/>
              </a:xfrm>
              <a:prstGeom prst="triangle">
                <a:avLst>
                  <a:gd name="adj" fmla="val 50000"/>
                </a:avLst>
              </a:prstGeom>
              <a:blipFill dpi="0" rotWithShape="1">
                <a:blip r:embed="rId4">
                  <a:alphaModFix amt="85000"/>
                </a:blip>
                <a:srcRect/>
                <a:tile tx="0" ty="0" sx="100000" sy="100000" flip="none" algn="tl"/>
              </a:blipFill>
              <a:ln w="9525">
                <a:solidFill>
                  <a:srgbClr val="FFCCCC"/>
                </a:solidFill>
                <a:miter lim="800000"/>
              </a:ln>
            </p:spPr>
            <p:txBody>
              <a:bodyPr wrap="none" anchor="ctr"/>
              <a:lstStyle/>
              <a:p>
                <a:pPr algn="ctr" eaLnBrk="0" hangingPunct="0">
                  <a:spcBef>
                    <a:spcPct val="50000"/>
                  </a:spcBef>
                </a:pPr>
                <a:endParaRPr lang="zh-CN" altLang="en-US"/>
              </a:p>
            </p:txBody>
          </p:sp>
        </p:grpSp>
      </p:grpSp>
      <p:grpSp>
        <p:nvGrpSpPr>
          <p:cNvPr id="154629" name="Group 30"/>
          <p:cNvGrpSpPr/>
          <p:nvPr/>
        </p:nvGrpSpPr>
        <p:grpSpPr bwMode="auto">
          <a:xfrm>
            <a:off x="323850" y="1341438"/>
            <a:ext cx="4076700" cy="2159000"/>
            <a:chOff x="2200" y="1518"/>
            <a:chExt cx="3137" cy="1678"/>
          </a:xfrm>
        </p:grpSpPr>
        <p:sp>
          <p:nvSpPr>
            <p:cNvPr id="154644" name="Rectangle 31" descr="蓝色面巾纸"/>
            <p:cNvSpPr>
              <a:spLocks noChangeArrowheads="1"/>
            </p:cNvSpPr>
            <p:nvPr/>
          </p:nvSpPr>
          <p:spPr bwMode="auto">
            <a:xfrm>
              <a:off x="2200" y="1518"/>
              <a:ext cx="3125" cy="1678"/>
            </a:xfrm>
            <a:prstGeom prst="rect">
              <a:avLst/>
            </a:prstGeom>
            <a:blipFill dpi="0" rotWithShape="1">
              <a:blip r:embed="rId3"/>
              <a:srcRect/>
              <a:tile tx="0" ty="0" sx="100000" sy="100000" flip="none" algn="tl"/>
            </a:blipFill>
            <a:ln w="9525">
              <a:solidFill>
                <a:schemeClr val="tx1"/>
              </a:solidFill>
              <a:miter lim="800000"/>
            </a:ln>
          </p:spPr>
          <p:txBody>
            <a:bodyPr wrap="none" anchor="ctr"/>
            <a:lstStyle/>
            <a:p>
              <a:pPr algn="ctr" eaLnBrk="0" hangingPunct="0">
                <a:spcBef>
                  <a:spcPct val="50000"/>
                </a:spcBef>
              </a:pPr>
              <a:endParaRPr lang="zh-CN" altLang="en-US"/>
            </a:p>
          </p:txBody>
        </p:sp>
        <p:sp>
          <p:nvSpPr>
            <p:cNvPr id="154645" name="Line 32"/>
            <p:cNvSpPr>
              <a:spLocks noChangeShapeType="1"/>
            </p:cNvSpPr>
            <p:nvPr/>
          </p:nvSpPr>
          <p:spPr bwMode="auto">
            <a:xfrm>
              <a:off x="2210" y="1864"/>
              <a:ext cx="3118" cy="0"/>
            </a:xfrm>
            <a:prstGeom prst="line">
              <a:avLst/>
            </a:prstGeom>
            <a:noFill/>
            <a:ln w="9525">
              <a:solidFill>
                <a:schemeClr val="tx1"/>
              </a:solidFill>
              <a:round/>
            </a:ln>
          </p:spPr>
          <p:txBody>
            <a:bodyPr/>
            <a:lstStyle/>
            <a:p>
              <a:endParaRPr lang="zh-CN" altLang="en-US"/>
            </a:p>
          </p:txBody>
        </p:sp>
        <p:sp>
          <p:nvSpPr>
            <p:cNvPr id="154646" name="Line 33"/>
            <p:cNvSpPr>
              <a:spLocks noChangeShapeType="1"/>
            </p:cNvSpPr>
            <p:nvPr/>
          </p:nvSpPr>
          <p:spPr bwMode="auto">
            <a:xfrm>
              <a:off x="2218" y="2197"/>
              <a:ext cx="3101" cy="0"/>
            </a:xfrm>
            <a:prstGeom prst="line">
              <a:avLst/>
            </a:prstGeom>
            <a:noFill/>
            <a:ln w="9525">
              <a:solidFill>
                <a:schemeClr val="tx1"/>
              </a:solidFill>
              <a:round/>
            </a:ln>
          </p:spPr>
          <p:txBody>
            <a:bodyPr/>
            <a:lstStyle/>
            <a:p>
              <a:endParaRPr lang="zh-CN" altLang="en-US"/>
            </a:p>
          </p:txBody>
        </p:sp>
        <p:sp>
          <p:nvSpPr>
            <p:cNvPr id="154647" name="Line 34"/>
            <p:cNvSpPr>
              <a:spLocks noChangeShapeType="1"/>
            </p:cNvSpPr>
            <p:nvPr/>
          </p:nvSpPr>
          <p:spPr bwMode="auto">
            <a:xfrm>
              <a:off x="2218" y="2530"/>
              <a:ext cx="3119" cy="0"/>
            </a:xfrm>
            <a:prstGeom prst="line">
              <a:avLst/>
            </a:prstGeom>
            <a:noFill/>
            <a:ln w="9525">
              <a:solidFill>
                <a:schemeClr val="tx1"/>
              </a:solidFill>
              <a:round/>
            </a:ln>
          </p:spPr>
          <p:txBody>
            <a:bodyPr/>
            <a:lstStyle/>
            <a:p>
              <a:endParaRPr lang="zh-CN" altLang="en-US"/>
            </a:p>
          </p:txBody>
        </p:sp>
        <p:sp>
          <p:nvSpPr>
            <p:cNvPr id="154648" name="Line 35"/>
            <p:cNvSpPr>
              <a:spLocks noChangeShapeType="1"/>
            </p:cNvSpPr>
            <p:nvPr/>
          </p:nvSpPr>
          <p:spPr bwMode="auto">
            <a:xfrm>
              <a:off x="2215" y="2863"/>
              <a:ext cx="3101" cy="0"/>
            </a:xfrm>
            <a:prstGeom prst="line">
              <a:avLst/>
            </a:prstGeom>
            <a:noFill/>
            <a:ln w="9525">
              <a:solidFill>
                <a:schemeClr val="tx1"/>
              </a:solidFill>
              <a:round/>
            </a:ln>
          </p:spPr>
          <p:txBody>
            <a:bodyPr/>
            <a:lstStyle/>
            <a:p>
              <a:endParaRPr lang="zh-CN" altLang="en-US"/>
            </a:p>
          </p:txBody>
        </p:sp>
        <p:sp>
          <p:nvSpPr>
            <p:cNvPr id="154649" name="Oval 36" descr="粉色面巾纸"/>
            <p:cNvSpPr>
              <a:spLocks noChangeArrowheads="1"/>
            </p:cNvSpPr>
            <p:nvPr/>
          </p:nvSpPr>
          <p:spPr bwMode="auto">
            <a:xfrm>
              <a:off x="2200" y="1752"/>
              <a:ext cx="3129" cy="1179"/>
            </a:xfrm>
            <a:prstGeom prst="ellipse">
              <a:avLst/>
            </a:prstGeom>
            <a:blipFill dpi="0" rotWithShape="1">
              <a:blip r:embed="rId4"/>
              <a:srcRect/>
              <a:tile tx="0" ty="0" sx="100000" sy="100000" flip="none" algn="tl"/>
            </a:blipFill>
            <a:ln w="9525">
              <a:solidFill>
                <a:srgbClr val="FFCC99"/>
              </a:solidFill>
              <a:round/>
            </a:ln>
          </p:spPr>
          <p:txBody>
            <a:bodyPr wrap="none" anchor="ctr"/>
            <a:lstStyle/>
            <a:p>
              <a:pPr algn="ctr" eaLnBrk="0" hangingPunct="0">
                <a:spcBef>
                  <a:spcPct val="50000"/>
                </a:spcBef>
              </a:pPr>
              <a:endParaRPr lang="zh-CN" altLang="en-US"/>
            </a:p>
          </p:txBody>
        </p:sp>
      </p:grpSp>
      <p:grpSp>
        <p:nvGrpSpPr>
          <p:cNvPr id="154630" name="Group 46"/>
          <p:cNvGrpSpPr/>
          <p:nvPr/>
        </p:nvGrpSpPr>
        <p:grpSpPr bwMode="auto">
          <a:xfrm>
            <a:off x="4573588" y="3644900"/>
            <a:ext cx="4175125" cy="2509838"/>
            <a:chOff x="2200" y="1518"/>
            <a:chExt cx="3137" cy="1678"/>
          </a:xfrm>
        </p:grpSpPr>
        <p:sp>
          <p:nvSpPr>
            <p:cNvPr id="154636" name="Rectangle 47" descr="蓝色面巾纸"/>
            <p:cNvSpPr>
              <a:spLocks noChangeArrowheads="1"/>
            </p:cNvSpPr>
            <p:nvPr/>
          </p:nvSpPr>
          <p:spPr bwMode="auto">
            <a:xfrm>
              <a:off x="2200" y="1518"/>
              <a:ext cx="3125" cy="1678"/>
            </a:xfrm>
            <a:prstGeom prst="rect">
              <a:avLst/>
            </a:prstGeom>
            <a:blipFill dpi="0" rotWithShape="1">
              <a:blip r:embed="rId3"/>
              <a:srcRect/>
              <a:tile tx="0" ty="0" sx="100000" sy="100000" flip="none" algn="tl"/>
            </a:blipFill>
            <a:ln w="9525">
              <a:solidFill>
                <a:schemeClr val="tx1"/>
              </a:solidFill>
              <a:miter lim="800000"/>
            </a:ln>
          </p:spPr>
          <p:txBody>
            <a:bodyPr wrap="none" anchor="ctr"/>
            <a:lstStyle/>
            <a:p>
              <a:pPr algn="ctr" eaLnBrk="0" hangingPunct="0">
                <a:spcBef>
                  <a:spcPct val="50000"/>
                </a:spcBef>
              </a:pPr>
              <a:endParaRPr lang="zh-CN" altLang="en-US"/>
            </a:p>
          </p:txBody>
        </p:sp>
        <p:sp>
          <p:nvSpPr>
            <p:cNvPr id="154637" name="Line 48"/>
            <p:cNvSpPr>
              <a:spLocks noChangeShapeType="1"/>
            </p:cNvSpPr>
            <p:nvPr/>
          </p:nvSpPr>
          <p:spPr bwMode="auto">
            <a:xfrm>
              <a:off x="2210" y="1864"/>
              <a:ext cx="3118" cy="0"/>
            </a:xfrm>
            <a:prstGeom prst="line">
              <a:avLst/>
            </a:prstGeom>
            <a:noFill/>
            <a:ln w="9525">
              <a:solidFill>
                <a:schemeClr val="tx1"/>
              </a:solidFill>
              <a:round/>
            </a:ln>
          </p:spPr>
          <p:txBody>
            <a:bodyPr/>
            <a:lstStyle/>
            <a:p>
              <a:endParaRPr lang="zh-CN" altLang="en-US"/>
            </a:p>
          </p:txBody>
        </p:sp>
        <p:grpSp>
          <p:nvGrpSpPr>
            <p:cNvPr id="154638" name="Group 49"/>
            <p:cNvGrpSpPr/>
            <p:nvPr/>
          </p:nvGrpSpPr>
          <p:grpSpPr bwMode="auto">
            <a:xfrm>
              <a:off x="2203" y="2197"/>
              <a:ext cx="3134" cy="985"/>
              <a:chOff x="2203" y="2197"/>
              <a:chExt cx="3134" cy="985"/>
            </a:xfrm>
          </p:grpSpPr>
          <p:sp>
            <p:nvSpPr>
              <p:cNvPr id="154639" name="Line 50"/>
              <p:cNvSpPr>
                <a:spLocks noChangeShapeType="1"/>
              </p:cNvSpPr>
              <p:nvPr/>
            </p:nvSpPr>
            <p:spPr bwMode="auto">
              <a:xfrm>
                <a:off x="2218" y="2197"/>
                <a:ext cx="3101" cy="0"/>
              </a:xfrm>
              <a:prstGeom prst="line">
                <a:avLst/>
              </a:prstGeom>
              <a:noFill/>
              <a:ln w="9525">
                <a:solidFill>
                  <a:schemeClr val="tx1"/>
                </a:solidFill>
                <a:round/>
              </a:ln>
            </p:spPr>
            <p:txBody>
              <a:bodyPr/>
              <a:lstStyle/>
              <a:p>
                <a:endParaRPr lang="zh-CN" altLang="en-US"/>
              </a:p>
            </p:txBody>
          </p:sp>
          <p:sp>
            <p:nvSpPr>
              <p:cNvPr id="154640" name="Line 51"/>
              <p:cNvSpPr>
                <a:spLocks noChangeShapeType="1"/>
              </p:cNvSpPr>
              <p:nvPr/>
            </p:nvSpPr>
            <p:spPr bwMode="auto">
              <a:xfrm>
                <a:off x="2218" y="2530"/>
                <a:ext cx="3119" cy="0"/>
              </a:xfrm>
              <a:prstGeom prst="line">
                <a:avLst/>
              </a:prstGeom>
              <a:noFill/>
              <a:ln w="9525">
                <a:solidFill>
                  <a:schemeClr val="tx1"/>
                </a:solidFill>
                <a:round/>
              </a:ln>
            </p:spPr>
            <p:txBody>
              <a:bodyPr/>
              <a:lstStyle/>
              <a:p>
                <a:endParaRPr lang="zh-CN" altLang="en-US"/>
              </a:p>
            </p:txBody>
          </p:sp>
          <p:sp>
            <p:nvSpPr>
              <p:cNvPr id="154641" name="Line 52"/>
              <p:cNvSpPr>
                <a:spLocks noChangeShapeType="1"/>
              </p:cNvSpPr>
              <p:nvPr/>
            </p:nvSpPr>
            <p:spPr bwMode="auto">
              <a:xfrm>
                <a:off x="2215" y="2863"/>
                <a:ext cx="3101" cy="0"/>
              </a:xfrm>
              <a:prstGeom prst="line">
                <a:avLst/>
              </a:prstGeom>
              <a:noFill/>
              <a:ln w="9525">
                <a:solidFill>
                  <a:schemeClr val="tx1"/>
                </a:solidFill>
                <a:round/>
              </a:ln>
            </p:spPr>
            <p:txBody>
              <a:bodyPr/>
              <a:lstStyle/>
              <a:p>
                <a:endParaRPr lang="zh-CN" altLang="en-US"/>
              </a:p>
            </p:txBody>
          </p:sp>
          <p:sp>
            <p:nvSpPr>
              <p:cNvPr id="154642" name="Rectangle 53" descr="粉色面巾纸"/>
              <p:cNvSpPr>
                <a:spLocks noChangeArrowheads="1"/>
              </p:cNvSpPr>
              <p:nvPr/>
            </p:nvSpPr>
            <p:spPr bwMode="auto">
              <a:xfrm>
                <a:off x="2203" y="2578"/>
                <a:ext cx="3109" cy="604"/>
              </a:xfrm>
              <a:prstGeom prst="rect">
                <a:avLst/>
              </a:prstGeom>
              <a:blipFill dpi="0" rotWithShape="1">
                <a:blip r:embed="rId4"/>
                <a:srcRect/>
                <a:tile tx="0" ty="0" sx="100000" sy="100000" flip="none" algn="tl"/>
              </a:blipFill>
              <a:ln w="9525">
                <a:solidFill>
                  <a:srgbClr val="FFCC99"/>
                </a:solidFill>
                <a:miter lim="800000"/>
              </a:ln>
            </p:spPr>
            <p:txBody>
              <a:bodyPr wrap="none" anchor="ctr"/>
              <a:lstStyle/>
              <a:p>
                <a:pPr algn="ctr" eaLnBrk="0" hangingPunct="0">
                  <a:spcBef>
                    <a:spcPct val="50000"/>
                  </a:spcBef>
                </a:pPr>
                <a:endParaRPr lang="zh-CN" altLang="en-US"/>
              </a:p>
            </p:txBody>
          </p:sp>
          <p:sp>
            <p:nvSpPr>
              <p:cNvPr id="154643" name="Oval 54" descr="粉色面巾纸"/>
              <p:cNvSpPr>
                <a:spLocks noChangeArrowheads="1"/>
              </p:cNvSpPr>
              <p:nvPr/>
            </p:nvSpPr>
            <p:spPr bwMode="auto">
              <a:xfrm>
                <a:off x="2207" y="2350"/>
                <a:ext cx="3105" cy="468"/>
              </a:xfrm>
              <a:prstGeom prst="ellipse">
                <a:avLst/>
              </a:prstGeom>
              <a:blipFill dpi="0" rotWithShape="1">
                <a:blip r:embed="rId4"/>
                <a:srcRect/>
                <a:tile tx="0" ty="0" sx="100000" sy="100000" flip="none" algn="tl"/>
              </a:blipFill>
              <a:ln w="9525">
                <a:solidFill>
                  <a:srgbClr val="FFCC99"/>
                </a:solidFill>
                <a:round/>
              </a:ln>
            </p:spPr>
            <p:txBody>
              <a:bodyPr wrap="none" anchor="ctr"/>
              <a:lstStyle/>
              <a:p>
                <a:pPr algn="ctr" eaLnBrk="0" hangingPunct="0">
                  <a:spcBef>
                    <a:spcPct val="50000"/>
                  </a:spcBef>
                </a:pPr>
                <a:endParaRPr lang="zh-CN" altLang="en-US"/>
              </a:p>
            </p:txBody>
          </p:sp>
        </p:grpSp>
      </p:grpSp>
      <p:sp>
        <p:nvSpPr>
          <p:cNvPr id="443447" name="Text Box 55"/>
          <p:cNvSpPr txBox="1">
            <a:spLocks noChangeArrowheads="1"/>
          </p:cNvSpPr>
          <p:nvPr/>
        </p:nvSpPr>
        <p:spPr bwMode="auto">
          <a:xfrm>
            <a:off x="250825" y="5661025"/>
            <a:ext cx="3889375" cy="461963"/>
          </a:xfrm>
          <a:prstGeom prst="rect">
            <a:avLst/>
          </a:prstGeom>
          <a:noFill/>
          <a:ln>
            <a:noFill/>
          </a:ln>
          <a:effectLst/>
        </p:spPr>
        <p:txBody>
          <a:bodyPr>
            <a:spAutoFit/>
          </a:bodyPr>
          <a:lstStyle/>
          <a:p>
            <a:pPr algn="ctr" eaLnBrk="0" hangingPunct="0">
              <a:spcBef>
                <a:spcPct val="50000"/>
              </a:spcBef>
              <a:defRPr/>
            </a:pPr>
            <a:r>
              <a:rPr lang="en-US" altLang="zh-CN" sz="2400" b="1" dirty="0">
                <a:solidFill>
                  <a:schemeClr val="accent2"/>
                </a:solidFill>
                <a:ea typeface="宋体" pitchFamily="2" charset="-122"/>
              </a:rPr>
              <a:t>CS</a:t>
            </a:r>
            <a:r>
              <a:rPr lang="zh-CN" altLang="en-US" sz="2400" b="1"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计算机科学方向</a:t>
            </a:r>
            <a:endParaRPr lang="en-US" altLang="zh-CN" sz="2400" b="1" dirty="0">
              <a:solidFill>
                <a:schemeClr val="accent2"/>
              </a:solidFill>
              <a:ea typeface="宋体" pitchFamily="2" charset="-122"/>
            </a:endParaRPr>
          </a:p>
        </p:txBody>
      </p:sp>
      <p:sp>
        <p:nvSpPr>
          <p:cNvPr id="443449" name="Text Box 57"/>
          <p:cNvSpPr txBox="1">
            <a:spLocks noChangeArrowheads="1"/>
          </p:cNvSpPr>
          <p:nvPr/>
        </p:nvSpPr>
        <p:spPr bwMode="auto">
          <a:xfrm>
            <a:off x="4448175" y="3049588"/>
            <a:ext cx="2720975" cy="461962"/>
          </a:xfrm>
          <a:prstGeom prst="rect">
            <a:avLst/>
          </a:prstGeom>
          <a:noFill/>
          <a:ln>
            <a:noFill/>
          </a:ln>
          <a:effectLst/>
        </p:spPr>
        <p:txBody>
          <a:bodyPr>
            <a:spAutoFit/>
          </a:bodyPr>
          <a:lstStyle/>
          <a:p>
            <a:pPr algn="ctr" eaLnBrk="0" hangingPunct="0">
              <a:spcBef>
                <a:spcPct val="50000"/>
              </a:spcBef>
              <a:defRPr/>
            </a:pPr>
            <a:r>
              <a:rPr lang="en-US" altLang="zh-CN" sz="2400" b="1" dirty="0">
                <a:solidFill>
                  <a:schemeClr val="accent2"/>
                </a:solidFill>
                <a:ea typeface="宋体" pitchFamily="2" charset="-122"/>
              </a:rPr>
              <a:t>IT</a:t>
            </a:r>
            <a:r>
              <a:rPr lang="zh-CN" altLang="en-US" sz="2400" b="1"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信息技术方向</a:t>
            </a:r>
            <a:endParaRPr lang="en-US" altLang="zh-CN" sz="2400" b="1" dirty="0">
              <a:solidFill>
                <a:schemeClr val="accent2"/>
              </a:solidFill>
              <a:ea typeface="宋体" pitchFamily="2" charset="-122"/>
            </a:endParaRPr>
          </a:p>
        </p:txBody>
      </p:sp>
      <p:sp>
        <p:nvSpPr>
          <p:cNvPr id="443450" name="Text Box 58"/>
          <p:cNvSpPr txBox="1">
            <a:spLocks noChangeArrowheads="1"/>
          </p:cNvSpPr>
          <p:nvPr/>
        </p:nvSpPr>
        <p:spPr bwMode="auto">
          <a:xfrm>
            <a:off x="328613" y="2997200"/>
            <a:ext cx="2803525" cy="461963"/>
          </a:xfrm>
          <a:prstGeom prst="rect">
            <a:avLst/>
          </a:prstGeom>
          <a:noFill/>
          <a:ln>
            <a:noFill/>
          </a:ln>
          <a:effectLst/>
        </p:spPr>
        <p:txBody>
          <a:bodyPr>
            <a:spAutoFit/>
          </a:bodyPr>
          <a:lstStyle/>
          <a:p>
            <a:pPr algn="ctr" eaLnBrk="0" hangingPunct="0">
              <a:spcBef>
                <a:spcPct val="50000"/>
              </a:spcBef>
              <a:defRPr/>
            </a:pPr>
            <a:r>
              <a:rPr lang="en-US" altLang="zh-CN" sz="2400" b="1" dirty="0">
                <a:solidFill>
                  <a:schemeClr val="accent2"/>
                </a:solidFill>
                <a:ea typeface="宋体" pitchFamily="2" charset="-122"/>
              </a:rPr>
              <a:t>SE</a:t>
            </a:r>
            <a:r>
              <a:rPr lang="zh-CN" altLang="en-US" sz="2400" b="1"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软件工程方向</a:t>
            </a:r>
            <a:endParaRPr lang="en-US" altLang="zh-CN" sz="2400" b="1" dirty="0">
              <a:solidFill>
                <a:schemeClr val="accent2"/>
              </a:solidFill>
              <a:ea typeface="宋体" pitchFamily="2" charset="-122"/>
            </a:endParaRPr>
          </a:p>
        </p:txBody>
      </p:sp>
      <p:sp>
        <p:nvSpPr>
          <p:cNvPr id="443451" name="Text Box 59"/>
          <p:cNvSpPr txBox="1">
            <a:spLocks noChangeArrowheads="1"/>
          </p:cNvSpPr>
          <p:nvPr/>
        </p:nvSpPr>
        <p:spPr bwMode="auto">
          <a:xfrm>
            <a:off x="4505325" y="5661025"/>
            <a:ext cx="4243388" cy="461963"/>
          </a:xfrm>
          <a:prstGeom prst="rect">
            <a:avLst/>
          </a:prstGeom>
          <a:noFill/>
          <a:ln>
            <a:noFill/>
          </a:ln>
          <a:effectLst/>
        </p:spPr>
        <p:txBody>
          <a:bodyPr>
            <a:spAutoFit/>
          </a:bodyPr>
          <a:lstStyle/>
          <a:p>
            <a:pPr algn="ctr" eaLnBrk="0" hangingPunct="0">
              <a:spcBef>
                <a:spcPct val="50000"/>
              </a:spcBef>
              <a:defRPr/>
            </a:pPr>
            <a:r>
              <a:rPr lang="en-US" altLang="zh-CN" sz="2400" b="1" dirty="0">
                <a:solidFill>
                  <a:schemeClr val="accent2"/>
                </a:solidFill>
                <a:ea typeface="宋体" pitchFamily="2" charset="-122"/>
              </a:rPr>
              <a:t>CE</a:t>
            </a:r>
            <a:r>
              <a:rPr lang="zh-CN" altLang="en-US" sz="2400" b="1" dirty="0">
                <a:solidFill>
                  <a:schemeClr val="accent2"/>
                </a:solidFill>
                <a:effectLst>
                  <a:outerShdw blurRad="38100" dist="38100" dir="2700000" algn="tl">
                    <a:srgbClr val="C0C0C0"/>
                  </a:outerShdw>
                </a:effectLst>
                <a:latin typeface="华文新魏" panose="02010800040101010101" pitchFamily="2" charset="-122"/>
                <a:ea typeface="华文新魏" panose="02010800040101010101" pitchFamily="2" charset="-122"/>
              </a:rPr>
              <a:t>计算机工程方向</a:t>
            </a:r>
            <a:endParaRPr lang="en-US" altLang="zh-CN" sz="2400" b="1" dirty="0">
              <a:solidFill>
                <a:schemeClr val="accent2"/>
              </a:solidFill>
              <a:ea typeface="宋体" pitchFamily="2" charset="-122"/>
            </a:endParaRPr>
          </a:p>
        </p:txBody>
      </p:sp>
      <p:sp>
        <p:nvSpPr>
          <p:cNvPr id="154635" name="Text Box 60"/>
          <p:cNvSpPr txBox="1">
            <a:spLocks noChangeArrowheads="1"/>
          </p:cNvSpPr>
          <p:nvPr/>
        </p:nvSpPr>
        <p:spPr bwMode="auto">
          <a:xfrm>
            <a:off x="6673844" y="865666"/>
            <a:ext cx="2002955" cy="461665"/>
          </a:xfrm>
          <a:prstGeom prst="rect">
            <a:avLst/>
          </a:prstGeom>
          <a:solidFill>
            <a:srgbClr val="C0C0C0"/>
          </a:solidFill>
          <a:ln w="15875">
            <a:solidFill>
              <a:schemeClr val="tx1"/>
            </a:solidFill>
            <a:miter lim="800000"/>
          </a:ln>
        </p:spPr>
        <p:txBody>
          <a:bodyPr wrap="square">
            <a:spAutoFit/>
          </a:bodyPr>
          <a:lstStyle/>
          <a:p>
            <a:pPr algn="ctr" eaLnBrk="0" hangingPunct="0">
              <a:spcBef>
                <a:spcPct val="50000"/>
              </a:spcBef>
            </a:pPr>
            <a:r>
              <a:rPr lang="zh-CN" altLang="en-US" sz="2400" dirty="0"/>
              <a:t>摘自</a:t>
            </a:r>
            <a:r>
              <a:rPr lang="en-US" altLang="zh-CN" sz="2400" dirty="0"/>
              <a:t>CC2005</a:t>
            </a:r>
          </a:p>
        </p:txBody>
      </p:sp>
      <p:sp>
        <p:nvSpPr>
          <p:cNvPr id="5" name="灯片编号占位符 4"/>
          <p:cNvSpPr>
            <a:spLocks noGrp="1"/>
          </p:cNvSpPr>
          <p:nvPr>
            <p:ph type="sldNum" sz="quarter" idx="12"/>
          </p:nvPr>
        </p:nvSpPr>
        <p:spPr/>
        <p:txBody>
          <a:bodyPr/>
          <a:lstStyle/>
          <a:p>
            <a:r>
              <a:rPr lang="zh-CN" altLang="en-US" smtClean="0"/>
              <a:t>第</a:t>
            </a:r>
            <a:fld id="{23DD1DED-EF02-4749-81AD-5833EEB27F51}" type="slidenum">
              <a:rPr lang="zh-CN" altLang="en-US" smtClean="0"/>
              <a:t>31</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idx="4294967295"/>
          </p:nvPr>
        </p:nvSpPr>
        <p:spPr/>
        <p:txBody>
          <a:bodyPr/>
          <a:lstStyle/>
          <a:p>
            <a:pPr eaLnBrk="1" hangingPunct="1"/>
            <a:r>
              <a:rPr lang="zh-CN" altLang="en-US" sz="4000" dirty="0" smtClean="0">
                <a:solidFill>
                  <a:schemeClr val="tx1"/>
                </a:solidFill>
              </a:rPr>
              <a:t>0.</a:t>
            </a:r>
            <a:r>
              <a:rPr lang="en-US" altLang="zh-CN" sz="4000" dirty="0" smtClean="0">
                <a:solidFill>
                  <a:schemeClr val="tx1"/>
                </a:solidFill>
              </a:rPr>
              <a:t>6</a:t>
            </a:r>
            <a:r>
              <a:rPr lang="zh-CN" altLang="en-US" sz="4000" dirty="0" smtClean="0">
                <a:solidFill>
                  <a:schemeClr val="tx1"/>
                </a:solidFill>
              </a:rPr>
              <a:t> 计算机科学与技术体系</a:t>
            </a:r>
            <a:r>
              <a:rPr lang="en-US" altLang="zh-CN" sz="4000" dirty="0" smtClean="0">
                <a:solidFill>
                  <a:schemeClr val="tx1"/>
                </a:solidFill>
              </a:rPr>
              <a:t>CC2001</a:t>
            </a:r>
          </a:p>
        </p:txBody>
      </p:sp>
      <p:sp>
        <p:nvSpPr>
          <p:cNvPr id="156676" name="Rectangle 3"/>
          <p:cNvSpPr>
            <a:spLocks noGrp="1" noChangeArrowheads="1"/>
          </p:cNvSpPr>
          <p:nvPr>
            <p:ph type="body" idx="4294967295"/>
          </p:nvPr>
        </p:nvSpPr>
        <p:spPr>
          <a:xfrm>
            <a:off x="179512" y="1340768"/>
            <a:ext cx="8793630" cy="5257800"/>
          </a:xfrm>
        </p:spPr>
        <p:txBody>
          <a:bodyPr/>
          <a:lstStyle/>
          <a:p>
            <a:pPr marL="0" indent="0" eaLnBrk="1" hangingPunct="1">
              <a:lnSpc>
                <a:spcPct val="90000"/>
              </a:lnSpc>
              <a:buNone/>
            </a:pPr>
            <a:r>
              <a:rPr lang="zh-CN" altLang="en-US" sz="2800" dirty="0" smtClean="0"/>
              <a:t>    一.</a:t>
            </a:r>
            <a:r>
              <a:rPr lang="en-US" altLang="zh-CN" sz="2800" dirty="0" smtClean="0"/>
              <a:t>DS. Discrete Structures</a:t>
            </a:r>
            <a:br>
              <a:rPr lang="en-US" altLang="zh-CN" sz="2800" dirty="0" smtClean="0"/>
            </a:br>
            <a:r>
              <a:rPr lang="en-US" altLang="zh-CN" sz="2800" dirty="0" smtClean="0"/>
              <a:t>　</a:t>
            </a:r>
            <a:r>
              <a:rPr lang="zh-CN" altLang="en-US" sz="2800" dirty="0" smtClean="0"/>
              <a:t/>
            </a:r>
            <a:br>
              <a:rPr lang="zh-CN" altLang="en-US" sz="2800" dirty="0" smtClean="0"/>
            </a:br>
            <a:r>
              <a:rPr lang="zh-CN" altLang="en-US" sz="2800" dirty="0" smtClean="0"/>
              <a:t>　　主要内容包括集合论,数理逻辑,近世代数,图论以及组合数学等.</a:t>
            </a:r>
            <a:br>
              <a:rPr lang="zh-CN" altLang="en-US" sz="2800" dirty="0" smtClean="0"/>
            </a:br>
            <a:r>
              <a:rPr lang="zh-CN" altLang="en-US" sz="2800" dirty="0" smtClean="0"/>
              <a:t>　　</a:t>
            </a:r>
            <a:br>
              <a:rPr lang="zh-CN" altLang="en-US" sz="2800" dirty="0" smtClean="0"/>
            </a:br>
            <a:r>
              <a:rPr lang="zh-CN" altLang="en-US" sz="2800" dirty="0" smtClean="0"/>
              <a:t>　　该领域与计算学科各主领域有着紧密的联系,</a:t>
            </a:r>
            <a:r>
              <a:rPr lang="en-US" altLang="zh-CN" sz="2800" dirty="0" smtClean="0"/>
              <a:t>CC2001</a:t>
            </a:r>
            <a:r>
              <a:rPr lang="zh-CN" altLang="en-US" sz="2800" dirty="0" smtClean="0"/>
              <a:t>为了强调它的重要性,特意将它列为计算学科的第一个主领域.该主领域以“抽象”和“理论”两个学科形态出现在计算学科中,它为计算学科各分支领域解决其基本问题提供了强有力的数学工具.</a:t>
            </a:r>
            <a:br>
              <a:rPr lang="zh-CN" altLang="en-US" sz="2800" dirty="0" smtClean="0"/>
            </a:br>
            <a:endParaRPr lang="zh-CN" altLang="en-US" sz="2800" dirty="0" smtClean="0"/>
          </a:p>
        </p:txBody>
      </p:sp>
      <p:sp>
        <p:nvSpPr>
          <p:cNvPr id="156678" name="Line 9"/>
          <p:cNvSpPr>
            <a:spLocks noChangeShapeType="1"/>
          </p:cNvSpPr>
          <p:nvPr/>
        </p:nvSpPr>
        <p:spPr bwMode="auto">
          <a:xfrm>
            <a:off x="6096000" y="1752600"/>
            <a:ext cx="228600" cy="0"/>
          </a:xfrm>
          <a:prstGeom prst="line">
            <a:avLst/>
          </a:prstGeom>
          <a:noFill/>
          <a:ln w="9525" cap="rnd">
            <a:solidFill>
              <a:schemeClr val="tx1"/>
            </a:solidFill>
            <a:prstDash val="sysDot"/>
            <a:round/>
          </a:ln>
        </p:spPr>
        <p:txBody>
          <a:bodyPr anchor="ctr">
            <a:spAutoFit/>
          </a:bodyPr>
          <a:lstStyle/>
          <a:p>
            <a:endParaRPr lang="zh-CN" altLang="en-US"/>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32</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2"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11283" name="Rectangle 3"/>
          <p:cNvSpPr>
            <a:spLocks noGrp="1" noChangeArrowheads="1"/>
          </p:cNvSpPr>
          <p:nvPr>
            <p:ph type="body" idx="4294967295"/>
          </p:nvPr>
        </p:nvSpPr>
        <p:spPr>
          <a:xfrm>
            <a:off x="179512" y="1340768"/>
            <a:ext cx="8793630" cy="5257800"/>
          </a:xfrm>
        </p:spPr>
        <p:txBody>
          <a:bodyPr/>
          <a:lstStyle/>
          <a:p>
            <a:pPr marL="0" indent="0" eaLnBrk="1" hangingPunct="1">
              <a:lnSpc>
                <a:spcPct val="90000"/>
              </a:lnSpc>
              <a:buNone/>
            </a:pPr>
            <a:r>
              <a:rPr lang="zh-CN" altLang="en-US" sz="2800" dirty="0" smtClean="0"/>
              <a:t>　二. </a:t>
            </a:r>
            <a:r>
              <a:rPr lang="en-US" altLang="zh-CN" sz="2800" dirty="0" smtClean="0"/>
              <a:t>PF. Programming Fundamentals</a:t>
            </a:r>
            <a:br>
              <a:rPr lang="en-US" altLang="zh-CN" sz="2800" dirty="0" smtClean="0"/>
            </a:br>
            <a:r>
              <a:rPr lang="en-US" altLang="zh-CN" sz="2800" dirty="0" smtClean="0"/>
              <a:t>　　</a:t>
            </a:r>
            <a:br>
              <a:rPr lang="en-US" altLang="zh-CN" sz="2800" dirty="0" smtClean="0"/>
            </a:br>
            <a:r>
              <a:rPr lang="en-US" altLang="zh-CN" sz="2800" dirty="0" smtClean="0"/>
              <a:t>　　</a:t>
            </a:r>
            <a:r>
              <a:rPr lang="zh-CN" altLang="en-US" sz="2800" dirty="0" smtClean="0"/>
              <a:t>主要内容包括程序设计结构,算法,问题求解和数据结构等.</a:t>
            </a:r>
            <a:br>
              <a:rPr lang="zh-CN" altLang="en-US" sz="2800" dirty="0" smtClean="0"/>
            </a:br>
            <a:r>
              <a:rPr lang="zh-CN" altLang="en-US" sz="2800" dirty="0" smtClean="0"/>
              <a:t>　　它考虑的是如何对问题进行抽象.它属于学科抽象形态方面的内容,</a:t>
            </a:r>
            <a:br>
              <a:rPr lang="zh-CN" altLang="en-US" sz="2800" dirty="0" smtClean="0"/>
            </a:br>
            <a:r>
              <a:rPr lang="zh-CN" altLang="en-US" sz="2800" dirty="0" smtClean="0"/>
              <a:t>　　并为计算学科各分支领域基本问题的感性认识(抽象)提供方法.</a:t>
            </a:r>
            <a:br>
              <a:rPr lang="zh-CN" altLang="en-US" sz="2800" dirty="0" smtClean="0"/>
            </a:br>
            <a:r>
              <a:rPr lang="zh-CN" altLang="en-US" sz="2800" dirty="0" smtClean="0"/>
              <a:t>　　</a:t>
            </a:r>
            <a:br>
              <a:rPr lang="zh-CN" altLang="en-US" sz="2800" dirty="0" smtClean="0"/>
            </a:br>
            <a:r>
              <a:rPr lang="zh-CN" altLang="en-US" sz="2800" dirty="0" smtClean="0"/>
              <a:t>　　基本问题主要包括:</a:t>
            </a:r>
            <a:br>
              <a:rPr lang="zh-CN" altLang="en-US" sz="2800" dirty="0" smtClean="0"/>
            </a:br>
            <a:r>
              <a:rPr lang="zh-CN" altLang="en-US" sz="2800" dirty="0" smtClean="0"/>
              <a:t>　　1.对给定的问题如何进行有效的描述并给出算法?</a:t>
            </a:r>
            <a:br>
              <a:rPr lang="zh-CN" altLang="en-US" sz="2800" dirty="0" smtClean="0"/>
            </a:br>
            <a:r>
              <a:rPr lang="zh-CN" altLang="en-US" sz="2800" dirty="0" smtClean="0"/>
              <a:t>　　2.如何正确选择数据结构?</a:t>
            </a:r>
            <a:br>
              <a:rPr lang="zh-CN" altLang="en-US" sz="2800" dirty="0" smtClean="0"/>
            </a:br>
            <a:r>
              <a:rPr lang="zh-CN" altLang="en-US" sz="2800" dirty="0" smtClean="0"/>
              <a:t>　　3.如何进行设计,编码,测试和调试程序?</a:t>
            </a:r>
            <a:br>
              <a:rPr lang="zh-CN" altLang="en-US" sz="2800" dirty="0" smtClean="0"/>
            </a:br>
            <a:endParaRPr lang="zh-CN" altLang="en-US" sz="2800" dirty="0" smtClean="0"/>
          </a:p>
        </p:txBody>
      </p:sp>
      <p:sp>
        <p:nvSpPr>
          <p:cNvPr id="11285" name="Line 9"/>
          <p:cNvSpPr>
            <a:spLocks noChangeShapeType="1"/>
          </p:cNvSpPr>
          <p:nvPr/>
        </p:nvSpPr>
        <p:spPr bwMode="auto">
          <a:xfrm>
            <a:off x="6096000" y="1752600"/>
            <a:ext cx="228600" cy="0"/>
          </a:xfrm>
          <a:prstGeom prst="line">
            <a:avLst/>
          </a:prstGeom>
          <a:noFill/>
          <a:ln w="9525" cap="rnd">
            <a:solidFill>
              <a:schemeClr val="tx1"/>
            </a:solidFill>
            <a:prstDash val="sysDot"/>
            <a:round/>
          </a:ln>
        </p:spPr>
        <p:txBody>
          <a:bodyPr anchor="ctr">
            <a:spAutoFit/>
          </a:bodyPr>
          <a:lstStyle/>
          <a:p>
            <a:endParaRPr lang="zh-CN" altLang="en-US"/>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33</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6"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12307" name="Rectangle 3"/>
          <p:cNvSpPr>
            <a:spLocks noGrp="1" noChangeArrowheads="1"/>
          </p:cNvSpPr>
          <p:nvPr>
            <p:ph type="body" idx="4294967295"/>
          </p:nvPr>
        </p:nvSpPr>
        <p:spPr>
          <a:xfrm>
            <a:off x="179512" y="1340768"/>
            <a:ext cx="8793630" cy="5715000"/>
          </a:xfrm>
        </p:spPr>
        <p:txBody>
          <a:bodyPr/>
          <a:lstStyle/>
          <a:p>
            <a:pPr marL="0" indent="0" eaLnBrk="1" hangingPunct="1">
              <a:lnSpc>
                <a:spcPct val="90000"/>
              </a:lnSpc>
              <a:buNone/>
            </a:pPr>
            <a:r>
              <a:rPr lang="zh-CN" altLang="en-US" sz="2800" dirty="0">
                <a:solidFill>
                  <a:srgbClr val="000000"/>
                </a:solidFill>
              </a:rPr>
              <a:t> </a:t>
            </a:r>
            <a:r>
              <a:rPr lang="zh-CN" altLang="en-US" sz="2800" dirty="0" smtClean="0">
                <a:solidFill>
                  <a:srgbClr val="000000"/>
                </a:solidFill>
              </a:rPr>
              <a:t>   </a:t>
            </a:r>
            <a:r>
              <a:rPr lang="zh-CN" altLang="en-US" sz="2800" dirty="0" smtClean="0"/>
              <a:t>三.</a:t>
            </a:r>
            <a:r>
              <a:rPr lang="en-US" altLang="zh-CN" sz="2800" dirty="0" smtClean="0"/>
              <a:t>AL. Algorithms and Complexity </a:t>
            </a:r>
            <a:br>
              <a:rPr lang="en-US" altLang="zh-CN" sz="2800" dirty="0" smtClean="0"/>
            </a:br>
            <a:r>
              <a:rPr lang="en-US" altLang="zh-CN" sz="2800" dirty="0" smtClean="0"/>
              <a:t>　　</a:t>
            </a:r>
            <a:br>
              <a:rPr lang="en-US" altLang="zh-CN" sz="2800" dirty="0" smtClean="0"/>
            </a:br>
            <a:r>
              <a:rPr lang="zh-CN" altLang="en-US" sz="2800" dirty="0" smtClean="0"/>
              <a:t>　　主要内容包括算法的复杂度分析,典型的算法策略,分布式算法,并行算法,可计算理论,</a:t>
            </a:r>
            <a:r>
              <a:rPr lang="en-US" altLang="zh-CN" sz="2800" dirty="0" smtClean="0"/>
              <a:t>P</a:t>
            </a:r>
            <a:r>
              <a:rPr lang="zh-CN" altLang="en-US" sz="2800" dirty="0" smtClean="0"/>
              <a:t>类和</a:t>
            </a:r>
            <a:r>
              <a:rPr lang="en-US" altLang="zh-CN" sz="2800" dirty="0" smtClean="0"/>
              <a:t>NP</a:t>
            </a:r>
            <a:r>
              <a:rPr lang="zh-CN" altLang="en-US" sz="2800" dirty="0" smtClean="0"/>
              <a:t>类问题,自动机理论,密码算法以及几何算法等.</a:t>
            </a:r>
            <a:br>
              <a:rPr lang="zh-CN" altLang="en-US" sz="2800" dirty="0" smtClean="0"/>
            </a:br>
            <a:r>
              <a:rPr lang="zh-CN" altLang="en-US" sz="2800" dirty="0" smtClean="0"/>
              <a:t>　　　　　　</a:t>
            </a:r>
            <a:br>
              <a:rPr lang="zh-CN" altLang="en-US" sz="2800" dirty="0" smtClean="0"/>
            </a:br>
            <a:r>
              <a:rPr lang="zh-CN" altLang="en-US" sz="2800" dirty="0" smtClean="0"/>
              <a:t>　　基本问题主要包括:</a:t>
            </a:r>
            <a:br>
              <a:rPr lang="zh-CN" altLang="en-US" sz="2800" dirty="0" smtClean="0"/>
            </a:br>
            <a:r>
              <a:rPr lang="zh-CN" altLang="en-US" sz="2800" dirty="0" smtClean="0"/>
              <a:t>　　1.对于给定的问题类,最好的算法是什么?要求的存储空间和计算时间有多少?空间和时间如何折衷?</a:t>
            </a:r>
            <a:br>
              <a:rPr lang="zh-CN" altLang="en-US" sz="2800" dirty="0" smtClean="0"/>
            </a:br>
            <a:r>
              <a:rPr lang="zh-CN" altLang="en-US" sz="2800" dirty="0" smtClean="0"/>
              <a:t>　　2.访问数据的最好方法是什么?</a:t>
            </a:r>
            <a:br>
              <a:rPr lang="zh-CN" altLang="en-US" sz="2800" dirty="0" smtClean="0"/>
            </a:br>
            <a:r>
              <a:rPr lang="zh-CN" altLang="en-US" sz="2800" dirty="0" smtClean="0"/>
              <a:t>　　3.算法最好和最坏的情况是什么?</a:t>
            </a:r>
            <a:br>
              <a:rPr lang="zh-CN" altLang="en-US" sz="2800" dirty="0" smtClean="0"/>
            </a:br>
            <a:r>
              <a:rPr lang="zh-CN" altLang="en-US" sz="2800" dirty="0" smtClean="0"/>
              <a:t>　　4.算法的平均性能如何?</a:t>
            </a:r>
            <a:br>
              <a:rPr lang="zh-CN" altLang="en-US" sz="2800" dirty="0" smtClean="0"/>
            </a:br>
            <a:r>
              <a:rPr lang="zh-CN" altLang="en-US" sz="2800" dirty="0" smtClean="0"/>
              <a:t>　　5.算法的通用性如何?</a:t>
            </a:r>
            <a:br>
              <a:rPr lang="zh-CN" altLang="en-US" sz="2800" dirty="0" smtClean="0"/>
            </a:br>
            <a:endParaRPr lang="zh-CN" altLang="en-US" sz="2800" dirty="0" smtClean="0"/>
          </a:p>
        </p:txBody>
      </p:sp>
      <p:sp>
        <p:nvSpPr>
          <p:cNvPr id="12309" name="Line 9"/>
          <p:cNvSpPr>
            <a:spLocks noChangeShapeType="1"/>
          </p:cNvSpPr>
          <p:nvPr/>
        </p:nvSpPr>
        <p:spPr bwMode="auto">
          <a:xfrm>
            <a:off x="6096000" y="1752600"/>
            <a:ext cx="228600" cy="0"/>
          </a:xfrm>
          <a:prstGeom prst="line">
            <a:avLst/>
          </a:prstGeom>
          <a:noFill/>
          <a:ln w="9525" cap="rnd">
            <a:solidFill>
              <a:schemeClr val="tx1"/>
            </a:solidFill>
            <a:prstDash val="sysDot"/>
            <a:round/>
          </a:ln>
        </p:spPr>
        <p:txBody>
          <a:bodyPr anchor="ctr">
            <a:spAutoFit/>
          </a:bodyPr>
          <a:lstStyle/>
          <a:p>
            <a:endParaRPr lang="zh-CN" altLang="en-US"/>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34</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9"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13330" name="Rectangle 3"/>
          <p:cNvSpPr>
            <a:spLocks noGrp="1" noChangeArrowheads="1"/>
          </p:cNvSpPr>
          <p:nvPr>
            <p:ph type="body" idx="4294967295"/>
          </p:nvPr>
        </p:nvSpPr>
        <p:spPr>
          <a:xfrm>
            <a:off x="251520" y="1412776"/>
            <a:ext cx="8721622" cy="5216624"/>
          </a:xfrm>
        </p:spPr>
        <p:txBody>
          <a:bodyPr/>
          <a:lstStyle/>
          <a:p>
            <a:pPr marL="0" indent="0" eaLnBrk="1" hangingPunct="1">
              <a:lnSpc>
                <a:spcPct val="150000"/>
              </a:lnSpc>
              <a:buNone/>
            </a:pPr>
            <a:r>
              <a:rPr lang="zh-CN" altLang="en-US" sz="2800" dirty="0" smtClean="0"/>
              <a:t>    四.</a:t>
            </a:r>
            <a:r>
              <a:rPr lang="en-US" altLang="zh-CN" sz="2800" dirty="0" smtClean="0"/>
              <a:t>PL. Programming Languages</a:t>
            </a:r>
            <a:br>
              <a:rPr lang="en-US" altLang="zh-CN" sz="2800" dirty="0" smtClean="0"/>
            </a:br>
            <a:r>
              <a:rPr lang="en-US" altLang="zh-CN" sz="2800" dirty="0" smtClean="0"/>
              <a:t>　　</a:t>
            </a:r>
            <a:r>
              <a:rPr lang="zh-CN" altLang="en-US" sz="2800" dirty="0" smtClean="0"/>
              <a:t/>
            </a:r>
            <a:br>
              <a:rPr lang="zh-CN" altLang="en-US" sz="2800" dirty="0" smtClean="0"/>
            </a:br>
            <a:r>
              <a:rPr lang="zh-CN" altLang="en-US" sz="2800" dirty="0" smtClean="0"/>
              <a:t>　　主要内容包括程序设计模式,虚拟机,类型系统,执行控制模型,语言翻译系统,程序设计语言的语义学,基于语言的并行构件等.</a:t>
            </a:r>
            <a:br>
              <a:rPr lang="zh-CN" altLang="en-US" sz="2800" dirty="0" smtClean="0"/>
            </a:br>
            <a:r>
              <a:rPr lang="zh-CN" altLang="en-US" sz="2800" dirty="0" smtClean="0"/>
              <a:t>　　　</a:t>
            </a: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35</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14354" name="Rectangle 3"/>
          <p:cNvSpPr>
            <a:spLocks noGrp="1" noChangeArrowheads="1"/>
          </p:cNvSpPr>
          <p:nvPr>
            <p:ph type="body" idx="4294967295"/>
          </p:nvPr>
        </p:nvSpPr>
        <p:spPr>
          <a:xfrm>
            <a:off x="179512" y="1340768"/>
            <a:ext cx="8793630" cy="5288632"/>
          </a:xfrm>
        </p:spPr>
        <p:txBody>
          <a:bodyPr/>
          <a:lstStyle/>
          <a:p>
            <a:pPr marL="0" indent="0" eaLnBrk="1" hangingPunct="1">
              <a:lnSpc>
                <a:spcPct val="150000"/>
              </a:lnSpc>
              <a:buNone/>
            </a:pPr>
            <a:r>
              <a:rPr lang="zh-CN" altLang="en-US" sz="2800" dirty="0">
                <a:solidFill>
                  <a:srgbClr val="000000"/>
                </a:solidFill>
              </a:rPr>
              <a:t> </a:t>
            </a:r>
            <a:r>
              <a:rPr lang="zh-CN" altLang="en-US" sz="2800" dirty="0" smtClean="0">
                <a:solidFill>
                  <a:srgbClr val="000000"/>
                </a:solidFill>
              </a:rPr>
              <a:t>   </a:t>
            </a:r>
            <a:r>
              <a:rPr lang="zh-CN" altLang="en-US" sz="2800" dirty="0" smtClean="0"/>
              <a:t>四.</a:t>
            </a:r>
            <a:r>
              <a:rPr lang="en-US" altLang="zh-CN" sz="2800" dirty="0" smtClean="0"/>
              <a:t>PL. Programming Languages</a:t>
            </a:r>
            <a:br>
              <a:rPr lang="en-US" altLang="zh-CN" sz="2800" dirty="0" smtClean="0"/>
            </a:br>
            <a:r>
              <a:rPr lang="en-US" altLang="zh-CN" sz="2800" dirty="0" smtClean="0"/>
              <a:t>　　</a:t>
            </a:r>
            <a:r>
              <a:rPr lang="zh-CN" altLang="en-US" sz="2800" dirty="0" smtClean="0"/>
              <a:t/>
            </a:r>
            <a:br>
              <a:rPr lang="zh-CN" altLang="en-US" sz="2800" dirty="0" smtClean="0"/>
            </a:br>
            <a:r>
              <a:rPr lang="zh-CN" altLang="en-US" sz="2800" dirty="0" smtClean="0"/>
              <a:t>　　理论形态的主要内容:包括形式语言和自动机,图灵机(过程式语言的基础),</a:t>
            </a:r>
            <a:r>
              <a:rPr lang="en-US" altLang="zh-CN" sz="2800" dirty="0" smtClean="0"/>
              <a:t>POST</a:t>
            </a:r>
            <a:r>
              <a:rPr lang="zh-CN" altLang="en-US" sz="2800" dirty="0" smtClean="0"/>
              <a:t>系统(字符串处理语言的基础),</a:t>
            </a:r>
            <a:r>
              <a:rPr lang="en-US" altLang="zh-CN" sz="2800" dirty="0" err="1" smtClean="0"/>
              <a:t>lamda</a:t>
            </a:r>
            <a:r>
              <a:rPr lang="en-US" altLang="zh-CN" sz="2800" dirty="0" smtClean="0"/>
              <a:t>-</a:t>
            </a:r>
            <a:r>
              <a:rPr lang="zh-CN" altLang="en-US" sz="2800" dirty="0" smtClean="0"/>
              <a:t>演算(函数式语言的基础),形式语义学,谓词逻辑,时态逻辑,近世代数等. </a:t>
            </a:r>
            <a:br>
              <a:rPr lang="zh-CN" altLang="en-US" sz="2800" dirty="0" smtClean="0"/>
            </a:br>
            <a:r>
              <a:rPr lang="zh-CN" altLang="en-US" sz="2800" dirty="0" smtClean="0"/>
              <a:t>　　</a:t>
            </a: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36</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15378" name="Rectangle 3"/>
          <p:cNvSpPr>
            <a:spLocks noGrp="1" noChangeArrowheads="1"/>
          </p:cNvSpPr>
          <p:nvPr>
            <p:ph type="body" idx="4294967295"/>
          </p:nvPr>
        </p:nvSpPr>
        <p:spPr>
          <a:xfrm>
            <a:off x="179512" y="1340768"/>
            <a:ext cx="8793630" cy="5288632"/>
          </a:xfrm>
        </p:spPr>
        <p:txBody>
          <a:bodyPr/>
          <a:lstStyle/>
          <a:p>
            <a:pPr marL="0" indent="0" eaLnBrk="1" hangingPunct="1">
              <a:buNone/>
            </a:pPr>
            <a:r>
              <a:rPr lang="zh-CN" altLang="en-US" sz="2800" dirty="0" smtClean="0">
                <a:solidFill>
                  <a:srgbClr val="000000"/>
                </a:solidFill>
              </a:rPr>
              <a:t>　</a:t>
            </a:r>
            <a:r>
              <a:rPr lang="zh-CN" altLang="en-US" sz="2800" dirty="0" smtClean="0"/>
              <a:t>四.</a:t>
            </a:r>
            <a:r>
              <a:rPr lang="en-US" altLang="zh-CN" sz="2800" dirty="0" smtClean="0"/>
              <a:t>PL. Programming Languages</a:t>
            </a:r>
            <a:br>
              <a:rPr lang="en-US" altLang="zh-CN" sz="2800" dirty="0" smtClean="0"/>
            </a:br>
            <a:r>
              <a:rPr lang="en-US" altLang="zh-CN" sz="2800" dirty="0" smtClean="0"/>
              <a:t>　　</a:t>
            </a:r>
            <a:r>
              <a:rPr lang="zh-CN" altLang="en-US" sz="2800" dirty="0" smtClean="0"/>
              <a:t/>
            </a:r>
            <a:br>
              <a:rPr lang="zh-CN" altLang="en-US" sz="2800" dirty="0" smtClean="0"/>
            </a:br>
            <a:r>
              <a:rPr lang="zh-CN" altLang="en-US" sz="2800" dirty="0" smtClean="0"/>
              <a:t>　　</a:t>
            </a:r>
            <a:br>
              <a:rPr lang="zh-CN" altLang="en-US" sz="2800" dirty="0" smtClean="0"/>
            </a:br>
            <a:r>
              <a:rPr lang="zh-CN" altLang="en-US" sz="2800" dirty="0" smtClean="0"/>
              <a:t>　　</a:t>
            </a:r>
            <a:br>
              <a:rPr lang="zh-CN" altLang="en-US" sz="2800" dirty="0" smtClean="0"/>
            </a:br>
            <a:r>
              <a:rPr lang="zh-CN" altLang="en-US" sz="2800" dirty="0" smtClean="0"/>
              <a:t>　　基本问题主要包括:</a:t>
            </a:r>
            <a:br>
              <a:rPr lang="zh-CN" altLang="en-US" sz="2800" dirty="0" smtClean="0"/>
            </a:br>
            <a:r>
              <a:rPr lang="zh-CN" altLang="en-US" sz="2800" dirty="0" smtClean="0"/>
              <a:t>　　1.语言(数据类型,操作,控制结构,引进新类型和操作的机制)表示的虚拟机的可能组织结构是什么?</a:t>
            </a:r>
            <a:br>
              <a:rPr lang="zh-CN" altLang="en-US" sz="2800" dirty="0" smtClean="0"/>
            </a:br>
            <a:r>
              <a:rPr lang="zh-CN" altLang="en-US" sz="2800" dirty="0" smtClean="0"/>
              <a:t>　　2.语言如何定义机器?机器如何定义语言?</a:t>
            </a:r>
            <a:br>
              <a:rPr lang="zh-CN" altLang="en-US" sz="2800" dirty="0" smtClean="0"/>
            </a:br>
            <a:r>
              <a:rPr lang="zh-CN" altLang="en-US" sz="2800" dirty="0" smtClean="0"/>
              <a:t>　　3.什么样的表示法(语义)可以有效地用于描述计算机应该做什么?</a:t>
            </a:r>
            <a:br>
              <a:rPr lang="zh-CN" altLang="en-US" sz="2800" dirty="0" smtClean="0"/>
            </a:br>
            <a:endParaRPr lang="zh-CN" altLang="en-US" sz="2800" dirty="0" smtClean="0"/>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37</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2" name="Rectangle 3"/>
          <p:cNvSpPr>
            <a:spLocks noGrp="1" noChangeArrowheads="1"/>
          </p:cNvSpPr>
          <p:nvPr>
            <p:ph idx="1"/>
          </p:nvPr>
        </p:nvSpPr>
        <p:spPr/>
        <p:txBody>
          <a:bodyPr/>
          <a:lstStyle/>
          <a:p>
            <a:pPr marL="0" indent="0" eaLnBrk="1" hangingPunct="1">
              <a:buNone/>
            </a:pPr>
            <a:r>
              <a:rPr lang="zh-CN" altLang="en-US" dirty="0" smtClean="0"/>
              <a:t>五.</a:t>
            </a:r>
            <a:r>
              <a:rPr lang="en-US" altLang="zh-CN" dirty="0" smtClean="0"/>
              <a:t>AR. Architecture and Organization</a:t>
            </a:r>
            <a:br>
              <a:rPr lang="en-US" altLang="zh-CN" dirty="0" smtClean="0"/>
            </a:br>
            <a:r>
              <a:rPr lang="zh-CN" altLang="en-US" dirty="0" smtClean="0"/>
              <a:t>六.</a:t>
            </a:r>
            <a:r>
              <a:rPr lang="en-US" altLang="zh-CN" dirty="0" smtClean="0"/>
              <a:t>OS. Operating Systems </a:t>
            </a:r>
          </a:p>
          <a:p>
            <a:pPr marL="0" indent="0" eaLnBrk="1" hangingPunct="1">
              <a:buNone/>
            </a:pPr>
            <a:r>
              <a:rPr lang="zh-CN" altLang="en-US" dirty="0" smtClean="0"/>
              <a:t>七.</a:t>
            </a:r>
            <a:r>
              <a:rPr lang="en-US" altLang="zh-CN" dirty="0" smtClean="0"/>
              <a:t>NC. Net-Centric Computing </a:t>
            </a:r>
            <a:br>
              <a:rPr lang="en-US" altLang="zh-CN" dirty="0" smtClean="0"/>
            </a:br>
            <a:r>
              <a:rPr lang="zh-CN" altLang="en-US" dirty="0" smtClean="0"/>
              <a:t>八.</a:t>
            </a:r>
            <a:r>
              <a:rPr lang="en-US" altLang="zh-CN" dirty="0" smtClean="0"/>
              <a:t>HC. Human-Computer Interaction</a:t>
            </a:r>
          </a:p>
          <a:p>
            <a:pPr marL="0" indent="0" eaLnBrk="1" hangingPunct="1">
              <a:buNone/>
            </a:pPr>
            <a:r>
              <a:rPr lang="zh-CN" altLang="en-US" dirty="0" smtClean="0"/>
              <a:t>九.</a:t>
            </a:r>
            <a:r>
              <a:rPr lang="en-US" altLang="zh-CN" dirty="0" smtClean="0"/>
              <a:t>GV. Graphics and Visual Computing 、　</a:t>
            </a:r>
            <a:r>
              <a:rPr lang="zh-CN" altLang="en-US" dirty="0" smtClean="0"/>
              <a:t/>
            </a:r>
            <a:br>
              <a:rPr lang="zh-CN" altLang="en-US" dirty="0" smtClean="0"/>
            </a:br>
            <a:r>
              <a:rPr lang="zh-CN" altLang="en-US" dirty="0" smtClean="0"/>
              <a:t>十.</a:t>
            </a:r>
            <a:r>
              <a:rPr lang="en-US" altLang="zh-CN" dirty="0" smtClean="0"/>
              <a:t>IS. Intelligent Systems </a:t>
            </a:r>
            <a:br>
              <a:rPr lang="en-US" altLang="zh-CN" dirty="0" smtClean="0"/>
            </a:br>
            <a:r>
              <a:rPr lang="zh-CN" altLang="en-US" dirty="0" smtClean="0"/>
              <a:t>十一.</a:t>
            </a:r>
            <a:r>
              <a:rPr lang="en-US" altLang="zh-CN" dirty="0" smtClean="0"/>
              <a:t>IM. Information Management </a:t>
            </a:r>
          </a:p>
          <a:p>
            <a:pPr marL="0" indent="0" eaLnBrk="1" hangingPunct="1">
              <a:buNone/>
            </a:pPr>
            <a:r>
              <a:rPr lang="zh-CN" altLang="en-US" dirty="0" smtClean="0"/>
              <a:t>十二.</a:t>
            </a:r>
            <a:r>
              <a:rPr lang="en-US" altLang="zh-CN" dirty="0" smtClean="0"/>
              <a:t>SE. Software Engineering </a:t>
            </a:r>
            <a:br>
              <a:rPr lang="en-US" altLang="zh-CN" dirty="0" smtClean="0"/>
            </a:br>
            <a:r>
              <a:rPr lang="zh-CN" altLang="en-US" dirty="0" smtClean="0"/>
              <a:t>十三.</a:t>
            </a:r>
            <a:r>
              <a:rPr lang="en-US" altLang="zh-CN" dirty="0" smtClean="0"/>
              <a:t>SP. Social and Professional Issues</a:t>
            </a:r>
          </a:p>
          <a:p>
            <a:pPr marL="0" indent="0" eaLnBrk="1" hangingPunct="1">
              <a:buNone/>
            </a:pPr>
            <a:r>
              <a:rPr lang="zh-CN" altLang="en-US" dirty="0" smtClean="0"/>
              <a:t>十四.</a:t>
            </a:r>
            <a:r>
              <a:rPr lang="en-US" altLang="zh-CN" dirty="0" smtClean="0"/>
              <a:t>CN. Computational Science </a:t>
            </a:r>
            <a:endParaRPr lang="zh-CN" altLang="en-US" dirty="0" smtClean="0"/>
          </a:p>
        </p:txBody>
      </p:sp>
      <p:sp>
        <p:nvSpPr>
          <p:cNvPr id="16401" name="Rectangle 2"/>
          <p:cNvSpPr>
            <a:spLocks noGrp="1" noChangeArrowheads="1"/>
          </p:cNvSpPr>
          <p:nvPr>
            <p:ph type="title" idx="4294967295"/>
          </p:nvPr>
        </p:nvSpPr>
        <p:spPr/>
        <p:txBody>
          <a:bodyPr/>
          <a:lstStyle/>
          <a:p>
            <a:pPr eaLnBrk="1" hangingPunct="1"/>
            <a:r>
              <a:rPr lang="en-US" altLang="zh-CN" smtClean="0">
                <a:solidFill>
                  <a:schemeClr val="tx1"/>
                </a:solidFill>
              </a:rPr>
              <a:t>0.6</a:t>
            </a:r>
            <a:r>
              <a:rPr lang="zh-CN" altLang="en-US" smtClean="0">
                <a:solidFill>
                  <a:schemeClr val="tx1"/>
                </a:solidFill>
              </a:rPr>
              <a:t> 计算机科学与技术体系</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38</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教育部高等学校计算机科学与技术教学指导委员会在“计算机科学与技术”专业名称下，鼓励不同学校根据社会需求和自身的实际情况，为学生提供不同类型的、本科水平的教学计划</a:t>
            </a:r>
          </a:p>
          <a:p>
            <a:pPr lvl="1"/>
            <a:r>
              <a:rPr lang="zh-CN" altLang="en-US" dirty="0" smtClean="0"/>
              <a:t>考虑三种不同的类型：科学型</a:t>
            </a:r>
            <a:r>
              <a:rPr lang="en-US" altLang="zh-CN" dirty="0" smtClean="0"/>
              <a:t>(CS)</a:t>
            </a:r>
            <a:r>
              <a:rPr lang="zh-CN" altLang="en-US" dirty="0" smtClean="0"/>
              <a:t>、工程型</a:t>
            </a:r>
            <a:r>
              <a:rPr lang="en-US" altLang="zh-CN" dirty="0" smtClean="0"/>
              <a:t>(CE</a:t>
            </a:r>
            <a:r>
              <a:rPr lang="zh-CN" altLang="en-US" dirty="0" smtClean="0"/>
              <a:t>和</a:t>
            </a:r>
            <a:r>
              <a:rPr lang="en-US" altLang="zh-CN" dirty="0" smtClean="0"/>
              <a:t>SE)</a:t>
            </a:r>
            <a:r>
              <a:rPr lang="zh-CN" altLang="en-US" dirty="0" smtClean="0"/>
              <a:t>、应用型</a:t>
            </a:r>
            <a:r>
              <a:rPr lang="en-US" altLang="zh-CN" dirty="0" smtClean="0"/>
              <a:t>(</a:t>
            </a:r>
            <a:r>
              <a:rPr lang="zh-CN" altLang="en-US" dirty="0" smtClean="0"/>
              <a:t>信息技术型</a:t>
            </a:r>
            <a:r>
              <a:rPr lang="en-US" altLang="zh-CN" dirty="0" smtClean="0"/>
              <a:t>IT) </a:t>
            </a:r>
          </a:p>
          <a:p>
            <a:pPr lvl="1"/>
            <a:r>
              <a:rPr lang="zh-CN" altLang="en-US" dirty="0" smtClean="0"/>
              <a:t>其中工程型又分为计算机工程与软件工程两类</a:t>
            </a:r>
          </a:p>
          <a:p>
            <a:endParaRPr lang="zh-CN" altLang="en-US" dirty="0"/>
          </a:p>
        </p:txBody>
      </p:sp>
      <p:sp>
        <p:nvSpPr>
          <p:cNvPr id="2" name="标题 1"/>
          <p:cNvSpPr>
            <a:spLocks noGrp="1"/>
          </p:cNvSpPr>
          <p:nvPr>
            <p:ph type="title" idx="4294967295"/>
          </p:nvPr>
        </p:nvSpPr>
        <p:spPr/>
        <p:txBody>
          <a:bodyPr/>
          <a:lstStyle/>
          <a:p>
            <a:r>
              <a:rPr lang="zh-CN" altLang="en-US" dirty="0" smtClean="0"/>
              <a:t>“计算机科学与技术”专业划分</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23DD1DED-EF02-4749-81AD-5833EEB27F51}" type="slidenum">
              <a:rPr lang="zh-CN" altLang="en-US" smtClean="0"/>
              <a:t>39</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Rectangle 3"/>
          <p:cNvSpPr>
            <a:spLocks noGrp="1" noChangeArrowheads="1"/>
          </p:cNvSpPr>
          <p:nvPr>
            <p:ph idx="1"/>
          </p:nvPr>
        </p:nvSpPr>
        <p:spPr/>
        <p:txBody>
          <a:bodyPr/>
          <a:lstStyle/>
          <a:p>
            <a:pPr eaLnBrk="1" hangingPunct="1">
              <a:lnSpc>
                <a:spcPct val="80000"/>
              </a:lnSpc>
            </a:pPr>
            <a:r>
              <a:rPr lang="zh-CN" altLang="en-US" sz="2400" noProof="1" smtClean="0">
                <a:latin typeface="宋体" pitchFamily="2" charset="-122"/>
              </a:rPr>
              <a:t>第0章  绪论</a:t>
            </a:r>
            <a:endParaRPr lang="zh-CN" altLang="en-US" sz="2400" noProof="1" smtClean="0">
              <a:latin typeface="宋体" pitchFamily="2" charset="-122"/>
              <a:hlinkClick r:id="rId2" action="ppaction://hlinksldjump"/>
            </a:endParaRPr>
          </a:p>
          <a:p>
            <a:pPr eaLnBrk="1" hangingPunct="1">
              <a:lnSpc>
                <a:spcPct val="80000"/>
              </a:lnSpc>
            </a:pPr>
            <a:r>
              <a:rPr lang="zh-CN" altLang="en-US" sz="2400" dirty="0" smtClean="0">
                <a:latin typeface="宋体" pitchFamily="2" charset="-122"/>
              </a:rPr>
              <a:t>第1章  程序设计语言发展与分类</a:t>
            </a:r>
          </a:p>
          <a:p>
            <a:pPr eaLnBrk="1" hangingPunct="1">
              <a:lnSpc>
                <a:spcPct val="80000"/>
              </a:lnSpc>
            </a:pPr>
            <a:r>
              <a:rPr lang="zh-CN" altLang="en-US" sz="2400" noProof="1" smtClean="0">
                <a:latin typeface="宋体" pitchFamily="2" charset="-122"/>
              </a:rPr>
              <a:t>第2章  程序设计语言设计概述</a:t>
            </a:r>
            <a:endParaRPr lang="en-US" altLang="zh-CN" sz="2400" dirty="0" smtClean="0">
              <a:latin typeface="宋体" pitchFamily="2" charset="-122"/>
            </a:endParaRPr>
          </a:p>
          <a:p>
            <a:pPr eaLnBrk="1" hangingPunct="1">
              <a:lnSpc>
                <a:spcPct val="80000"/>
              </a:lnSpc>
            </a:pPr>
            <a:endParaRPr lang="en-US" altLang="zh-CN" sz="2400" dirty="0" smtClean="0">
              <a:latin typeface="宋体" pitchFamily="2" charset="-122"/>
            </a:endParaRPr>
          </a:p>
          <a:p>
            <a:pPr eaLnBrk="1" hangingPunct="1">
              <a:lnSpc>
                <a:spcPct val="80000"/>
              </a:lnSpc>
            </a:pPr>
            <a:r>
              <a:rPr lang="zh-CN" altLang="zh-CN" sz="2400" noProof="1" smtClean="0">
                <a:latin typeface="宋体" pitchFamily="2" charset="-122"/>
              </a:rPr>
              <a:t>第3章</a:t>
            </a:r>
            <a:r>
              <a:rPr lang="zh-CN" altLang="en-US" sz="2400" noProof="1" smtClean="0">
                <a:latin typeface="宋体" pitchFamily="2" charset="-122"/>
              </a:rPr>
              <a:t>  </a:t>
            </a:r>
            <a:r>
              <a:rPr lang="zh-CN" altLang="zh-CN" sz="2400" dirty="0" smtClean="0">
                <a:latin typeface="宋体" pitchFamily="2" charset="-122"/>
              </a:rPr>
              <a:t>过程式程序设计语言</a:t>
            </a:r>
            <a:endParaRPr lang="en-US" altLang="zh-CN" sz="2400" dirty="0" smtClean="0">
              <a:latin typeface="宋体" pitchFamily="2" charset="-122"/>
            </a:endParaRPr>
          </a:p>
          <a:p>
            <a:pPr eaLnBrk="1" hangingPunct="1">
              <a:lnSpc>
                <a:spcPct val="80000"/>
              </a:lnSpc>
            </a:pPr>
            <a:r>
              <a:rPr lang="zh-CN" altLang="en-US" sz="2400" dirty="0" smtClean="0">
                <a:latin typeface="宋体" pitchFamily="2" charset="-122"/>
              </a:rPr>
              <a:t>第</a:t>
            </a:r>
            <a:r>
              <a:rPr lang="en-US" altLang="zh-CN" sz="2400" dirty="0" smtClean="0">
                <a:latin typeface="宋体" pitchFamily="2" charset="-122"/>
              </a:rPr>
              <a:t>4</a:t>
            </a:r>
            <a:r>
              <a:rPr lang="zh-CN" altLang="en-US" sz="2400" dirty="0" smtClean="0">
                <a:latin typeface="宋体" pitchFamily="2" charset="-122"/>
              </a:rPr>
              <a:t>章  面向对象程序设计语言</a:t>
            </a:r>
          </a:p>
          <a:p>
            <a:pPr eaLnBrk="1" hangingPunct="1">
              <a:lnSpc>
                <a:spcPct val="80000"/>
              </a:lnSpc>
            </a:pPr>
            <a:r>
              <a:rPr lang="zh-CN" altLang="en-US" sz="2400" noProof="1" smtClean="0">
                <a:latin typeface="宋体" pitchFamily="2" charset="-122"/>
              </a:rPr>
              <a:t>第</a:t>
            </a:r>
            <a:r>
              <a:rPr lang="zh-CN" altLang="zh-CN" sz="2400" noProof="1" smtClean="0">
                <a:latin typeface="宋体" pitchFamily="2" charset="-122"/>
              </a:rPr>
              <a:t>5</a:t>
            </a:r>
            <a:r>
              <a:rPr lang="zh-CN" altLang="en-US" sz="2400" noProof="1" smtClean="0">
                <a:latin typeface="宋体" pitchFamily="2" charset="-122"/>
              </a:rPr>
              <a:t>章  函数式程序设计语言</a:t>
            </a:r>
          </a:p>
          <a:p>
            <a:pPr eaLnBrk="1" hangingPunct="1">
              <a:lnSpc>
                <a:spcPct val="80000"/>
              </a:lnSpc>
            </a:pPr>
            <a:r>
              <a:rPr lang="zh-CN" altLang="en-US" sz="2400" noProof="1" smtClean="0">
                <a:latin typeface="宋体" pitchFamily="2" charset="-122"/>
              </a:rPr>
              <a:t>第</a:t>
            </a:r>
            <a:r>
              <a:rPr lang="zh-CN" altLang="zh-CN" sz="2400" noProof="1" smtClean="0">
                <a:latin typeface="宋体" pitchFamily="2" charset="-122"/>
              </a:rPr>
              <a:t>6</a:t>
            </a:r>
            <a:r>
              <a:rPr lang="zh-CN" altLang="en-US" sz="2400" noProof="1" smtClean="0">
                <a:latin typeface="宋体" pitchFamily="2" charset="-122"/>
              </a:rPr>
              <a:t>章  逻辑式程序设计语言</a:t>
            </a:r>
          </a:p>
          <a:p>
            <a:pPr eaLnBrk="1" hangingPunct="1">
              <a:lnSpc>
                <a:spcPct val="80000"/>
              </a:lnSpc>
            </a:pPr>
            <a:r>
              <a:rPr lang="zh-CN" altLang="en-US" sz="2400" dirty="0" smtClean="0">
                <a:latin typeface="宋体" pitchFamily="2" charset="-122"/>
              </a:rPr>
              <a:t>第</a:t>
            </a:r>
            <a:r>
              <a:rPr lang="en-US" altLang="zh-CN" sz="2400" dirty="0" smtClean="0">
                <a:latin typeface="宋体" pitchFamily="2" charset="-122"/>
              </a:rPr>
              <a:t>7</a:t>
            </a:r>
            <a:r>
              <a:rPr lang="zh-CN" altLang="en-US" sz="2400" dirty="0" smtClean="0">
                <a:latin typeface="宋体" pitchFamily="2" charset="-122"/>
              </a:rPr>
              <a:t>章  并发程序设计语言</a:t>
            </a:r>
          </a:p>
          <a:p>
            <a:pPr eaLnBrk="1" hangingPunct="1">
              <a:lnSpc>
                <a:spcPct val="80000"/>
              </a:lnSpc>
            </a:pPr>
            <a:r>
              <a:rPr lang="zh-CN" altLang="en-US" sz="2400" dirty="0" smtClean="0">
                <a:latin typeface="宋体" pitchFamily="2" charset="-122"/>
              </a:rPr>
              <a:t>第</a:t>
            </a:r>
            <a:r>
              <a:rPr lang="en-US" altLang="zh-CN" sz="2400" dirty="0" smtClean="0">
                <a:latin typeface="宋体" pitchFamily="2" charset="-122"/>
              </a:rPr>
              <a:t>8</a:t>
            </a:r>
            <a:r>
              <a:rPr lang="zh-CN" altLang="en-US" sz="2400" dirty="0" smtClean="0">
                <a:latin typeface="宋体" pitchFamily="2" charset="-122"/>
              </a:rPr>
              <a:t>章  平台无关程序设计语言</a:t>
            </a:r>
          </a:p>
          <a:p>
            <a:pPr eaLnBrk="1" hangingPunct="1">
              <a:lnSpc>
                <a:spcPct val="80000"/>
              </a:lnSpc>
            </a:pPr>
            <a:r>
              <a:rPr lang="zh-CN" altLang="zh-CN" sz="2400" noProof="1" smtClean="0">
                <a:latin typeface="宋体" pitchFamily="2" charset="-122"/>
              </a:rPr>
              <a:t>第9章</a:t>
            </a:r>
            <a:r>
              <a:rPr lang="zh-CN" altLang="en-US" sz="2400" noProof="1" smtClean="0">
                <a:latin typeface="宋体" pitchFamily="2" charset="-122"/>
              </a:rPr>
              <a:t>  </a:t>
            </a:r>
            <a:r>
              <a:rPr lang="zh-CN" altLang="en-US" sz="2400" dirty="0" smtClean="0">
                <a:latin typeface="宋体" pitchFamily="2" charset="-122"/>
              </a:rPr>
              <a:t>描述性程序设计语言</a:t>
            </a:r>
            <a:endParaRPr lang="zh-CN" altLang="zh-CN" sz="2400" noProof="1" smtClean="0">
              <a:latin typeface="宋体" pitchFamily="2" charset="-122"/>
            </a:endParaRPr>
          </a:p>
          <a:p>
            <a:pPr eaLnBrk="1" hangingPunct="1">
              <a:lnSpc>
                <a:spcPct val="80000"/>
              </a:lnSpc>
            </a:pPr>
            <a:endParaRPr lang="en-US" altLang="zh-CN" sz="2400" dirty="0" smtClean="0">
              <a:latin typeface="宋体" pitchFamily="2" charset="-122"/>
            </a:endParaRPr>
          </a:p>
          <a:p>
            <a:pPr eaLnBrk="1" hangingPunct="1">
              <a:lnSpc>
                <a:spcPct val="80000"/>
              </a:lnSpc>
            </a:pPr>
            <a:r>
              <a:rPr lang="zh-CN" altLang="zh-CN" sz="2400" noProof="1" smtClean="0">
                <a:latin typeface="宋体" pitchFamily="2" charset="-122"/>
              </a:rPr>
              <a:t>第10章</a:t>
            </a:r>
            <a:r>
              <a:rPr lang="zh-CN" altLang="en-US" sz="2400" noProof="1" smtClean="0">
                <a:latin typeface="宋体" pitchFamily="2" charset="-122"/>
              </a:rPr>
              <a:t>  指称语义的原理与应用</a:t>
            </a:r>
          </a:p>
          <a:p>
            <a:pPr eaLnBrk="1" hangingPunct="1">
              <a:lnSpc>
                <a:spcPct val="80000"/>
              </a:lnSpc>
            </a:pPr>
            <a:r>
              <a:rPr lang="zh-CN" altLang="en-US" sz="2400" dirty="0" smtClean="0">
                <a:latin typeface="宋体" pitchFamily="2" charset="-122"/>
              </a:rPr>
              <a:t>第</a:t>
            </a:r>
            <a:r>
              <a:rPr lang="en-US" altLang="zh-CN" sz="2400" dirty="0" smtClean="0">
                <a:latin typeface="宋体" pitchFamily="2" charset="-122"/>
              </a:rPr>
              <a:t>11</a:t>
            </a:r>
            <a:r>
              <a:rPr lang="zh-CN" altLang="en-US" sz="2400" dirty="0" smtClean="0">
                <a:latin typeface="宋体" pitchFamily="2" charset="-122"/>
              </a:rPr>
              <a:t>章  代数语义学</a:t>
            </a:r>
          </a:p>
          <a:p>
            <a:pPr eaLnBrk="1" hangingPunct="1">
              <a:lnSpc>
                <a:spcPct val="80000"/>
              </a:lnSpc>
            </a:pPr>
            <a:endParaRPr lang="zh-CN" altLang="en-US" sz="1800" noProof="1" smtClean="0">
              <a:latin typeface="宋体" pitchFamily="2" charset="-122"/>
            </a:endParaRPr>
          </a:p>
          <a:p>
            <a:pPr eaLnBrk="1" hangingPunct="1">
              <a:lnSpc>
                <a:spcPct val="80000"/>
              </a:lnSpc>
            </a:pPr>
            <a:endParaRPr lang="zh-CN" altLang="en-US" sz="1800" dirty="0" smtClean="0">
              <a:solidFill>
                <a:schemeClr val="folHlink"/>
              </a:solidFill>
              <a:latin typeface="宋体" pitchFamily="2" charset="-122"/>
            </a:endParaRPr>
          </a:p>
        </p:txBody>
      </p:sp>
      <p:sp>
        <p:nvSpPr>
          <p:cNvPr id="1039" name="Rectangle 2"/>
          <p:cNvSpPr>
            <a:spLocks noGrp="1" noChangeArrowheads="1"/>
          </p:cNvSpPr>
          <p:nvPr>
            <p:ph type="title" idx="4294967295"/>
          </p:nvPr>
        </p:nvSpPr>
        <p:spPr/>
        <p:txBody>
          <a:bodyPr/>
          <a:lstStyle/>
          <a:p>
            <a:pPr eaLnBrk="1" hangingPunct="1"/>
            <a:r>
              <a:rPr lang="zh-CN" altLang="en-US" dirty="0" smtClean="0">
                <a:solidFill>
                  <a:schemeClr val="tx1"/>
                </a:solidFill>
              </a:rPr>
              <a:t>课程内容</a:t>
            </a:r>
            <a:endParaRPr lang="zh-CN" altLang="en-US" dirty="0" smtClean="0">
              <a:solidFill>
                <a:schemeClr val="tx1"/>
              </a:solidFill>
              <a:hlinkClick r:id="rId3" action="ppaction://hlinksldjump"/>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201" name="Picture 2"/>
          <p:cNvPicPr>
            <a:picLocks noChangeAspect="1" noChangeArrowheads="1"/>
          </p:cNvPicPr>
          <p:nvPr/>
        </p:nvPicPr>
        <p:blipFill>
          <a:blip r:embed="rId2"/>
          <a:srcRect/>
          <a:stretch>
            <a:fillRect/>
          </a:stretch>
        </p:blipFill>
        <p:spPr bwMode="auto">
          <a:xfrm>
            <a:off x="142875" y="1268413"/>
            <a:ext cx="5362575" cy="2609850"/>
          </a:xfrm>
          <a:prstGeom prst="rect">
            <a:avLst/>
          </a:prstGeom>
          <a:noFill/>
          <a:ln w="9525">
            <a:noFill/>
            <a:miter lim="800000"/>
            <a:headEnd/>
            <a:tailEnd/>
          </a:ln>
        </p:spPr>
      </p:pic>
      <p:pic>
        <p:nvPicPr>
          <p:cNvPr id="179202" name="Picture 4"/>
          <p:cNvPicPr>
            <a:picLocks noChangeAspect="1" noChangeArrowheads="1"/>
          </p:cNvPicPr>
          <p:nvPr/>
        </p:nvPicPr>
        <p:blipFill>
          <a:blip r:embed="rId3"/>
          <a:srcRect/>
          <a:stretch>
            <a:fillRect/>
          </a:stretch>
        </p:blipFill>
        <p:spPr bwMode="auto">
          <a:xfrm>
            <a:off x="142875" y="3933825"/>
            <a:ext cx="3590925" cy="2705100"/>
          </a:xfrm>
          <a:prstGeom prst="rect">
            <a:avLst/>
          </a:prstGeom>
          <a:noFill/>
          <a:ln w="9525">
            <a:noFill/>
            <a:miter lim="800000"/>
            <a:headEnd/>
            <a:tailEnd/>
          </a:ln>
        </p:spPr>
      </p:pic>
      <p:pic>
        <p:nvPicPr>
          <p:cNvPr id="179203" name="Picture 3"/>
          <p:cNvPicPr>
            <a:picLocks noChangeAspect="1" noChangeArrowheads="1"/>
          </p:cNvPicPr>
          <p:nvPr/>
        </p:nvPicPr>
        <p:blipFill>
          <a:blip r:embed="rId4"/>
          <a:srcRect/>
          <a:stretch>
            <a:fillRect/>
          </a:stretch>
        </p:blipFill>
        <p:spPr bwMode="auto">
          <a:xfrm>
            <a:off x="3923928" y="3968452"/>
            <a:ext cx="4343400" cy="2628900"/>
          </a:xfrm>
          <a:prstGeom prst="rect">
            <a:avLst/>
          </a:prstGeom>
          <a:noFill/>
          <a:ln w="9525">
            <a:noFill/>
            <a:miter lim="800000"/>
            <a:headEnd/>
            <a:tailEnd/>
          </a:ln>
        </p:spPr>
      </p:pic>
      <p:sp>
        <p:nvSpPr>
          <p:cNvPr id="179204" name="内容占位符 2"/>
          <p:cNvSpPr/>
          <p:nvPr/>
        </p:nvSpPr>
        <p:spPr bwMode="auto">
          <a:xfrm>
            <a:off x="5400675" y="1341438"/>
            <a:ext cx="3851275" cy="3167062"/>
          </a:xfrm>
          <a:prstGeom prst="rect">
            <a:avLst/>
          </a:prstGeom>
          <a:noFill/>
          <a:ln w="9525">
            <a:noFill/>
            <a:miter lim="800000"/>
          </a:ln>
        </p:spPr>
        <p:txBody>
          <a:bodyPr/>
          <a:lstStyle/>
          <a:p>
            <a:pPr marL="342900" indent="-342900" algn="ctr" eaLnBrk="0" hangingPunct="0">
              <a:lnSpc>
                <a:spcPct val="90000"/>
              </a:lnSpc>
              <a:spcBef>
                <a:spcPct val="20000"/>
              </a:spcBef>
              <a:buClr>
                <a:srgbClr val="042672"/>
              </a:buClr>
              <a:buSzPct val="75000"/>
              <a:buFont typeface="Wingdings" panose="05000000000000000000" pitchFamily="2" charset="2"/>
              <a:buNone/>
            </a:pPr>
            <a:r>
              <a:rPr lang="zh-CN" altLang="en-US" b="1" u="sng">
                <a:solidFill>
                  <a:srgbClr val="FF0000"/>
                </a:solidFill>
                <a:ea typeface="黑体" pitchFamily="49" charset="-122"/>
              </a:rPr>
              <a:t>软件工程一级学科</a:t>
            </a:r>
          </a:p>
          <a:p>
            <a:pPr marL="342900" indent="-342900" algn="ctr" eaLnBrk="0" hangingPunct="0">
              <a:lnSpc>
                <a:spcPct val="90000"/>
              </a:lnSpc>
              <a:spcBef>
                <a:spcPct val="20000"/>
              </a:spcBef>
              <a:buClr>
                <a:srgbClr val="042672"/>
              </a:buClr>
              <a:buSzPct val="75000"/>
              <a:buFont typeface="Wingdings" panose="05000000000000000000" pitchFamily="2" charset="2"/>
              <a:buChar char="n"/>
            </a:pPr>
            <a:r>
              <a:rPr lang="zh-CN" altLang="zh-CN" sz="2500">
                <a:ea typeface="黑体" pitchFamily="49" charset="-122"/>
              </a:rPr>
              <a:t>群体软件工程</a:t>
            </a:r>
            <a:endParaRPr lang="zh-CN" altLang="en-US" sz="2500">
              <a:ea typeface="黑体" pitchFamily="49" charset="-122"/>
            </a:endParaRPr>
          </a:p>
          <a:p>
            <a:pPr marL="342900" indent="-342900" algn="ctr" eaLnBrk="0" hangingPunct="0">
              <a:lnSpc>
                <a:spcPct val="90000"/>
              </a:lnSpc>
              <a:spcBef>
                <a:spcPct val="20000"/>
              </a:spcBef>
              <a:buClr>
                <a:srgbClr val="042672"/>
              </a:buClr>
              <a:buSzPct val="75000"/>
              <a:buFont typeface="Wingdings" panose="05000000000000000000" pitchFamily="2" charset="2"/>
              <a:buChar char="n"/>
            </a:pPr>
            <a:r>
              <a:rPr lang="zh-CN" altLang="en-US" sz="2500">
                <a:ea typeface="黑体" pitchFamily="49" charset="-122"/>
              </a:rPr>
              <a:t>软件服务工程</a:t>
            </a:r>
          </a:p>
          <a:p>
            <a:pPr marL="342900" indent="-342900" algn="ctr" eaLnBrk="0" hangingPunct="0">
              <a:lnSpc>
                <a:spcPct val="90000"/>
              </a:lnSpc>
              <a:spcBef>
                <a:spcPct val="20000"/>
              </a:spcBef>
              <a:buClr>
                <a:srgbClr val="042672"/>
              </a:buClr>
              <a:buSzPct val="75000"/>
              <a:buFont typeface="Wingdings" panose="05000000000000000000" pitchFamily="2" charset="2"/>
              <a:buChar char="n"/>
            </a:pPr>
            <a:r>
              <a:rPr lang="zh-CN" altLang="zh-CN" sz="2500">
                <a:ea typeface="黑体" pitchFamily="49" charset="-122"/>
              </a:rPr>
              <a:t>软件工程管理与技术</a:t>
            </a:r>
            <a:endParaRPr lang="zh-CN" altLang="en-US" sz="2500">
              <a:ea typeface="黑体" pitchFamily="49" charset="-122"/>
            </a:endParaRPr>
          </a:p>
          <a:p>
            <a:pPr marL="342900" indent="-342900" algn="ctr" eaLnBrk="0" hangingPunct="0">
              <a:lnSpc>
                <a:spcPct val="90000"/>
              </a:lnSpc>
              <a:spcBef>
                <a:spcPct val="20000"/>
              </a:spcBef>
              <a:buClr>
                <a:srgbClr val="042672"/>
              </a:buClr>
              <a:buSzPct val="75000"/>
              <a:buFont typeface="Wingdings" panose="05000000000000000000" pitchFamily="2" charset="2"/>
              <a:buChar char="n"/>
            </a:pPr>
            <a:r>
              <a:rPr lang="zh-CN" altLang="en-US" sz="2500">
                <a:ea typeface="黑体" pitchFamily="49" charset="-122"/>
              </a:rPr>
              <a:t>领域软件工程</a:t>
            </a:r>
          </a:p>
          <a:p>
            <a:pPr marL="342900" indent="-342900" algn="ctr" eaLnBrk="0" hangingPunct="0">
              <a:lnSpc>
                <a:spcPct val="90000"/>
              </a:lnSpc>
              <a:spcBef>
                <a:spcPct val="20000"/>
              </a:spcBef>
              <a:buClr>
                <a:srgbClr val="042672"/>
              </a:buClr>
              <a:buSzPct val="75000"/>
              <a:buFont typeface="Wingdings" panose="05000000000000000000" pitchFamily="2" charset="2"/>
              <a:buChar char="n"/>
            </a:pPr>
            <a:endParaRPr lang="en-US" altLang="zh-CN" sz="2400">
              <a:ea typeface="黑体" pitchFamily="49" charset="-122"/>
            </a:endParaRPr>
          </a:p>
        </p:txBody>
      </p:sp>
      <p:sp>
        <p:nvSpPr>
          <p:cNvPr id="3" name="标题 2"/>
          <p:cNvSpPr>
            <a:spLocks noGrp="1"/>
          </p:cNvSpPr>
          <p:nvPr>
            <p:ph type="title" idx="4294967295"/>
          </p:nvPr>
        </p:nvSpPr>
        <p:spPr/>
        <p:txBody>
          <a:bodyPr/>
          <a:lstStyle/>
          <a:p>
            <a:r>
              <a:rPr lang="zh-CN" altLang="en-US" dirty="0" smtClean="0"/>
              <a:t>“计算机科学与技术”专业划分</a:t>
            </a:r>
            <a:endParaRPr lang="zh-CN" altLang="en-US" dirty="0"/>
          </a:p>
        </p:txBody>
      </p:sp>
      <p:sp>
        <p:nvSpPr>
          <p:cNvPr id="4" name="灯片编号占位符 3"/>
          <p:cNvSpPr>
            <a:spLocks noGrp="1"/>
          </p:cNvSpPr>
          <p:nvPr>
            <p:ph type="sldNum" sz="quarter" idx="12"/>
          </p:nvPr>
        </p:nvSpPr>
        <p:spPr/>
        <p:txBody>
          <a:bodyPr/>
          <a:lstStyle/>
          <a:p>
            <a:r>
              <a:rPr lang="zh-CN" altLang="en-US" smtClean="0"/>
              <a:t>第</a:t>
            </a:r>
            <a:fld id="{B30B5B1B-B379-4BE8-8A24-9C9971F3988C}" type="slidenum">
              <a:rPr lang="zh-CN" altLang="en-US" smtClean="0"/>
              <a:t>40</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内容占位符 2"/>
          <p:cNvSpPr>
            <a:spLocks noGrp="1"/>
          </p:cNvSpPr>
          <p:nvPr>
            <p:ph idx="1"/>
          </p:nvPr>
        </p:nvSpPr>
        <p:spPr/>
        <p:txBody>
          <a:bodyPr/>
          <a:lstStyle/>
          <a:p>
            <a:pPr marL="335280" indent="-335280">
              <a:spcBef>
                <a:spcPts val="9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dirty="0" smtClean="0"/>
              <a:t>为顺应计算机科学前沿理论和技术发展以及工业界的需求，每十年，</a:t>
            </a:r>
            <a:r>
              <a:rPr lang="en-US" altLang="zh-CN" sz="2400" dirty="0" smtClean="0"/>
              <a:t>ACM</a:t>
            </a:r>
            <a:r>
              <a:rPr lang="zh-CN" altLang="en-US" sz="2400" dirty="0" smtClean="0"/>
              <a:t>和</a:t>
            </a:r>
            <a:r>
              <a:rPr lang="en-US" altLang="zh-CN" sz="2400" dirty="0" smtClean="0"/>
              <a:t>IEEE-CS</a:t>
            </a:r>
            <a:r>
              <a:rPr lang="zh-CN" altLang="en-US" sz="2400" dirty="0" smtClean="0"/>
              <a:t>会共同发起制定关于“计算机科学”学科的课程大纲</a:t>
            </a:r>
            <a:endParaRPr lang="en-US" altLang="zh-CN" sz="2400" dirty="0" smtClean="0"/>
          </a:p>
          <a:p>
            <a:pPr marL="735330" lvl="1" indent="-278130">
              <a:spcBef>
                <a:spcPts val="75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000" dirty="0" smtClean="0"/>
              <a:t>目的是为全球“计算机科学”专业的教学提供最新的课程指导</a:t>
            </a:r>
            <a:endParaRPr lang="en-US" altLang="zh-CN" sz="2000" dirty="0" smtClean="0"/>
          </a:p>
          <a:p>
            <a:pPr marL="735330" lvl="1" indent="-278130">
              <a:spcBef>
                <a:spcPts val="75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000" dirty="0" smtClean="0"/>
              <a:t>已分别于</a:t>
            </a:r>
            <a:r>
              <a:rPr lang="en-US" altLang="zh-CN" sz="2000" dirty="0" smtClean="0"/>
              <a:t>1968</a:t>
            </a:r>
            <a:r>
              <a:rPr lang="zh-CN" altLang="en-US" sz="2000" dirty="0" smtClean="0"/>
              <a:t>、</a:t>
            </a:r>
            <a:r>
              <a:rPr lang="en-US" altLang="zh-CN" sz="2000" dirty="0" smtClean="0"/>
              <a:t>1978</a:t>
            </a:r>
            <a:r>
              <a:rPr lang="zh-CN" altLang="en-US" sz="2000" dirty="0" smtClean="0"/>
              <a:t>、</a:t>
            </a:r>
            <a:r>
              <a:rPr lang="en-US" altLang="zh-CN" sz="2000" dirty="0" smtClean="0"/>
              <a:t>1991</a:t>
            </a:r>
            <a:r>
              <a:rPr lang="zh-CN" altLang="en-US" sz="2000" dirty="0" smtClean="0"/>
              <a:t>和</a:t>
            </a:r>
            <a:r>
              <a:rPr lang="en-US" altLang="zh-CN" sz="2000" dirty="0" smtClean="0"/>
              <a:t>2001</a:t>
            </a:r>
            <a:r>
              <a:rPr lang="zh-CN" altLang="en-US" sz="2000" dirty="0" smtClean="0"/>
              <a:t>发布了前期版本</a:t>
            </a:r>
            <a:endParaRPr lang="en-US" altLang="zh-CN" sz="2000" dirty="0" smtClean="0"/>
          </a:p>
          <a:p>
            <a:pPr marL="1135380" lvl="2" indent="-278130">
              <a:spcBef>
                <a:spcPts val="750"/>
              </a:spcBef>
              <a:buFont typeface="Arial" panose="020B0604020202020204" pitchFamily="34" charset="0"/>
              <a:buChar char="–"/>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1800" dirty="0" smtClean="0"/>
              <a:t>最近的</a:t>
            </a:r>
            <a:r>
              <a:rPr lang="en-US" altLang="zh-CN" sz="1800" dirty="0" smtClean="0"/>
              <a:t>CS2008</a:t>
            </a:r>
            <a:r>
              <a:rPr lang="zh-CN" altLang="en-US" sz="1800" dirty="0" smtClean="0"/>
              <a:t>版本，是临时版</a:t>
            </a:r>
            <a:endParaRPr lang="en-US" altLang="zh-CN" sz="1800" dirty="0" smtClean="0"/>
          </a:p>
          <a:p>
            <a:pPr marL="735330" lvl="1" indent="-278130">
              <a:spcBef>
                <a:spcPts val="75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000" dirty="0" smtClean="0"/>
              <a:t>自</a:t>
            </a:r>
            <a:r>
              <a:rPr lang="en-US" altLang="zh-CN" sz="2000" dirty="0" smtClean="0"/>
              <a:t>2001</a:t>
            </a:r>
            <a:r>
              <a:rPr lang="zh-CN" altLang="en-US" sz="2000" dirty="0" smtClean="0"/>
              <a:t>年起，“计算机科学”分为</a:t>
            </a:r>
            <a:endParaRPr lang="en-US" altLang="zh-CN" sz="2000" dirty="0" smtClean="0"/>
          </a:p>
          <a:p>
            <a:pPr marL="1135380" lvl="2" indent="-278130">
              <a:spcBef>
                <a:spcPts val="750"/>
              </a:spcBef>
              <a:buFont typeface="Arial" panose="020B0604020202020204" pitchFamily="34" charset="0"/>
              <a:buChar char="–"/>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1800" dirty="0" smtClean="0"/>
              <a:t>计算机科学（</a:t>
            </a:r>
            <a:r>
              <a:rPr lang="en-US" altLang="zh-CN" sz="1800" dirty="0" smtClean="0"/>
              <a:t>CS</a:t>
            </a:r>
            <a:r>
              <a:rPr lang="zh-CN" altLang="en-US" sz="1800" dirty="0" smtClean="0"/>
              <a:t>），计算机工程（</a:t>
            </a:r>
            <a:r>
              <a:rPr lang="en-US" altLang="zh-CN" sz="1800" dirty="0" smtClean="0"/>
              <a:t>CE</a:t>
            </a:r>
            <a:r>
              <a:rPr lang="zh-CN" altLang="en-US" sz="1800" dirty="0" smtClean="0"/>
              <a:t>），信息系统（</a:t>
            </a:r>
            <a:r>
              <a:rPr lang="en-US" altLang="zh-CN" sz="1800" dirty="0" smtClean="0"/>
              <a:t>IS</a:t>
            </a:r>
            <a:r>
              <a:rPr lang="zh-CN" altLang="en-US" sz="1800" dirty="0" smtClean="0"/>
              <a:t>），信息工程（</a:t>
            </a:r>
            <a:r>
              <a:rPr lang="en-US" altLang="zh-CN" sz="1800" dirty="0" smtClean="0"/>
              <a:t>IT</a:t>
            </a:r>
            <a:r>
              <a:rPr lang="zh-CN" altLang="en-US" sz="1800" dirty="0" smtClean="0"/>
              <a:t>）以及软件工程（</a:t>
            </a:r>
            <a:r>
              <a:rPr lang="en-US" altLang="zh-CN" sz="1800" dirty="0" smtClean="0"/>
              <a:t>SE</a:t>
            </a:r>
            <a:r>
              <a:rPr lang="zh-CN" altLang="en-US" sz="1800" dirty="0" smtClean="0"/>
              <a:t>）</a:t>
            </a:r>
            <a:endParaRPr lang="en-US" altLang="zh-CN" sz="1800" dirty="0" smtClean="0"/>
          </a:p>
          <a:p>
            <a:pPr marL="335280" indent="-335280">
              <a:spcBef>
                <a:spcPts val="9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dirty="0" smtClean="0"/>
              <a:t>最新完整版于</a:t>
            </a:r>
            <a:r>
              <a:rPr lang="en-US" altLang="zh-CN" sz="2400" dirty="0" smtClean="0"/>
              <a:t>2013</a:t>
            </a:r>
            <a:r>
              <a:rPr lang="zh-CN" altLang="en-US" sz="2400" dirty="0" smtClean="0"/>
              <a:t>发布，命名为</a:t>
            </a:r>
            <a:r>
              <a:rPr lang="en-US" altLang="zh-CN" sz="2400" dirty="0" smtClean="0"/>
              <a:t>CS2013</a:t>
            </a:r>
          </a:p>
          <a:p>
            <a:pPr marL="735330" lvl="1" indent="-278130">
              <a:spcBef>
                <a:spcPts val="75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000" dirty="0" smtClean="0"/>
              <a:t>该版本的制定工作从</a:t>
            </a:r>
            <a:r>
              <a:rPr lang="en-US" altLang="zh-CN" sz="2000" dirty="0" smtClean="0"/>
              <a:t>2010</a:t>
            </a:r>
            <a:r>
              <a:rPr lang="zh-CN" altLang="en-US" sz="2000" dirty="0" smtClean="0"/>
              <a:t>年秋季开始</a:t>
            </a:r>
            <a:endParaRPr lang="zh-CN" altLang="en-US" dirty="0" smtClean="0"/>
          </a:p>
        </p:txBody>
      </p:sp>
      <p:sp>
        <p:nvSpPr>
          <p:cNvPr id="180225" name="标题 1"/>
          <p:cNvSpPr>
            <a:spLocks noGrp="1"/>
          </p:cNvSpPr>
          <p:nvPr>
            <p:ph type="title" idx="4294967295"/>
          </p:nvPr>
        </p:nvSpPr>
        <p:spPr/>
        <p:txBody>
          <a:bodyPr/>
          <a:lstStyle/>
          <a:p>
            <a:r>
              <a:rPr lang="en-US" altLang="zh-CN" sz="4000" smtClean="0"/>
              <a:t>CS2013</a:t>
            </a:r>
            <a:r>
              <a:rPr lang="zh-CN" altLang="en-US" sz="4000" smtClean="0"/>
              <a:t>的产生背景</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41</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内容占位符 2"/>
          <p:cNvSpPr>
            <a:spLocks noGrp="1"/>
          </p:cNvSpPr>
          <p:nvPr>
            <p:ph idx="1"/>
          </p:nvPr>
        </p:nvSpPr>
        <p:spPr/>
        <p:txBody>
          <a:bodyPr/>
          <a:lstStyle/>
          <a:p>
            <a:pPr marL="335280" indent="-33528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smtClean="0"/>
              <a:t>大帐棚策略（</a:t>
            </a:r>
            <a:r>
              <a:rPr lang="en-US" altLang="zh-CN" sz="2400" smtClean="0"/>
              <a:t>Big Tent</a:t>
            </a:r>
            <a:r>
              <a:rPr lang="zh-CN" altLang="en-US" sz="2400" smtClean="0"/>
              <a:t>）</a:t>
            </a:r>
            <a:endParaRPr lang="en-US" altLang="zh-CN" sz="24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涵盖包括最新发展在内的计算机科学各领域</a:t>
            </a:r>
            <a:endParaRPr lang="en-US" altLang="zh-CN" sz="22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起到桥梁作用，关联相关交叉学科</a:t>
            </a:r>
            <a:endParaRPr lang="en-US" altLang="zh-CN" sz="2200" smtClean="0"/>
          </a:p>
          <a:p>
            <a:pPr marL="335280" indent="-33528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smtClean="0"/>
              <a:t>控制学时总数</a:t>
            </a:r>
            <a:endParaRPr lang="en-US" altLang="zh-CN" sz="24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与</a:t>
            </a:r>
            <a:r>
              <a:rPr lang="en-US" altLang="zh-CN" sz="2200" smtClean="0"/>
              <a:t>CS2001</a:t>
            </a:r>
            <a:r>
              <a:rPr lang="zh-CN" altLang="en-US" sz="2200" smtClean="0"/>
              <a:t>相比，学时总数不增加</a:t>
            </a:r>
            <a:endParaRPr lang="en-US" altLang="zh-CN" sz="2200" smtClean="0"/>
          </a:p>
          <a:p>
            <a:pPr marL="335280" indent="-33528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smtClean="0"/>
              <a:t>提供真实课程范例</a:t>
            </a:r>
            <a:endParaRPr lang="en-US" altLang="zh-CN" sz="24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给出包含各知识点的真实范例课程</a:t>
            </a:r>
            <a:endParaRPr lang="en-US" altLang="zh-CN" sz="2200" smtClean="0"/>
          </a:p>
          <a:p>
            <a:pPr marL="335280" indent="-33528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400" smtClean="0"/>
              <a:t>兼容习俗和文化的需要</a:t>
            </a:r>
            <a:endParaRPr lang="en-US" altLang="zh-CN" sz="24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兼容不同的培养目标、资源和限制条件</a:t>
            </a:r>
            <a:endParaRPr lang="en-US" altLang="zh-CN" sz="2200" smtClean="0"/>
          </a:p>
          <a:p>
            <a:pPr marL="735330" lvl="1" indent="-278130">
              <a:spcBef>
                <a:spcPts val="600"/>
              </a:spcBef>
              <a:tabLst>
                <a:tab pos="334645" algn="l"/>
                <a:tab pos="791845" algn="l"/>
                <a:tab pos="1249045" algn="l"/>
                <a:tab pos="1706245" algn="l"/>
                <a:tab pos="2163445" algn="l"/>
                <a:tab pos="2620645" algn="l"/>
                <a:tab pos="3077845" algn="l"/>
                <a:tab pos="3535045" algn="l"/>
                <a:tab pos="3992245" algn="l"/>
                <a:tab pos="4449445" algn="l"/>
                <a:tab pos="4906645" algn="l"/>
                <a:tab pos="5363845" algn="l"/>
                <a:tab pos="5821045" algn="l"/>
                <a:tab pos="6278245" algn="l"/>
                <a:tab pos="6735445" algn="l"/>
                <a:tab pos="7192645" algn="l"/>
                <a:tab pos="7649845" algn="l"/>
                <a:tab pos="8107045" algn="l"/>
                <a:tab pos="8564245" algn="l"/>
                <a:tab pos="9021445" algn="l"/>
                <a:tab pos="9478645" algn="l"/>
              </a:tabLst>
            </a:pPr>
            <a:r>
              <a:rPr lang="zh-CN" altLang="en-US" sz="2200" smtClean="0"/>
              <a:t>兼容不同的学院规模、学院类型以及可利用的资源</a:t>
            </a:r>
            <a:endParaRPr lang="en-US" altLang="zh-CN" sz="2200" smtClean="0"/>
          </a:p>
        </p:txBody>
      </p:sp>
      <p:sp>
        <p:nvSpPr>
          <p:cNvPr id="181249" name="标题 1"/>
          <p:cNvSpPr>
            <a:spLocks noGrp="1"/>
          </p:cNvSpPr>
          <p:nvPr>
            <p:ph type="title" idx="4294967295"/>
          </p:nvPr>
        </p:nvSpPr>
        <p:spPr/>
        <p:txBody>
          <a:bodyPr/>
          <a:lstStyle/>
          <a:p>
            <a:r>
              <a:rPr lang="en-US" altLang="zh-CN" sz="4000" smtClean="0"/>
              <a:t>CS2013</a:t>
            </a:r>
            <a:r>
              <a:rPr lang="zh-CN" altLang="en-US" sz="4000" smtClean="0"/>
              <a:t>遵循的理念</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42</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207" name="Group 143"/>
          <p:cNvGraphicFramePr>
            <a:graphicFrameLocks noGrp="1"/>
          </p:cNvGraphicFramePr>
          <p:nvPr>
            <p:ph idx="1"/>
          </p:nvPr>
        </p:nvGraphicFramePr>
        <p:xfrm>
          <a:off x="169863" y="1341438"/>
          <a:ext cx="8794750" cy="5132420"/>
        </p:xfrm>
        <a:graphic>
          <a:graphicData uri="http://schemas.openxmlformats.org/drawingml/2006/table">
            <a:tbl>
              <a:tblPr/>
              <a:tblGrid>
                <a:gridCol w="4613928"/>
                <a:gridCol w="994969"/>
                <a:gridCol w="1047644"/>
                <a:gridCol w="1049595"/>
                <a:gridCol w="1088614"/>
              </a:tblGrid>
              <a:tr h="48765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Knowledge Area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CS2013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Tier1</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CS2013</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Tier2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CS2008</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Core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CC2001</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Core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AL-Algorithms and Complexity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19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9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AR-Architecture and Organization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CN-Computational Science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DS-Discrete Structures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37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GV-Graphics and Visual Computing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HC-Human-Computer Interaction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IAS-Security and Information Assurance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IM-Information Management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9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IS-Intelligent Systems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NC-Networking and Communication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7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15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15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OS-Operating Systems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PBD-Platform-based Development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PD-Parallel and Distributed Computing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5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PL-Programming Languages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SDF-Software Development Fundamentals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42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47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SE-Software Engineering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21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31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SF-Systems Fundamentals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18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9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SP-Social and Professional Issues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11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5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itchFamily="2" charset="-122"/>
                        </a:rPr>
                        <a:t>16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6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Total Core Hours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163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142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itchFamily="2" charset="-122"/>
                        </a:rPr>
                        <a:t>290 </a:t>
                      </a:r>
                      <a:endParaRPr kumimoji="0" lang="zh-CN" altLang="zh-CN" sz="1800" b="0" i="0" u="none" strike="noStrike" cap="none" normalizeH="0" baseline="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itchFamily="2" charset="-122"/>
                        </a:rPr>
                        <a:t>280 </a:t>
                      </a:r>
                      <a:endParaRPr kumimoji="0" lang="zh-CN" altLang="zh-CN" sz="1800" b="0" i="0" u="none" strike="noStrike" cap="none" normalizeH="0" baseline="0" dirty="0" smtClean="0">
                        <a:ln>
                          <a:noFill/>
                        </a:ln>
                        <a:solidFill>
                          <a:schemeClr val="tx1"/>
                        </a:solidFill>
                        <a:effectLst/>
                        <a:latin typeface="Times New Roman" panose="02020603050405020304" pitchFamily="18" charset="0"/>
                        <a:ea typeface="宋体" pitchFamily="2" charset="-122"/>
                      </a:endParaRPr>
                    </a:p>
                  </a:txBody>
                  <a:tcPr marL="84280" marR="842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2273" name="标题 1"/>
          <p:cNvSpPr>
            <a:spLocks noGrp="1"/>
          </p:cNvSpPr>
          <p:nvPr>
            <p:ph type="title" idx="4294967295"/>
          </p:nvPr>
        </p:nvSpPr>
        <p:spPr/>
        <p:txBody>
          <a:bodyPr/>
          <a:lstStyle/>
          <a:p>
            <a:r>
              <a:rPr lang="en-US" altLang="zh-CN" sz="2400" smtClean="0"/>
              <a:t>CS2013</a:t>
            </a:r>
            <a:r>
              <a:rPr lang="zh-CN" altLang="en-US" sz="2400" smtClean="0"/>
              <a:t>知识点（</a:t>
            </a:r>
            <a:r>
              <a:rPr lang="en-US" altLang="zh-CN" sz="2400" smtClean="0"/>
              <a:t>Knowledge Area</a:t>
            </a:r>
            <a:r>
              <a:rPr lang="zh-CN" altLang="en-US" sz="2400" smtClean="0"/>
              <a:t>）与学时安排</a:t>
            </a:r>
          </a:p>
        </p:txBody>
      </p:sp>
      <p:sp>
        <p:nvSpPr>
          <p:cNvPr id="18" name="矩形 17"/>
          <p:cNvSpPr/>
          <p:nvPr/>
        </p:nvSpPr>
        <p:spPr>
          <a:xfrm>
            <a:off x="285750" y="2000250"/>
            <a:ext cx="7500938" cy="285750"/>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19" name="矩形 18"/>
          <p:cNvSpPr/>
          <p:nvPr/>
        </p:nvSpPr>
        <p:spPr>
          <a:xfrm>
            <a:off x="285750" y="3214688"/>
            <a:ext cx="7500938" cy="28575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dirty="0">
              <a:solidFill>
                <a:srgbClr val="00B0F0"/>
              </a:solidFill>
            </a:endParaRPr>
          </a:p>
        </p:txBody>
      </p:sp>
      <p:sp>
        <p:nvSpPr>
          <p:cNvPr id="20" name="矩形 19"/>
          <p:cNvSpPr/>
          <p:nvPr/>
        </p:nvSpPr>
        <p:spPr>
          <a:xfrm>
            <a:off x="285750" y="4714875"/>
            <a:ext cx="7500938" cy="214313"/>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dirty="0">
              <a:solidFill>
                <a:srgbClr val="00B0F0"/>
              </a:solidFill>
            </a:endParaRPr>
          </a:p>
        </p:txBody>
      </p:sp>
      <p:sp>
        <p:nvSpPr>
          <p:cNvPr id="21" name="矩形 20"/>
          <p:cNvSpPr/>
          <p:nvPr/>
        </p:nvSpPr>
        <p:spPr>
          <a:xfrm>
            <a:off x="285750" y="5715000"/>
            <a:ext cx="7500938" cy="214313"/>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22" name="矩形 21"/>
          <p:cNvSpPr/>
          <p:nvPr/>
        </p:nvSpPr>
        <p:spPr>
          <a:xfrm>
            <a:off x="285750" y="4929188"/>
            <a:ext cx="7500938" cy="285750"/>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23" name="矩形 22"/>
          <p:cNvSpPr/>
          <p:nvPr/>
        </p:nvSpPr>
        <p:spPr>
          <a:xfrm>
            <a:off x="285750" y="4429125"/>
            <a:ext cx="7500938" cy="285750"/>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24" name="矩形 23"/>
          <p:cNvSpPr/>
          <p:nvPr/>
        </p:nvSpPr>
        <p:spPr>
          <a:xfrm>
            <a:off x="285750" y="5214938"/>
            <a:ext cx="7500938" cy="285750"/>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25" name="矩形 24"/>
          <p:cNvSpPr/>
          <p:nvPr/>
        </p:nvSpPr>
        <p:spPr>
          <a:xfrm>
            <a:off x="285750" y="5429250"/>
            <a:ext cx="7500938" cy="285750"/>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sp>
        <p:nvSpPr>
          <p:cNvPr id="26" name="矩形 25"/>
          <p:cNvSpPr/>
          <p:nvPr/>
        </p:nvSpPr>
        <p:spPr>
          <a:xfrm>
            <a:off x="285750" y="2286000"/>
            <a:ext cx="7500938" cy="285750"/>
          </a:xfrm>
          <a:prstGeom prst="rect">
            <a:avLst/>
          </a:prstGeom>
          <a:noFill/>
          <a:ln>
            <a:solidFill>
              <a:srgbClr val="0070C0"/>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sz="1800"/>
          </a:p>
        </p:txBody>
      </p:sp>
      <p:pic>
        <p:nvPicPr>
          <p:cNvPr id="88205" name="矩形标注 26"/>
          <p:cNvPicPr>
            <a:picLocks noChangeArrowheads="1"/>
          </p:cNvPicPr>
          <p:nvPr/>
        </p:nvPicPr>
        <p:blipFill>
          <a:blip r:embed="rId2"/>
          <a:srcRect/>
          <a:stretch>
            <a:fillRect/>
          </a:stretch>
        </p:blipFill>
        <p:spPr bwMode="auto">
          <a:xfrm>
            <a:off x="7686675" y="2492375"/>
            <a:ext cx="1457325" cy="1023938"/>
          </a:xfrm>
          <a:prstGeom prst="rect">
            <a:avLst/>
          </a:prstGeom>
          <a:solidFill>
            <a:schemeClr val="tx1"/>
          </a:solidFill>
          <a:ln w="9525">
            <a:solidFill>
              <a:schemeClr val="tx1"/>
            </a:solidFill>
            <a:miter lim="800000"/>
            <a:headEnd/>
            <a:tailEnd/>
          </a:ln>
        </p:spPr>
      </p:pic>
      <p:pic>
        <p:nvPicPr>
          <p:cNvPr id="88206" name="矩形标注 27"/>
          <p:cNvPicPr>
            <a:picLocks noChangeArrowheads="1"/>
          </p:cNvPicPr>
          <p:nvPr/>
        </p:nvPicPr>
        <p:blipFill>
          <a:blip r:embed="rId3"/>
          <a:srcRect/>
          <a:stretch>
            <a:fillRect/>
          </a:stretch>
        </p:blipFill>
        <p:spPr bwMode="auto">
          <a:xfrm>
            <a:off x="7699375" y="4581525"/>
            <a:ext cx="1444625" cy="1809750"/>
          </a:xfrm>
          <a:prstGeom prst="rect">
            <a:avLst/>
          </a:prstGeom>
          <a:solidFill>
            <a:schemeClr val="tx1"/>
          </a:solidFill>
          <a:ln w="9525">
            <a:noFill/>
            <a:miter lim="800000"/>
            <a:headEnd/>
            <a:tailEnd/>
          </a:ln>
        </p:spPr>
      </p:pic>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43</a:t>
            </a:fld>
            <a:r>
              <a:rPr lang="zh-CN" altLang="en-US" smtClean="0"/>
              <a:t>页</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8205"/>
                                        </p:tgtEl>
                                        <p:attrNameLst>
                                          <p:attrName>style.visibility</p:attrName>
                                        </p:attrNameLst>
                                      </p:cBhvr>
                                      <p:to>
                                        <p:strVal val="visible"/>
                                      </p:to>
                                    </p:set>
                                    <p:anim calcmode="lin" valueType="num">
                                      <p:cBhvr additive="base">
                                        <p:cTn id="7" dur="500" fill="hold"/>
                                        <p:tgtEl>
                                          <p:spTgt spid="88205"/>
                                        </p:tgtEl>
                                        <p:attrNameLst>
                                          <p:attrName>ppt_x</p:attrName>
                                        </p:attrNameLst>
                                      </p:cBhvr>
                                      <p:tavLst>
                                        <p:tav tm="0">
                                          <p:val>
                                            <p:strVal val="#ppt_x"/>
                                          </p:val>
                                        </p:tav>
                                        <p:tav tm="100000">
                                          <p:val>
                                            <p:strVal val="#ppt_x"/>
                                          </p:val>
                                        </p:tav>
                                      </p:tavLst>
                                    </p:anim>
                                    <p:anim calcmode="lin" valueType="num">
                                      <p:cBhvr additive="base">
                                        <p:cTn id="8" dur="500" fill="hold"/>
                                        <p:tgtEl>
                                          <p:spTgt spid="8820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88206"/>
                                        </p:tgtEl>
                                        <p:attrNameLst>
                                          <p:attrName>style.visibility</p:attrName>
                                        </p:attrNameLst>
                                      </p:cBhvr>
                                      <p:to>
                                        <p:strVal val="visible"/>
                                      </p:to>
                                    </p:set>
                                    <p:anim calcmode="lin" valueType="num">
                                      <p:cBhvr additive="base">
                                        <p:cTn id="34" dur="500" fill="hold"/>
                                        <p:tgtEl>
                                          <p:spTgt spid="88206"/>
                                        </p:tgtEl>
                                        <p:attrNameLst>
                                          <p:attrName>ppt_x</p:attrName>
                                        </p:attrNameLst>
                                      </p:cBhvr>
                                      <p:tavLst>
                                        <p:tav tm="0">
                                          <p:val>
                                            <p:strVal val="#ppt_x"/>
                                          </p:val>
                                        </p:tav>
                                        <p:tav tm="100000">
                                          <p:val>
                                            <p:strVal val="#ppt_x"/>
                                          </p:val>
                                        </p:tav>
                                      </p:tavLst>
                                    </p:anim>
                                    <p:anim calcmode="lin" valueType="num">
                                      <p:cBhvr additive="base">
                                        <p:cTn id="35" dur="500" fill="hold"/>
                                        <p:tgtEl>
                                          <p:spTgt spid="882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P spid="25" grpId="0" animBg="1"/>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内容占位符 2"/>
          <p:cNvSpPr>
            <a:spLocks noGrp="1"/>
          </p:cNvSpPr>
          <p:nvPr>
            <p:ph idx="1"/>
          </p:nvPr>
        </p:nvSpPr>
        <p:spPr/>
        <p:txBody>
          <a:bodyPr/>
          <a:lstStyle/>
          <a:p>
            <a:pPr>
              <a:buFont typeface="微软雅黑" panose="020B0503020204020204" pitchFamily="34" charset="-122"/>
              <a:buChar char="•"/>
            </a:pPr>
            <a:r>
              <a:rPr lang="zh-CN" altLang="en-US" smtClean="0">
                <a:hlinkClick r:id="rId2" action="ppaction://hlinksldjump"/>
              </a:rPr>
              <a:t>操作灵活</a:t>
            </a:r>
            <a:endParaRPr lang="en-US" altLang="zh-CN" smtClean="0"/>
          </a:p>
          <a:p>
            <a:pPr>
              <a:buFont typeface="微软雅黑" panose="020B0503020204020204" pitchFamily="34" charset="-122"/>
              <a:buChar char="•"/>
            </a:pPr>
            <a:r>
              <a:rPr lang="zh-CN" altLang="en-US" smtClean="0"/>
              <a:t>顺应发展</a:t>
            </a:r>
            <a:endParaRPr lang="en-US" altLang="zh-CN" smtClean="0"/>
          </a:p>
          <a:p>
            <a:pPr lvl="1"/>
            <a:r>
              <a:rPr lang="zh-CN" altLang="en-US" smtClean="0"/>
              <a:t>顺应前沿理论和技术发展以及工业界的需求</a:t>
            </a:r>
            <a:endParaRPr lang="en-US" altLang="zh-CN" smtClean="0"/>
          </a:p>
          <a:p>
            <a:pPr lvl="1"/>
            <a:r>
              <a:rPr lang="zh-CN" altLang="en-US" smtClean="0">
                <a:hlinkClick r:id="rId3" action="ppaction://hlinksldjump"/>
              </a:rPr>
              <a:t>新增知识点</a:t>
            </a:r>
            <a:endParaRPr lang="en-US" altLang="zh-CN" smtClean="0"/>
          </a:p>
          <a:p>
            <a:pPr lvl="1"/>
            <a:r>
              <a:rPr lang="zh-CN" altLang="en-US" smtClean="0">
                <a:hlinkClick r:id="rId4" action="ppaction://hlinksldjump"/>
              </a:rPr>
              <a:t>做出调整的知识点</a:t>
            </a:r>
            <a:endParaRPr lang="en-US" altLang="zh-CN" smtClean="0"/>
          </a:p>
          <a:p>
            <a:pPr lvl="1"/>
            <a:r>
              <a:rPr lang="zh-CN" altLang="en-US" smtClean="0">
                <a:hlinkClick r:id="rId5" action="ppaction://hlinksldjump"/>
              </a:rPr>
              <a:t>重视系统、重视基础</a:t>
            </a:r>
            <a:endParaRPr lang="en-US" altLang="zh-CN" smtClean="0"/>
          </a:p>
          <a:p>
            <a:pPr lvl="1"/>
            <a:r>
              <a:rPr lang="zh-CN" altLang="en-US" smtClean="0">
                <a:hlinkClick r:id="rId6" action="ppaction://hlinksldjump"/>
              </a:rPr>
              <a:t>保留经典</a:t>
            </a:r>
            <a:endParaRPr lang="en-US" altLang="zh-CN" smtClean="0"/>
          </a:p>
          <a:p>
            <a:pPr>
              <a:buFont typeface="微软雅黑" panose="020B0503020204020204" pitchFamily="34" charset="-122"/>
              <a:buChar char="•"/>
            </a:pPr>
            <a:r>
              <a:rPr lang="zh-CN" altLang="en-US" smtClean="0">
                <a:hlinkClick r:id="rId7" action="ppaction://hlinksldjump"/>
              </a:rPr>
              <a:t>强调交叉</a:t>
            </a:r>
            <a:endParaRPr lang="en-US" altLang="zh-CN" smtClean="0"/>
          </a:p>
        </p:txBody>
      </p:sp>
      <p:sp>
        <p:nvSpPr>
          <p:cNvPr id="183297" name="标题 1"/>
          <p:cNvSpPr>
            <a:spLocks noGrp="1"/>
          </p:cNvSpPr>
          <p:nvPr>
            <p:ph type="title" idx="4294967295"/>
          </p:nvPr>
        </p:nvSpPr>
        <p:spPr/>
        <p:txBody>
          <a:bodyPr/>
          <a:lstStyle/>
          <a:p>
            <a:r>
              <a:rPr lang="en-US" altLang="zh-CN" sz="4000" smtClean="0"/>
              <a:t>CS2013</a:t>
            </a:r>
            <a:r>
              <a:rPr lang="zh-CN" altLang="en-US" sz="4000" smtClean="0"/>
              <a:t>的特点</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44</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1"/>
          </p:nvPr>
        </p:nvSpPr>
        <p:spPr/>
        <p:txBody>
          <a:bodyPr/>
          <a:lstStyle/>
          <a:p>
            <a:pPr>
              <a:lnSpc>
                <a:spcPct val="125000"/>
              </a:lnSpc>
              <a:buFont typeface="微软雅黑" panose="020B0503020204020204" pitchFamily="34" charset="-122"/>
              <a:buChar char="•"/>
            </a:pPr>
            <a:r>
              <a:rPr lang="en-US" altLang="zh-CN" sz="2400" smtClean="0"/>
              <a:t>2010</a:t>
            </a:r>
            <a:r>
              <a:rPr lang="zh-CN" altLang="en-US" sz="2400" smtClean="0"/>
              <a:t>年</a:t>
            </a:r>
            <a:r>
              <a:rPr lang="en-US" altLang="zh-CN" sz="2400" smtClean="0"/>
              <a:t>12</a:t>
            </a:r>
            <a:r>
              <a:rPr lang="zh-CN" altLang="en-US" sz="2400" smtClean="0"/>
              <a:t>月，</a:t>
            </a:r>
            <a:r>
              <a:rPr lang="en-US" altLang="zh-CN" sz="2400" smtClean="0"/>
              <a:t>ACM/IEEE CS2013</a:t>
            </a:r>
            <a:r>
              <a:rPr lang="zh-CN" altLang="en-US" sz="2400" smtClean="0"/>
              <a:t>工作组对全球计算机系系主任进行问卷调查，收到</a:t>
            </a:r>
            <a:r>
              <a:rPr lang="en-US" altLang="zh-CN" sz="2400" smtClean="0"/>
              <a:t>201</a:t>
            </a:r>
            <a:r>
              <a:rPr lang="zh-CN" altLang="en-US" sz="2400" smtClean="0"/>
              <a:t>份有效反馈。反馈表明</a:t>
            </a:r>
            <a:endParaRPr lang="en-US" altLang="zh-CN" sz="2400" smtClean="0"/>
          </a:p>
          <a:p>
            <a:pPr lvl="1">
              <a:lnSpc>
                <a:spcPct val="125000"/>
              </a:lnSpc>
            </a:pPr>
            <a:r>
              <a:rPr lang="zh-CN" altLang="en-US" sz="2400" smtClean="0"/>
              <a:t>关于计算机专业核心知识，排名前三的是</a:t>
            </a:r>
            <a:r>
              <a:rPr lang="zh-CN" altLang="en-US" sz="2400" b="1" smtClean="0"/>
              <a:t>计算思维</a:t>
            </a:r>
            <a:r>
              <a:rPr lang="zh-CN" altLang="en-US" sz="2400" smtClean="0"/>
              <a:t>、程序设计基础、数据结构</a:t>
            </a:r>
            <a:endParaRPr lang="en-US" altLang="zh-CN" sz="2400" smtClean="0"/>
          </a:p>
          <a:p>
            <a:pPr lvl="1">
              <a:lnSpc>
                <a:spcPct val="125000"/>
              </a:lnSpc>
            </a:pPr>
            <a:r>
              <a:rPr lang="zh-CN" altLang="en-US" sz="2400" smtClean="0"/>
              <a:t>建议加入课程体系的新内容，排名前三的是信息安全、</a:t>
            </a:r>
            <a:r>
              <a:rPr lang="zh-CN" altLang="en-US" sz="2400" b="1" smtClean="0"/>
              <a:t>分布和并行计算</a:t>
            </a:r>
            <a:r>
              <a:rPr lang="zh-CN" altLang="en-US" sz="2400" smtClean="0"/>
              <a:t>、移动计算</a:t>
            </a:r>
            <a:endParaRPr lang="en-US" altLang="zh-CN" sz="2400" smtClean="0"/>
          </a:p>
          <a:p>
            <a:pPr>
              <a:lnSpc>
                <a:spcPct val="125000"/>
              </a:lnSpc>
              <a:buFont typeface="微软雅黑" panose="020B0503020204020204" pitchFamily="34" charset="-122"/>
              <a:buChar char="•"/>
            </a:pPr>
            <a:r>
              <a:rPr lang="zh-CN" altLang="en-US" sz="2400" smtClean="0"/>
              <a:t>在新的课程体系 </a:t>
            </a:r>
            <a:r>
              <a:rPr lang="en-US" altLang="zh-CN" sz="2400" smtClean="0"/>
              <a:t>CS2013</a:t>
            </a:r>
            <a:r>
              <a:rPr lang="zh-CN" altLang="en-US" sz="2400" smtClean="0"/>
              <a:t>中，将加入</a:t>
            </a:r>
            <a:r>
              <a:rPr lang="zh-CN" altLang="en-US" sz="2400" b="1" smtClean="0"/>
              <a:t>分布和并行计算</a:t>
            </a:r>
            <a:r>
              <a:rPr lang="zh-CN" altLang="en-US" sz="2400" smtClean="0"/>
              <a:t>、信息安全、系统基础、基于平台的编程这四大块核心知识模块</a:t>
            </a:r>
            <a:endParaRPr lang="en-US" altLang="zh-CN" sz="2000" smtClean="0"/>
          </a:p>
        </p:txBody>
      </p:sp>
      <p:sp>
        <p:nvSpPr>
          <p:cNvPr id="184321" name="标题 1"/>
          <p:cNvSpPr>
            <a:spLocks noGrp="1"/>
          </p:cNvSpPr>
          <p:nvPr>
            <p:ph type="title" idx="4294967295"/>
          </p:nvPr>
        </p:nvSpPr>
        <p:spPr/>
        <p:txBody>
          <a:bodyPr/>
          <a:lstStyle/>
          <a:p>
            <a:r>
              <a:rPr lang="zh-CN" altLang="en-US" sz="4000" smtClean="0"/>
              <a:t>新增知识点</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45</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内容占位符 2"/>
          <p:cNvSpPr>
            <a:spLocks noGrp="1"/>
          </p:cNvSpPr>
          <p:nvPr>
            <p:ph idx="1"/>
          </p:nvPr>
        </p:nvSpPr>
        <p:spPr/>
        <p:txBody>
          <a:bodyPr/>
          <a:lstStyle/>
          <a:p>
            <a:pPr>
              <a:buFont typeface="微软雅黑" panose="020B0503020204020204" pitchFamily="34" charset="-122"/>
              <a:buChar char="•"/>
            </a:pPr>
            <a:r>
              <a:rPr lang="en-US" altLang="zh-CN" sz="2800" smtClean="0"/>
              <a:t>2013: 18 KA</a:t>
            </a:r>
            <a:endParaRPr lang="zh-CN" altLang="en-US" sz="2800" smtClean="0"/>
          </a:p>
          <a:p>
            <a:pPr>
              <a:buFont typeface="微软雅黑" panose="020B0503020204020204" pitchFamily="34" charset="-122"/>
              <a:buChar char="•"/>
            </a:pPr>
            <a:r>
              <a:rPr lang="en-US" altLang="zh-CN" sz="1400" smtClean="0"/>
              <a:t>AL - Algorithms and Complexity </a:t>
            </a:r>
          </a:p>
          <a:p>
            <a:pPr>
              <a:buFont typeface="微软雅黑" panose="020B0503020204020204" pitchFamily="34" charset="-122"/>
              <a:buChar char="•"/>
            </a:pPr>
            <a:r>
              <a:rPr lang="en-US" altLang="zh-CN" sz="1400" smtClean="0"/>
              <a:t>AR - Architecture and Organization</a:t>
            </a:r>
          </a:p>
          <a:p>
            <a:pPr>
              <a:buFont typeface="微软雅黑" panose="020B0503020204020204" pitchFamily="34" charset="-122"/>
              <a:buChar char="•"/>
            </a:pPr>
            <a:r>
              <a:rPr lang="en-US" altLang="zh-CN" sz="1400" smtClean="0"/>
              <a:t>CN - Computational Science</a:t>
            </a:r>
          </a:p>
          <a:p>
            <a:pPr>
              <a:buFont typeface="微软雅黑" panose="020B0503020204020204" pitchFamily="34" charset="-122"/>
              <a:buChar char="•"/>
            </a:pPr>
            <a:r>
              <a:rPr lang="en-US" altLang="zh-CN" sz="1400" smtClean="0"/>
              <a:t>DS - Discrete Structures</a:t>
            </a:r>
          </a:p>
          <a:p>
            <a:pPr>
              <a:buFont typeface="微软雅黑" panose="020B0503020204020204" pitchFamily="34" charset="-122"/>
              <a:buChar char="•"/>
            </a:pPr>
            <a:r>
              <a:rPr lang="en-US" altLang="zh-CN" sz="1400" smtClean="0"/>
              <a:t>GV - Graphics and Visual Computing</a:t>
            </a:r>
          </a:p>
          <a:p>
            <a:pPr>
              <a:buFont typeface="微软雅黑" panose="020B0503020204020204" pitchFamily="34" charset="-122"/>
              <a:buChar char="•"/>
            </a:pPr>
            <a:r>
              <a:rPr lang="en-US" altLang="zh-CN" sz="1400" smtClean="0"/>
              <a:t>HC - Human-Computer Interaction</a:t>
            </a:r>
          </a:p>
          <a:p>
            <a:pPr>
              <a:buFont typeface="微软雅黑" panose="020B0503020204020204" pitchFamily="34" charset="-122"/>
              <a:buChar char="•"/>
            </a:pPr>
            <a:r>
              <a:rPr lang="en-US" altLang="zh-CN" sz="1400" b="1" smtClean="0"/>
              <a:t>IAS - Information Assurance and Security </a:t>
            </a:r>
          </a:p>
          <a:p>
            <a:pPr>
              <a:buFont typeface="微软雅黑" panose="020B0503020204020204" pitchFamily="34" charset="-122"/>
              <a:buChar char="•"/>
            </a:pPr>
            <a:r>
              <a:rPr lang="en-US" altLang="zh-CN" sz="1400" smtClean="0"/>
              <a:t>IM - Information Management </a:t>
            </a:r>
          </a:p>
          <a:p>
            <a:pPr>
              <a:buFont typeface="微软雅黑" panose="020B0503020204020204" pitchFamily="34" charset="-122"/>
              <a:buChar char="•"/>
            </a:pPr>
            <a:r>
              <a:rPr lang="en-US" altLang="zh-CN" sz="1400" smtClean="0"/>
              <a:t>IS - Intelligent Systems</a:t>
            </a:r>
          </a:p>
          <a:p>
            <a:pPr>
              <a:buFont typeface="微软雅黑" panose="020B0503020204020204" pitchFamily="34" charset="-122"/>
              <a:buChar char="•"/>
            </a:pPr>
            <a:r>
              <a:rPr lang="en-US" altLang="zh-CN" sz="1400" smtClean="0"/>
              <a:t>NC - Networking and Communications</a:t>
            </a:r>
          </a:p>
          <a:p>
            <a:pPr>
              <a:buFont typeface="微软雅黑" panose="020B0503020204020204" pitchFamily="34" charset="-122"/>
              <a:buChar char="•"/>
            </a:pPr>
            <a:r>
              <a:rPr lang="en-US" altLang="zh-CN" sz="1400" smtClean="0"/>
              <a:t>OS - Operating Systems</a:t>
            </a:r>
          </a:p>
          <a:p>
            <a:pPr>
              <a:buFont typeface="微软雅黑" panose="020B0503020204020204" pitchFamily="34" charset="-122"/>
              <a:buChar char="•"/>
            </a:pPr>
            <a:r>
              <a:rPr lang="en-US" altLang="zh-CN" sz="1400" b="1" smtClean="0"/>
              <a:t>PBD - Platform-based Development</a:t>
            </a:r>
          </a:p>
          <a:p>
            <a:pPr>
              <a:buFont typeface="微软雅黑" panose="020B0503020204020204" pitchFamily="34" charset="-122"/>
              <a:buChar char="•"/>
            </a:pPr>
            <a:r>
              <a:rPr lang="en-US" altLang="zh-CN" sz="1400" b="1" smtClean="0"/>
              <a:t>PD - Parallel and Distributed Computing</a:t>
            </a:r>
          </a:p>
          <a:p>
            <a:pPr>
              <a:buFont typeface="微软雅黑" panose="020B0503020204020204" pitchFamily="34" charset="-122"/>
              <a:buChar char="•"/>
            </a:pPr>
            <a:r>
              <a:rPr lang="en-US" altLang="zh-CN" sz="1400" smtClean="0"/>
              <a:t>PL - Programming Languages</a:t>
            </a:r>
          </a:p>
          <a:p>
            <a:pPr>
              <a:buFont typeface="微软雅黑" panose="020B0503020204020204" pitchFamily="34" charset="-122"/>
              <a:buChar char="•"/>
            </a:pPr>
            <a:r>
              <a:rPr lang="en-US" altLang="zh-CN" sz="1400" smtClean="0"/>
              <a:t>SDF - Software Development Fundamentals</a:t>
            </a:r>
          </a:p>
          <a:p>
            <a:pPr>
              <a:buFont typeface="微软雅黑" panose="020B0503020204020204" pitchFamily="34" charset="-122"/>
              <a:buChar char="•"/>
            </a:pPr>
            <a:r>
              <a:rPr lang="en-US" altLang="zh-CN" sz="1400" smtClean="0"/>
              <a:t>SE - Software Engineering </a:t>
            </a:r>
          </a:p>
          <a:p>
            <a:pPr>
              <a:buFont typeface="微软雅黑" panose="020B0503020204020204" pitchFamily="34" charset="-122"/>
              <a:buChar char="•"/>
            </a:pPr>
            <a:r>
              <a:rPr lang="en-US" altLang="zh-CN" sz="1400" b="1" smtClean="0"/>
              <a:t>SF - Systems Fundamentals</a:t>
            </a:r>
          </a:p>
          <a:p>
            <a:pPr>
              <a:buFont typeface="微软雅黑" panose="020B0503020204020204" pitchFamily="34" charset="-122"/>
              <a:buChar char="•"/>
            </a:pPr>
            <a:r>
              <a:rPr lang="en-US" altLang="zh-CN" sz="1400" smtClean="0"/>
              <a:t>SP - Social and Professional Issues </a:t>
            </a:r>
          </a:p>
        </p:txBody>
      </p:sp>
      <p:sp>
        <p:nvSpPr>
          <p:cNvPr id="185345" name="标题 1"/>
          <p:cNvSpPr>
            <a:spLocks noGrp="1"/>
          </p:cNvSpPr>
          <p:nvPr>
            <p:ph type="title" idx="4294967295"/>
          </p:nvPr>
        </p:nvSpPr>
        <p:spPr/>
        <p:txBody>
          <a:bodyPr/>
          <a:lstStyle/>
          <a:p>
            <a:r>
              <a:rPr lang="en-US" altLang="zh-CN" sz="4000" smtClean="0"/>
              <a:t>CS2013 &amp; CS2008 Knowledge Areas </a:t>
            </a:r>
            <a:endParaRPr lang="zh-CN" altLang="en-US" sz="4000" smtClean="0"/>
          </a:p>
        </p:txBody>
      </p:sp>
      <p:sp>
        <p:nvSpPr>
          <p:cNvPr id="185347" name="内容占位符 2"/>
          <p:cNvSpPr txBox="1"/>
          <p:nvPr/>
        </p:nvSpPr>
        <p:spPr bwMode="auto">
          <a:xfrm>
            <a:off x="4572000" y="1285875"/>
            <a:ext cx="4286250" cy="5113338"/>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en-US" altLang="zh-CN" sz="2800">
                <a:latin typeface="微软雅黑" panose="020B0503020204020204" pitchFamily="34" charset="-122"/>
                <a:ea typeface="微软雅黑" panose="020B0503020204020204" pitchFamily="34" charset="-122"/>
              </a:rPr>
              <a:t>2008: 14 KA</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Algorithms and Complexity (AL) </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Architecture and Organization (AR) </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Computational Science (CN)</a:t>
            </a:r>
            <a:endParaRPr lang="zh-CN" altLang="en-US" sz="1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Discrete Structures (DS)</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Graphics and Visual Computing (GV)</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Human-Computer Interaction (HC)</a:t>
            </a:r>
          </a:p>
          <a:p>
            <a:pPr marL="342900" indent="-342900" eaLnBrk="0" hangingPunct="0">
              <a:spcBef>
                <a:spcPct val="20000"/>
              </a:spcBef>
              <a:buClr>
                <a:srgbClr val="C00000"/>
              </a:buClr>
              <a:buFont typeface="微软雅黑" panose="020B0503020204020204" pitchFamily="34" charset="-122"/>
              <a:buChar char="•"/>
            </a:pPr>
            <a:endParaRPr lang="en-US" altLang="zh-CN" sz="1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Information Management (IM)</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Intelligent Systems (IS)</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Net-Centric Computing (NC) </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Operating Systems (OS) </a:t>
            </a: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Programming Fundamentals (PF) </a:t>
            </a:r>
          </a:p>
          <a:p>
            <a:pPr marL="342900" indent="-342900" eaLnBrk="0" hangingPunct="0">
              <a:spcBef>
                <a:spcPct val="20000"/>
              </a:spcBef>
              <a:buClr>
                <a:srgbClr val="C00000"/>
              </a:buClr>
              <a:buFont typeface="微软雅黑" panose="020B0503020204020204" pitchFamily="34" charset="-122"/>
              <a:buChar char="•"/>
            </a:pPr>
            <a:endParaRPr lang="en-US" altLang="zh-CN" sz="1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Programming Languages (PL) </a:t>
            </a:r>
          </a:p>
          <a:p>
            <a:pPr marL="342900" indent="-342900" eaLnBrk="0" hangingPunct="0">
              <a:spcBef>
                <a:spcPct val="20000"/>
              </a:spcBef>
              <a:buClr>
                <a:srgbClr val="C00000"/>
              </a:buClr>
              <a:buFont typeface="微软雅黑" panose="020B0503020204020204" pitchFamily="34" charset="-122"/>
              <a:buChar char="•"/>
            </a:pPr>
            <a:endParaRPr lang="en-US" altLang="zh-CN" sz="1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Software Engineering (SE)</a:t>
            </a:r>
          </a:p>
          <a:p>
            <a:pPr marL="342900" indent="-342900" eaLnBrk="0" hangingPunct="0">
              <a:spcBef>
                <a:spcPct val="20000"/>
              </a:spcBef>
              <a:buClr>
                <a:srgbClr val="C00000"/>
              </a:buClr>
              <a:buFont typeface="微软雅黑" panose="020B0503020204020204" pitchFamily="34" charset="-122"/>
              <a:buChar char="•"/>
            </a:pPr>
            <a:endParaRPr lang="en-US" altLang="zh-CN" sz="1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en-US" altLang="zh-CN" sz="1400">
                <a:latin typeface="微软雅黑" panose="020B0503020204020204" pitchFamily="34" charset="-122"/>
                <a:ea typeface="微软雅黑" panose="020B0503020204020204" pitchFamily="34" charset="-122"/>
              </a:rPr>
              <a:t>Social and Professional Issues (SP)</a:t>
            </a:r>
          </a:p>
          <a:p>
            <a:pPr marL="342900" indent="-342900" eaLnBrk="0" hangingPunct="0">
              <a:spcBef>
                <a:spcPct val="20000"/>
              </a:spcBef>
              <a:buClr>
                <a:srgbClr val="C00000"/>
              </a:buClr>
              <a:buFont typeface="微软雅黑" panose="020B0503020204020204" pitchFamily="34" charset="-122"/>
              <a:buChar char="•"/>
            </a:pPr>
            <a:endParaRPr lang="en-US" altLang="zh-CN" sz="1400">
              <a:latin typeface="微软雅黑" panose="020B0503020204020204" pitchFamily="34" charset="-122"/>
              <a:ea typeface="微软雅黑" panose="020B0503020204020204" pitchFamily="34" charset="-122"/>
            </a:endParaRPr>
          </a:p>
        </p:txBody>
      </p:sp>
      <p:cxnSp>
        <p:nvCxnSpPr>
          <p:cNvPr id="6" name="直接箭头连接符 5"/>
          <p:cNvCxnSpPr/>
          <p:nvPr/>
        </p:nvCxnSpPr>
        <p:spPr>
          <a:xfrm rot="5400000">
            <a:off x="4321969" y="4750594"/>
            <a:ext cx="642938" cy="5715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0800000">
            <a:off x="4000500" y="4214813"/>
            <a:ext cx="928688" cy="1587"/>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10800000" flipV="1">
            <a:off x="3857625" y="4214813"/>
            <a:ext cx="1071563" cy="500062"/>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46</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2"/>
          <p:cNvSpPr>
            <a:spLocks noGrp="1"/>
          </p:cNvSpPr>
          <p:nvPr>
            <p:ph idx="1"/>
          </p:nvPr>
        </p:nvSpPr>
        <p:spPr/>
        <p:txBody>
          <a:bodyPr/>
          <a:lstStyle/>
          <a:p>
            <a:pPr>
              <a:buFont typeface="微软雅黑" panose="020B0503020204020204" pitchFamily="34" charset="-122"/>
              <a:buChar char="•"/>
            </a:pPr>
            <a:r>
              <a:rPr lang="en-US" altLang="zh-CN" sz="2000" b="1" smtClean="0"/>
              <a:t>PD. Parallel and Distributed Computing </a:t>
            </a:r>
          </a:p>
          <a:p>
            <a:pPr lvl="1"/>
            <a:r>
              <a:rPr lang="en-US" altLang="zh-CN" sz="1800" b="1" smtClean="0"/>
              <a:t>(5 Core-Tier1 hours, 9 Core-Tier2 hours</a:t>
            </a:r>
            <a:r>
              <a:rPr lang="zh-CN" altLang="en-US" sz="1800" b="1" smtClean="0"/>
              <a:t>，</a:t>
            </a:r>
            <a:r>
              <a:rPr lang="en-US" altLang="zh-CN" sz="1800" b="1" smtClean="0"/>
              <a:t>14 total) </a:t>
            </a:r>
            <a:endParaRPr lang="en-US" altLang="zh-CN" sz="1800" smtClean="0"/>
          </a:p>
          <a:p>
            <a:pPr>
              <a:buFont typeface="微软雅黑" panose="020B0503020204020204" pitchFamily="34" charset="-122"/>
              <a:buChar char="•"/>
            </a:pPr>
            <a:r>
              <a:rPr lang="en-US" altLang="zh-CN" sz="2000" b="1" smtClean="0"/>
              <a:t>IAS. Information Assurance and Security</a:t>
            </a:r>
          </a:p>
          <a:p>
            <a:pPr lvl="1"/>
            <a:r>
              <a:rPr lang="en-US" altLang="zh-CN" sz="1800" b="1" smtClean="0"/>
              <a:t> (2 Core-Tier1 hours, 6 Core-Tier2 hours</a:t>
            </a:r>
            <a:r>
              <a:rPr lang="zh-CN" altLang="en-US" sz="1800" b="1" smtClean="0"/>
              <a:t> ，</a:t>
            </a:r>
            <a:r>
              <a:rPr lang="en-US" altLang="zh-CN" sz="1800" b="1" smtClean="0"/>
              <a:t>8 total) </a:t>
            </a:r>
            <a:endParaRPr lang="en-US" altLang="zh-CN" sz="1800" smtClean="0"/>
          </a:p>
          <a:p>
            <a:pPr>
              <a:buFont typeface="微软雅黑" panose="020B0503020204020204" pitchFamily="34" charset="-122"/>
              <a:buChar char="•"/>
            </a:pPr>
            <a:r>
              <a:rPr lang="en-US" altLang="zh-CN" sz="2000" b="1" smtClean="0"/>
              <a:t>SF. Systems Fundamentals </a:t>
            </a:r>
          </a:p>
          <a:p>
            <a:pPr lvl="1"/>
            <a:r>
              <a:rPr lang="en-US" altLang="zh-CN" sz="1800" b="1" smtClean="0"/>
              <a:t>(18 core Tier 1, 9 core Tier 2 hours, 27 total) </a:t>
            </a:r>
          </a:p>
          <a:p>
            <a:pPr>
              <a:buFont typeface="微软雅黑" panose="020B0503020204020204" pitchFamily="34" charset="-122"/>
              <a:buChar char="•"/>
            </a:pPr>
            <a:endParaRPr lang="en-US" altLang="zh-CN" sz="2000" b="1" smtClean="0"/>
          </a:p>
          <a:p>
            <a:pPr>
              <a:buFont typeface="微软雅黑" panose="020B0503020204020204" pitchFamily="34" charset="-122"/>
              <a:buChar char="•"/>
            </a:pPr>
            <a:r>
              <a:rPr lang="en-US" altLang="zh-CN" sz="2000" smtClean="0"/>
              <a:t>NC. Networking and Communication </a:t>
            </a:r>
          </a:p>
          <a:p>
            <a:pPr lvl="1"/>
            <a:r>
              <a:rPr lang="en-US" altLang="zh-CN" sz="1800" smtClean="0"/>
              <a:t>(3 Core-Tier1 hours, 7 Core-Tier2 hours</a:t>
            </a:r>
            <a:r>
              <a:rPr lang="zh-CN" altLang="en-US" sz="1800" smtClean="0"/>
              <a:t>，</a:t>
            </a:r>
            <a:r>
              <a:rPr lang="en-US" altLang="zh-CN" sz="1800" smtClean="0"/>
              <a:t> 10 total) </a:t>
            </a:r>
          </a:p>
          <a:p>
            <a:pPr>
              <a:buFont typeface="微软雅黑" panose="020B0503020204020204" pitchFamily="34" charset="-122"/>
              <a:buChar char="•"/>
            </a:pPr>
            <a:r>
              <a:rPr lang="en-US" altLang="zh-CN" sz="2000" b="1" smtClean="0"/>
              <a:t>PBD. Platform-Based Development (Elective)</a:t>
            </a:r>
            <a:endParaRPr lang="en-US" altLang="zh-CN" sz="2000" smtClean="0"/>
          </a:p>
          <a:p>
            <a:pPr lvl="1"/>
            <a:r>
              <a:rPr lang="zh-CN" altLang="en-US" sz="2000" smtClean="0"/>
              <a:t>这两个知识点原来涵盖在</a:t>
            </a:r>
            <a:r>
              <a:rPr lang="en-US" altLang="zh-CN" sz="2000" smtClean="0"/>
              <a:t>“Net-Centric Computing</a:t>
            </a:r>
            <a:r>
              <a:rPr lang="zh-CN" altLang="en-US" sz="2000" smtClean="0"/>
              <a:t>（</a:t>
            </a:r>
            <a:r>
              <a:rPr lang="en-US" altLang="zh-CN" sz="2000" smtClean="0"/>
              <a:t>NC</a:t>
            </a:r>
            <a:r>
              <a:rPr lang="zh-CN" altLang="en-US" sz="2000" smtClean="0"/>
              <a:t>）</a:t>
            </a:r>
            <a:r>
              <a:rPr lang="en-US" altLang="zh-CN" sz="2000" smtClean="0"/>
              <a:t>”</a:t>
            </a:r>
            <a:r>
              <a:rPr lang="zh-CN" altLang="en-US" sz="2000" smtClean="0"/>
              <a:t>知识点中，现在</a:t>
            </a:r>
            <a:r>
              <a:rPr lang="en-US" altLang="zh-CN" sz="2000" smtClean="0"/>
              <a:t>NC</a:t>
            </a:r>
            <a:r>
              <a:rPr lang="zh-CN" altLang="en-US" sz="2000" smtClean="0"/>
              <a:t>更名为“</a:t>
            </a:r>
            <a:r>
              <a:rPr lang="en-US" altLang="zh-CN" sz="2000" smtClean="0"/>
              <a:t>Networking and Communication</a:t>
            </a:r>
            <a:r>
              <a:rPr lang="zh-CN" altLang="en-US" sz="2000" smtClean="0"/>
              <a:t>”，新增</a:t>
            </a:r>
            <a:r>
              <a:rPr lang="en-US" altLang="zh-CN" sz="2000" smtClean="0"/>
              <a:t>PDB</a:t>
            </a:r>
            <a:r>
              <a:rPr lang="zh-CN" altLang="en-US" sz="2000" smtClean="0"/>
              <a:t>知识点讲述基于平台的编程</a:t>
            </a:r>
            <a:endParaRPr lang="en-US" altLang="zh-CN" sz="2000" b="1" smtClean="0"/>
          </a:p>
        </p:txBody>
      </p:sp>
      <p:sp>
        <p:nvSpPr>
          <p:cNvPr id="186369" name="标题 1"/>
          <p:cNvSpPr>
            <a:spLocks noGrp="1"/>
          </p:cNvSpPr>
          <p:nvPr>
            <p:ph type="title" idx="4294967295"/>
          </p:nvPr>
        </p:nvSpPr>
        <p:spPr/>
        <p:txBody>
          <a:bodyPr/>
          <a:lstStyle/>
          <a:p>
            <a:r>
              <a:rPr lang="zh-CN" altLang="en-US" sz="4000" smtClean="0"/>
              <a:t>新增知识点</a:t>
            </a:r>
          </a:p>
        </p:txBody>
      </p:sp>
      <p:sp>
        <p:nvSpPr>
          <p:cNvPr id="4" name="日期占位符 3"/>
          <p:cNvSpPr txBox="1">
            <a:spLocks noGrp="1"/>
          </p:cNvSpPr>
          <p:nvPr/>
        </p:nvSpPr>
        <p:spPr>
          <a:xfrm>
            <a:off x="5087886" y="6510419"/>
            <a:ext cx="2500312" cy="365125"/>
          </a:xfrm>
          <a:prstGeom prst="rect">
            <a:avLst/>
          </a:prstGeom>
          <a:noFill/>
        </p:spPr>
        <p:txBody>
          <a:bodyPr/>
          <a:lstStyle/>
          <a:p>
            <a:pPr>
              <a:defRPr/>
            </a:pPr>
            <a:r>
              <a:rPr lang="zh-CN" altLang="en-US" sz="1050" dirty="0">
                <a:ln>
                  <a:solidFill>
                    <a:sysClr val="windowText" lastClr="000000">
                      <a:alpha val="80000"/>
                    </a:sysClr>
                  </a:solidFill>
                </a:ln>
                <a:effectLst>
                  <a:reflection blurRad="6350" stA="60000" endA="900" endPos="60000" dist="60007" dir="5400000" sy="-100000" algn="bl" rotWithShape="0"/>
                </a:effectLst>
                <a:latin typeface="微软雅黑" panose="020B0503020204020204" pitchFamily="34" charset="-122"/>
                <a:ea typeface="微软雅黑" panose="020B0503020204020204" pitchFamily="34" charset="-122"/>
              </a:rPr>
              <a:t>第</a:t>
            </a:r>
            <a:r>
              <a:rPr lang="en-US" altLang="zh-CN" sz="1050" dirty="0">
                <a:ln>
                  <a:solidFill>
                    <a:sysClr val="windowText" lastClr="000000">
                      <a:alpha val="80000"/>
                    </a:sysClr>
                  </a:solidFill>
                </a:ln>
                <a:effectLst>
                  <a:reflection blurRad="6350" stA="60000" endA="900" endPos="60000" dist="60007" dir="5400000" sy="-100000" algn="bl" rotWithShape="0"/>
                </a:effectLst>
                <a:latin typeface="微软雅黑" panose="020B0503020204020204" pitchFamily="34" charset="-122"/>
                <a:ea typeface="微软雅黑" panose="020B0503020204020204" pitchFamily="34" charset="-122"/>
              </a:rPr>
              <a:t>15</a:t>
            </a:r>
            <a:r>
              <a:rPr lang="zh-CN" altLang="en-US" sz="1050" dirty="0">
                <a:ln>
                  <a:solidFill>
                    <a:sysClr val="windowText" lastClr="000000">
                      <a:alpha val="80000"/>
                    </a:sysClr>
                  </a:solidFill>
                </a:ln>
                <a:effectLst>
                  <a:reflection blurRad="6350" stA="60000" endA="900" endPos="60000" dist="60007" dir="5400000" sy="-100000" algn="bl" rotWithShape="0"/>
                </a:effectLst>
                <a:latin typeface="微软雅黑" panose="020B0503020204020204" pitchFamily="34" charset="-122"/>
                <a:ea typeface="微软雅黑" panose="020B0503020204020204" pitchFamily="34" charset="-122"/>
              </a:rPr>
              <a:t>届全国高校计算机系主任院长论坛</a:t>
            </a:r>
            <a:endParaRPr lang="zh-CN" altLang="en-US" sz="1050" dirty="0">
              <a:latin typeface="Corbel" panose="020B0503020204020204" pitchFamily="34" charset="0"/>
              <a:ea typeface="微软雅黑" panose="020B0503020204020204" pitchFamily="34" charset="-122"/>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47</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内容占位符 2"/>
          <p:cNvSpPr>
            <a:spLocks noGrp="1"/>
          </p:cNvSpPr>
          <p:nvPr>
            <p:ph idx="1"/>
          </p:nvPr>
        </p:nvSpPr>
        <p:spPr/>
        <p:txBody>
          <a:bodyPr/>
          <a:lstStyle/>
          <a:p>
            <a:pPr>
              <a:buFont typeface="微软雅黑" panose="020B0503020204020204" pitchFamily="34" charset="-122"/>
              <a:buChar char="•"/>
            </a:pPr>
            <a:r>
              <a:rPr lang="zh-CN" altLang="en-US" sz="2400" smtClean="0"/>
              <a:t>除此之外，强调在其它课程中也需要渗透并行计算知识，比如在算法课程中介绍并行算法，体系结构课程中介绍多核的内容，等等</a:t>
            </a:r>
          </a:p>
        </p:txBody>
      </p:sp>
      <p:sp>
        <p:nvSpPr>
          <p:cNvPr id="187393" name="标题 1"/>
          <p:cNvSpPr>
            <a:spLocks noGrp="1"/>
          </p:cNvSpPr>
          <p:nvPr>
            <p:ph type="title" idx="4294967295"/>
          </p:nvPr>
        </p:nvSpPr>
        <p:spPr/>
        <p:txBody>
          <a:bodyPr/>
          <a:lstStyle/>
          <a:p>
            <a:r>
              <a:rPr lang="en-US" altLang="zh-CN" sz="4000" smtClean="0"/>
              <a:t>PD. Parallel and Distributed Computing</a:t>
            </a:r>
            <a:endParaRPr lang="zh-CN" altLang="en-US" sz="4000" smtClean="0"/>
          </a:p>
        </p:txBody>
      </p:sp>
      <p:graphicFrame>
        <p:nvGraphicFramePr>
          <p:cNvPr id="95294" name="Group 62"/>
          <p:cNvGraphicFramePr>
            <a:graphicFrameLocks noGrp="1"/>
          </p:cNvGraphicFramePr>
          <p:nvPr/>
        </p:nvGraphicFramePr>
        <p:xfrm>
          <a:off x="571500" y="1643063"/>
          <a:ext cx="8139113" cy="2932113"/>
        </p:xfrm>
        <a:graphic>
          <a:graphicData uri="http://schemas.openxmlformats.org/drawingml/2006/table">
            <a:tbl>
              <a:tblPr/>
              <a:tblGrid>
                <a:gridCol w="5230813"/>
                <a:gridCol w="887412"/>
                <a:gridCol w="887413"/>
                <a:gridCol w="1133475"/>
              </a:tblGrid>
              <a:tr h="731838">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PD/Parallelism Fundamentals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PD/Parallel Decomposition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PD/Communication and Coordination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PD/Parallel Algorithms, Analysis, and Programming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PD/Parallel Architecture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PD/Parallel Performance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PD/Distributed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PD/Formal Models and Semantics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48</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09" name="Group 53"/>
          <p:cNvGraphicFramePr>
            <a:graphicFrameLocks noGrp="1"/>
          </p:cNvGraphicFramePr>
          <p:nvPr>
            <p:ph idx="1"/>
          </p:nvPr>
        </p:nvGraphicFramePr>
        <p:xfrm>
          <a:off x="169863" y="1341438"/>
          <a:ext cx="8794748" cy="2687694"/>
        </p:xfrm>
        <a:graphic>
          <a:graphicData uri="http://schemas.openxmlformats.org/drawingml/2006/table">
            <a:tbl>
              <a:tblPr/>
              <a:tblGrid>
                <a:gridCol w="3806807"/>
                <a:gridCol w="1848005"/>
                <a:gridCol w="1724666"/>
                <a:gridCol w="1415270"/>
              </a:tblGrid>
              <a:tr h="487622">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IAS/Fundamental Concepts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IAS/Network Security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IAS/Cryptography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IAS/Risk Management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IAS/Security Policy and Governance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 / Digital Forensics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 / Security Architecture and Systems Administration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IAS/Secure Software Design and Engineering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6</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0310" marR="9031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8417" name="标题 1"/>
          <p:cNvSpPr>
            <a:spLocks noGrp="1"/>
          </p:cNvSpPr>
          <p:nvPr>
            <p:ph type="title" idx="4294967295"/>
          </p:nvPr>
        </p:nvSpPr>
        <p:spPr/>
        <p:txBody>
          <a:bodyPr/>
          <a:lstStyle/>
          <a:p>
            <a:r>
              <a:rPr lang="en-US" altLang="zh-CN" sz="4000" smtClean="0"/>
              <a:t>IAS. Information Assurance and Security</a:t>
            </a:r>
            <a:endParaRPr lang="zh-CN" altLang="en-US" sz="4000" smtClean="0"/>
          </a:p>
        </p:txBody>
      </p:sp>
      <p:pic>
        <p:nvPicPr>
          <p:cNvPr id="22532" name="Picture 4"/>
          <p:cNvPicPr>
            <a:picLocks noChangeAspect="1" noChangeArrowheads="1"/>
          </p:cNvPicPr>
          <p:nvPr/>
        </p:nvPicPr>
        <p:blipFill>
          <a:blip r:embed="rId2"/>
          <a:srcRect/>
          <a:stretch>
            <a:fillRect/>
          </a:stretch>
        </p:blipFill>
        <p:spPr bwMode="auto">
          <a:xfrm>
            <a:off x="714375" y="4286250"/>
            <a:ext cx="7786688" cy="1352550"/>
          </a:xfrm>
          <a:prstGeom prst="rect">
            <a:avLst/>
          </a:prstGeom>
          <a:noFill/>
          <a:ln w="9525">
            <a:noFill/>
            <a:miter lim="800000"/>
            <a:headEnd/>
            <a:tailEnd/>
          </a:ln>
          <a:effectLst>
            <a:prstShdw prst="shdw17" dist="17961" dir="2700000">
              <a:schemeClr val="accent1">
                <a:gamma/>
                <a:shade val="60000"/>
                <a:invGamma/>
                <a:alpha val="50000"/>
              </a:schemeClr>
            </a:prstShdw>
          </a:effectLst>
        </p:spPr>
      </p:pic>
      <p:pic>
        <p:nvPicPr>
          <p:cNvPr id="188466" name="矩形标注 7"/>
          <p:cNvPicPr>
            <a:picLocks noChangeArrowheads="1"/>
          </p:cNvPicPr>
          <p:nvPr/>
        </p:nvPicPr>
        <p:blipFill>
          <a:blip r:embed="rId3"/>
          <a:srcRect/>
          <a:stretch>
            <a:fillRect/>
          </a:stretch>
        </p:blipFill>
        <p:spPr bwMode="auto">
          <a:xfrm>
            <a:off x="755650" y="5589588"/>
            <a:ext cx="7815263" cy="993775"/>
          </a:xfrm>
          <a:prstGeom prst="rect">
            <a:avLst/>
          </a:prstGeom>
          <a:solidFill>
            <a:schemeClr val="accent1"/>
          </a:solidFill>
          <a:ln w="9525">
            <a:noFill/>
            <a:miter lim="800000"/>
            <a:headEnd/>
            <a:tailEnd/>
          </a:ln>
        </p:spPr>
      </p:pic>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49</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5"/>
          <p:cNvSpPr>
            <a:spLocks noGrp="1" noChangeArrowheads="1"/>
          </p:cNvSpPr>
          <p:nvPr>
            <p:ph idx="1"/>
          </p:nvPr>
        </p:nvSpPr>
        <p:spPr/>
        <p:txBody>
          <a:bodyPr/>
          <a:lstStyle/>
          <a:p>
            <a:pPr eaLnBrk="1" hangingPunct="1"/>
            <a:r>
              <a:rPr lang="zh-CN" altLang="en-US" dirty="0" smtClean="0">
                <a:latin typeface="宋体" pitchFamily="2" charset="-122"/>
              </a:rPr>
              <a:t>什么是程序设计语言(</a:t>
            </a:r>
            <a:r>
              <a:rPr lang="en-US" altLang="zh-CN" dirty="0" smtClean="0">
                <a:latin typeface="宋体" pitchFamily="2" charset="-122"/>
              </a:rPr>
              <a:t>PL)</a:t>
            </a:r>
          </a:p>
          <a:p>
            <a:pPr eaLnBrk="1" hangingPunct="1"/>
            <a:r>
              <a:rPr lang="zh-CN" altLang="en-US" dirty="0" smtClean="0">
                <a:latin typeface="宋体" pitchFamily="2" charset="-122"/>
              </a:rPr>
              <a:t>为什么研究</a:t>
            </a:r>
            <a:r>
              <a:rPr lang="en-US" altLang="zh-CN" dirty="0" smtClean="0">
                <a:latin typeface="宋体" pitchFamily="2" charset="-122"/>
              </a:rPr>
              <a:t>PL</a:t>
            </a:r>
          </a:p>
          <a:p>
            <a:pPr eaLnBrk="1" hangingPunct="1"/>
            <a:r>
              <a:rPr lang="zh-CN" altLang="en-US" dirty="0" smtClean="0">
                <a:latin typeface="宋体" pitchFamily="2" charset="-122"/>
              </a:rPr>
              <a:t>语言规范与处理器</a:t>
            </a:r>
          </a:p>
          <a:p>
            <a:pPr eaLnBrk="1" hangingPunct="1"/>
            <a:r>
              <a:rPr lang="zh-CN" altLang="en-US" dirty="0" smtClean="0">
                <a:latin typeface="宋体" pitchFamily="2" charset="-122"/>
              </a:rPr>
              <a:t>本课程内容与要求</a:t>
            </a:r>
            <a:endParaRPr lang="zh-CN" altLang="en-US" dirty="0" smtClean="0">
              <a:latin typeface="黑体" pitchFamily="49" charset="-122"/>
              <a:ea typeface="黑体" pitchFamily="49" charset="-122"/>
            </a:endParaRPr>
          </a:p>
        </p:txBody>
      </p:sp>
      <p:sp>
        <p:nvSpPr>
          <p:cNvPr id="2063" name="Rectangle 4"/>
          <p:cNvSpPr>
            <a:spLocks noGrp="1" noChangeArrowheads="1"/>
          </p:cNvSpPr>
          <p:nvPr>
            <p:ph type="title" idx="4294967295"/>
          </p:nvPr>
        </p:nvSpPr>
        <p:spPr/>
        <p:txBody>
          <a:bodyPr/>
          <a:lstStyle/>
          <a:p>
            <a:pPr eaLnBrk="1" hangingPunct="1"/>
            <a:r>
              <a:rPr lang="zh-CN" altLang="en-US" dirty="0" smtClean="0">
                <a:solidFill>
                  <a:schemeClr val="tx1"/>
                </a:solidFill>
              </a:rPr>
              <a:t>第0章  导   论</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336" name="Group 56"/>
          <p:cNvGraphicFramePr>
            <a:graphicFrameLocks noGrp="1"/>
          </p:cNvGraphicFramePr>
          <p:nvPr>
            <p:ph idx="1"/>
          </p:nvPr>
        </p:nvGraphicFramePr>
        <p:xfrm>
          <a:off x="169863" y="1341438"/>
          <a:ext cx="8794751" cy="3824284"/>
        </p:xfrm>
        <a:graphic>
          <a:graphicData uri="http://schemas.openxmlformats.org/drawingml/2006/table">
            <a:tbl>
              <a:tblPr/>
              <a:tblGrid>
                <a:gridCol w="5494248"/>
                <a:gridCol w="1649154"/>
                <a:gridCol w="1651349"/>
              </a:tblGrid>
              <a:tr h="89361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 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 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SF/Computational Paradigms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SF/Cross-Layer Communications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59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SF/State-State Transition-State Machines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6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SF/System Support for Parallelism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SF/Performance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59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SF/Resource Allocation and Scheduling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SF/Proximity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SF/Virtualization and Isolation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SF/Reliability through Redundancy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18</a:t>
                      </a: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4865" marR="9486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89441" name="标题 1"/>
          <p:cNvSpPr>
            <a:spLocks noGrp="1"/>
          </p:cNvSpPr>
          <p:nvPr>
            <p:ph type="title" idx="4294967295"/>
          </p:nvPr>
        </p:nvSpPr>
        <p:spPr/>
        <p:txBody>
          <a:bodyPr/>
          <a:lstStyle/>
          <a:p>
            <a:r>
              <a:rPr lang="en-US" altLang="zh-CN" sz="4000" smtClean="0"/>
              <a:t>SF. Systems Fundamentals</a:t>
            </a:r>
            <a:endParaRPr lang="zh-CN" altLang="en-US" sz="4000" smtClean="0"/>
          </a:p>
        </p:txBody>
      </p:sp>
      <p:sp>
        <p:nvSpPr>
          <p:cNvPr id="189492" name="内容占位符 2"/>
          <p:cNvSpPr txBox="1"/>
          <p:nvPr/>
        </p:nvSpPr>
        <p:spPr bwMode="auto">
          <a:xfrm>
            <a:off x="250825" y="5857875"/>
            <a:ext cx="8572500" cy="100012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首次提出，需要从系统的观点介绍软件的基础原理与策略</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50</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84" name="Group 80"/>
          <p:cNvGraphicFramePr>
            <a:graphicFrameLocks noGrp="1"/>
          </p:cNvGraphicFramePr>
          <p:nvPr>
            <p:ph idx="1"/>
          </p:nvPr>
        </p:nvGraphicFramePr>
        <p:xfrm>
          <a:off x="169863" y="1341438"/>
          <a:ext cx="8794750" cy="2687638"/>
        </p:xfrm>
        <a:graphic>
          <a:graphicData uri="http://schemas.openxmlformats.org/drawingml/2006/table">
            <a:tbl>
              <a:tblPr/>
              <a:tblGrid>
                <a:gridCol w="5508476"/>
                <a:gridCol w="1643138"/>
                <a:gridCol w="1643136"/>
              </a:tblGrid>
              <a:tr h="731838">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 Networking and Communication</a:t>
                      </a: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NC/Introduction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NC/Networked Applications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NC/Reliable Data Delivery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NC/Routing And Forwarding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NC/Local Area Networks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NC/Resource Allocation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NC/Mobility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a:t>
                      </a: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7</a:t>
                      </a: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26983" marR="12698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0465" name="标题 1"/>
          <p:cNvSpPr>
            <a:spLocks noGrp="1"/>
          </p:cNvSpPr>
          <p:nvPr>
            <p:ph type="title" idx="4294967295"/>
          </p:nvPr>
        </p:nvSpPr>
        <p:spPr/>
        <p:txBody>
          <a:bodyPr/>
          <a:lstStyle/>
          <a:p>
            <a:r>
              <a:rPr lang="en-US" altLang="zh-CN" sz="3600" dirty="0" smtClean="0"/>
              <a:t>PBD. Platform-Based Development </a:t>
            </a:r>
            <a:br>
              <a:rPr lang="en-US" altLang="zh-CN" sz="3600" dirty="0" smtClean="0"/>
            </a:br>
            <a:r>
              <a:rPr lang="en-US" altLang="zh-CN" sz="3600" dirty="0" smtClean="0"/>
              <a:t>NC. Networking and Communication</a:t>
            </a:r>
            <a:endParaRPr lang="zh-CN" altLang="en-US" sz="3600" dirty="0" smtClean="0"/>
          </a:p>
        </p:txBody>
      </p:sp>
      <p:graphicFrame>
        <p:nvGraphicFramePr>
          <p:cNvPr id="98383" name="Group 79"/>
          <p:cNvGraphicFramePr>
            <a:graphicFrameLocks noGrp="1"/>
          </p:cNvGraphicFramePr>
          <p:nvPr/>
        </p:nvGraphicFramePr>
        <p:xfrm>
          <a:off x="467544" y="4071938"/>
          <a:ext cx="5195887" cy="2438400"/>
        </p:xfrm>
        <a:graphic>
          <a:graphicData uri="http://schemas.openxmlformats.org/drawingml/2006/table">
            <a:tbl>
              <a:tblPr/>
              <a:tblGrid>
                <a:gridCol w="5195887"/>
              </a:tblGrid>
              <a:tr h="243840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CS 2008 NC. Net-Centric Computing (15 core hours)</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NC/Introduction(2)</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NC/Network Communication (7)</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NC/Network Security (6)</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NC/Web Organization</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NC/Networked Applications</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NC/Network Management</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NC/Compression</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NC/Multimedia Technologies</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NC/Mobile Computing</a:t>
                      </a:r>
                      <a:endParaRPr kumimoji="0" lang="zh-CN"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98385" name="Group 81"/>
          <p:cNvGraphicFramePr>
            <a:graphicFrameLocks noGrp="1"/>
          </p:cNvGraphicFramePr>
          <p:nvPr/>
        </p:nvGraphicFramePr>
        <p:xfrm>
          <a:off x="4929188" y="4071938"/>
          <a:ext cx="3998912" cy="1709830"/>
        </p:xfrm>
        <a:graphic>
          <a:graphicData uri="http://schemas.openxmlformats.org/drawingml/2006/table">
            <a:tbl>
              <a:tblPr/>
              <a:tblGrid>
                <a:gridCol w="2646362"/>
                <a:gridCol w="1352550"/>
              </a:tblGrid>
              <a:tr h="48758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 Platform-Based Development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 Electives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PBD/Introduction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PBD/Web Platforms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PBD/Mobile Platforms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PBD/Industrial Platforms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PBD/Game Platforms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 name="圆角右箭头 12"/>
          <p:cNvSpPr/>
          <p:nvPr/>
        </p:nvSpPr>
        <p:spPr>
          <a:xfrm rot="5400000">
            <a:off x="7358082" y="2857496"/>
            <a:ext cx="1285884" cy="1000132"/>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14" name="圆角右箭头 13"/>
          <p:cNvSpPr/>
          <p:nvPr/>
        </p:nvSpPr>
        <p:spPr>
          <a:xfrm rot="16200000" flipH="1">
            <a:off x="835757" y="2664650"/>
            <a:ext cx="857252" cy="1100069"/>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8" name="内容占位符 2"/>
          <p:cNvSpPr txBox="1"/>
          <p:nvPr/>
        </p:nvSpPr>
        <p:spPr bwMode="auto">
          <a:xfrm>
            <a:off x="357188" y="2143125"/>
            <a:ext cx="8229600" cy="1428750"/>
          </a:xfrm>
          <a:prstGeom prst="rect">
            <a:avLst/>
          </a:prstGeom>
          <a:solidFill>
            <a:schemeClr val="bg1"/>
          </a:solidFill>
          <a:ln w="9525">
            <a:solidFill>
              <a:srgbClr val="C00000"/>
            </a:solid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不再过多的强调网络通讯知识，强调从网络应用软件的角度给出相关知识</a:t>
            </a:r>
            <a:endParaRPr lang="en-US" altLang="zh-CN" sz="2400">
              <a:latin typeface="微软雅黑" panose="020B0503020204020204" pitchFamily="34" charset="-122"/>
              <a:ea typeface="微软雅黑" panose="020B0503020204020204" pitchFamily="34" charset="-122"/>
            </a:endParaRPr>
          </a:p>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适应移动互联网的发展，单独形成</a:t>
            </a:r>
            <a:r>
              <a:rPr lang="en-US" altLang="zh-CN" sz="2400">
                <a:latin typeface="微软雅黑" panose="020B0503020204020204" pitchFamily="34" charset="-122"/>
                <a:ea typeface="微软雅黑" panose="020B0503020204020204" pitchFamily="34" charset="-122"/>
              </a:rPr>
              <a:t>PBD</a:t>
            </a:r>
            <a:r>
              <a:rPr lang="zh-CN" altLang="en-US" sz="2400">
                <a:latin typeface="微软雅黑" panose="020B0503020204020204" pitchFamily="34" charset="-122"/>
                <a:ea typeface="微软雅黑" panose="020B0503020204020204" pitchFamily="34" charset="-122"/>
              </a:rPr>
              <a:t>知识点</a:t>
            </a:r>
          </a:p>
        </p:txBody>
      </p:sp>
      <p:sp>
        <p:nvSpPr>
          <p:cNvPr id="10" name="动作按钮: 上一张 9">
            <a:hlinkClick r:id="rId3" action="ppaction://hlinksldjump" highlightClick="1"/>
          </p:cNvPr>
          <p:cNvSpPr/>
          <p:nvPr/>
        </p:nvSpPr>
        <p:spPr>
          <a:xfrm>
            <a:off x="8601104" y="5970605"/>
            <a:ext cx="500033" cy="428629"/>
          </a:xfrm>
          <a:prstGeom prst="actionButtonRetur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51</a:t>
            </a:fld>
            <a:r>
              <a:rPr lang="zh-CN" altLang="en-US" smtClean="0"/>
              <a:t>页</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 calcmode="lin" valueType="num">
                                      <p:cBhvr additive="base">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内容占位符 2"/>
          <p:cNvSpPr>
            <a:spLocks noGrp="1"/>
          </p:cNvSpPr>
          <p:nvPr>
            <p:ph idx="1"/>
          </p:nvPr>
        </p:nvSpPr>
        <p:spPr/>
        <p:txBody>
          <a:bodyPr/>
          <a:lstStyle/>
          <a:p>
            <a:pPr>
              <a:buFont typeface="微软雅黑" panose="020B0503020204020204" pitchFamily="34" charset="-122"/>
              <a:buChar char="•"/>
            </a:pPr>
            <a:r>
              <a:rPr lang="en-US" altLang="zh-CN" sz="2000" b="1" smtClean="0"/>
              <a:t>SDF. Software Development Fundamentals </a:t>
            </a:r>
          </a:p>
          <a:p>
            <a:pPr lvl="1"/>
            <a:r>
              <a:rPr lang="en-US" altLang="zh-CN" sz="2000" b="1" smtClean="0"/>
              <a:t>(42 Core-Tier1 hours</a:t>
            </a:r>
            <a:r>
              <a:rPr lang="zh-CN" altLang="en-US" sz="2000" b="1" smtClean="0"/>
              <a:t>，</a:t>
            </a:r>
            <a:r>
              <a:rPr lang="en-US" altLang="zh-CN" sz="2000" b="1" smtClean="0"/>
              <a:t>42 total)</a:t>
            </a:r>
            <a:endParaRPr lang="en-US" altLang="zh-CN" sz="2000" smtClean="0"/>
          </a:p>
          <a:p>
            <a:pPr lvl="1"/>
            <a:r>
              <a:rPr lang="zh-CN" altLang="en-US" sz="2400" smtClean="0"/>
              <a:t>由</a:t>
            </a:r>
            <a:r>
              <a:rPr lang="en-US" altLang="zh-CN" sz="2400" smtClean="0"/>
              <a:t>Programming Fundamentals (PF)</a:t>
            </a:r>
            <a:r>
              <a:rPr lang="zh-CN" altLang="en-US" sz="2400" smtClean="0"/>
              <a:t>精炼改进而得</a:t>
            </a:r>
            <a:endParaRPr lang="en-US" altLang="zh-CN" sz="2000" smtClean="0"/>
          </a:p>
          <a:p>
            <a:pPr>
              <a:buFont typeface="微软雅黑" panose="020B0503020204020204" pitchFamily="34" charset="-122"/>
              <a:buChar char="•"/>
            </a:pPr>
            <a:r>
              <a:rPr lang="en-US" altLang="zh-CN" sz="2000" b="1" smtClean="0"/>
              <a:t>AR. Architecture and Organization </a:t>
            </a:r>
          </a:p>
          <a:p>
            <a:pPr lvl="1"/>
            <a:r>
              <a:rPr lang="en-US" altLang="zh-CN" sz="1800" b="1" smtClean="0"/>
              <a:t>(0 Core-Tier 1 hours, 16 Core-Tier 2 hours , 16 total) </a:t>
            </a:r>
          </a:p>
          <a:p>
            <a:pPr>
              <a:buFont typeface="微软雅黑" panose="020B0503020204020204" pitchFamily="34" charset="-122"/>
              <a:buChar char="•"/>
            </a:pPr>
            <a:r>
              <a:rPr lang="en-US" altLang="zh-CN" sz="2000" b="1" smtClean="0"/>
              <a:t>PL. Programming Languages </a:t>
            </a:r>
          </a:p>
          <a:p>
            <a:pPr lvl="1"/>
            <a:r>
              <a:rPr lang="en-US" altLang="zh-CN" sz="1800" b="1" smtClean="0"/>
              <a:t>(8 Core-Tier1 hours, 20 Core-Tier2 hours , 28 total) </a:t>
            </a:r>
          </a:p>
          <a:p>
            <a:pPr>
              <a:buFont typeface="微软雅黑" panose="020B0503020204020204" pitchFamily="34" charset="-122"/>
              <a:buChar char="•"/>
            </a:pPr>
            <a:r>
              <a:rPr lang="en-US" altLang="zh-CN" sz="2000" b="1" smtClean="0"/>
              <a:t>SE. Software Engineering </a:t>
            </a:r>
          </a:p>
          <a:p>
            <a:pPr lvl="1"/>
            <a:r>
              <a:rPr lang="en-US" altLang="zh-CN" sz="1800" b="1" smtClean="0"/>
              <a:t>(6 Core-Tier1 hours; 21 Core-Tier2 hours)</a:t>
            </a:r>
          </a:p>
          <a:p>
            <a:pPr>
              <a:buFont typeface="微软雅黑" panose="020B0503020204020204" pitchFamily="34" charset="-122"/>
              <a:buChar char="•"/>
            </a:pPr>
            <a:r>
              <a:rPr lang="en-US" altLang="zh-CN" sz="2000" b="1" smtClean="0"/>
              <a:t>CN. Computational Science</a:t>
            </a:r>
          </a:p>
          <a:p>
            <a:pPr lvl="1"/>
            <a:r>
              <a:rPr lang="en-US" altLang="zh-CN" sz="1800" b="1" smtClean="0"/>
              <a:t>1 Core-Tier1 hours, 0 Core-Tier2 hours</a:t>
            </a:r>
            <a:endParaRPr lang="en-US" altLang="zh-CN" sz="2400" smtClean="0"/>
          </a:p>
          <a:p>
            <a:pPr lvl="1"/>
            <a:endParaRPr lang="en-US" altLang="zh-CN" sz="2000" smtClean="0"/>
          </a:p>
          <a:p>
            <a:pPr lvl="1"/>
            <a:endParaRPr lang="en-US" altLang="zh-CN" sz="2000" b="1" smtClean="0"/>
          </a:p>
        </p:txBody>
      </p:sp>
      <p:sp>
        <p:nvSpPr>
          <p:cNvPr id="192513" name="标题 1"/>
          <p:cNvSpPr>
            <a:spLocks noGrp="1"/>
          </p:cNvSpPr>
          <p:nvPr>
            <p:ph type="title" idx="4294967295"/>
          </p:nvPr>
        </p:nvSpPr>
        <p:spPr/>
        <p:txBody>
          <a:bodyPr/>
          <a:lstStyle/>
          <a:p>
            <a:r>
              <a:rPr lang="zh-CN" altLang="en-US" sz="4000" smtClean="0"/>
              <a:t>做出调整的知识点</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52</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419" name="Group 43"/>
          <p:cNvGraphicFramePr>
            <a:graphicFrameLocks noGrp="1"/>
          </p:cNvGraphicFramePr>
          <p:nvPr>
            <p:ph idx="1"/>
          </p:nvPr>
        </p:nvGraphicFramePr>
        <p:xfrm>
          <a:off x="246063" y="3895884"/>
          <a:ext cx="8794750" cy="1710055"/>
        </p:xfrm>
        <a:graphic>
          <a:graphicData uri="http://schemas.openxmlformats.org/drawingml/2006/table">
            <a:tbl>
              <a:tblPr/>
              <a:tblGrid>
                <a:gridCol w="5711826"/>
                <a:gridCol w="1590186"/>
                <a:gridCol w="1492738"/>
              </a:tblGrid>
              <a:tr h="48736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SDF/Algorithms and Design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SDF/Fundamental Programming Concepts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10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SDF/Fundamental Data Structures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SDF/Development Methods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42</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95677" marR="9567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3537" name="标题 1"/>
          <p:cNvSpPr>
            <a:spLocks noGrp="1"/>
          </p:cNvSpPr>
          <p:nvPr>
            <p:ph type="title" idx="4294967295"/>
          </p:nvPr>
        </p:nvSpPr>
        <p:spPr/>
        <p:txBody>
          <a:bodyPr/>
          <a:lstStyle/>
          <a:p>
            <a:r>
              <a:rPr lang="en-US" altLang="zh-CN" sz="4000" smtClean="0"/>
              <a:t>SDF. Software Development Fundamentals</a:t>
            </a:r>
            <a:endParaRPr lang="zh-CN" altLang="en-US" sz="4000" smtClean="0"/>
          </a:p>
        </p:txBody>
      </p:sp>
      <p:graphicFrame>
        <p:nvGraphicFramePr>
          <p:cNvPr id="101418" name="Group 42"/>
          <p:cNvGraphicFramePr>
            <a:graphicFrameLocks noGrp="1"/>
          </p:cNvGraphicFramePr>
          <p:nvPr/>
        </p:nvGraphicFramePr>
        <p:xfrm>
          <a:off x="1928813" y="1214438"/>
          <a:ext cx="5670550" cy="2194560"/>
        </p:xfrm>
        <a:graphic>
          <a:graphicData uri="http://schemas.openxmlformats.org/drawingml/2006/table">
            <a:tbl>
              <a:tblPr/>
              <a:tblGrid>
                <a:gridCol w="5670550"/>
              </a:tblGrid>
              <a:tr h="219392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 2008 PF. Programming Fundamentals (47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PF/Fundamental Constructs (9)</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PF/Algorithmic Problem Solving (6)</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PF/Data Structures (10)</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PF/Recursion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PF/Event Driven Programming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PF/Object Oriented (8)</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PF/Foundations Information Security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PF/Secure Programming (2)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下箭头 5"/>
          <p:cNvSpPr/>
          <p:nvPr/>
        </p:nvSpPr>
        <p:spPr>
          <a:xfrm>
            <a:off x="4644008" y="3554604"/>
            <a:ext cx="357190" cy="285752"/>
          </a:xfrm>
          <a:prstGeom prst="down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193575" name="内容占位符 2"/>
          <p:cNvSpPr txBox="1"/>
          <p:nvPr/>
        </p:nvSpPr>
        <p:spPr bwMode="auto">
          <a:xfrm>
            <a:off x="323528" y="5937860"/>
            <a:ext cx="8229600" cy="515476"/>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从软件开发的观点介绍软件的基础原理与制作策略</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53</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9" name="Group 59"/>
          <p:cNvGraphicFramePr>
            <a:graphicFrameLocks noGrp="1"/>
          </p:cNvGraphicFramePr>
          <p:nvPr>
            <p:ph idx="1"/>
          </p:nvPr>
        </p:nvGraphicFramePr>
        <p:xfrm>
          <a:off x="214313" y="3928116"/>
          <a:ext cx="8794750" cy="2717854"/>
        </p:xfrm>
        <a:graphic>
          <a:graphicData uri="http://schemas.openxmlformats.org/drawingml/2006/table">
            <a:tbl>
              <a:tblPr/>
              <a:tblGrid>
                <a:gridCol w="6041641"/>
                <a:gridCol w="1682268"/>
                <a:gridCol w="1070841"/>
              </a:tblGrid>
              <a:tr h="48762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Core-Tier 2</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Hours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Includes</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Elective</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AR/Digital logic and digital systems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3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AR/Machine level representation of data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3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AR/Assembly level machine organization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6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AR/Memory system organization and architecture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3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AR/Interfacing and communication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1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AR/Functional organization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Y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AR/Multiprocessing and alternative architectures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Y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AR/Performance enhancements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Y </a:t>
                      </a:r>
                      <a:endParaRPr kumimoji="0" lang="zh-CN" altLang="zh-CN" sz="18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460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rPr>
                        <a:t>total</a:t>
                      </a:r>
                      <a:endParaRPr kumimoji="0" lang="zh-CN" altLang="zh-CN" sz="1800" b="1"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16</a:t>
                      </a: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2966" marR="7296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4561" name="标题 1"/>
          <p:cNvSpPr>
            <a:spLocks noGrp="1"/>
          </p:cNvSpPr>
          <p:nvPr>
            <p:ph type="title" idx="4294967295"/>
          </p:nvPr>
        </p:nvSpPr>
        <p:spPr/>
        <p:txBody>
          <a:bodyPr/>
          <a:lstStyle/>
          <a:p>
            <a:r>
              <a:rPr lang="en-US" altLang="zh-CN" sz="4000" smtClean="0"/>
              <a:t>AR. Architecture and Organization</a:t>
            </a:r>
            <a:endParaRPr lang="zh-CN" altLang="en-US" sz="4000" smtClean="0"/>
          </a:p>
        </p:txBody>
      </p:sp>
      <p:graphicFrame>
        <p:nvGraphicFramePr>
          <p:cNvPr id="5" name="表格 4"/>
          <p:cNvGraphicFramePr>
            <a:graphicFrameLocks noGrp="1"/>
          </p:cNvGraphicFramePr>
          <p:nvPr/>
        </p:nvGraphicFramePr>
        <p:xfrm>
          <a:off x="1928813" y="1285875"/>
          <a:ext cx="5886450" cy="2346960"/>
        </p:xfrm>
        <a:graphic>
          <a:graphicData uri="http://schemas.openxmlformats.org/drawingml/2006/table">
            <a:tbl>
              <a:tblPr/>
              <a:tblGrid>
                <a:gridCol w="5886450"/>
              </a:tblGrid>
              <a:tr h="234632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CS 2008 </a:t>
                      </a: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 Architecture and Organization (36 core hours)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AR/Digital Logic And Data Representation (7)</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AR/Computer Architecture And Organization (9)</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AR/Interfacing And I/O Strategies (3)</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AR/Memory Architecture (5)</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AR/Functional Organization (6)</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AR/Multiprocessing (6)</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AR/Performance Enhancements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AR/Distributed Architectures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AR/Devices</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rgbClr val="000000"/>
                          </a:solidFill>
                          <a:effectLst/>
                          <a:latin typeface="Arial" panose="020B0604020202020204" pitchFamily="34" charset="0"/>
                          <a:ea typeface="宋体" pitchFamily="2" charset="-122"/>
                          <a:cs typeface="Times New Roman" panose="02020603050405020304" pitchFamily="18" charset="0"/>
                        </a:rPr>
                        <a:t>AR/Directions In Computing</a:t>
                      </a:r>
                      <a:endParaRPr kumimoji="0" lang="zh-CN" altLang="zh-CN" sz="1400" b="1" i="0" u="none" strike="noStrike" cap="none" normalizeH="0" baseline="0" smtClean="0">
                        <a:ln>
                          <a:noFill/>
                        </a:ln>
                        <a:solidFill>
                          <a:srgbClr val="000000"/>
                        </a:solidFill>
                        <a:effectLst/>
                        <a:latin typeface="Arial" panose="020B0604020202020204" pitchFamily="34" charset="0"/>
                        <a:ea typeface="宋体"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下箭头 5"/>
          <p:cNvSpPr/>
          <p:nvPr/>
        </p:nvSpPr>
        <p:spPr>
          <a:xfrm>
            <a:off x="4929190" y="3286124"/>
            <a:ext cx="357190" cy="428628"/>
          </a:xfrm>
          <a:prstGeom prst="down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cxnSp>
        <p:nvCxnSpPr>
          <p:cNvPr id="8" name="直接箭头连接符 7"/>
          <p:cNvCxnSpPr/>
          <p:nvPr/>
        </p:nvCxnSpPr>
        <p:spPr>
          <a:xfrm rot="5400000">
            <a:off x="4121944" y="3807619"/>
            <a:ext cx="45021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4616" name="内容占位符 2"/>
          <p:cNvSpPr txBox="1"/>
          <p:nvPr/>
        </p:nvSpPr>
        <p:spPr bwMode="auto">
          <a:xfrm>
            <a:off x="214313" y="1857375"/>
            <a:ext cx="1500187" cy="928688"/>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课时更精练</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54</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nvPr>
        </p:nvGraphicFramePr>
        <p:xfrm>
          <a:off x="169863" y="1341438"/>
          <a:ext cx="5194224" cy="5218164"/>
        </p:xfrm>
        <a:graphic>
          <a:graphicData uri="http://schemas.openxmlformats.org/drawingml/2006/table">
            <a:tbl>
              <a:tblPr/>
              <a:tblGrid>
                <a:gridCol w="2717731"/>
                <a:gridCol w="851962"/>
                <a:gridCol w="853490"/>
                <a:gridCol w="771041"/>
              </a:tblGrid>
              <a:tr h="54920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200" b="1"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Electives</a:t>
                      </a:r>
                      <a:endParaRPr kumimoji="0" lang="zh-CN" altLang="zh-CN" sz="12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66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PL/Object-Oriented Programming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6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PL/Functional Programming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98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PL/Event-Driven and Reactive Programming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PL/Basic Type Systems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PL/Program Representation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98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PL/Language Translation and Execution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PL/Syntax Analysis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PL/Compiler Semantic Analysis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PL/Code Generation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PL/Runtime Systems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PL/Static Analysis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PL/Advanced Programming Constructs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PL/Concurrency and Parallelism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PL/Type Systems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PL/Formal Semantics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PL/Language Pragmatics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428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PL/Logic Programming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33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8</a:t>
                      </a:r>
                      <a:endParaRPr kumimoji="0" lang="zh-CN" altLang="zh-CN"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20</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1"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11679" marR="11167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5585" name="标题 1"/>
          <p:cNvSpPr>
            <a:spLocks noGrp="1"/>
          </p:cNvSpPr>
          <p:nvPr>
            <p:ph type="title" idx="4294967295"/>
          </p:nvPr>
        </p:nvSpPr>
        <p:spPr/>
        <p:txBody>
          <a:bodyPr/>
          <a:lstStyle/>
          <a:p>
            <a:r>
              <a:rPr lang="en-US" altLang="zh-CN" sz="4000" smtClean="0"/>
              <a:t>PL. Programming Languages</a:t>
            </a:r>
            <a:endParaRPr lang="zh-CN" altLang="en-US" sz="4000" smtClean="0"/>
          </a:p>
        </p:txBody>
      </p:sp>
      <p:graphicFrame>
        <p:nvGraphicFramePr>
          <p:cNvPr id="6" name="表格 5"/>
          <p:cNvGraphicFramePr>
            <a:graphicFrameLocks noGrp="1"/>
          </p:cNvGraphicFramePr>
          <p:nvPr/>
        </p:nvGraphicFramePr>
        <p:xfrm>
          <a:off x="5643563" y="1285875"/>
          <a:ext cx="3314700" cy="2987675"/>
        </p:xfrm>
        <a:graphic>
          <a:graphicData uri="http://schemas.openxmlformats.org/drawingml/2006/table">
            <a:tbl>
              <a:tblPr/>
              <a:tblGrid>
                <a:gridCol w="3314700"/>
              </a:tblGrid>
              <a:tr h="29876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CS2008 PL. Programming Languages (21 core hours)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PL/Overview(2)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PL/Virtual Machines(1)</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PL/Basic Language Translation(2)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PL/Declarations And Types(3)</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PL/Abstraction Mechanisms(3)</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PL/Object Oriented Programming(10)</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PL/Functional Programming</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PL/Language Translation Systems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PL/Type Systems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PL/Programming Language Semantics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PL/Programming Language Design</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5674" name="内容占位符 2"/>
          <p:cNvSpPr txBox="1"/>
          <p:nvPr/>
        </p:nvSpPr>
        <p:spPr bwMode="auto">
          <a:xfrm>
            <a:off x="5500688" y="4786313"/>
            <a:ext cx="3643312" cy="157162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适应现代编程语言的发展，以面向对象编程、函数式编程以及事件驱动式编程为重点内容</a:t>
            </a:r>
          </a:p>
        </p:txBody>
      </p:sp>
      <p:sp>
        <p:nvSpPr>
          <p:cNvPr id="7" name="圆角右箭头 6"/>
          <p:cNvSpPr/>
          <p:nvPr/>
        </p:nvSpPr>
        <p:spPr>
          <a:xfrm rot="10800000">
            <a:off x="5500694" y="4286256"/>
            <a:ext cx="500066" cy="357190"/>
          </a:xfrm>
          <a:prstGeom prst="bentArrow">
            <a:avLst>
              <a:gd name="adj1" fmla="val 25000"/>
              <a:gd name="adj2" fmla="val 25000"/>
              <a:gd name="adj3" fmla="val 25000"/>
              <a:gd name="adj4" fmla="val 26453"/>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55</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527" name="Group 79"/>
          <p:cNvGraphicFramePr>
            <a:graphicFrameLocks noGrp="1"/>
          </p:cNvGraphicFramePr>
          <p:nvPr>
            <p:ph idx="1"/>
          </p:nvPr>
        </p:nvGraphicFramePr>
        <p:xfrm>
          <a:off x="169864" y="1341438"/>
          <a:ext cx="5473706" cy="4453890"/>
        </p:xfrm>
        <a:graphic>
          <a:graphicData uri="http://schemas.openxmlformats.org/drawingml/2006/table">
            <a:tbl>
              <a:tblPr/>
              <a:tblGrid>
                <a:gridCol w="2588455"/>
                <a:gridCol w="1013650"/>
                <a:gridCol w="947153"/>
                <a:gridCol w="924448"/>
              </a:tblGrid>
              <a:tr h="36512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Core-Tier1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Processes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Project Management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SE/Tools and Environments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SE/Requirements Engineering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Design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Construction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Verification Validation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Evolution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SE/Formal Methods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SE/Software Reliability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6</a:t>
                      </a: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21</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itchFamily="2" charset="-122"/>
                        </a:defRPr>
                      </a:lvl1pPr>
                      <a:lvl2pPr marL="742950" indent="-285750">
                        <a:spcBef>
                          <a:spcPct val="20000"/>
                        </a:spcBef>
                        <a:defRPr sz="2400">
                          <a:solidFill>
                            <a:schemeClr val="tx1"/>
                          </a:solidFill>
                          <a:latin typeface="Times New Roman" panose="02020603050405020304" pitchFamily="18" charset="0"/>
                          <a:ea typeface="宋体" pitchFamily="2" charset="-122"/>
                        </a:defRPr>
                      </a:lvl2pPr>
                      <a:lvl3pPr marL="1143000" indent="-228600">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spcBef>
                          <a:spcPct val="20000"/>
                        </a:spcBef>
                        <a:defRPr>
                          <a:solidFill>
                            <a:schemeClr val="tx1"/>
                          </a:solidFill>
                          <a:latin typeface="Times New Roman" panose="02020603050405020304" pitchFamily="18" charset="0"/>
                          <a:ea typeface="宋体" pitchFamily="2" charset="-122"/>
                        </a:defRPr>
                      </a:lvl4pPr>
                      <a:lvl5pPr marL="2057400" indent="-228600">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12573" marR="112573"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6609" name="标题 1"/>
          <p:cNvSpPr>
            <a:spLocks noGrp="1"/>
          </p:cNvSpPr>
          <p:nvPr>
            <p:ph type="title" idx="4294967295"/>
          </p:nvPr>
        </p:nvSpPr>
        <p:spPr/>
        <p:txBody>
          <a:bodyPr/>
          <a:lstStyle/>
          <a:p>
            <a:r>
              <a:rPr lang="en-US" altLang="zh-CN" sz="4000" smtClean="0"/>
              <a:t>SE. Software Engineering</a:t>
            </a:r>
            <a:endParaRPr lang="zh-CN" altLang="en-US" sz="4000" smtClean="0"/>
          </a:p>
        </p:txBody>
      </p:sp>
      <p:graphicFrame>
        <p:nvGraphicFramePr>
          <p:cNvPr id="5" name="表格 4"/>
          <p:cNvGraphicFramePr>
            <a:graphicFrameLocks noGrp="1"/>
          </p:cNvGraphicFramePr>
          <p:nvPr/>
        </p:nvGraphicFramePr>
        <p:xfrm>
          <a:off x="5472113" y="2132856"/>
          <a:ext cx="3671887" cy="3643312"/>
        </p:xfrm>
        <a:graphic>
          <a:graphicData uri="http://schemas.openxmlformats.org/drawingml/2006/table">
            <a:tbl>
              <a:tblPr/>
              <a:tblGrid>
                <a:gridCol w="3671887"/>
              </a:tblGrid>
              <a:tr h="3643312">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CS2008 SE. Software Engineering (31 core hours)</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Design (8)</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SE/Using APIs (5)</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SE/Tools And Environments (3)</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Processes (2)</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SE/Requirements Specifications (4)</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Verification Validation (3)</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Evolution (3)</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Project Management (3)</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SE/Component Based Computing</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SE/Formal Methods</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SE/Software Reliability</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SE/Specialized Systems</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SE/Risk Assessment</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SE/Robust And Security-</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smtClean="0">
                          <a:ln>
                            <a:noFill/>
                          </a:ln>
                          <a:solidFill>
                            <a:schemeClr val="tx1"/>
                          </a:solidFill>
                          <a:effectLst/>
                          <a:latin typeface="Arial" panose="020B0604020202020204" pitchFamily="34" charset="0"/>
                          <a:ea typeface="宋体" pitchFamily="2" charset="-122"/>
                        </a:rPr>
                        <a:t>Enhanced Programming</a:t>
                      </a:r>
                      <a:endParaRPr kumimoji="0" lang="zh-CN" altLang="zh-CN" sz="14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6683" name="内容占位符 2"/>
          <p:cNvSpPr txBox="1"/>
          <p:nvPr/>
        </p:nvSpPr>
        <p:spPr bwMode="auto">
          <a:xfrm>
            <a:off x="539552" y="5853211"/>
            <a:ext cx="8572500" cy="71437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适应现代软件工程的内容，更加强调软件项目管理、需求分析、软件架构等内容</a:t>
            </a:r>
          </a:p>
        </p:txBody>
      </p:sp>
      <p:sp>
        <p:nvSpPr>
          <p:cNvPr id="7" name="圆角右箭头 6"/>
          <p:cNvSpPr/>
          <p:nvPr/>
        </p:nvSpPr>
        <p:spPr>
          <a:xfrm rot="10800000">
            <a:off x="4929190" y="4986753"/>
            <a:ext cx="714380" cy="500066"/>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56</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517" name="Group 45"/>
          <p:cNvGraphicFramePr>
            <a:graphicFrameLocks noGrp="1"/>
          </p:cNvGraphicFramePr>
          <p:nvPr>
            <p:ph idx="1"/>
          </p:nvPr>
        </p:nvGraphicFramePr>
        <p:xfrm>
          <a:off x="178392" y="3012288"/>
          <a:ext cx="8794750" cy="1711327"/>
        </p:xfrm>
        <a:graphic>
          <a:graphicData uri="http://schemas.openxmlformats.org/drawingml/2006/table">
            <a:tbl>
              <a:tblPr/>
              <a:tblGrid>
                <a:gridCol w="3478008"/>
                <a:gridCol w="2570102"/>
                <a:gridCol w="2746640"/>
              </a:tblGrid>
              <a:tr h="24456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 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 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6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CN/Fundamentals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1"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66">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CN/Modeling and Simulation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66">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CN/Processing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931">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CN/Interactive Visualization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66">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CN/Data, Information, and Knowledge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6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99044" marR="99044"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97633" name="标题 1"/>
          <p:cNvSpPr>
            <a:spLocks noGrp="1"/>
          </p:cNvSpPr>
          <p:nvPr>
            <p:ph type="title" idx="4294967295"/>
          </p:nvPr>
        </p:nvSpPr>
        <p:spPr/>
        <p:txBody>
          <a:bodyPr/>
          <a:lstStyle/>
          <a:p>
            <a:r>
              <a:rPr lang="en-US" altLang="zh-CN" sz="4000" smtClean="0"/>
              <a:t>CN. Computational Science</a:t>
            </a:r>
            <a:endParaRPr lang="zh-CN" altLang="en-US" sz="4000" smtClean="0"/>
          </a:p>
        </p:txBody>
      </p:sp>
      <p:graphicFrame>
        <p:nvGraphicFramePr>
          <p:cNvPr id="105516" name="Group 44"/>
          <p:cNvGraphicFramePr>
            <a:graphicFrameLocks noGrp="1"/>
          </p:cNvGraphicFramePr>
          <p:nvPr/>
        </p:nvGraphicFramePr>
        <p:xfrm>
          <a:off x="1643063" y="1428750"/>
          <a:ext cx="5240337" cy="975360"/>
        </p:xfrm>
        <a:graphic>
          <a:graphicData uri="http://schemas.openxmlformats.org/drawingml/2006/table">
            <a:tbl>
              <a:tblPr/>
              <a:tblGrid>
                <a:gridCol w="5240337"/>
              </a:tblGrid>
              <a:tr h="97472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CN. Computational Science (no core hours)</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CN/Modeling And Simulation</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CN/Operations Research</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CN/Parallel Computation</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下箭头 4"/>
          <p:cNvSpPr/>
          <p:nvPr/>
        </p:nvSpPr>
        <p:spPr>
          <a:xfrm>
            <a:off x="4071934" y="2428868"/>
            <a:ext cx="285752" cy="285752"/>
          </a:xfrm>
          <a:prstGeom prst="down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197672" name="内容占位符 2"/>
          <p:cNvSpPr txBox="1"/>
          <p:nvPr/>
        </p:nvSpPr>
        <p:spPr bwMode="auto">
          <a:xfrm>
            <a:off x="0" y="5157788"/>
            <a:ext cx="9144000" cy="928687"/>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除了精炼了</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个学时的</a:t>
            </a:r>
            <a:r>
              <a:rPr lang="en-US" altLang="zh-CN" sz="2400">
                <a:latin typeface="微软雅黑" panose="020B0503020204020204" pitchFamily="34" charset="-122"/>
                <a:ea typeface="微软雅黑" panose="020B0503020204020204" pitchFamily="34" charset="-122"/>
              </a:rPr>
              <a:t>fundamentals</a:t>
            </a:r>
            <a:r>
              <a:rPr lang="zh-CN" altLang="en-US" sz="2400">
                <a:latin typeface="微软雅黑" panose="020B0503020204020204" pitchFamily="34" charset="-122"/>
                <a:ea typeface="微软雅黑" panose="020B0503020204020204" pitchFamily="34" charset="-122"/>
              </a:rPr>
              <a:t>以外，按照建模、处理、交互以及数据（信息和知识）的软件框架重新组织知识内容</a:t>
            </a:r>
          </a:p>
        </p:txBody>
      </p:sp>
      <p:sp>
        <p:nvSpPr>
          <p:cNvPr id="8" name="动作按钮: 上一张 7">
            <a:hlinkClick r:id="rId2" action="ppaction://hlinksldjump" highlightClick="1"/>
          </p:cNvPr>
          <p:cNvSpPr/>
          <p:nvPr/>
        </p:nvSpPr>
        <p:spPr>
          <a:xfrm>
            <a:off x="8643966" y="6000768"/>
            <a:ext cx="500034" cy="428628"/>
          </a:xfrm>
          <a:prstGeom prst="actionButtonRetur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57</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p:cNvSpPr>
            <a:spLocks noGrp="1"/>
          </p:cNvSpPr>
          <p:nvPr>
            <p:ph idx="1"/>
          </p:nvPr>
        </p:nvSpPr>
        <p:spPr/>
        <p:txBody>
          <a:bodyPr/>
          <a:lstStyle/>
          <a:p>
            <a:pPr>
              <a:buFont typeface="微软雅黑" panose="020B0503020204020204" pitchFamily="34" charset="-122"/>
              <a:buChar char="•"/>
            </a:pPr>
            <a:r>
              <a:rPr lang="zh-CN" altLang="en-US" sz="2400" b="1" smtClean="0"/>
              <a:t>分别从软件开发和系统两个层面，强调基础原理与方法策略，学时数高，概括性广</a:t>
            </a:r>
            <a:endParaRPr lang="en-US" altLang="zh-CN" sz="2400" b="1" smtClean="0"/>
          </a:p>
          <a:p>
            <a:pPr lvl="1"/>
            <a:r>
              <a:rPr lang="en-US" altLang="zh-CN" sz="2000" b="1" smtClean="0"/>
              <a:t>SDF. Software Development Fundamentals </a:t>
            </a:r>
          </a:p>
          <a:p>
            <a:pPr lvl="2">
              <a:buFont typeface="微软雅黑" panose="020B0503020204020204" pitchFamily="34" charset="-122"/>
              <a:buChar char="•"/>
            </a:pPr>
            <a:r>
              <a:rPr lang="en-US" altLang="zh-CN" sz="1600" b="1" smtClean="0"/>
              <a:t>(42 Core-Tier1 hours</a:t>
            </a:r>
            <a:r>
              <a:rPr lang="zh-CN" altLang="en-US" sz="1600" b="1" smtClean="0"/>
              <a:t>，</a:t>
            </a:r>
            <a:r>
              <a:rPr lang="en-US" altLang="zh-CN" sz="1600" b="1" smtClean="0"/>
              <a:t>42 total)</a:t>
            </a:r>
            <a:endParaRPr lang="en-US" altLang="zh-CN" sz="1600" smtClean="0"/>
          </a:p>
          <a:p>
            <a:pPr lvl="2">
              <a:buFont typeface="微软雅黑" panose="020B0503020204020204" pitchFamily="34" charset="-122"/>
              <a:buChar char="•"/>
            </a:pPr>
            <a:r>
              <a:rPr lang="en-US" altLang="zh-CN" sz="1600" b="1" smtClean="0"/>
              <a:t>includes fundamental concepts and skills that could appear in other software-oriented KAs (e.g., programming constructs from Programming Languages, simple algorithm analysis from Algorithms and Complexity, simple development methodologies from Software Engineering)</a:t>
            </a:r>
          </a:p>
        </p:txBody>
      </p:sp>
      <p:sp>
        <p:nvSpPr>
          <p:cNvPr id="198657" name="标题 1"/>
          <p:cNvSpPr>
            <a:spLocks noGrp="1"/>
          </p:cNvSpPr>
          <p:nvPr>
            <p:ph type="title" idx="4294967295"/>
          </p:nvPr>
        </p:nvSpPr>
        <p:spPr/>
        <p:txBody>
          <a:bodyPr/>
          <a:lstStyle/>
          <a:p>
            <a:r>
              <a:rPr lang="zh-CN" altLang="en-US" sz="4000" smtClean="0"/>
              <a:t>重视系统、重视基础</a:t>
            </a:r>
          </a:p>
        </p:txBody>
      </p:sp>
      <p:graphicFrame>
        <p:nvGraphicFramePr>
          <p:cNvPr id="106531" name="Group 35"/>
          <p:cNvGraphicFramePr>
            <a:graphicFrameLocks noGrp="1"/>
          </p:cNvGraphicFramePr>
          <p:nvPr/>
        </p:nvGraphicFramePr>
        <p:xfrm>
          <a:off x="1071563" y="4214813"/>
          <a:ext cx="6675437" cy="1709830"/>
        </p:xfrm>
        <a:graphic>
          <a:graphicData uri="http://schemas.openxmlformats.org/drawingml/2006/table">
            <a:tbl>
              <a:tblPr/>
              <a:tblGrid>
                <a:gridCol w="4335462"/>
                <a:gridCol w="1206500"/>
                <a:gridCol w="1133475"/>
              </a:tblGrid>
              <a:tr h="48758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 </a:t>
                      </a: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SDF/Algorithms and Design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SDF/Fundamental Programming Concepts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10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SDF/Fundamental Data Structures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SDF/Development Methods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42</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58</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p:cNvSpPr>
            <a:spLocks noGrp="1"/>
          </p:cNvSpPr>
          <p:nvPr>
            <p:ph idx="1"/>
          </p:nvPr>
        </p:nvSpPr>
        <p:spPr/>
        <p:txBody>
          <a:bodyPr/>
          <a:lstStyle/>
          <a:p>
            <a:pPr lvl="1"/>
            <a:r>
              <a:rPr lang="en-US" altLang="zh-CN" sz="2000" b="1" smtClean="0"/>
              <a:t>SF. Systems Fundamentals </a:t>
            </a:r>
          </a:p>
          <a:p>
            <a:pPr lvl="2">
              <a:buFont typeface="微软雅黑" panose="020B0503020204020204" pitchFamily="34" charset="-122"/>
              <a:buChar char="•"/>
            </a:pPr>
            <a:r>
              <a:rPr lang="en-US" altLang="zh-CN" sz="1600" b="1" smtClean="0"/>
              <a:t>(18 core Tier 1, 9 core Tier 2 hours, 27 total)</a:t>
            </a:r>
            <a:endParaRPr lang="en-US" altLang="zh-CN" sz="1800" b="1" smtClean="0"/>
          </a:p>
          <a:p>
            <a:pPr lvl="2">
              <a:buFont typeface="微软雅黑" panose="020B0503020204020204" pitchFamily="34" charset="-122"/>
              <a:buChar char="•"/>
            </a:pPr>
            <a:r>
              <a:rPr lang="en-US" altLang="zh-CN" sz="1600" b="1" smtClean="0"/>
              <a:t>The new Systems Fundamentals KA presents a unified systems perspective and common conceptual foundation for other KAs (notably Architecture and Organization, Network and Communications, Operating Systems, and Parallel and Distributed Algorithms)</a:t>
            </a:r>
          </a:p>
        </p:txBody>
      </p:sp>
      <p:sp>
        <p:nvSpPr>
          <p:cNvPr id="199681" name="标题 1"/>
          <p:cNvSpPr>
            <a:spLocks noGrp="1"/>
          </p:cNvSpPr>
          <p:nvPr>
            <p:ph type="title" idx="4294967295"/>
          </p:nvPr>
        </p:nvSpPr>
        <p:spPr/>
        <p:txBody>
          <a:bodyPr/>
          <a:lstStyle/>
          <a:p>
            <a:r>
              <a:rPr lang="zh-CN" altLang="en-US" sz="4000" smtClean="0"/>
              <a:t>重视系统、重视基础</a:t>
            </a:r>
          </a:p>
        </p:txBody>
      </p:sp>
      <p:graphicFrame>
        <p:nvGraphicFramePr>
          <p:cNvPr id="107576" name="Group 56"/>
          <p:cNvGraphicFramePr>
            <a:graphicFrameLocks noGrp="1"/>
          </p:cNvGraphicFramePr>
          <p:nvPr/>
        </p:nvGraphicFramePr>
        <p:xfrm>
          <a:off x="428625" y="3500438"/>
          <a:ext cx="8088313" cy="2689225"/>
        </p:xfrm>
        <a:graphic>
          <a:graphicData uri="http://schemas.openxmlformats.org/drawingml/2006/table">
            <a:tbl>
              <a:tblPr/>
              <a:tblGrid>
                <a:gridCol w="4205288"/>
                <a:gridCol w="1941512"/>
                <a:gridCol w="1941513"/>
              </a:tblGrid>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 1 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 2 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SF/Computational Paradigms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SF/Cross-Layer Communications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SF/State-State Transition-State Machines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6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SF/System Support for Parallelism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SF/Performance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SF/Resource Allocation and Scheduling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SF/Proximity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SF/Virtualization and Isolation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SF/Reliability through Redundancy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动作按钮: 上一张 4">
            <a:hlinkClick r:id="rId2" action="ppaction://hlinksldjump" highlightClick="1"/>
          </p:cNvPr>
          <p:cNvSpPr/>
          <p:nvPr/>
        </p:nvSpPr>
        <p:spPr>
          <a:xfrm>
            <a:off x="8643966" y="6000768"/>
            <a:ext cx="500034" cy="428628"/>
          </a:xfrm>
          <a:prstGeom prst="actionButtonRetur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59</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8" name="Rectangle 12"/>
          <p:cNvSpPr>
            <a:spLocks noGrp="1" noChangeArrowheads="1"/>
          </p:cNvSpPr>
          <p:nvPr>
            <p:ph idx="1"/>
          </p:nvPr>
        </p:nvSpPr>
        <p:spPr/>
        <p:txBody>
          <a:bodyPr/>
          <a:lstStyle/>
          <a:p>
            <a:pPr eaLnBrk="1" hangingPunct="1"/>
            <a:r>
              <a:rPr lang="zh-CN" altLang="en-US" smtClean="0"/>
              <a:t>人机通信媒体(介)，软件的载体</a:t>
            </a:r>
          </a:p>
          <a:p>
            <a:pPr lvl="1" eaLnBrk="1" hangingPunct="1"/>
            <a:r>
              <a:rPr lang="zh-CN" altLang="en-US" smtClean="0"/>
              <a:t>人工语言       机器识别，方便人使用</a:t>
            </a:r>
          </a:p>
          <a:p>
            <a:pPr lvl="1" eaLnBrk="1" hangingPunct="1"/>
            <a:r>
              <a:rPr lang="zh-CN" altLang="en-US" smtClean="0"/>
              <a:t>形式语言       无二义性</a:t>
            </a:r>
          </a:p>
          <a:p>
            <a:pPr lvl="1" eaLnBrk="1" hangingPunct="1"/>
            <a:r>
              <a:rPr lang="zh-CN" altLang="en-US" smtClean="0"/>
              <a:t>必须可执行</a:t>
            </a:r>
          </a:p>
          <a:p>
            <a:pPr eaLnBrk="1" hangingPunct="1"/>
            <a:r>
              <a:rPr lang="zh-CN" altLang="en-US" smtClean="0"/>
              <a:t>它是计算机科学与计算机工程的交汇点</a:t>
            </a:r>
            <a:endParaRPr lang="zh-CN" altLang="en-US" b="1" smtClean="0"/>
          </a:p>
          <a:p>
            <a:pPr lvl="1" algn="just" eaLnBrk="1" hangingPunct="1"/>
            <a:r>
              <a:rPr lang="zh-CN" altLang="en-US" smtClean="0"/>
              <a:t>计算机科学是在符号学、集合论、离散数学、组合数学基础上发展的</a:t>
            </a:r>
          </a:p>
          <a:p>
            <a:pPr lvl="1" algn="just" eaLnBrk="1" hangingPunct="1"/>
            <a:r>
              <a:rPr lang="zh-CN" altLang="en-US" smtClean="0"/>
              <a:t>以符号语言表达的软件还要满足正确性、可靠性、安全性、可扩充、可移植、方便性</a:t>
            </a:r>
          </a:p>
        </p:txBody>
      </p:sp>
      <p:sp>
        <p:nvSpPr>
          <p:cNvPr id="3087" name="Rectangle 11"/>
          <p:cNvSpPr>
            <a:spLocks noGrp="1" noChangeArrowheads="1"/>
          </p:cNvSpPr>
          <p:nvPr>
            <p:ph type="title" idx="4294967295"/>
          </p:nvPr>
        </p:nvSpPr>
        <p:spPr/>
        <p:txBody>
          <a:bodyPr/>
          <a:lstStyle/>
          <a:p>
            <a:pPr eaLnBrk="1" hangingPunct="1"/>
            <a:r>
              <a:rPr lang="zh-CN" altLang="en-US" sz="4000" dirty="0" smtClean="0">
                <a:solidFill>
                  <a:schemeClr val="tx1"/>
                </a:solidFill>
              </a:rPr>
              <a:t>0.1 什么是程序设计语言（</a:t>
            </a:r>
            <a:r>
              <a:rPr lang="en-US" altLang="zh-CN" sz="4000" dirty="0" smtClean="0">
                <a:solidFill>
                  <a:schemeClr val="tx1"/>
                </a:solidFill>
              </a:rPr>
              <a:t>PL）?</a:t>
            </a:r>
            <a:endParaRPr lang="zh-CN" altLang="en-US" dirty="0" smtClean="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内容占位符 2"/>
          <p:cNvSpPr>
            <a:spLocks noGrp="1"/>
          </p:cNvSpPr>
          <p:nvPr>
            <p:ph idx="1"/>
          </p:nvPr>
        </p:nvSpPr>
        <p:spPr/>
        <p:txBody>
          <a:bodyPr/>
          <a:lstStyle/>
          <a:p>
            <a:pPr>
              <a:buFont typeface="微软雅黑" panose="020B0503020204020204" pitchFamily="34" charset="-122"/>
              <a:buChar char="•"/>
            </a:pPr>
            <a:r>
              <a:rPr lang="zh-CN" altLang="en-US" sz="2800" smtClean="0"/>
              <a:t>从两方面保留计算机学科的经典内容</a:t>
            </a:r>
            <a:endParaRPr lang="en-US" altLang="zh-CN" sz="2800" smtClean="0"/>
          </a:p>
          <a:p>
            <a:pPr lvl="1"/>
            <a:r>
              <a:rPr lang="zh-CN" altLang="en-US" sz="2400" smtClean="0"/>
              <a:t>一些学时和内容变化的知识点，其涵盖的经典基础知识内容不变</a:t>
            </a:r>
            <a:endParaRPr lang="en-US" altLang="zh-CN" sz="2400" smtClean="0"/>
          </a:p>
          <a:p>
            <a:pPr lvl="1"/>
            <a:r>
              <a:rPr lang="zh-CN" altLang="en-US" sz="2400" smtClean="0"/>
              <a:t>一些经典知识点，其内容大部分保持不变，比如</a:t>
            </a:r>
            <a:endParaRPr lang="en-US" altLang="zh-CN" sz="2400" smtClean="0"/>
          </a:p>
          <a:p>
            <a:pPr lvl="2">
              <a:buFont typeface="微软雅黑" panose="020B0503020204020204" pitchFamily="34" charset="-122"/>
              <a:buChar char="•"/>
            </a:pPr>
            <a:r>
              <a:rPr lang="en-US" altLang="zh-CN" sz="1800" b="1" smtClean="0"/>
              <a:t>DS. Discrete Structures</a:t>
            </a:r>
            <a:r>
              <a:rPr lang="zh-CN" altLang="en-US" sz="1800" b="1" smtClean="0"/>
              <a:t>，</a:t>
            </a:r>
            <a:r>
              <a:rPr lang="en-US" altLang="zh-CN" sz="1400" b="1" smtClean="0"/>
              <a:t>37 Core-Tier1 hours, 4 Core-Tier2 hours</a:t>
            </a:r>
          </a:p>
          <a:p>
            <a:pPr lvl="2">
              <a:buFont typeface="微软雅黑" panose="020B0503020204020204" pitchFamily="34" charset="-122"/>
              <a:buChar char="•"/>
            </a:pPr>
            <a:r>
              <a:rPr lang="en-US" altLang="zh-CN" sz="1800" b="1" smtClean="0"/>
              <a:t>OS. Operating Systems</a:t>
            </a:r>
            <a:r>
              <a:rPr lang="zh-CN" altLang="en-US" sz="1800" b="1" smtClean="0"/>
              <a:t>，</a:t>
            </a:r>
            <a:r>
              <a:rPr lang="en-US" altLang="zh-CN" sz="1400" b="1" smtClean="0"/>
              <a:t>4 Core-Tier1 hours; 11 Core Tier2 hours</a:t>
            </a:r>
          </a:p>
          <a:p>
            <a:pPr lvl="2">
              <a:buFont typeface="微软雅黑" panose="020B0503020204020204" pitchFamily="34" charset="-122"/>
              <a:buChar char="•"/>
            </a:pPr>
            <a:r>
              <a:rPr lang="en-US" altLang="zh-CN" sz="1800" b="1" smtClean="0"/>
              <a:t>IM. Information Management</a:t>
            </a:r>
            <a:r>
              <a:rPr lang="zh-CN" altLang="en-US" sz="1800" b="1" smtClean="0"/>
              <a:t>，</a:t>
            </a:r>
            <a:r>
              <a:rPr lang="en-US" altLang="zh-CN" sz="1400" b="1" smtClean="0"/>
              <a:t>1 Core-Tier1 hour; 9 Core-Tier2 hours</a:t>
            </a:r>
          </a:p>
          <a:p>
            <a:pPr lvl="2">
              <a:buFont typeface="微软雅黑" panose="020B0503020204020204" pitchFamily="34" charset="-122"/>
              <a:buChar char="•"/>
            </a:pPr>
            <a:r>
              <a:rPr lang="en-US" altLang="zh-CN" sz="1800" b="1" smtClean="0"/>
              <a:t>GV. Graphics and Visualization</a:t>
            </a:r>
            <a:r>
              <a:rPr lang="zh-CN" altLang="en-US" sz="1800" b="1" smtClean="0"/>
              <a:t>，</a:t>
            </a:r>
            <a:r>
              <a:rPr lang="en-US" altLang="zh-CN" sz="1400" b="1" smtClean="0"/>
              <a:t>2 Core-Tier1 hours, 1 Core-Tier2 hours</a:t>
            </a:r>
          </a:p>
          <a:p>
            <a:pPr lvl="2">
              <a:buFont typeface="微软雅黑" panose="020B0503020204020204" pitchFamily="34" charset="-122"/>
              <a:buChar char="•"/>
            </a:pPr>
            <a:r>
              <a:rPr lang="en-US" altLang="zh-CN" sz="1800" b="1" smtClean="0"/>
              <a:t>HC. Human Computer Interaction</a:t>
            </a:r>
            <a:r>
              <a:rPr lang="zh-CN" altLang="en-US" sz="1800" b="1" smtClean="0"/>
              <a:t>，</a:t>
            </a:r>
            <a:r>
              <a:rPr lang="en-US" altLang="zh-CN" sz="1400" b="1" smtClean="0"/>
              <a:t>4 Core-Tier1 hours, 4 Core-Tier2 hours</a:t>
            </a:r>
          </a:p>
          <a:p>
            <a:pPr lvl="2">
              <a:buFont typeface="微软雅黑" panose="020B0503020204020204" pitchFamily="34" charset="-122"/>
              <a:buChar char="•"/>
            </a:pPr>
            <a:r>
              <a:rPr lang="en-US" altLang="zh-CN" sz="1800" b="1" smtClean="0"/>
              <a:t>IS. Intelligent Systems</a:t>
            </a:r>
            <a:r>
              <a:rPr lang="zh-CN" altLang="en-US" sz="1800" b="1" smtClean="0"/>
              <a:t>，</a:t>
            </a:r>
            <a:r>
              <a:rPr lang="en-US" altLang="zh-CN" sz="1400" b="1" smtClean="0"/>
              <a:t>10 Core-Tier2 hours</a:t>
            </a:r>
            <a:endParaRPr lang="zh-CN" altLang="en-US" sz="1400" b="1" smtClean="0"/>
          </a:p>
        </p:txBody>
      </p:sp>
      <p:sp>
        <p:nvSpPr>
          <p:cNvPr id="200705" name="标题 1"/>
          <p:cNvSpPr>
            <a:spLocks noGrp="1"/>
          </p:cNvSpPr>
          <p:nvPr>
            <p:ph type="title" idx="4294967295"/>
          </p:nvPr>
        </p:nvSpPr>
        <p:spPr/>
        <p:txBody>
          <a:bodyPr/>
          <a:lstStyle/>
          <a:p>
            <a:r>
              <a:rPr lang="zh-CN" altLang="en-US" sz="4000" smtClean="0"/>
              <a:t>保留经典</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60</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627" name="Group 59"/>
          <p:cNvGraphicFramePr>
            <a:graphicFrameLocks noGrp="1"/>
          </p:cNvGraphicFramePr>
          <p:nvPr>
            <p:ph idx="1"/>
          </p:nvPr>
        </p:nvGraphicFramePr>
        <p:xfrm>
          <a:off x="251520" y="3717032"/>
          <a:ext cx="8794750" cy="2198760"/>
        </p:xfrm>
        <a:graphic>
          <a:graphicData uri="http://schemas.openxmlformats.org/drawingml/2006/table">
            <a:tbl>
              <a:tblPr/>
              <a:tblGrid>
                <a:gridCol w="4165934"/>
                <a:gridCol w="1554940"/>
                <a:gridCol w="1554939"/>
                <a:gridCol w="1518937"/>
              </a:tblGrid>
              <a:tr h="48761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rPr>
                        <a:t>hours</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DS/Sets, Relations, and Functions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DS/Basic Logic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DS/Proof Techniques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10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DS/Basics of Counting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DS/Graphs and Trees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DS/Discrete Probability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6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4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37</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74061" marR="7406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1729" name="标题 1"/>
          <p:cNvSpPr>
            <a:spLocks noGrp="1"/>
          </p:cNvSpPr>
          <p:nvPr>
            <p:ph type="title" idx="4294967295"/>
          </p:nvPr>
        </p:nvSpPr>
        <p:spPr/>
        <p:txBody>
          <a:bodyPr/>
          <a:lstStyle/>
          <a:p>
            <a:r>
              <a:rPr lang="en-US" altLang="zh-CN" sz="4000" dirty="0" smtClean="0"/>
              <a:t>DS. Discrete Structures</a:t>
            </a:r>
            <a:endParaRPr lang="zh-CN" altLang="en-US" sz="4000" dirty="0" smtClean="0"/>
          </a:p>
        </p:txBody>
      </p:sp>
      <p:graphicFrame>
        <p:nvGraphicFramePr>
          <p:cNvPr id="109626" name="Group 58"/>
          <p:cNvGraphicFramePr>
            <a:graphicFrameLocks noGrp="1"/>
          </p:cNvGraphicFramePr>
          <p:nvPr/>
        </p:nvGraphicFramePr>
        <p:xfrm>
          <a:off x="2143125" y="1428750"/>
          <a:ext cx="4835525" cy="1706880"/>
        </p:xfrm>
        <a:graphic>
          <a:graphicData uri="http://schemas.openxmlformats.org/drawingml/2006/table">
            <a:tbl>
              <a:tblPr/>
              <a:tblGrid>
                <a:gridCol w="4835525"/>
              </a:tblGrid>
              <a:tr h="170656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DS. Discrete Structures (43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DS/Functions Relations And Sets (6)</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DS/Basic Logic (10)</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DS/Proof Techniques (12)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DS/Basics Of Counting (5)</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DS/Graphs And Trees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DS/Discrete Probability (6)</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下箭头 5"/>
          <p:cNvSpPr/>
          <p:nvPr/>
        </p:nvSpPr>
        <p:spPr>
          <a:xfrm>
            <a:off x="4286248" y="3214686"/>
            <a:ext cx="285752" cy="285752"/>
          </a:xfrm>
          <a:prstGeom prst="down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61</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670" name="Group 78"/>
          <p:cNvGraphicFramePr>
            <a:graphicFrameLocks noGrp="1"/>
          </p:cNvGraphicFramePr>
          <p:nvPr>
            <p:ph idx="1"/>
          </p:nvPr>
        </p:nvGraphicFramePr>
        <p:xfrm>
          <a:off x="169862" y="1341438"/>
          <a:ext cx="4906193" cy="4838559"/>
        </p:xfrm>
        <a:graphic>
          <a:graphicData uri="http://schemas.openxmlformats.org/drawingml/2006/table">
            <a:tbl>
              <a:tblPr/>
              <a:tblGrid>
                <a:gridCol w="3211969"/>
                <a:gridCol w="606176"/>
                <a:gridCol w="627661"/>
                <a:gridCol w="460387"/>
              </a:tblGrid>
              <a:tr h="67066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1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1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5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OS/Overview of Operating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OS/Operating System Principles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OS/Concurrency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OS/Scheduling and Dispatch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OS/Memory Management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OS/Security and Protection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OS/Virtual Machines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OS/Device Management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OS/File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OS/Real Time and Embedded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OS/Fault Tolerance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OS/System Performance Evaluation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11</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Arial" panose="020B0604020202020204" pitchFamily="34" charset="0"/>
                        <a:ea typeface="宋体" pitchFamily="2" charset="-122"/>
                      </a:endParaRPr>
                    </a:p>
                  </a:txBody>
                  <a:tcPr marL="118841" marR="11884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2753" name="标题 1"/>
          <p:cNvSpPr>
            <a:spLocks noGrp="1"/>
          </p:cNvSpPr>
          <p:nvPr>
            <p:ph type="title" idx="4294967295"/>
          </p:nvPr>
        </p:nvSpPr>
        <p:spPr/>
        <p:txBody>
          <a:bodyPr/>
          <a:lstStyle/>
          <a:p>
            <a:r>
              <a:rPr lang="en-US" altLang="zh-CN" sz="4000" smtClean="0"/>
              <a:t>OS. Operating Systems</a:t>
            </a:r>
            <a:endParaRPr lang="zh-CN" altLang="en-US" sz="4000" smtClean="0"/>
          </a:p>
        </p:txBody>
      </p:sp>
      <p:graphicFrame>
        <p:nvGraphicFramePr>
          <p:cNvPr id="6" name="表格 5"/>
          <p:cNvGraphicFramePr>
            <a:graphicFrameLocks noGrp="1"/>
          </p:cNvGraphicFramePr>
          <p:nvPr/>
        </p:nvGraphicFramePr>
        <p:xfrm>
          <a:off x="5214938" y="1285875"/>
          <a:ext cx="3743325" cy="3413760"/>
        </p:xfrm>
        <a:graphic>
          <a:graphicData uri="http://schemas.openxmlformats.org/drawingml/2006/table">
            <a:tbl>
              <a:tblPr/>
              <a:tblGrid>
                <a:gridCol w="3743325"/>
              </a:tblGrid>
              <a:tr h="341312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CS2008 OS. Operating Systems (18 core hours)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OS/Overview Of Operating Systems (2)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OS/Operating System Principles (2)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OS/Concurrency (6)</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OS/Scheduling and Dispatch (3)</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OS/Memory Management (3)</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OS/Device Management</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OS/Security And Protection (2)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OS/File Systems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OS/Real Time And Embedded Systems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OS/Fault Tolerance</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OS/System Performance Evaluation</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OS/Scripting</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OS/Digital Forensics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OS/Security Models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圆角右箭头 6"/>
          <p:cNvSpPr/>
          <p:nvPr/>
        </p:nvSpPr>
        <p:spPr>
          <a:xfrm rot="10800000">
            <a:off x="5500694" y="4857760"/>
            <a:ext cx="714380" cy="500066"/>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62</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idx="4294967295"/>
          </p:nvPr>
        </p:nvSpPr>
        <p:spPr/>
        <p:txBody>
          <a:bodyPr/>
          <a:lstStyle/>
          <a:p>
            <a:r>
              <a:rPr lang="en-US" altLang="zh-CN" sz="4000" smtClean="0"/>
              <a:t>IM. Information Management</a:t>
            </a:r>
            <a:endParaRPr lang="zh-CN" altLang="en-US" sz="4000" smtClean="0"/>
          </a:p>
        </p:txBody>
      </p:sp>
      <p:graphicFrame>
        <p:nvGraphicFramePr>
          <p:cNvPr id="111685" name="Group 69"/>
          <p:cNvGraphicFramePr>
            <a:graphicFrameLocks noGrp="1"/>
          </p:cNvGraphicFramePr>
          <p:nvPr>
            <p:ph idx="4294967295"/>
          </p:nvPr>
        </p:nvGraphicFramePr>
        <p:xfrm>
          <a:off x="0" y="1214438"/>
          <a:ext cx="5260975" cy="3725902"/>
        </p:xfrm>
        <a:graphic>
          <a:graphicData uri="http://schemas.openxmlformats.org/drawingml/2006/table">
            <a:tbl>
              <a:tblPr/>
              <a:tblGrid>
                <a:gridCol w="2616200"/>
                <a:gridCol w="182563"/>
                <a:gridCol w="704850"/>
                <a:gridCol w="136525"/>
                <a:gridCol w="754062"/>
                <a:gridCol w="866775"/>
              </a:tblGrid>
              <a:tr h="549228">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38">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IM/Information Management Concepts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IM/Database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 Modeling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IM/Indexing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IM/Relational Databases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IM/Query Languages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IM/Transaction Processing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IM/Distributed Databases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IM/Physical Database Design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 Mining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5">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IM/Information Storage And Retrieval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4">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a:t>
                      </a:r>
                      <a:endParaRPr kumimoji="0" lang="zh-CN" altLang="zh-CN"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1686" name="Group 70"/>
          <p:cNvGraphicFramePr>
            <a:graphicFrameLocks noGrp="1"/>
          </p:cNvGraphicFramePr>
          <p:nvPr/>
        </p:nvGraphicFramePr>
        <p:xfrm>
          <a:off x="5500688" y="1928813"/>
          <a:ext cx="3457575" cy="4389437"/>
        </p:xfrm>
        <a:graphic>
          <a:graphicData uri="http://schemas.openxmlformats.org/drawingml/2006/table">
            <a:tbl>
              <a:tblPr/>
              <a:tblGrid>
                <a:gridCol w="3457575"/>
              </a:tblGrid>
              <a:tr h="4389437">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IM. Information Management (11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IM/Information Models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IM/Database Systems (3)</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 Modeling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IM/Indexing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IM/Relational Databases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IM/Query Languages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IM/Relational Database Design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IM/Transaction Processing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IM/Distributed Databases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IM/Physical Database Design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IM/Data Mining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IM/Information Storage And Retrieval</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IM/Hypermedia</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IM/Multimedia Systems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IM/Digital Libraries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圆角右箭头 5"/>
          <p:cNvSpPr/>
          <p:nvPr/>
        </p:nvSpPr>
        <p:spPr>
          <a:xfrm rot="16200000">
            <a:off x="4393405" y="5107793"/>
            <a:ext cx="714380" cy="500066"/>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63</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idx="4294967295"/>
          </p:nvPr>
        </p:nvSpPr>
        <p:spPr/>
        <p:txBody>
          <a:bodyPr/>
          <a:lstStyle/>
          <a:p>
            <a:r>
              <a:rPr lang="en-US" altLang="zh-CN" sz="4000" smtClean="0"/>
              <a:t>GV. Graphics and Visualization</a:t>
            </a:r>
            <a:endParaRPr lang="zh-CN" altLang="en-US" sz="4000" smtClean="0"/>
          </a:p>
        </p:txBody>
      </p:sp>
      <p:graphicFrame>
        <p:nvGraphicFramePr>
          <p:cNvPr id="112691" name="Group 51"/>
          <p:cNvGraphicFramePr>
            <a:graphicFrameLocks noGrp="1"/>
          </p:cNvGraphicFramePr>
          <p:nvPr>
            <p:ph idx="4294967295"/>
          </p:nvPr>
        </p:nvGraphicFramePr>
        <p:xfrm>
          <a:off x="0" y="1357313"/>
          <a:ext cx="5491163" cy="2260600"/>
        </p:xfrm>
        <a:graphic>
          <a:graphicData uri="http://schemas.openxmlformats.org/drawingml/2006/table">
            <a:tbl>
              <a:tblPr/>
              <a:tblGrid>
                <a:gridCol w="2846388"/>
                <a:gridCol w="887412"/>
                <a:gridCol w="892175"/>
                <a:gridCol w="865188"/>
              </a:tblGrid>
              <a:tr h="5492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 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Includes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GV/Fundamental Concepts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GV/Basic Rendering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GV/Geometric Modeling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GV/Advanced Rendering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GV/Computer Animation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GV/Visualization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2692" name="Group 52"/>
          <p:cNvGraphicFramePr>
            <a:graphicFrameLocks noGrp="1"/>
          </p:cNvGraphicFramePr>
          <p:nvPr/>
        </p:nvGraphicFramePr>
        <p:xfrm>
          <a:off x="5643563" y="2714625"/>
          <a:ext cx="3314700" cy="3657600"/>
        </p:xfrm>
        <a:graphic>
          <a:graphicData uri="http://schemas.openxmlformats.org/drawingml/2006/table">
            <a:tbl>
              <a:tblPr/>
              <a:tblGrid>
                <a:gridCol w="3314700"/>
              </a:tblGrid>
              <a:tr h="365760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GV. Graphics and Visual Computing (3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GV/Fundamental Techniques (2)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GV/Graphic Systems (1)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GV/Graphic Communication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GV/Geometric Modeling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GV/Basic Rendering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GV/Advanced Rendering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GV/Advanced Techniques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GV/Computer Animation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GV/Visualization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GV/Virtual Reality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GV/Computer Vision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GV/Computational Geometry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GV/Game Engine Programming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圆角右箭头 5"/>
          <p:cNvSpPr/>
          <p:nvPr/>
        </p:nvSpPr>
        <p:spPr>
          <a:xfrm rot="10800000" flipV="1">
            <a:off x="5857884" y="2000240"/>
            <a:ext cx="714380" cy="571504"/>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04848" name="内容占位符 2"/>
          <p:cNvSpPr txBox="1"/>
          <p:nvPr/>
        </p:nvSpPr>
        <p:spPr bwMode="auto">
          <a:xfrm>
            <a:off x="714375" y="4071938"/>
            <a:ext cx="3643313" cy="157162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基础内容不变，选修内容凝练为渲染、建模、动画和可视化等四类图形学经典内容</a:t>
            </a: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64</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p:cNvSpPr>
          <p:nvPr>
            <p:ph type="title" idx="4294967295"/>
          </p:nvPr>
        </p:nvSpPr>
        <p:spPr/>
        <p:txBody>
          <a:bodyPr/>
          <a:lstStyle/>
          <a:p>
            <a:r>
              <a:rPr lang="en-US" altLang="zh-CN" sz="4000" smtClean="0"/>
              <a:t>HC: Human Computer Interaction</a:t>
            </a:r>
            <a:endParaRPr lang="zh-CN" altLang="en-US" sz="4000" smtClean="0"/>
          </a:p>
        </p:txBody>
      </p:sp>
      <p:graphicFrame>
        <p:nvGraphicFramePr>
          <p:cNvPr id="113729" name="Group 65"/>
          <p:cNvGraphicFramePr>
            <a:graphicFrameLocks noGrp="1"/>
          </p:cNvGraphicFramePr>
          <p:nvPr>
            <p:ph idx="4294967295"/>
          </p:nvPr>
        </p:nvGraphicFramePr>
        <p:xfrm>
          <a:off x="0" y="1214438"/>
          <a:ext cx="5360988" cy="3419660"/>
        </p:xfrm>
        <a:graphic>
          <a:graphicData uri="http://schemas.openxmlformats.org/drawingml/2006/table">
            <a:tbl>
              <a:tblPr/>
              <a:tblGrid>
                <a:gridCol w="1784350"/>
                <a:gridCol w="142875"/>
                <a:gridCol w="1077913"/>
                <a:gridCol w="1222375"/>
                <a:gridCol w="1133475"/>
              </a:tblGrid>
              <a:tr h="48758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HC/Foundations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589">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HC/Designing Interaction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HC/Programming Interactive Systems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HC/User-cantered design &amp; testing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HC/Design for non-Mouse interfaces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HC/Collaboration &amp; communication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HC/Statistical Methods for HCI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HC/Human factors &amp; security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HC/Design-oriented HCI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4">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HC/Mixed, Augmented and Virtual Reality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30">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3730" name="Group 66"/>
          <p:cNvGraphicFramePr>
            <a:graphicFrameLocks noGrp="1"/>
          </p:cNvGraphicFramePr>
          <p:nvPr/>
        </p:nvGraphicFramePr>
        <p:xfrm>
          <a:off x="5643563" y="2214563"/>
          <a:ext cx="3357562" cy="4145280"/>
        </p:xfrm>
        <a:graphic>
          <a:graphicData uri="http://schemas.openxmlformats.org/drawingml/2006/table">
            <a:tbl>
              <a:tblPr/>
              <a:tblGrid>
                <a:gridCol w="3357562"/>
              </a:tblGrid>
              <a:tr h="4144962">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HC. Human-Computer Interaction (8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HC/Foundations (6)</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HC/Building GUI Interfaces (2)</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HC/User C centered Software Evaluation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HC/User Centered Software Development</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HC/GUI Design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HC/GUI Programming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HC/Multimedia And Multimodal Systems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HC/Collaboration And Communication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HC/Interaction Design For New Environments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HC/Human Factors And Security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5885" name="内容占位符 2"/>
          <p:cNvSpPr txBox="1"/>
          <p:nvPr/>
        </p:nvSpPr>
        <p:spPr bwMode="auto">
          <a:xfrm>
            <a:off x="785813" y="5000625"/>
            <a:ext cx="3643312" cy="1214438"/>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基础内容基本不变，选修内容有所调整</a:t>
            </a:r>
          </a:p>
        </p:txBody>
      </p:sp>
      <p:sp>
        <p:nvSpPr>
          <p:cNvPr id="7" name="圆角右箭头 6"/>
          <p:cNvSpPr/>
          <p:nvPr/>
        </p:nvSpPr>
        <p:spPr>
          <a:xfrm rot="10800000" flipV="1">
            <a:off x="5500694" y="1643050"/>
            <a:ext cx="642942" cy="500066"/>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65</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p:cNvSpPr>
          <p:nvPr>
            <p:ph type="title" idx="4294967295"/>
          </p:nvPr>
        </p:nvSpPr>
        <p:spPr/>
        <p:txBody>
          <a:bodyPr/>
          <a:lstStyle/>
          <a:p>
            <a:r>
              <a:rPr lang="en-US" altLang="zh-CN" sz="4000" smtClean="0"/>
              <a:t>IS. Intelligent Systems</a:t>
            </a:r>
            <a:endParaRPr lang="zh-CN" altLang="en-US" sz="4000" smtClean="0"/>
          </a:p>
        </p:txBody>
      </p:sp>
      <p:graphicFrame>
        <p:nvGraphicFramePr>
          <p:cNvPr id="114755" name="Group 67"/>
          <p:cNvGraphicFramePr>
            <a:graphicFrameLocks noGrp="1"/>
          </p:cNvGraphicFramePr>
          <p:nvPr>
            <p:ph idx="4294967295"/>
          </p:nvPr>
        </p:nvGraphicFramePr>
        <p:xfrm>
          <a:off x="0" y="2428875"/>
          <a:ext cx="5416550" cy="3787775"/>
        </p:xfrm>
        <a:graphic>
          <a:graphicData uri="http://schemas.openxmlformats.org/drawingml/2006/table">
            <a:tbl>
              <a:tblPr/>
              <a:tblGrid>
                <a:gridCol w="3389313"/>
                <a:gridCol w="136525"/>
                <a:gridCol w="1023937"/>
                <a:gridCol w="866775"/>
              </a:tblGrid>
              <a:tr h="365821">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2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IS/Fundamental Issues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IS/Basic Search Strategies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4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62">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IS/Basic Knowledge Representation and Reasoning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IS/Basic Machine Learning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IS/Advanced Search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IS/Advanced Representation and Reasoning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IS/Reasoning Under Uncertainty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IS/Agents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IS/Natural Language Processing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IS/Advanced Machine Learning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IS/Robotics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IS/Perception and Computer Vision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16">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total</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10</a:t>
                      </a:r>
                      <a:endParaRPr kumimoji="0" lang="zh-CN" altLang="en-US" sz="1600" b="1"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76" marR="68576"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5" name="表格 4"/>
          <p:cNvGraphicFramePr>
            <a:graphicFrameLocks noGrp="1"/>
          </p:cNvGraphicFramePr>
          <p:nvPr/>
        </p:nvGraphicFramePr>
        <p:xfrm>
          <a:off x="5643563" y="1285875"/>
          <a:ext cx="3500437" cy="3413125"/>
        </p:xfrm>
        <a:graphic>
          <a:graphicData uri="http://schemas.openxmlformats.org/drawingml/2006/table">
            <a:tbl>
              <a:tblPr/>
              <a:tblGrid>
                <a:gridCol w="3500437"/>
              </a:tblGrid>
              <a:tr h="341312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CS2008  IS. Intelligent Systems (10 core hours)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IS/Fundamental Issues (1)</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IS/Basic Search Strategies (5)</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IS/Knowledge Based Reasoning (4)</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IS/Advanced Search</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IS/Advanced Reasoning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IS/Agents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IS/Natura Language Processing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IS/Machine Learning</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IS/Planning Systems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IS/Robotics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IS/Perception</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 name="圆角右箭头 5"/>
          <p:cNvSpPr/>
          <p:nvPr/>
        </p:nvSpPr>
        <p:spPr>
          <a:xfrm rot="10800000">
            <a:off x="5857884" y="4857760"/>
            <a:ext cx="642942" cy="500066"/>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7" name="动作按钮: 上一张 6">
            <a:hlinkClick r:id="rId2" action="ppaction://hlinksldjump" highlightClick="1"/>
          </p:cNvPr>
          <p:cNvSpPr/>
          <p:nvPr/>
        </p:nvSpPr>
        <p:spPr>
          <a:xfrm>
            <a:off x="8643966" y="6000768"/>
            <a:ext cx="500034" cy="428628"/>
          </a:xfrm>
          <a:prstGeom prst="actionButtonReturn">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66</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内容占位符 2"/>
          <p:cNvSpPr>
            <a:spLocks noGrp="1"/>
          </p:cNvSpPr>
          <p:nvPr>
            <p:ph idx="1"/>
          </p:nvPr>
        </p:nvSpPr>
        <p:spPr/>
        <p:txBody>
          <a:bodyPr/>
          <a:lstStyle/>
          <a:p>
            <a:pPr>
              <a:buFont typeface="微软雅黑" panose="020B0503020204020204" pitchFamily="34" charset="-122"/>
              <a:buChar char="•"/>
            </a:pPr>
            <a:r>
              <a:rPr lang="zh-CN" altLang="en-US" sz="2800" dirty="0" smtClean="0"/>
              <a:t>特别强调，课程与知识点并非一一对应</a:t>
            </a:r>
            <a:endParaRPr lang="en-US" altLang="zh-CN" sz="2800" dirty="0" smtClean="0"/>
          </a:p>
          <a:p>
            <a:pPr marL="742950" lvl="2" indent="-342900">
              <a:buClr>
                <a:srgbClr val="C00000"/>
              </a:buClr>
              <a:buFont typeface="微软雅黑" panose="020B0503020204020204" pitchFamily="34" charset="-122"/>
              <a:buChar char="•"/>
            </a:pPr>
            <a:r>
              <a:rPr lang="zh-CN" altLang="en-US" dirty="0" smtClean="0"/>
              <a:t>可将各知识点有机融入不同课程中</a:t>
            </a:r>
            <a:endParaRPr lang="en-US" altLang="zh-CN" dirty="0" smtClean="0"/>
          </a:p>
          <a:p>
            <a:pPr marL="742950" lvl="2" indent="-342900">
              <a:buClr>
                <a:srgbClr val="C00000"/>
              </a:buClr>
              <a:buFont typeface="微软雅黑" panose="020B0503020204020204" pitchFamily="34" charset="-122"/>
              <a:buChar char="•"/>
            </a:pPr>
            <a:r>
              <a:rPr lang="zh-CN" altLang="en-US" dirty="0" smtClean="0"/>
              <a:t>一门课程中可以同时涵盖不同知识点的不同层次的知识内容，即可以同时涵盖不同知识点的</a:t>
            </a:r>
            <a:r>
              <a:rPr lang="en-US" altLang="zh-CN" dirty="0" smtClean="0"/>
              <a:t>tier-1 core</a:t>
            </a:r>
            <a:r>
              <a:rPr lang="zh-CN" altLang="en-US" dirty="0" smtClean="0"/>
              <a:t>、</a:t>
            </a:r>
            <a:r>
              <a:rPr lang="en-US" altLang="zh-CN" dirty="0" smtClean="0"/>
              <a:t> tier-2 core</a:t>
            </a:r>
            <a:r>
              <a:rPr lang="zh-CN" altLang="en-US" dirty="0" smtClean="0"/>
              <a:t>以及</a:t>
            </a:r>
            <a:r>
              <a:rPr lang="en-US" altLang="zh-CN" dirty="0" smtClean="0"/>
              <a:t>elective</a:t>
            </a:r>
            <a:r>
              <a:rPr lang="zh-CN" altLang="en-US" dirty="0" smtClean="0"/>
              <a:t>中的知识内容</a:t>
            </a:r>
            <a:endParaRPr lang="en-US" altLang="zh-CN" dirty="0" smtClean="0"/>
          </a:p>
          <a:p>
            <a:pPr marL="342900" lvl="1" indent="-342900">
              <a:buClr>
                <a:srgbClr val="C00000"/>
              </a:buClr>
            </a:pPr>
            <a:r>
              <a:rPr lang="zh-CN" altLang="en-US" dirty="0" smtClean="0"/>
              <a:t>一个知识点中本身也会涵盖其它知识领域的内容，比如</a:t>
            </a:r>
            <a:endParaRPr lang="en-US" altLang="zh-CN" dirty="0" smtClean="0"/>
          </a:p>
          <a:p>
            <a:pPr marL="742950" lvl="2" indent="-342900">
              <a:buClr>
                <a:srgbClr val="C00000"/>
              </a:buClr>
              <a:buFont typeface="微软雅黑" panose="020B0503020204020204" pitchFamily="34" charset="-122"/>
              <a:buChar char="•"/>
            </a:pPr>
            <a:r>
              <a:rPr lang="en-US" altLang="zh-CN" sz="2000" b="1" dirty="0" smtClean="0"/>
              <a:t>AL. Algorithms and Complexity </a:t>
            </a:r>
          </a:p>
          <a:p>
            <a:pPr marL="1200150" lvl="3" indent="-342900">
              <a:buClr>
                <a:srgbClr val="C00000"/>
              </a:buClr>
            </a:pPr>
            <a:r>
              <a:rPr lang="en-US" altLang="zh-CN" sz="1800" b="1" dirty="0" smtClean="0"/>
              <a:t>19 Core-Tier1 hours, 9 Core-Tier2 hours</a:t>
            </a:r>
          </a:p>
          <a:p>
            <a:pPr marL="742950" lvl="2" indent="-342900">
              <a:buClr>
                <a:srgbClr val="C00000"/>
              </a:buClr>
              <a:buFont typeface="微软雅黑" panose="020B0503020204020204" pitchFamily="34" charset="-122"/>
              <a:buChar char="•"/>
            </a:pPr>
            <a:r>
              <a:rPr lang="en-US" altLang="zh-CN" sz="2000" b="1" dirty="0" smtClean="0"/>
              <a:t>SP. Social and Professional Practice </a:t>
            </a:r>
          </a:p>
          <a:p>
            <a:pPr marL="1200150" lvl="3" indent="-342900">
              <a:buClr>
                <a:srgbClr val="C00000"/>
              </a:buClr>
            </a:pPr>
            <a:r>
              <a:rPr lang="en-US" altLang="zh-CN" sz="1800" b="1" dirty="0" smtClean="0"/>
              <a:t>11 Core-Tier1 hours, 5 Core-Tier2 hours</a:t>
            </a:r>
          </a:p>
        </p:txBody>
      </p:sp>
      <p:sp>
        <p:nvSpPr>
          <p:cNvPr id="207873" name="标题 1"/>
          <p:cNvSpPr>
            <a:spLocks noGrp="1"/>
          </p:cNvSpPr>
          <p:nvPr>
            <p:ph type="title" idx="4294967295"/>
          </p:nvPr>
        </p:nvSpPr>
        <p:spPr/>
        <p:txBody>
          <a:bodyPr/>
          <a:lstStyle/>
          <a:p>
            <a:r>
              <a:rPr lang="zh-CN" altLang="en-US" sz="4000" smtClean="0"/>
              <a:t>强调交叉</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67</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82" name="Group 46"/>
          <p:cNvGraphicFramePr>
            <a:graphicFrameLocks noGrp="1"/>
          </p:cNvGraphicFramePr>
          <p:nvPr>
            <p:ph idx="1"/>
          </p:nvPr>
        </p:nvGraphicFramePr>
        <p:xfrm>
          <a:off x="169863" y="1341438"/>
          <a:ext cx="8794750" cy="2686050"/>
        </p:xfrm>
        <a:graphic>
          <a:graphicData uri="http://schemas.openxmlformats.org/drawingml/2006/table">
            <a:tbl>
              <a:tblPr/>
              <a:tblGrid>
                <a:gridCol w="4259607"/>
                <a:gridCol w="1609967"/>
                <a:gridCol w="1380888"/>
                <a:gridCol w="1544288"/>
              </a:tblGrid>
              <a:tr h="48779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Core-Tier2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Electives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AL/Basic Analysis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AL/Algorithmic Strategies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5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9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AL/Fundamental Data Structures and Algorithms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9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795">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AL/Basic Automata, Computability and Complexity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3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AL/Advanced Computational Complexity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AL/Advanced Automata Theory and Computability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533">
                <a:tc gridSpan="3">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AL/Advanced Data Structures, Algorithms, and Analysis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9205" marR="6920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8897" name="标题 1"/>
          <p:cNvSpPr>
            <a:spLocks noGrp="1"/>
          </p:cNvSpPr>
          <p:nvPr>
            <p:ph type="title" idx="4294967295"/>
          </p:nvPr>
        </p:nvSpPr>
        <p:spPr/>
        <p:txBody>
          <a:bodyPr/>
          <a:lstStyle/>
          <a:p>
            <a:r>
              <a:rPr lang="en-US" altLang="zh-CN" sz="4000" smtClean="0"/>
              <a:t>AL. Algorithms and Complexity</a:t>
            </a:r>
            <a:endParaRPr lang="zh-CN" altLang="en-US" sz="4000" smtClean="0"/>
          </a:p>
        </p:txBody>
      </p:sp>
      <p:sp>
        <p:nvSpPr>
          <p:cNvPr id="208939" name="内容占位符 2"/>
          <p:cNvSpPr txBox="1"/>
          <p:nvPr/>
        </p:nvSpPr>
        <p:spPr bwMode="auto">
          <a:xfrm>
            <a:off x="785813" y="4643438"/>
            <a:ext cx="7929562" cy="157162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算法必然会涉及到数据结构的问题</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68</a:t>
            </a:fld>
            <a:r>
              <a:rPr lang="zh-CN" altLang="en-US" smtClean="0"/>
              <a:t>页</a:t>
            </a:r>
            <a:endParaRPr lang="zh-CN" alt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标题 1"/>
          <p:cNvSpPr>
            <a:spLocks noGrp="1"/>
          </p:cNvSpPr>
          <p:nvPr>
            <p:ph type="title" idx="4294967295"/>
          </p:nvPr>
        </p:nvSpPr>
        <p:spPr/>
        <p:txBody>
          <a:bodyPr/>
          <a:lstStyle/>
          <a:p>
            <a:r>
              <a:rPr lang="en-US" altLang="zh-CN" sz="4000" smtClean="0"/>
              <a:t>SP. Social and Professional Practice</a:t>
            </a:r>
            <a:endParaRPr lang="zh-CN" altLang="en-US" sz="4000" smtClean="0"/>
          </a:p>
        </p:txBody>
      </p:sp>
      <p:graphicFrame>
        <p:nvGraphicFramePr>
          <p:cNvPr id="117831" name="Group 71"/>
          <p:cNvGraphicFramePr>
            <a:graphicFrameLocks noGrp="1"/>
          </p:cNvGraphicFramePr>
          <p:nvPr>
            <p:ph idx="4294967295"/>
          </p:nvPr>
        </p:nvGraphicFramePr>
        <p:xfrm>
          <a:off x="0" y="1357313"/>
          <a:ext cx="5038725" cy="4300765"/>
        </p:xfrm>
        <a:graphic>
          <a:graphicData uri="http://schemas.openxmlformats.org/drawingml/2006/table">
            <a:tbl>
              <a:tblPr/>
              <a:tblGrid>
                <a:gridCol w="2276475"/>
                <a:gridCol w="1009650"/>
                <a:gridCol w="887412"/>
                <a:gridCol w="865188"/>
              </a:tblGrid>
              <a:tr h="640033">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Core-Tier1</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Core-Tier2</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hours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Includes</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itchFamily="2" charset="-122"/>
                        </a:rPr>
                        <a:t>Electives </a:t>
                      </a:r>
                      <a:endParaRPr kumimoji="0" lang="zh-CN" altLang="zh-CN" sz="14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7">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SP/Social Context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7">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SP/Analytical Tools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4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SP/Professional Ethics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4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SP/Intellectual Property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4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SP/Privacy and Civil Liberties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2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44">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SP/Professional Communication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7">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SP/Sustainability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1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7">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SP/History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57">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SP/Economies of Computing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44">
                <a:tc gridSpan="2">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SP/Security Policies, Laws and Computer Crimes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p>
                  </a:txBody>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rPr>
                        <a:t>Y </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7832" name="Group 72"/>
          <p:cNvGraphicFramePr>
            <a:graphicFrameLocks noGrp="1"/>
          </p:cNvGraphicFramePr>
          <p:nvPr/>
        </p:nvGraphicFramePr>
        <p:xfrm>
          <a:off x="5429250" y="1357313"/>
          <a:ext cx="3571875" cy="3170237"/>
        </p:xfrm>
        <a:graphic>
          <a:graphicData uri="http://schemas.openxmlformats.org/drawingml/2006/table">
            <a:tbl>
              <a:tblPr/>
              <a:tblGrid>
                <a:gridCol w="3571875"/>
              </a:tblGrid>
              <a:tr h="3170237">
                <a:tc>
                  <a:txBody>
                    <a:bodyPr/>
                    <a:lstStyle>
                      <a:lvl1pPr algn="l">
                        <a:spcBef>
                          <a:spcPct val="20000"/>
                        </a:spcBef>
                        <a:defRPr sz="2800">
                          <a:solidFill>
                            <a:schemeClr val="tx1"/>
                          </a:solidFill>
                          <a:latin typeface="Times New Roman" panose="02020603050405020304" pitchFamily="18" charset="0"/>
                          <a:ea typeface="宋体" pitchFamily="2" charset="-122"/>
                        </a:defRPr>
                      </a:lvl1pPr>
                      <a:lvl2pPr marL="742950" indent="-285750" algn="l">
                        <a:spcBef>
                          <a:spcPct val="20000"/>
                        </a:spcBef>
                        <a:defRPr sz="2400">
                          <a:solidFill>
                            <a:schemeClr val="tx1"/>
                          </a:solidFill>
                          <a:latin typeface="Times New Roman" panose="02020603050405020304" pitchFamily="18" charset="0"/>
                          <a:ea typeface="宋体" pitchFamily="2" charset="-122"/>
                        </a:defRPr>
                      </a:lvl2pPr>
                      <a:lvl3pPr marL="1143000" indent="-228600" algn="l">
                        <a:spcBef>
                          <a:spcPct val="20000"/>
                        </a:spcBef>
                        <a:buSzPct val="60000"/>
                        <a:buFont typeface="Wingdings" panose="05000000000000000000" pitchFamily="2" charset="2"/>
                        <a:defRPr sz="2000">
                          <a:solidFill>
                            <a:schemeClr val="tx1"/>
                          </a:solidFill>
                          <a:latin typeface="Times New Roman" panose="02020603050405020304" pitchFamily="18" charset="0"/>
                          <a:ea typeface="宋体" pitchFamily="2" charset="-122"/>
                        </a:defRPr>
                      </a:lvl3pPr>
                      <a:lvl4pPr marL="1600200" indent="-228600" algn="l">
                        <a:spcBef>
                          <a:spcPct val="20000"/>
                        </a:spcBef>
                        <a:defRPr>
                          <a:solidFill>
                            <a:schemeClr val="tx1"/>
                          </a:solidFill>
                          <a:latin typeface="Times New Roman" panose="02020603050405020304" pitchFamily="18" charset="0"/>
                          <a:ea typeface="宋体" pitchFamily="2" charset="-122"/>
                        </a:defRPr>
                      </a:lvl4pPr>
                      <a:lvl5pPr marL="2057400" indent="-228600" algn="l">
                        <a:spcBef>
                          <a:spcPct val="20000"/>
                        </a:spcBef>
                        <a:defRPr>
                          <a:solidFill>
                            <a:schemeClr val="tx1"/>
                          </a:solidFill>
                          <a:latin typeface="Times New Roman" panose="02020603050405020304" pitchFamily="18" charset="0"/>
                          <a:ea typeface="宋体"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CS2008 SP. Social and Professional Issues (16 core hours)</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SP/History Of Computing (1)</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SP/Social Context (3)</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SP/Analytical Tools (2)</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SP/Professional Ethics (3)</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SP/Risks (2)</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SP/Security Operations</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SP/Intellectual Property (3)</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SP/Privacy And Civil Liberties (2)</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SP/Computer Crime</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SP/Economics Of Computing</a:t>
                      </a:r>
                      <a:endParaRPr kumimoji="0" lang="zh-CN" altLang="zh-CN" sz="1600" b="0" i="0" u="none" strike="noStrike" cap="none" normalizeH="0" baseline="0" smtClean="0">
                        <a:ln>
                          <a:noFill/>
                        </a:ln>
                        <a:solidFill>
                          <a:schemeClr val="tx1"/>
                        </a:solidFill>
                        <a:effectLst/>
                        <a:latin typeface="Calibri" panose="020F0502020204030204" pitchFamily="34"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rPr>
                        <a:t>SP/Philosophical Frameworks</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圆角右箭头 6"/>
          <p:cNvSpPr/>
          <p:nvPr/>
        </p:nvSpPr>
        <p:spPr>
          <a:xfrm rot="10800000">
            <a:off x="5429256" y="4572008"/>
            <a:ext cx="714380" cy="285752"/>
          </a:xfrm>
          <a:prstGeom prst="bentArrow">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anchor="ctr"/>
          <a:lstStyle/>
          <a:p>
            <a:pPr algn="ctr">
              <a:defRPr/>
            </a:pPr>
            <a:endParaRPr lang="zh-CN" altLang="en-US" sz="1800">
              <a:solidFill>
                <a:schemeClr val="tx1"/>
              </a:solidFill>
            </a:endParaRPr>
          </a:p>
        </p:txBody>
      </p:sp>
      <p:sp>
        <p:nvSpPr>
          <p:cNvPr id="209988" name="内容占位符 2"/>
          <p:cNvSpPr txBox="1"/>
          <p:nvPr/>
        </p:nvSpPr>
        <p:spPr bwMode="auto">
          <a:xfrm>
            <a:off x="5357813" y="5072063"/>
            <a:ext cx="3786187" cy="1285875"/>
          </a:xfrm>
          <a:prstGeom prst="rect">
            <a:avLst/>
          </a:prstGeom>
          <a:noFill/>
          <a:ln w="9525">
            <a:noFill/>
            <a:miter lim="800000"/>
          </a:ln>
        </p:spPr>
        <p:txBody>
          <a:bodyPr/>
          <a:lstStyle/>
          <a:p>
            <a:pPr marL="342900" indent="-342900" eaLnBrk="0" hangingPunct="0">
              <a:spcBef>
                <a:spcPct val="20000"/>
              </a:spcBef>
              <a:buClr>
                <a:srgbClr val="C00000"/>
              </a:buClr>
              <a:buFont typeface="微软雅黑" panose="020B0503020204020204" pitchFamily="34" charset="-122"/>
              <a:buChar char="•"/>
            </a:pPr>
            <a:r>
              <a:rPr lang="zh-CN" altLang="en-US" sz="2400">
                <a:latin typeface="微软雅黑" panose="020B0503020204020204" pitchFamily="34" charset="-122"/>
                <a:ea typeface="微软雅黑" panose="020B0503020204020204" pitchFamily="34" charset="-122"/>
              </a:rPr>
              <a:t>计算机学科一贯与伦理、道德、犯罪等社会学科关系密切</a:t>
            </a:r>
          </a:p>
        </p:txBody>
      </p:sp>
      <p:sp>
        <p:nvSpPr>
          <p:cNvPr id="2" name="灯片编号占位符 1"/>
          <p:cNvSpPr>
            <a:spLocks noGrp="1"/>
          </p:cNvSpPr>
          <p:nvPr>
            <p:ph type="sldNum" sz="quarter" idx="12"/>
          </p:nvPr>
        </p:nvSpPr>
        <p:spPr/>
        <p:txBody>
          <a:bodyPr/>
          <a:lstStyle/>
          <a:p>
            <a:r>
              <a:rPr lang="zh-CN" altLang="en-US" smtClean="0"/>
              <a:t>第</a:t>
            </a:r>
            <a:fld id="{B30B5B1B-B379-4BE8-8A24-9C9971F3988C}" type="slidenum">
              <a:rPr lang="zh-CN" altLang="en-US" smtClean="0"/>
              <a:t>69</a:t>
            </a:fld>
            <a:r>
              <a:rPr lang="zh-CN" altLang="en-US" smtClean="0"/>
              <a:t>页</a:t>
            </a: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990600" cy="328613"/>
          </a:xfrm>
          <a:prstGeom prst="rect">
            <a:avLst/>
          </a:prstGeom>
          <a:noFill/>
          <a:ln w="9525">
            <a:noFill/>
            <a:miter lim="800000"/>
          </a:ln>
        </p:spPr>
        <p:txBody>
          <a:bodyPr>
            <a:spAutoFit/>
          </a:bodyPr>
          <a:lstStyle/>
          <a:p>
            <a:pPr>
              <a:spcBef>
                <a:spcPct val="50000"/>
              </a:spcBef>
            </a:pPr>
            <a:r>
              <a:rPr kumimoji="1" lang="zh-CN" altLang="en-US" sz="2400"/>
              <a:t>1900</a:t>
            </a:r>
          </a:p>
        </p:txBody>
      </p:sp>
      <p:sp>
        <p:nvSpPr>
          <p:cNvPr id="25603" name="Text Box 3"/>
          <p:cNvSpPr txBox="1">
            <a:spLocks noChangeArrowheads="1"/>
          </p:cNvSpPr>
          <p:nvPr/>
        </p:nvSpPr>
        <p:spPr bwMode="auto">
          <a:xfrm>
            <a:off x="0" y="1700213"/>
            <a:ext cx="990600" cy="330200"/>
          </a:xfrm>
          <a:prstGeom prst="rect">
            <a:avLst/>
          </a:prstGeom>
          <a:noFill/>
          <a:ln w="9525">
            <a:noFill/>
            <a:miter lim="800000"/>
          </a:ln>
        </p:spPr>
        <p:txBody>
          <a:bodyPr>
            <a:spAutoFit/>
          </a:bodyPr>
          <a:lstStyle/>
          <a:p>
            <a:pPr>
              <a:spcBef>
                <a:spcPct val="50000"/>
              </a:spcBef>
            </a:pPr>
            <a:r>
              <a:rPr kumimoji="1" lang="zh-CN" altLang="en-US" sz="2400"/>
              <a:t>1930</a:t>
            </a:r>
          </a:p>
        </p:txBody>
      </p:sp>
      <p:sp>
        <p:nvSpPr>
          <p:cNvPr id="25604" name="Text Box 4"/>
          <p:cNvSpPr txBox="1">
            <a:spLocks noChangeArrowheads="1"/>
          </p:cNvSpPr>
          <p:nvPr/>
        </p:nvSpPr>
        <p:spPr bwMode="auto">
          <a:xfrm>
            <a:off x="0" y="2249488"/>
            <a:ext cx="990600" cy="328612"/>
          </a:xfrm>
          <a:prstGeom prst="rect">
            <a:avLst/>
          </a:prstGeom>
          <a:noFill/>
          <a:ln w="9525">
            <a:noFill/>
            <a:miter lim="800000"/>
          </a:ln>
        </p:spPr>
        <p:txBody>
          <a:bodyPr>
            <a:spAutoFit/>
          </a:bodyPr>
          <a:lstStyle/>
          <a:p>
            <a:pPr>
              <a:spcBef>
                <a:spcPct val="50000"/>
              </a:spcBef>
            </a:pPr>
            <a:r>
              <a:rPr kumimoji="1" lang="zh-CN" altLang="en-US" sz="2400"/>
              <a:t>1940</a:t>
            </a:r>
          </a:p>
        </p:txBody>
      </p:sp>
      <p:sp>
        <p:nvSpPr>
          <p:cNvPr id="25605" name="Text Box 5"/>
          <p:cNvSpPr txBox="1">
            <a:spLocks noChangeArrowheads="1"/>
          </p:cNvSpPr>
          <p:nvPr/>
        </p:nvSpPr>
        <p:spPr bwMode="auto">
          <a:xfrm>
            <a:off x="0" y="3071813"/>
            <a:ext cx="990600" cy="330200"/>
          </a:xfrm>
          <a:prstGeom prst="rect">
            <a:avLst/>
          </a:prstGeom>
          <a:noFill/>
          <a:ln w="9525">
            <a:noFill/>
            <a:miter lim="800000"/>
          </a:ln>
        </p:spPr>
        <p:txBody>
          <a:bodyPr>
            <a:spAutoFit/>
          </a:bodyPr>
          <a:lstStyle/>
          <a:p>
            <a:pPr>
              <a:spcBef>
                <a:spcPct val="50000"/>
              </a:spcBef>
            </a:pPr>
            <a:r>
              <a:rPr kumimoji="1" lang="zh-CN" altLang="en-US" sz="2400"/>
              <a:t>1950</a:t>
            </a:r>
          </a:p>
        </p:txBody>
      </p:sp>
      <p:sp>
        <p:nvSpPr>
          <p:cNvPr id="25606" name="Text Box 6"/>
          <p:cNvSpPr txBox="1">
            <a:spLocks noChangeArrowheads="1"/>
          </p:cNvSpPr>
          <p:nvPr/>
        </p:nvSpPr>
        <p:spPr bwMode="auto">
          <a:xfrm>
            <a:off x="0" y="3676650"/>
            <a:ext cx="990600" cy="328613"/>
          </a:xfrm>
          <a:prstGeom prst="rect">
            <a:avLst/>
          </a:prstGeom>
          <a:noFill/>
          <a:ln w="9525">
            <a:noFill/>
            <a:miter lim="800000"/>
          </a:ln>
        </p:spPr>
        <p:txBody>
          <a:bodyPr>
            <a:spAutoFit/>
          </a:bodyPr>
          <a:lstStyle/>
          <a:p>
            <a:pPr>
              <a:spcBef>
                <a:spcPct val="50000"/>
              </a:spcBef>
            </a:pPr>
            <a:r>
              <a:rPr kumimoji="1" lang="zh-CN" altLang="en-US" sz="2400"/>
              <a:t>1960</a:t>
            </a:r>
          </a:p>
        </p:txBody>
      </p:sp>
      <p:sp>
        <p:nvSpPr>
          <p:cNvPr id="25607" name="Text Box 7"/>
          <p:cNvSpPr txBox="1">
            <a:spLocks noChangeArrowheads="1"/>
          </p:cNvSpPr>
          <p:nvPr/>
        </p:nvSpPr>
        <p:spPr bwMode="auto">
          <a:xfrm>
            <a:off x="0" y="4443413"/>
            <a:ext cx="990600" cy="330200"/>
          </a:xfrm>
          <a:prstGeom prst="rect">
            <a:avLst/>
          </a:prstGeom>
          <a:noFill/>
          <a:ln w="9525">
            <a:noFill/>
            <a:miter lim="800000"/>
          </a:ln>
        </p:spPr>
        <p:txBody>
          <a:bodyPr>
            <a:spAutoFit/>
          </a:bodyPr>
          <a:lstStyle/>
          <a:p>
            <a:pPr>
              <a:spcBef>
                <a:spcPct val="50000"/>
              </a:spcBef>
            </a:pPr>
            <a:r>
              <a:rPr kumimoji="1" lang="zh-CN" altLang="en-US" sz="2400"/>
              <a:t>1970</a:t>
            </a:r>
          </a:p>
        </p:txBody>
      </p:sp>
      <p:sp>
        <p:nvSpPr>
          <p:cNvPr id="25608" name="Text Box 8"/>
          <p:cNvSpPr txBox="1">
            <a:spLocks noChangeArrowheads="1"/>
          </p:cNvSpPr>
          <p:nvPr/>
        </p:nvSpPr>
        <p:spPr bwMode="auto">
          <a:xfrm>
            <a:off x="0" y="5430838"/>
            <a:ext cx="990600" cy="330200"/>
          </a:xfrm>
          <a:prstGeom prst="rect">
            <a:avLst/>
          </a:prstGeom>
          <a:noFill/>
          <a:ln w="9525">
            <a:noFill/>
            <a:miter lim="800000"/>
          </a:ln>
        </p:spPr>
        <p:txBody>
          <a:bodyPr>
            <a:spAutoFit/>
          </a:bodyPr>
          <a:lstStyle/>
          <a:p>
            <a:pPr>
              <a:spcBef>
                <a:spcPct val="50000"/>
              </a:spcBef>
            </a:pPr>
            <a:r>
              <a:rPr kumimoji="1" lang="zh-CN" altLang="en-US" sz="2400"/>
              <a:t>1980</a:t>
            </a:r>
          </a:p>
        </p:txBody>
      </p:sp>
      <p:sp>
        <p:nvSpPr>
          <p:cNvPr id="25609" name="Text Box 9"/>
          <p:cNvSpPr txBox="1">
            <a:spLocks noChangeArrowheads="1"/>
          </p:cNvSpPr>
          <p:nvPr/>
        </p:nvSpPr>
        <p:spPr bwMode="auto">
          <a:xfrm>
            <a:off x="0" y="6172200"/>
            <a:ext cx="990600" cy="328613"/>
          </a:xfrm>
          <a:prstGeom prst="rect">
            <a:avLst/>
          </a:prstGeom>
          <a:noFill/>
          <a:ln w="9525">
            <a:noFill/>
            <a:miter lim="800000"/>
          </a:ln>
        </p:spPr>
        <p:txBody>
          <a:bodyPr>
            <a:spAutoFit/>
          </a:bodyPr>
          <a:lstStyle/>
          <a:p>
            <a:pPr>
              <a:spcBef>
                <a:spcPct val="50000"/>
              </a:spcBef>
            </a:pPr>
            <a:r>
              <a:rPr kumimoji="1" lang="zh-CN" altLang="en-US" sz="2400"/>
              <a:t>1990</a:t>
            </a:r>
          </a:p>
        </p:txBody>
      </p:sp>
      <p:sp>
        <p:nvSpPr>
          <p:cNvPr id="25610" name="Text Box 10"/>
          <p:cNvSpPr txBox="1">
            <a:spLocks noChangeArrowheads="1"/>
          </p:cNvSpPr>
          <p:nvPr/>
        </p:nvSpPr>
        <p:spPr bwMode="auto">
          <a:xfrm>
            <a:off x="0" y="549275"/>
            <a:ext cx="990600" cy="328613"/>
          </a:xfrm>
          <a:prstGeom prst="rect">
            <a:avLst/>
          </a:prstGeom>
          <a:noFill/>
          <a:ln w="9525">
            <a:noFill/>
            <a:miter lim="800000"/>
          </a:ln>
        </p:spPr>
        <p:txBody>
          <a:bodyPr>
            <a:spAutoFit/>
          </a:bodyPr>
          <a:lstStyle/>
          <a:p>
            <a:pPr>
              <a:spcBef>
                <a:spcPct val="50000"/>
              </a:spcBef>
            </a:pPr>
            <a:r>
              <a:rPr kumimoji="1" lang="zh-CN" altLang="en-US" sz="2400"/>
              <a:t>1910</a:t>
            </a:r>
          </a:p>
        </p:txBody>
      </p:sp>
      <p:sp>
        <p:nvSpPr>
          <p:cNvPr id="25611" name="Text Box 11"/>
          <p:cNvSpPr txBox="1">
            <a:spLocks noChangeArrowheads="1"/>
          </p:cNvSpPr>
          <p:nvPr/>
        </p:nvSpPr>
        <p:spPr bwMode="auto">
          <a:xfrm>
            <a:off x="0" y="987425"/>
            <a:ext cx="990600" cy="328613"/>
          </a:xfrm>
          <a:prstGeom prst="rect">
            <a:avLst/>
          </a:prstGeom>
          <a:noFill/>
          <a:ln w="9525">
            <a:noFill/>
            <a:miter lim="800000"/>
          </a:ln>
        </p:spPr>
        <p:txBody>
          <a:bodyPr>
            <a:spAutoFit/>
          </a:bodyPr>
          <a:lstStyle/>
          <a:p>
            <a:pPr>
              <a:spcBef>
                <a:spcPct val="50000"/>
              </a:spcBef>
            </a:pPr>
            <a:r>
              <a:rPr kumimoji="1" lang="zh-CN" altLang="en-US" sz="2400"/>
              <a:t>1920</a:t>
            </a:r>
          </a:p>
        </p:txBody>
      </p:sp>
      <p:sp>
        <p:nvSpPr>
          <p:cNvPr id="25612" name="Text Box 12"/>
          <p:cNvSpPr txBox="1">
            <a:spLocks noChangeArrowheads="1"/>
          </p:cNvSpPr>
          <p:nvPr/>
        </p:nvSpPr>
        <p:spPr bwMode="auto">
          <a:xfrm>
            <a:off x="3124200" y="987425"/>
            <a:ext cx="2514600" cy="328613"/>
          </a:xfrm>
          <a:prstGeom prst="rect">
            <a:avLst/>
          </a:prstGeom>
          <a:noFill/>
          <a:ln w="9525">
            <a:noFill/>
            <a:miter lim="800000"/>
          </a:ln>
        </p:spPr>
        <p:txBody>
          <a:bodyPr>
            <a:spAutoFit/>
          </a:bodyPr>
          <a:lstStyle/>
          <a:p>
            <a:pPr>
              <a:spcBef>
                <a:spcPct val="50000"/>
              </a:spcBef>
            </a:pPr>
            <a:r>
              <a:rPr kumimoji="1" lang="zh-CN" altLang="en-US" sz="2400"/>
              <a:t>自动数学 </a:t>
            </a:r>
            <a:r>
              <a:rPr kumimoji="1" lang="en-US" altLang="zh-CN" sz="2400"/>
              <a:t>POST</a:t>
            </a:r>
          </a:p>
        </p:txBody>
      </p:sp>
      <p:sp>
        <p:nvSpPr>
          <p:cNvPr id="25613" name="Text Box 13"/>
          <p:cNvSpPr txBox="1">
            <a:spLocks noChangeArrowheads="1"/>
          </p:cNvSpPr>
          <p:nvPr/>
        </p:nvSpPr>
        <p:spPr bwMode="auto">
          <a:xfrm>
            <a:off x="990600" y="493713"/>
            <a:ext cx="7848600" cy="457200"/>
          </a:xfrm>
          <a:prstGeom prst="rect">
            <a:avLst/>
          </a:prstGeom>
          <a:noFill/>
          <a:ln w="9525">
            <a:noFill/>
            <a:miter lim="800000"/>
          </a:ln>
        </p:spPr>
        <p:txBody>
          <a:bodyPr>
            <a:spAutoFit/>
          </a:bodyPr>
          <a:lstStyle/>
          <a:p>
            <a:pPr>
              <a:spcBef>
                <a:spcPct val="50000"/>
              </a:spcBef>
            </a:pPr>
            <a:r>
              <a:rPr kumimoji="1" lang="en-US" altLang="zh-CN" sz="2400"/>
              <a:t>Alfred North Whitehead   BertrandRussell </a:t>
            </a:r>
            <a:r>
              <a:rPr kumimoji="1" lang="zh-CN" altLang="en-US" sz="2400"/>
              <a:t>符号逻辑(1910)</a:t>
            </a:r>
            <a:endParaRPr kumimoji="1" lang="zh-CN" altLang="en-US" sz="2400" b="1"/>
          </a:p>
        </p:txBody>
      </p:sp>
      <p:sp>
        <p:nvSpPr>
          <p:cNvPr id="25614" name="Text Box 14"/>
          <p:cNvSpPr txBox="1">
            <a:spLocks noChangeArrowheads="1"/>
          </p:cNvSpPr>
          <p:nvPr/>
        </p:nvSpPr>
        <p:spPr bwMode="auto">
          <a:xfrm>
            <a:off x="2590800" y="1316038"/>
            <a:ext cx="3886200" cy="457200"/>
          </a:xfrm>
          <a:prstGeom prst="rect">
            <a:avLst/>
          </a:prstGeom>
          <a:noFill/>
          <a:ln w="9525">
            <a:noFill/>
            <a:miter lim="800000"/>
          </a:ln>
        </p:spPr>
        <p:txBody>
          <a:bodyPr>
            <a:spAutoFit/>
          </a:bodyPr>
          <a:lstStyle/>
          <a:p>
            <a:pPr>
              <a:spcBef>
                <a:spcPct val="50000"/>
              </a:spcBef>
            </a:pPr>
            <a:r>
              <a:rPr kumimoji="1" lang="zh-CN" altLang="en-US" sz="2400"/>
              <a:t>不完全理论 , </a:t>
            </a:r>
            <a:r>
              <a:rPr kumimoji="1" lang="en-US" altLang="zh-CN" sz="2400"/>
              <a:t>Goedel(1931)</a:t>
            </a:r>
          </a:p>
        </p:txBody>
      </p:sp>
      <p:sp>
        <p:nvSpPr>
          <p:cNvPr id="25615" name="Text Box 15"/>
          <p:cNvSpPr txBox="1">
            <a:spLocks noChangeArrowheads="1"/>
          </p:cNvSpPr>
          <p:nvPr/>
        </p:nvSpPr>
        <p:spPr bwMode="auto">
          <a:xfrm>
            <a:off x="2514600" y="0"/>
            <a:ext cx="4495800" cy="457200"/>
          </a:xfrm>
          <a:prstGeom prst="rect">
            <a:avLst/>
          </a:prstGeom>
          <a:noFill/>
          <a:ln w="9525">
            <a:noFill/>
            <a:miter lim="800000"/>
          </a:ln>
        </p:spPr>
        <p:txBody>
          <a:bodyPr>
            <a:spAutoFit/>
          </a:bodyPr>
          <a:lstStyle/>
          <a:p>
            <a:pPr>
              <a:spcBef>
                <a:spcPct val="50000"/>
              </a:spcBef>
            </a:pPr>
            <a:r>
              <a:rPr kumimoji="1" lang="en-US" altLang="en-US" sz="2400"/>
              <a:t>Giuseppe Peano</a:t>
            </a:r>
            <a:r>
              <a:rPr kumimoji="1" lang="zh-CN" altLang="en-US" sz="2400"/>
              <a:t>集合论(1895)</a:t>
            </a:r>
          </a:p>
        </p:txBody>
      </p:sp>
      <p:sp>
        <p:nvSpPr>
          <p:cNvPr id="25616" name="Text Box 16"/>
          <p:cNvSpPr txBox="1">
            <a:spLocks noChangeArrowheads="1"/>
          </p:cNvSpPr>
          <p:nvPr/>
        </p:nvSpPr>
        <p:spPr bwMode="auto">
          <a:xfrm>
            <a:off x="1295400" y="1700213"/>
            <a:ext cx="1905000" cy="330200"/>
          </a:xfrm>
          <a:prstGeom prst="rect">
            <a:avLst/>
          </a:prstGeom>
          <a:noFill/>
          <a:ln w="9525">
            <a:noFill/>
            <a:miter lim="800000"/>
          </a:ln>
        </p:spPr>
        <p:txBody>
          <a:bodyPr>
            <a:spAutoFit/>
          </a:bodyPr>
          <a:lstStyle/>
          <a:p>
            <a:pPr>
              <a:spcBef>
                <a:spcPct val="50000"/>
              </a:spcBef>
            </a:pPr>
            <a:r>
              <a:rPr kumimoji="1" lang="en-US" altLang="zh-CN" sz="2400"/>
              <a:t>POST</a:t>
            </a:r>
            <a:r>
              <a:rPr kumimoji="1" lang="zh-CN" altLang="en-US" sz="2400"/>
              <a:t>系统</a:t>
            </a:r>
          </a:p>
        </p:txBody>
      </p:sp>
      <p:sp>
        <p:nvSpPr>
          <p:cNvPr id="25617" name="Text Box 17"/>
          <p:cNvSpPr txBox="1">
            <a:spLocks noChangeArrowheads="1"/>
          </p:cNvSpPr>
          <p:nvPr/>
        </p:nvSpPr>
        <p:spPr bwMode="auto">
          <a:xfrm>
            <a:off x="3429000" y="1700213"/>
            <a:ext cx="3048000" cy="749300"/>
          </a:xfrm>
          <a:prstGeom prst="rect">
            <a:avLst/>
          </a:prstGeom>
          <a:noFill/>
          <a:ln w="9525">
            <a:noFill/>
            <a:miter lim="800000"/>
          </a:ln>
        </p:spPr>
        <p:txBody>
          <a:bodyPr>
            <a:spAutoFit/>
          </a:bodyPr>
          <a:lstStyle/>
          <a:p>
            <a:pPr>
              <a:spcBef>
                <a:spcPct val="50000"/>
              </a:spcBef>
            </a:pPr>
            <a:r>
              <a:rPr kumimoji="1" lang="zh-CN" altLang="en-US" sz="2400"/>
              <a:t>递归函数论</a:t>
            </a:r>
          </a:p>
          <a:p>
            <a:pPr>
              <a:lnSpc>
                <a:spcPct val="30000"/>
              </a:lnSpc>
              <a:spcBef>
                <a:spcPct val="50000"/>
              </a:spcBef>
            </a:pPr>
            <a:r>
              <a:rPr kumimoji="1" lang="en-US" altLang="zh-CN" sz="2400"/>
              <a:t>Church,Rosser(1930s)</a:t>
            </a:r>
          </a:p>
        </p:txBody>
      </p:sp>
      <p:sp>
        <p:nvSpPr>
          <p:cNvPr id="25618" name="Text Box 18"/>
          <p:cNvSpPr txBox="1">
            <a:spLocks noChangeArrowheads="1"/>
          </p:cNvSpPr>
          <p:nvPr/>
        </p:nvSpPr>
        <p:spPr bwMode="auto">
          <a:xfrm>
            <a:off x="6934200" y="1646238"/>
            <a:ext cx="1905000" cy="539750"/>
          </a:xfrm>
          <a:prstGeom prst="rect">
            <a:avLst/>
          </a:prstGeom>
          <a:noFill/>
          <a:ln w="9525">
            <a:noFill/>
            <a:miter lim="800000"/>
          </a:ln>
        </p:spPr>
        <p:txBody>
          <a:bodyPr>
            <a:spAutoFit/>
          </a:bodyPr>
          <a:lstStyle/>
          <a:p>
            <a:pPr>
              <a:spcBef>
                <a:spcPct val="50000"/>
              </a:spcBef>
            </a:pPr>
            <a:r>
              <a:rPr kumimoji="1" lang="zh-CN" altLang="en-US" sz="2400"/>
              <a:t>可计算理论</a:t>
            </a:r>
          </a:p>
          <a:p>
            <a:pPr>
              <a:lnSpc>
                <a:spcPct val="30000"/>
              </a:lnSpc>
              <a:spcBef>
                <a:spcPct val="50000"/>
              </a:spcBef>
            </a:pPr>
            <a:r>
              <a:rPr kumimoji="1" lang="en-US" altLang="zh-CN" sz="2400"/>
              <a:t>Turing(1936)</a:t>
            </a:r>
          </a:p>
        </p:txBody>
      </p:sp>
      <p:sp>
        <p:nvSpPr>
          <p:cNvPr id="25619" name="Text Box 19"/>
          <p:cNvSpPr txBox="1">
            <a:spLocks noChangeArrowheads="1"/>
          </p:cNvSpPr>
          <p:nvPr/>
        </p:nvSpPr>
        <p:spPr bwMode="auto">
          <a:xfrm>
            <a:off x="3581400" y="2414588"/>
            <a:ext cx="2209800" cy="328612"/>
          </a:xfrm>
          <a:prstGeom prst="rect">
            <a:avLst/>
          </a:prstGeom>
          <a:noFill/>
          <a:ln w="9525">
            <a:noFill/>
            <a:miter lim="800000"/>
          </a:ln>
        </p:spPr>
        <p:txBody>
          <a:bodyPr>
            <a:spAutoFit/>
          </a:bodyPr>
          <a:lstStyle/>
          <a:p>
            <a:pPr algn="ctr">
              <a:spcBef>
                <a:spcPct val="50000"/>
              </a:spcBef>
            </a:pPr>
            <a:r>
              <a:rPr kumimoji="1" lang="zh-CN" altLang="en-US" sz="2400"/>
              <a:t>信息论</a:t>
            </a:r>
            <a:r>
              <a:rPr kumimoji="1" lang="en-US" altLang="zh-CN" sz="2400"/>
              <a:t>Shannon</a:t>
            </a:r>
          </a:p>
        </p:txBody>
      </p:sp>
      <p:sp>
        <p:nvSpPr>
          <p:cNvPr id="25620" name="Text Box 20"/>
          <p:cNvSpPr txBox="1">
            <a:spLocks noChangeArrowheads="1"/>
          </p:cNvSpPr>
          <p:nvPr/>
        </p:nvSpPr>
        <p:spPr bwMode="auto">
          <a:xfrm>
            <a:off x="914400" y="3602038"/>
            <a:ext cx="2514600" cy="712787"/>
          </a:xfrm>
          <a:prstGeom prst="rect">
            <a:avLst/>
          </a:prstGeom>
          <a:noFill/>
          <a:ln w="9525">
            <a:noFill/>
            <a:miter lim="800000"/>
          </a:ln>
        </p:spPr>
        <p:txBody>
          <a:bodyPr>
            <a:spAutoFit/>
          </a:bodyPr>
          <a:lstStyle/>
          <a:p>
            <a:pPr algn="ctr">
              <a:lnSpc>
                <a:spcPct val="80000"/>
              </a:lnSpc>
              <a:spcBef>
                <a:spcPct val="50000"/>
              </a:spcBef>
            </a:pPr>
            <a:r>
              <a:rPr kumimoji="1" lang="zh-CN" altLang="en-US" sz="2400"/>
              <a:t>形式语法定义</a:t>
            </a:r>
          </a:p>
          <a:p>
            <a:pPr algn="ctr">
              <a:lnSpc>
                <a:spcPct val="40000"/>
              </a:lnSpc>
              <a:spcBef>
                <a:spcPct val="50000"/>
              </a:spcBef>
            </a:pPr>
            <a:r>
              <a:rPr kumimoji="1" lang="en-US" altLang="zh-CN" sz="2400"/>
              <a:t>Backus </a:t>
            </a:r>
            <a:r>
              <a:rPr kumimoji="1" lang="zh-CN" altLang="zh-CN" sz="2400"/>
              <a:t>和</a:t>
            </a:r>
            <a:r>
              <a:rPr kumimoji="1" lang="en-US" altLang="zh-CN" sz="2400"/>
              <a:t>Naur</a:t>
            </a:r>
          </a:p>
        </p:txBody>
      </p:sp>
      <p:sp>
        <p:nvSpPr>
          <p:cNvPr id="25621" name="Text Box 21"/>
          <p:cNvSpPr txBox="1">
            <a:spLocks noChangeArrowheads="1"/>
          </p:cNvSpPr>
          <p:nvPr/>
        </p:nvSpPr>
        <p:spPr bwMode="auto">
          <a:xfrm>
            <a:off x="7467600" y="5267325"/>
            <a:ext cx="1600200" cy="328613"/>
          </a:xfrm>
          <a:prstGeom prst="rect">
            <a:avLst/>
          </a:prstGeom>
          <a:noFill/>
          <a:ln w="9525">
            <a:noFill/>
            <a:miter lim="800000"/>
          </a:ln>
        </p:spPr>
        <p:txBody>
          <a:bodyPr>
            <a:spAutoFit/>
          </a:bodyPr>
          <a:lstStyle/>
          <a:p>
            <a:pPr>
              <a:spcBef>
                <a:spcPct val="50000"/>
              </a:spcBef>
            </a:pPr>
            <a:r>
              <a:rPr kumimoji="1" lang="zh-CN" altLang="en-US" sz="2400"/>
              <a:t>随机算法</a:t>
            </a:r>
          </a:p>
        </p:txBody>
      </p:sp>
      <p:sp>
        <p:nvSpPr>
          <p:cNvPr id="25622" name="Text Box 22"/>
          <p:cNvSpPr txBox="1">
            <a:spLocks noChangeArrowheads="1"/>
          </p:cNvSpPr>
          <p:nvPr/>
        </p:nvSpPr>
        <p:spPr bwMode="auto">
          <a:xfrm>
            <a:off x="1066800" y="2700338"/>
            <a:ext cx="2209800" cy="822325"/>
          </a:xfrm>
          <a:prstGeom prst="rect">
            <a:avLst/>
          </a:prstGeom>
          <a:noFill/>
          <a:ln w="9525">
            <a:noFill/>
            <a:miter lim="800000"/>
          </a:ln>
        </p:spPr>
        <p:txBody>
          <a:bodyPr>
            <a:spAutoFit/>
          </a:bodyPr>
          <a:lstStyle/>
          <a:p>
            <a:pPr algn="ctr">
              <a:spcBef>
                <a:spcPct val="50000"/>
              </a:spcBef>
            </a:pPr>
            <a:r>
              <a:rPr kumimoji="1" lang="zh-CN" altLang="en-US" sz="2400"/>
              <a:t>形式语言理论  </a:t>
            </a:r>
            <a:r>
              <a:rPr kumimoji="1" lang="en-US" altLang="zh-CN" sz="2400"/>
              <a:t>Chomsky</a:t>
            </a:r>
          </a:p>
        </p:txBody>
      </p:sp>
      <p:sp>
        <p:nvSpPr>
          <p:cNvPr id="25623" name="Text Box 23"/>
          <p:cNvSpPr txBox="1">
            <a:spLocks noChangeArrowheads="1"/>
          </p:cNvSpPr>
          <p:nvPr/>
        </p:nvSpPr>
        <p:spPr bwMode="auto">
          <a:xfrm>
            <a:off x="7315200" y="3676650"/>
            <a:ext cx="1828800" cy="328613"/>
          </a:xfrm>
          <a:prstGeom prst="rect">
            <a:avLst/>
          </a:prstGeom>
          <a:noFill/>
          <a:ln w="9525">
            <a:noFill/>
            <a:miter lim="800000"/>
          </a:ln>
        </p:spPr>
        <p:txBody>
          <a:bodyPr>
            <a:spAutoFit/>
          </a:bodyPr>
          <a:lstStyle/>
          <a:p>
            <a:pPr>
              <a:spcBef>
                <a:spcPct val="50000"/>
              </a:spcBef>
            </a:pPr>
            <a:r>
              <a:rPr kumimoji="1" lang="zh-CN" altLang="en-US" sz="2400"/>
              <a:t>自动化理论</a:t>
            </a:r>
          </a:p>
        </p:txBody>
      </p:sp>
      <p:sp>
        <p:nvSpPr>
          <p:cNvPr id="25624" name="Text Box 24"/>
          <p:cNvSpPr txBox="1">
            <a:spLocks noChangeArrowheads="1"/>
          </p:cNvSpPr>
          <p:nvPr/>
        </p:nvSpPr>
        <p:spPr bwMode="auto">
          <a:xfrm>
            <a:off x="7391400" y="2468563"/>
            <a:ext cx="1371600" cy="330200"/>
          </a:xfrm>
          <a:prstGeom prst="rect">
            <a:avLst/>
          </a:prstGeom>
          <a:noFill/>
          <a:ln w="9525">
            <a:noFill/>
            <a:miter lim="800000"/>
          </a:ln>
        </p:spPr>
        <p:txBody>
          <a:bodyPr>
            <a:spAutoFit/>
          </a:bodyPr>
          <a:lstStyle/>
          <a:p>
            <a:pPr>
              <a:spcBef>
                <a:spcPct val="50000"/>
              </a:spcBef>
            </a:pPr>
            <a:r>
              <a:rPr kumimoji="1" lang="zh-CN" altLang="en-US" sz="2400"/>
              <a:t>电子学</a:t>
            </a:r>
          </a:p>
        </p:txBody>
      </p:sp>
      <p:sp>
        <p:nvSpPr>
          <p:cNvPr id="25625" name="Text Box 25"/>
          <p:cNvSpPr txBox="1">
            <a:spLocks noChangeArrowheads="1"/>
          </p:cNvSpPr>
          <p:nvPr/>
        </p:nvSpPr>
        <p:spPr bwMode="auto">
          <a:xfrm>
            <a:off x="7315200" y="3236913"/>
            <a:ext cx="1447800" cy="328612"/>
          </a:xfrm>
          <a:prstGeom prst="rect">
            <a:avLst/>
          </a:prstGeom>
          <a:noFill/>
          <a:ln w="9525">
            <a:noFill/>
            <a:miter lim="800000"/>
          </a:ln>
        </p:spPr>
        <p:txBody>
          <a:bodyPr>
            <a:spAutoFit/>
          </a:bodyPr>
          <a:lstStyle/>
          <a:p>
            <a:pPr>
              <a:spcBef>
                <a:spcPct val="50000"/>
              </a:spcBef>
            </a:pPr>
            <a:r>
              <a:rPr kumimoji="1" lang="zh-CN" altLang="en-US" sz="2400"/>
              <a:t>开关理论</a:t>
            </a:r>
          </a:p>
        </p:txBody>
      </p:sp>
      <p:sp>
        <p:nvSpPr>
          <p:cNvPr id="25626" name="Text Box 26"/>
          <p:cNvSpPr txBox="1">
            <a:spLocks noChangeArrowheads="1"/>
          </p:cNvSpPr>
          <p:nvPr/>
        </p:nvSpPr>
        <p:spPr bwMode="auto">
          <a:xfrm>
            <a:off x="5638800" y="4114800"/>
            <a:ext cx="1828800" cy="328613"/>
          </a:xfrm>
          <a:prstGeom prst="rect">
            <a:avLst/>
          </a:prstGeom>
          <a:noFill/>
          <a:ln w="9525">
            <a:noFill/>
            <a:miter lim="800000"/>
          </a:ln>
        </p:spPr>
        <p:txBody>
          <a:bodyPr>
            <a:spAutoFit/>
          </a:bodyPr>
          <a:lstStyle/>
          <a:p>
            <a:pPr>
              <a:spcBef>
                <a:spcPct val="50000"/>
              </a:spcBef>
            </a:pPr>
            <a:r>
              <a:rPr kumimoji="1" lang="zh-CN" altLang="en-US" sz="2400"/>
              <a:t>复杂性理论</a:t>
            </a:r>
          </a:p>
        </p:txBody>
      </p:sp>
      <p:sp>
        <p:nvSpPr>
          <p:cNvPr id="25627" name="Text Box 27"/>
          <p:cNvSpPr txBox="1">
            <a:spLocks noChangeArrowheads="1"/>
          </p:cNvSpPr>
          <p:nvPr/>
        </p:nvSpPr>
        <p:spPr bwMode="auto">
          <a:xfrm>
            <a:off x="4038600" y="5019675"/>
            <a:ext cx="3352800" cy="1333500"/>
          </a:xfrm>
          <a:prstGeom prst="rect">
            <a:avLst/>
          </a:prstGeom>
          <a:noFill/>
          <a:ln w="9525">
            <a:noFill/>
            <a:miter lim="800000"/>
          </a:ln>
        </p:spPr>
        <p:txBody>
          <a:bodyPr>
            <a:spAutoFit/>
          </a:bodyPr>
          <a:lstStyle/>
          <a:p>
            <a:pPr>
              <a:spcBef>
                <a:spcPct val="50000"/>
              </a:spcBef>
            </a:pPr>
            <a:r>
              <a:rPr kumimoji="1" lang="zh-CN" altLang="en-US" sz="2400"/>
              <a:t>计算机密码学(1976)</a:t>
            </a:r>
          </a:p>
          <a:p>
            <a:pPr>
              <a:lnSpc>
                <a:spcPct val="20000"/>
              </a:lnSpc>
              <a:spcBef>
                <a:spcPct val="50000"/>
              </a:spcBef>
            </a:pPr>
            <a:r>
              <a:rPr kumimoji="1" lang="en-US" altLang="zh-CN" sz="2400"/>
              <a:t>Diffie,Hellman</a:t>
            </a:r>
          </a:p>
          <a:p>
            <a:pPr>
              <a:lnSpc>
                <a:spcPct val="40000"/>
              </a:lnSpc>
              <a:spcBef>
                <a:spcPct val="50000"/>
              </a:spcBef>
            </a:pPr>
            <a:r>
              <a:rPr kumimoji="1" lang="zh-CN" altLang="en-US" sz="2400"/>
              <a:t>公共密钥系统(1978)</a:t>
            </a:r>
          </a:p>
          <a:p>
            <a:pPr>
              <a:lnSpc>
                <a:spcPct val="30000"/>
              </a:lnSpc>
              <a:spcBef>
                <a:spcPct val="50000"/>
              </a:spcBef>
            </a:pPr>
            <a:r>
              <a:rPr kumimoji="1" lang="en-US" altLang="zh-CN" sz="2400"/>
              <a:t>Rivest,Shamir,Adelman</a:t>
            </a:r>
          </a:p>
        </p:txBody>
      </p:sp>
      <p:sp>
        <p:nvSpPr>
          <p:cNvPr id="25628" name="Text Box 28"/>
          <p:cNvSpPr txBox="1">
            <a:spLocks noChangeArrowheads="1"/>
          </p:cNvSpPr>
          <p:nvPr/>
        </p:nvSpPr>
        <p:spPr bwMode="auto">
          <a:xfrm>
            <a:off x="1066800" y="4279900"/>
            <a:ext cx="2971800" cy="1370013"/>
          </a:xfrm>
          <a:prstGeom prst="rect">
            <a:avLst/>
          </a:prstGeom>
          <a:noFill/>
          <a:ln w="9525">
            <a:noFill/>
            <a:miter lim="800000"/>
          </a:ln>
        </p:spPr>
        <p:txBody>
          <a:bodyPr>
            <a:spAutoFit/>
          </a:bodyPr>
          <a:lstStyle/>
          <a:p>
            <a:pPr algn="ctr">
              <a:spcBef>
                <a:spcPct val="50000"/>
              </a:spcBef>
            </a:pPr>
            <a:r>
              <a:rPr kumimoji="1" lang="en-US" altLang="zh-CN" sz="2400"/>
              <a:t>Knuth:</a:t>
            </a:r>
            <a:r>
              <a:rPr kumimoji="1" lang="zh-CN" altLang="en-US" sz="2400"/>
              <a:t>词法分析方法</a:t>
            </a:r>
          </a:p>
          <a:p>
            <a:pPr algn="ctr">
              <a:lnSpc>
                <a:spcPct val="30000"/>
              </a:lnSpc>
              <a:spcBef>
                <a:spcPct val="50000"/>
              </a:spcBef>
            </a:pPr>
            <a:r>
              <a:rPr kumimoji="1" lang="zh-CN" altLang="en-US" sz="2400"/>
              <a:t>编译理论</a:t>
            </a:r>
          </a:p>
          <a:p>
            <a:pPr algn="ctr">
              <a:lnSpc>
                <a:spcPct val="40000"/>
              </a:lnSpc>
              <a:spcBef>
                <a:spcPct val="50000"/>
              </a:spcBef>
            </a:pPr>
            <a:r>
              <a:rPr kumimoji="1" lang="zh-CN" altLang="en-US" sz="2400"/>
              <a:t>编译的编译</a:t>
            </a:r>
          </a:p>
          <a:p>
            <a:pPr algn="ctr">
              <a:lnSpc>
                <a:spcPct val="30000"/>
              </a:lnSpc>
              <a:spcBef>
                <a:spcPct val="50000"/>
              </a:spcBef>
            </a:pPr>
            <a:r>
              <a:rPr kumimoji="1" lang="en-US" altLang="zh-CN" sz="2400"/>
              <a:t>EL/1:</a:t>
            </a:r>
            <a:r>
              <a:rPr kumimoji="1" lang="zh-CN" altLang="en-US" sz="2400"/>
              <a:t>可扩展式语法</a:t>
            </a:r>
          </a:p>
        </p:txBody>
      </p:sp>
      <p:sp>
        <p:nvSpPr>
          <p:cNvPr id="25629" name="Line 29"/>
          <p:cNvSpPr>
            <a:spLocks noChangeShapeType="1"/>
          </p:cNvSpPr>
          <p:nvPr/>
        </p:nvSpPr>
        <p:spPr bwMode="auto">
          <a:xfrm>
            <a:off x="4114800" y="411163"/>
            <a:ext cx="0" cy="274637"/>
          </a:xfrm>
          <a:prstGeom prst="line">
            <a:avLst/>
          </a:prstGeom>
          <a:noFill/>
          <a:ln w="57150">
            <a:solidFill>
              <a:srgbClr val="FF0000"/>
            </a:solidFill>
            <a:round/>
            <a:tailEnd type="triangle" w="med" len="med"/>
          </a:ln>
        </p:spPr>
        <p:txBody>
          <a:bodyPr wrap="none" anchor="ctr"/>
          <a:lstStyle/>
          <a:p>
            <a:endParaRPr lang="zh-CN" altLang="en-US"/>
          </a:p>
        </p:txBody>
      </p:sp>
      <p:sp>
        <p:nvSpPr>
          <p:cNvPr id="25630" name="Line 30"/>
          <p:cNvSpPr>
            <a:spLocks noChangeShapeType="1"/>
          </p:cNvSpPr>
          <p:nvPr/>
        </p:nvSpPr>
        <p:spPr bwMode="auto">
          <a:xfrm>
            <a:off x="4114800" y="868363"/>
            <a:ext cx="0" cy="274637"/>
          </a:xfrm>
          <a:prstGeom prst="line">
            <a:avLst/>
          </a:prstGeom>
          <a:noFill/>
          <a:ln w="57150">
            <a:solidFill>
              <a:srgbClr val="FF0000"/>
            </a:solidFill>
            <a:round/>
            <a:tailEnd type="triangle" w="med" len="med"/>
          </a:ln>
        </p:spPr>
        <p:txBody>
          <a:bodyPr wrap="none" anchor="ctr"/>
          <a:lstStyle/>
          <a:p>
            <a:endParaRPr lang="zh-CN" altLang="en-US"/>
          </a:p>
        </p:txBody>
      </p:sp>
      <p:sp>
        <p:nvSpPr>
          <p:cNvPr id="25631" name="Line 31"/>
          <p:cNvSpPr>
            <a:spLocks noChangeShapeType="1"/>
          </p:cNvSpPr>
          <p:nvPr/>
        </p:nvSpPr>
        <p:spPr bwMode="auto">
          <a:xfrm>
            <a:off x="2819400" y="1809750"/>
            <a:ext cx="685800" cy="0"/>
          </a:xfrm>
          <a:prstGeom prst="line">
            <a:avLst/>
          </a:prstGeom>
          <a:noFill/>
          <a:ln w="38100">
            <a:solidFill>
              <a:srgbClr val="FF0000"/>
            </a:solidFill>
            <a:round/>
          </a:ln>
        </p:spPr>
        <p:txBody>
          <a:bodyPr wrap="none" anchor="ctr"/>
          <a:lstStyle/>
          <a:p>
            <a:endParaRPr lang="zh-CN" altLang="en-US"/>
          </a:p>
        </p:txBody>
      </p:sp>
      <p:sp>
        <p:nvSpPr>
          <p:cNvPr id="25632" name="Line 32"/>
          <p:cNvSpPr>
            <a:spLocks noChangeShapeType="1"/>
          </p:cNvSpPr>
          <p:nvPr/>
        </p:nvSpPr>
        <p:spPr bwMode="auto">
          <a:xfrm>
            <a:off x="2819400" y="1974850"/>
            <a:ext cx="685800" cy="0"/>
          </a:xfrm>
          <a:prstGeom prst="line">
            <a:avLst/>
          </a:prstGeom>
          <a:noFill/>
          <a:ln w="38100">
            <a:solidFill>
              <a:srgbClr val="FF0000"/>
            </a:solidFill>
            <a:round/>
          </a:ln>
        </p:spPr>
        <p:txBody>
          <a:bodyPr wrap="none" anchor="ctr"/>
          <a:lstStyle/>
          <a:p>
            <a:endParaRPr lang="zh-CN" altLang="en-US"/>
          </a:p>
        </p:txBody>
      </p:sp>
      <p:sp>
        <p:nvSpPr>
          <p:cNvPr id="25633" name="Line 33"/>
          <p:cNvSpPr>
            <a:spLocks noChangeShapeType="1"/>
          </p:cNvSpPr>
          <p:nvPr/>
        </p:nvSpPr>
        <p:spPr bwMode="auto">
          <a:xfrm>
            <a:off x="6248400" y="1809750"/>
            <a:ext cx="762000" cy="0"/>
          </a:xfrm>
          <a:prstGeom prst="line">
            <a:avLst/>
          </a:prstGeom>
          <a:noFill/>
          <a:ln w="38100">
            <a:solidFill>
              <a:srgbClr val="FF0000"/>
            </a:solidFill>
            <a:round/>
          </a:ln>
        </p:spPr>
        <p:txBody>
          <a:bodyPr wrap="none" anchor="ctr"/>
          <a:lstStyle/>
          <a:p>
            <a:endParaRPr lang="zh-CN" altLang="en-US"/>
          </a:p>
        </p:txBody>
      </p:sp>
      <p:sp>
        <p:nvSpPr>
          <p:cNvPr id="25634" name="Line 34"/>
          <p:cNvSpPr>
            <a:spLocks noChangeShapeType="1"/>
          </p:cNvSpPr>
          <p:nvPr/>
        </p:nvSpPr>
        <p:spPr bwMode="auto">
          <a:xfrm>
            <a:off x="6248400" y="1974850"/>
            <a:ext cx="762000" cy="0"/>
          </a:xfrm>
          <a:prstGeom prst="line">
            <a:avLst/>
          </a:prstGeom>
          <a:noFill/>
          <a:ln w="38100">
            <a:solidFill>
              <a:srgbClr val="FF0000"/>
            </a:solidFill>
            <a:round/>
          </a:ln>
        </p:spPr>
        <p:txBody>
          <a:bodyPr wrap="none" anchor="ctr"/>
          <a:lstStyle/>
          <a:p>
            <a:endParaRPr lang="zh-CN" altLang="en-US"/>
          </a:p>
        </p:txBody>
      </p:sp>
      <p:sp>
        <p:nvSpPr>
          <p:cNvPr id="25635" name="Line 35"/>
          <p:cNvSpPr>
            <a:spLocks noChangeShapeType="1"/>
          </p:cNvSpPr>
          <p:nvPr/>
        </p:nvSpPr>
        <p:spPr bwMode="auto">
          <a:xfrm>
            <a:off x="6858000" y="2084388"/>
            <a:ext cx="0" cy="2085975"/>
          </a:xfrm>
          <a:prstGeom prst="line">
            <a:avLst/>
          </a:prstGeom>
          <a:noFill/>
          <a:ln w="38100">
            <a:solidFill>
              <a:srgbClr val="FF0000"/>
            </a:solidFill>
            <a:round/>
            <a:tailEnd type="triangle" w="med" len="med"/>
          </a:ln>
        </p:spPr>
        <p:txBody>
          <a:bodyPr wrap="none" anchor="ctr"/>
          <a:lstStyle/>
          <a:p>
            <a:endParaRPr lang="zh-CN" altLang="en-US"/>
          </a:p>
        </p:txBody>
      </p:sp>
      <p:sp>
        <p:nvSpPr>
          <p:cNvPr id="25636" name="Line 36"/>
          <p:cNvSpPr>
            <a:spLocks noChangeShapeType="1"/>
          </p:cNvSpPr>
          <p:nvPr/>
        </p:nvSpPr>
        <p:spPr bwMode="auto">
          <a:xfrm>
            <a:off x="8001000" y="2803525"/>
            <a:ext cx="0" cy="549275"/>
          </a:xfrm>
          <a:prstGeom prst="line">
            <a:avLst/>
          </a:prstGeom>
          <a:noFill/>
          <a:ln w="38100">
            <a:solidFill>
              <a:srgbClr val="FF0000"/>
            </a:solidFill>
            <a:round/>
            <a:tailEnd type="triangle" w="med" len="med"/>
          </a:ln>
        </p:spPr>
        <p:txBody>
          <a:bodyPr wrap="none" anchor="ctr"/>
          <a:lstStyle/>
          <a:p>
            <a:endParaRPr lang="zh-CN" altLang="en-US"/>
          </a:p>
        </p:txBody>
      </p:sp>
      <p:sp>
        <p:nvSpPr>
          <p:cNvPr id="25637" name="Line 37"/>
          <p:cNvSpPr>
            <a:spLocks noChangeShapeType="1"/>
          </p:cNvSpPr>
          <p:nvPr/>
        </p:nvSpPr>
        <p:spPr bwMode="auto">
          <a:xfrm>
            <a:off x="8001000" y="3589338"/>
            <a:ext cx="0" cy="220662"/>
          </a:xfrm>
          <a:prstGeom prst="line">
            <a:avLst/>
          </a:prstGeom>
          <a:noFill/>
          <a:ln w="28575">
            <a:solidFill>
              <a:srgbClr val="FF0000"/>
            </a:solidFill>
            <a:round/>
            <a:tailEnd type="triangle" w="med" len="med"/>
          </a:ln>
        </p:spPr>
        <p:txBody>
          <a:bodyPr wrap="none" anchor="ctr"/>
          <a:lstStyle/>
          <a:p>
            <a:endParaRPr lang="zh-CN" altLang="en-US"/>
          </a:p>
        </p:txBody>
      </p:sp>
      <p:sp>
        <p:nvSpPr>
          <p:cNvPr id="25638" name="Line 38"/>
          <p:cNvSpPr>
            <a:spLocks noChangeShapeType="1"/>
          </p:cNvSpPr>
          <p:nvPr/>
        </p:nvSpPr>
        <p:spPr bwMode="auto">
          <a:xfrm>
            <a:off x="1981200" y="2051050"/>
            <a:ext cx="0" cy="768350"/>
          </a:xfrm>
          <a:prstGeom prst="line">
            <a:avLst/>
          </a:prstGeom>
          <a:noFill/>
          <a:ln w="38100">
            <a:solidFill>
              <a:srgbClr val="FF0000"/>
            </a:solidFill>
            <a:round/>
            <a:tailEnd type="triangle" w="med" len="med"/>
          </a:ln>
        </p:spPr>
        <p:txBody>
          <a:bodyPr wrap="none" anchor="ctr"/>
          <a:lstStyle/>
          <a:p>
            <a:endParaRPr lang="zh-CN" altLang="en-US"/>
          </a:p>
        </p:txBody>
      </p:sp>
      <p:sp>
        <p:nvSpPr>
          <p:cNvPr id="25639" name="Line 39"/>
          <p:cNvSpPr>
            <a:spLocks noChangeShapeType="1"/>
          </p:cNvSpPr>
          <p:nvPr/>
        </p:nvSpPr>
        <p:spPr bwMode="auto">
          <a:xfrm>
            <a:off x="1981200" y="3429000"/>
            <a:ext cx="0" cy="228600"/>
          </a:xfrm>
          <a:prstGeom prst="line">
            <a:avLst/>
          </a:prstGeom>
          <a:noFill/>
          <a:ln w="38100">
            <a:solidFill>
              <a:srgbClr val="FF0000"/>
            </a:solidFill>
            <a:round/>
            <a:tailEnd type="triangle" w="med" len="med"/>
          </a:ln>
        </p:spPr>
        <p:txBody>
          <a:bodyPr wrap="none" anchor="ctr"/>
          <a:lstStyle/>
          <a:p>
            <a:endParaRPr lang="zh-CN" altLang="en-US"/>
          </a:p>
        </p:txBody>
      </p:sp>
      <p:sp>
        <p:nvSpPr>
          <p:cNvPr id="25640" name="Line 40"/>
          <p:cNvSpPr>
            <a:spLocks noChangeShapeType="1"/>
          </p:cNvSpPr>
          <p:nvPr/>
        </p:nvSpPr>
        <p:spPr bwMode="auto">
          <a:xfrm>
            <a:off x="1981200" y="4191000"/>
            <a:ext cx="0" cy="228600"/>
          </a:xfrm>
          <a:prstGeom prst="line">
            <a:avLst/>
          </a:prstGeom>
          <a:noFill/>
          <a:ln w="19050">
            <a:solidFill>
              <a:srgbClr val="FF0000"/>
            </a:solidFill>
            <a:round/>
            <a:tailEnd type="triangle" w="med" len="med"/>
          </a:ln>
        </p:spPr>
        <p:txBody>
          <a:bodyPr wrap="none" anchor="ctr"/>
          <a:lstStyle/>
          <a:p>
            <a:endParaRPr lang="zh-CN" altLang="en-US"/>
          </a:p>
        </p:txBody>
      </p:sp>
      <p:sp>
        <p:nvSpPr>
          <p:cNvPr id="25641" name="Line 41"/>
          <p:cNvSpPr>
            <a:spLocks noChangeShapeType="1"/>
          </p:cNvSpPr>
          <p:nvPr/>
        </p:nvSpPr>
        <p:spPr bwMode="auto">
          <a:xfrm>
            <a:off x="4648200" y="2744788"/>
            <a:ext cx="0" cy="2360612"/>
          </a:xfrm>
          <a:prstGeom prst="line">
            <a:avLst/>
          </a:prstGeom>
          <a:noFill/>
          <a:ln w="38100">
            <a:solidFill>
              <a:srgbClr val="FF0000"/>
            </a:solidFill>
            <a:round/>
            <a:tailEnd type="triangle" w="med" len="med"/>
          </a:ln>
        </p:spPr>
        <p:txBody>
          <a:bodyPr wrap="none" anchor="ctr"/>
          <a:lstStyle/>
          <a:p>
            <a:endParaRPr lang="zh-CN" altLang="en-US"/>
          </a:p>
        </p:txBody>
      </p:sp>
      <p:sp>
        <p:nvSpPr>
          <p:cNvPr id="25642" name="Line 42"/>
          <p:cNvSpPr>
            <a:spLocks noChangeShapeType="1"/>
          </p:cNvSpPr>
          <p:nvPr/>
        </p:nvSpPr>
        <p:spPr bwMode="auto">
          <a:xfrm>
            <a:off x="6324600" y="4446588"/>
            <a:ext cx="0" cy="658812"/>
          </a:xfrm>
          <a:prstGeom prst="line">
            <a:avLst/>
          </a:prstGeom>
          <a:noFill/>
          <a:ln w="38100">
            <a:solidFill>
              <a:srgbClr val="FF0000"/>
            </a:solidFill>
            <a:round/>
            <a:tailEnd type="triangle" w="med" len="med"/>
          </a:ln>
        </p:spPr>
        <p:txBody>
          <a:bodyPr wrap="none" anchor="ctr"/>
          <a:lstStyle/>
          <a:p>
            <a:endParaRPr lang="zh-CN" altLang="en-US"/>
          </a:p>
        </p:txBody>
      </p:sp>
      <p:sp>
        <p:nvSpPr>
          <p:cNvPr id="25643" name="Line 43"/>
          <p:cNvSpPr>
            <a:spLocks noChangeShapeType="1"/>
          </p:cNvSpPr>
          <p:nvPr/>
        </p:nvSpPr>
        <p:spPr bwMode="auto">
          <a:xfrm>
            <a:off x="5257800" y="6248400"/>
            <a:ext cx="0" cy="609600"/>
          </a:xfrm>
          <a:prstGeom prst="line">
            <a:avLst/>
          </a:prstGeom>
          <a:noFill/>
          <a:ln w="38100">
            <a:solidFill>
              <a:srgbClr val="FF0000"/>
            </a:solidFill>
            <a:round/>
            <a:tailEnd type="triangle" w="med" len="med"/>
          </a:ln>
        </p:spPr>
        <p:txBody>
          <a:bodyPr wrap="none" anchor="ctr"/>
          <a:lstStyle/>
          <a:p>
            <a:endParaRPr lang="zh-CN" altLang="en-US"/>
          </a:p>
        </p:txBody>
      </p:sp>
      <p:sp>
        <p:nvSpPr>
          <p:cNvPr id="25644" name="Line 44"/>
          <p:cNvSpPr>
            <a:spLocks noChangeShapeType="1"/>
          </p:cNvSpPr>
          <p:nvPr/>
        </p:nvSpPr>
        <p:spPr bwMode="auto">
          <a:xfrm>
            <a:off x="8001000" y="4114800"/>
            <a:ext cx="0" cy="1295400"/>
          </a:xfrm>
          <a:prstGeom prst="line">
            <a:avLst/>
          </a:prstGeom>
          <a:noFill/>
          <a:ln w="38100">
            <a:solidFill>
              <a:srgbClr val="FF0000"/>
            </a:solidFill>
            <a:round/>
            <a:tailEnd type="triangle" w="med" len="med"/>
          </a:ln>
        </p:spPr>
        <p:txBody>
          <a:bodyPr wrap="none" anchor="ctr"/>
          <a:lstStyle/>
          <a:p>
            <a:endParaRPr lang="zh-CN" altLang="en-US"/>
          </a:p>
        </p:txBody>
      </p:sp>
      <p:sp>
        <p:nvSpPr>
          <p:cNvPr id="25645" name="Line 45"/>
          <p:cNvSpPr>
            <a:spLocks noChangeShapeType="1"/>
          </p:cNvSpPr>
          <p:nvPr/>
        </p:nvSpPr>
        <p:spPr bwMode="auto">
          <a:xfrm>
            <a:off x="8001000" y="5595938"/>
            <a:ext cx="0" cy="1262062"/>
          </a:xfrm>
          <a:prstGeom prst="line">
            <a:avLst/>
          </a:prstGeom>
          <a:noFill/>
          <a:ln w="38100">
            <a:solidFill>
              <a:srgbClr val="FF0000"/>
            </a:solidFill>
            <a:round/>
            <a:tailEnd type="triangle" w="med" len="med"/>
          </a:ln>
        </p:spPr>
        <p:txBody>
          <a:bodyPr wrap="none" anchor="ctr"/>
          <a:lstStyle/>
          <a:p>
            <a:endParaRPr lang="zh-CN" altLang="en-US"/>
          </a:p>
        </p:txBody>
      </p:sp>
      <p:sp>
        <p:nvSpPr>
          <p:cNvPr id="2" name="灯片编号占位符 1"/>
          <p:cNvSpPr>
            <a:spLocks noGrp="1"/>
          </p:cNvSpPr>
          <p:nvPr>
            <p:ph type="sldNum" sz="quarter" idx="12"/>
          </p:nvPr>
        </p:nvSpPr>
        <p:spPr/>
        <p:txBody>
          <a:bodyPr/>
          <a:lstStyle/>
          <a:p>
            <a:r>
              <a:rPr lang="zh-CN" altLang="en-US" smtClean="0"/>
              <a:t>第</a:t>
            </a:r>
            <a:fld id="{C6A87D7B-A8C9-4573-B01F-5E34C45B7D97}" type="slidenum">
              <a:rPr lang="zh-CN" altLang="en-US" smtClean="0"/>
              <a:t>7</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050"/>
          <p:cNvSpPr txBox="1">
            <a:spLocks noChangeArrowheads="1"/>
          </p:cNvSpPr>
          <p:nvPr/>
        </p:nvSpPr>
        <p:spPr bwMode="auto">
          <a:xfrm>
            <a:off x="0" y="0"/>
            <a:ext cx="914400" cy="328613"/>
          </a:xfrm>
          <a:prstGeom prst="rect">
            <a:avLst/>
          </a:prstGeom>
          <a:noFill/>
          <a:ln w="9525">
            <a:noFill/>
            <a:miter lim="800000"/>
          </a:ln>
        </p:spPr>
        <p:txBody>
          <a:bodyPr>
            <a:spAutoFit/>
          </a:bodyPr>
          <a:lstStyle/>
          <a:p>
            <a:pPr>
              <a:spcBef>
                <a:spcPct val="50000"/>
              </a:spcBef>
            </a:pPr>
            <a:r>
              <a:rPr kumimoji="1" lang="zh-CN" altLang="en-US" sz="2400"/>
              <a:t>1930</a:t>
            </a:r>
          </a:p>
        </p:txBody>
      </p:sp>
      <p:sp>
        <p:nvSpPr>
          <p:cNvPr id="26627" name="Text Box 2051"/>
          <p:cNvSpPr txBox="1">
            <a:spLocks noChangeArrowheads="1"/>
          </p:cNvSpPr>
          <p:nvPr/>
        </p:nvSpPr>
        <p:spPr bwMode="auto">
          <a:xfrm>
            <a:off x="0" y="990600"/>
            <a:ext cx="914400" cy="330200"/>
          </a:xfrm>
          <a:prstGeom prst="rect">
            <a:avLst/>
          </a:prstGeom>
          <a:noFill/>
          <a:ln w="9525">
            <a:noFill/>
            <a:miter lim="800000"/>
          </a:ln>
        </p:spPr>
        <p:txBody>
          <a:bodyPr>
            <a:spAutoFit/>
          </a:bodyPr>
          <a:lstStyle/>
          <a:p>
            <a:pPr>
              <a:spcBef>
                <a:spcPct val="50000"/>
              </a:spcBef>
            </a:pPr>
            <a:r>
              <a:rPr kumimoji="1" lang="zh-CN" altLang="en-US" sz="2400"/>
              <a:t>1940</a:t>
            </a:r>
          </a:p>
        </p:txBody>
      </p:sp>
      <p:sp>
        <p:nvSpPr>
          <p:cNvPr id="26628" name="Text Box 2052"/>
          <p:cNvSpPr txBox="1">
            <a:spLocks noChangeArrowheads="1"/>
          </p:cNvSpPr>
          <p:nvPr/>
        </p:nvSpPr>
        <p:spPr bwMode="auto">
          <a:xfrm>
            <a:off x="0" y="1371600"/>
            <a:ext cx="914400" cy="328613"/>
          </a:xfrm>
          <a:prstGeom prst="rect">
            <a:avLst/>
          </a:prstGeom>
          <a:noFill/>
          <a:ln w="9525">
            <a:noFill/>
            <a:miter lim="800000"/>
          </a:ln>
        </p:spPr>
        <p:txBody>
          <a:bodyPr>
            <a:spAutoFit/>
          </a:bodyPr>
          <a:lstStyle/>
          <a:p>
            <a:pPr>
              <a:spcBef>
                <a:spcPct val="50000"/>
              </a:spcBef>
            </a:pPr>
            <a:r>
              <a:rPr kumimoji="1" lang="zh-CN" altLang="en-US" sz="2400"/>
              <a:t>1950</a:t>
            </a:r>
          </a:p>
        </p:txBody>
      </p:sp>
      <p:sp>
        <p:nvSpPr>
          <p:cNvPr id="26629" name="Text Box 2053"/>
          <p:cNvSpPr txBox="1">
            <a:spLocks noChangeArrowheads="1"/>
          </p:cNvSpPr>
          <p:nvPr/>
        </p:nvSpPr>
        <p:spPr bwMode="auto">
          <a:xfrm>
            <a:off x="0" y="2286000"/>
            <a:ext cx="914400" cy="328613"/>
          </a:xfrm>
          <a:prstGeom prst="rect">
            <a:avLst/>
          </a:prstGeom>
          <a:noFill/>
          <a:ln w="9525">
            <a:noFill/>
            <a:miter lim="800000"/>
          </a:ln>
        </p:spPr>
        <p:txBody>
          <a:bodyPr>
            <a:spAutoFit/>
          </a:bodyPr>
          <a:lstStyle/>
          <a:p>
            <a:pPr>
              <a:spcBef>
                <a:spcPct val="50000"/>
              </a:spcBef>
            </a:pPr>
            <a:r>
              <a:rPr kumimoji="1" lang="zh-CN" altLang="en-US" sz="2400"/>
              <a:t>1960</a:t>
            </a:r>
          </a:p>
        </p:txBody>
      </p:sp>
      <p:sp>
        <p:nvSpPr>
          <p:cNvPr id="26630" name="Text Box 2054"/>
          <p:cNvSpPr txBox="1">
            <a:spLocks noChangeArrowheads="1"/>
          </p:cNvSpPr>
          <p:nvPr/>
        </p:nvSpPr>
        <p:spPr bwMode="auto">
          <a:xfrm>
            <a:off x="0" y="3962400"/>
            <a:ext cx="914400" cy="330200"/>
          </a:xfrm>
          <a:prstGeom prst="rect">
            <a:avLst/>
          </a:prstGeom>
          <a:noFill/>
          <a:ln w="9525">
            <a:noFill/>
            <a:miter lim="800000"/>
          </a:ln>
        </p:spPr>
        <p:txBody>
          <a:bodyPr>
            <a:spAutoFit/>
          </a:bodyPr>
          <a:lstStyle/>
          <a:p>
            <a:pPr>
              <a:spcBef>
                <a:spcPct val="50000"/>
              </a:spcBef>
            </a:pPr>
            <a:r>
              <a:rPr kumimoji="1" lang="zh-CN" altLang="en-US" sz="2400"/>
              <a:t>1970</a:t>
            </a:r>
          </a:p>
        </p:txBody>
      </p:sp>
      <p:sp>
        <p:nvSpPr>
          <p:cNvPr id="26631" name="Text Box 2055"/>
          <p:cNvSpPr txBox="1">
            <a:spLocks noChangeArrowheads="1"/>
          </p:cNvSpPr>
          <p:nvPr/>
        </p:nvSpPr>
        <p:spPr bwMode="auto">
          <a:xfrm>
            <a:off x="0" y="5486400"/>
            <a:ext cx="914400" cy="328613"/>
          </a:xfrm>
          <a:prstGeom prst="rect">
            <a:avLst/>
          </a:prstGeom>
          <a:noFill/>
          <a:ln w="9525">
            <a:noFill/>
            <a:miter lim="800000"/>
          </a:ln>
        </p:spPr>
        <p:txBody>
          <a:bodyPr>
            <a:spAutoFit/>
          </a:bodyPr>
          <a:lstStyle/>
          <a:p>
            <a:pPr>
              <a:spcBef>
                <a:spcPct val="50000"/>
              </a:spcBef>
            </a:pPr>
            <a:r>
              <a:rPr kumimoji="1" lang="zh-CN" altLang="en-US" sz="2400"/>
              <a:t>1980</a:t>
            </a:r>
          </a:p>
        </p:txBody>
      </p:sp>
      <p:sp>
        <p:nvSpPr>
          <p:cNvPr id="26632" name="Text Box 2056"/>
          <p:cNvSpPr txBox="1">
            <a:spLocks noChangeArrowheads="1"/>
          </p:cNvSpPr>
          <p:nvPr/>
        </p:nvSpPr>
        <p:spPr bwMode="auto">
          <a:xfrm>
            <a:off x="0" y="6248400"/>
            <a:ext cx="914400" cy="330200"/>
          </a:xfrm>
          <a:prstGeom prst="rect">
            <a:avLst/>
          </a:prstGeom>
          <a:noFill/>
          <a:ln w="9525">
            <a:noFill/>
            <a:miter lim="800000"/>
          </a:ln>
        </p:spPr>
        <p:txBody>
          <a:bodyPr>
            <a:spAutoFit/>
          </a:bodyPr>
          <a:lstStyle/>
          <a:p>
            <a:pPr>
              <a:spcBef>
                <a:spcPct val="50000"/>
              </a:spcBef>
            </a:pPr>
            <a:r>
              <a:rPr kumimoji="1" lang="zh-CN" altLang="en-US" sz="2400"/>
              <a:t>1990</a:t>
            </a:r>
          </a:p>
        </p:txBody>
      </p:sp>
      <p:sp>
        <p:nvSpPr>
          <p:cNvPr id="26633" name="Text Box 2057"/>
          <p:cNvSpPr txBox="1">
            <a:spLocks noChangeArrowheads="1"/>
          </p:cNvSpPr>
          <p:nvPr/>
        </p:nvSpPr>
        <p:spPr bwMode="auto">
          <a:xfrm>
            <a:off x="1066800" y="0"/>
            <a:ext cx="1905000" cy="328613"/>
          </a:xfrm>
          <a:prstGeom prst="rect">
            <a:avLst/>
          </a:prstGeom>
          <a:noFill/>
          <a:ln w="9525">
            <a:noFill/>
            <a:miter lim="800000"/>
          </a:ln>
        </p:spPr>
        <p:txBody>
          <a:bodyPr>
            <a:spAutoFit/>
          </a:bodyPr>
          <a:lstStyle/>
          <a:p>
            <a:pPr>
              <a:spcBef>
                <a:spcPct val="50000"/>
              </a:spcBef>
            </a:pPr>
            <a:r>
              <a:rPr kumimoji="1" lang="en-US" altLang="zh-CN" sz="2400"/>
              <a:t>POST </a:t>
            </a:r>
            <a:r>
              <a:rPr kumimoji="1" lang="zh-CN" altLang="zh-CN" sz="2400"/>
              <a:t>系统</a:t>
            </a:r>
            <a:endParaRPr kumimoji="1" lang="zh-CN" altLang="en-US" sz="2400"/>
          </a:p>
        </p:txBody>
      </p:sp>
      <p:sp>
        <p:nvSpPr>
          <p:cNvPr id="26634" name="Text Box 2058"/>
          <p:cNvSpPr txBox="1">
            <a:spLocks noChangeArrowheads="1"/>
          </p:cNvSpPr>
          <p:nvPr/>
        </p:nvSpPr>
        <p:spPr bwMode="auto">
          <a:xfrm>
            <a:off x="3048000" y="0"/>
            <a:ext cx="3048000" cy="749300"/>
          </a:xfrm>
          <a:prstGeom prst="rect">
            <a:avLst/>
          </a:prstGeom>
          <a:noFill/>
          <a:ln w="9525">
            <a:noFill/>
            <a:miter lim="800000"/>
          </a:ln>
        </p:spPr>
        <p:txBody>
          <a:bodyPr>
            <a:spAutoFit/>
          </a:bodyPr>
          <a:lstStyle/>
          <a:p>
            <a:pPr algn="ctr">
              <a:lnSpc>
                <a:spcPct val="90000"/>
              </a:lnSpc>
              <a:spcBef>
                <a:spcPct val="50000"/>
              </a:spcBef>
            </a:pPr>
            <a:r>
              <a:rPr kumimoji="1" lang="zh-CN" altLang="en-US" sz="2400"/>
              <a:t>递归函数理论 </a:t>
            </a:r>
            <a:r>
              <a:rPr kumimoji="1" lang="en-US" altLang="zh-CN" sz="2400"/>
              <a:t>Church,Rosser(1930s)</a:t>
            </a:r>
          </a:p>
        </p:txBody>
      </p:sp>
      <p:sp>
        <p:nvSpPr>
          <p:cNvPr id="26635" name="Text Box 2059"/>
          <p:cNvSpPr txBox="1">
            <a:spLocks noChangeArrowheads="1"/>
          </p:cNvSpPr>
          <p:nvPr/>
        </p:nvSpPr>
        <p:spPr bwMode="auto">
          <a:xfrm>
            <a:off x="6934200" y="0"/>
            <a:ext cx="1828800" cy="512763"/>
          </a:xfrm>
          <a:prstGeom prst="rect">
            <a:avLst/>
          </a:prstGeom>
          <a:noFill/>
          <a:ln w="9525">
            <a:noFill/>
            <a:miter lim="800000"/>
          </a:ln>
        </p:spPr>
        <p:txBody>
          <a:bodyPr>
            <a:spAutoFit/>
          </a:bodyPr>
          <a:lstStyle/>
          <a:p>
            <a:pPr algn="ctr">
              <a:spcBef>
                <a:spcPct val="50000"/>
              </a:spcBef>
            </a:pPr>
            <a:r>
              <a:rPr kumimoji="1" lang="zh-CN" altLang="en-US" sz="2400"/>
              <a:t>可计算理论</a:t>
            </a:r>
          </a:p>
          <a:p>
            <a:pPr algn="ctr">
              <a:lnSpc>
                <a:spcPct val="20000"/>
              </a:lnSpc>
              <a:spcBef>
                <a:spcPct val="50000"/>
              </a:spcBef>
            </a:pPr>
            <a:r>
              <a:rPr kumimoji="1" lang="en-US" altLang="zh-CN" sz="2400"/>
              <a:t>Turing(1936)</a:t>
            </a:r>
          </a:p>
        </p:txBody>
      </p:sp>
      <p:sp>
        <p:nvSpPr>
          <p:cNvPr id="26636" name="Text Box 2060"/>
          <p:cNvSpPr txBox="1">
            <a:spLocks noChangeArrowheads="1"/>
          </p:cNvSpPr>
          <p:nvPr/>
        </p:nvSpPr>
        <p:spPr bwMode="auto">
          <a:xfrm>
            <a:off x="3124200" y="914400"/>
            <a:ext cx="3352800" cy="328613"/>
          </a:xfrm>
          <a:prstGeom prst="rect">
            <a:avLst/>
          </a:prstGeom>
          <a:noFill/>
          <a:ln w="9525">
            <a:noFill/>
            <a:miter lim="800000"/>
          </a:ln>
        </p:spPr>
        <p:txBody>
          <a:bodyPr>
            <a:spAutoFit/>
          </a:bodyPr>
          <a:lstStyle/>
          <a:p>
            <a:pPr algn="ctr">
              <a:spcBef>
                <a:spcPct val="50000"/>
              </a:spcBef>
            </a:pPr>
            <a:r>
              <a:rPr lang="en-US" altLang="zh-CN" sz="2400">
                <a:latin typeface="宋体" pitchFamily="2" charset="-122"/>
              </a:rPr>
              <a:t>λ</a:t>
            </a:r>
            <a:r>
              <a:rPr lang="zh-CN" altLang="en-US" sz="2400">
                <a:latin typeface="宋体" pitchFamily="2" charset="-122"/>
              </a:rPr>
              <a:t>演算 </a:t>
            </a:r>
            <a:r>
              <a:rPr lang="en-US" altLang="en-US" sz="2400">
                <a:latin typeface="宋体" pitchFamily="2" charset="-122"/>
              </a:rPr>
              <a:t>Church(1941)</a:t>
            </a:r>
            <a:endParaRPr lang="en-US" altLang="zh-CN" sz="2400">
              <a:latin typeface="宋体" pitchFamily="2" charset="-122"/>
            </a:endParaRPr>
          </a:p>
        </p:txBody>
      </p:sp>
      <p:sp>
        <p:nvSpPr>
          <p:cNvPr id="26637" name="Text Box 2061"/>
          <p:cNvSpPr txBox="1">
            <a:spLocks noChangeArrowheads="1"/>
          </p:cNvSpPr>
          <p:nvPr/>
        </p:nvSpPr>
        <p:spPr bwMode="auto">
          <a:xfrm>
            <a:off x="2514600" y="1752600"/>
            <a:ext cx="4191000" cy="328613"/>
          </a:xfrm>
          <a:prstGeom prst="rect">
            <a:avLst/>
          </a:prstGeom>
          <a:noFill/>
          <a:ln w="9525">
            <a:noFill/>
            <a:miter lim="800000"/>
          </a:ln>
        </p:spPr>
        <p:txBody>
          <a:bodyPr>
            <a:spAutoFit/>
          </a:bodyPr>
          <a:lstStyle/>
          <a:p>
            <a:pPr algn="ctr">
              <a:spcBef>
                <a:spcPct val="50000"/>
              </a:spcBef>
            </a:pPr>
            <a:r>
              <a:rPr kumimoji="1" lang="zh-CN" altLang="en-US" sz="2400"/>
              <a:t>程序正确性和验证(1960</a:t>
            </a:r>
            <a:r>
              <a:rPr kumimoji="1" lang="en-US" altLang="zh-CN" sz="2400"/>
              <a:t>s)</a:t>
            </a:r>
          </a:p>
        </p:txBody>
      </p:sp>
      <p:sp>
        <p:nvSpPr>
          <p:cNvPr id="26638" name="Text Box 2062"/>
          <p:cNvSpPr txBox="1">
            <a:spLocks noChangeArrowheads="1"/>
          </p:cNvSpPr>
          <p:nvPr/>
        </p:nvSpPr>
        <p:spPr bwMode="auto">
          <a:xfrm>
            <a:off x="2438400" y="2286000"/>
            <a:ext cx="4191000" cy="1370013"/>
          </a:xfrm>
          <a:prstGeom prst="rect">
            <a:avLst/>
          </a:prstGeom>
          <a:noFill/>
          <a:ln w="9525">
            <a:noFill/>
            <a:miter lim="800000"/>
          </a:ln>
        </p:spPr>
        <p:txBody>
          <a:bodyPr>
            <a:spAutoFit/>
          </a:bodyPr>
          <a:lstStyle/>
          <a:p>
            <a:pPr algn="ctr">
              <a:spcBef>
                <a:spcPct val="50000"/>
              </a:spcBef>
            </a:pPr>
            <a:r>
              <a:rPr kumimoji="1" lang="zh-CN" altLang="en-US" sz="2400"/>
              <a:t>引用透明,</a:t>
            </a:r>
            <a:r>
              <a:rPr kumimoji="1" lang="en-US" altLang="zh-CN" sz="2400"/>
              <a:t>Strachey</a:t>
            </a:r>
          </a:p>
          <a:p>
            <a:pPr algn="ctr">
              <a:lnSpc>
                <a:spcPct val="30000"/>
              </a:lnSpc>
              <a:spcBef>
                <a:spcPct val="50000"/>
              </a:spcBef>
            </a:pPr>
            <a:r>
              <a:rPr kumimoji="1" lang="zh-CN" altLang="en-US" sz="2400"/>
              <a:t>形式语义定义</a:t>
            </a:r>
          </a:p>
          <a:p>
            <a:pPr algn="ctr">
              <a:lnSpc>
                <a:spcPct val="40000"/>
              </a:lnSpc>
              <a:spcBef>
                <a:spcPct val="50000"/>
              </a:spcBef>
            </a:pPr>
            <a:r>
              <a:rPr kumimoji="1" lang="en-US" altLang="zh-CN" sz="2400"/>
              <a:t>SECD</a:t>
            </a:r>
            <a:r>
              <a:rPr kumimoji="1" lang="zh-CN" altLang="en-US" sz="2400"/>
              <a:t>机,</a:t>
            </a:r>
            <a:r>
              <a:rPr kumimoji="1" lang="en-US" altLang="zh-CN" sz="2400"/>
              <a:t>Landin(1964)</a:t>
            </a:r>
          </a:p>
          <a:p>
            <a:pPr algn="ctr">
              <a:lnSpc>
                <a:spcPct val="30000"/>
              </a:lnSpc>
              <a:spcBef>
                <a:spcPct val="50000"/>
              </a:spcBef>
            </a:pPr>
            <a:r>
              <a:rPr kumimoji="1" lang="en-US" altLang="zh-CN" sz="2400"/>
              <a:t>PL/1</a:t>
            </a:r>
            <a:r>
              <a:rPr kumimoji="1" lang="zh-CN" altLang="en-US" sz="2400"/>
              <a:t>的</a:t>
            </a:r>
            <a:r>
              <a:rPr kumimoji="1" lang="en-US" altLang="zh-CN" sz="2400"/>
              <a:t>Vienna</a:t>
            </a:r>
            <a:r>
              <a:rPr kumimoji="1" lang="zh-CN" altLang="en-US" sz="2400"/>
              <a:t>定义(1967)</a:t>
            </a:r>
          </a:p>
        </p:txBody>
      </p:sp>
      <p:sp>
        <p:nvSpPr>
          <p:cNvPr id="26639" name="Text Box 2063"/>
          <p:cNvSpPr txBox="1">
            <a:spLocks noChangeArrowheads="1"/>
          </p:cNvSpPr>
          <p:nvPr/>
        </p:nvSpPr>
        <p:spPr bwMode="auto">
          <a:xfrm>
            <a:off x="3352800" y="3886200"/>
            <a:ext cx="2590800" cy="712788"/>
          </a:xfrm>
          <a:prstGeom prst="rect">
            <a:avLst/>
          </a:prstGeom>
          <a:noFill/>
          <a:ln w="9525">
            <a:noFill/>
            <a:miter lim="800000"/>
          </a:ln>
        </p:spPr>
        <p:txBody>
          <a:bodyPr>
            <a:spAutoFit/>
          </a:bodyPr>
          <a:lstStyle/>
          <a:p>
            <a:pPr>
              <a:spcBef>
                <a:spcPct val="50000"/>
              </a:spcBef>
            </a:pPr>
            <a:r>
              <a:rPr kumimoji="1" lang="zh-CN" altLang="en-US" sz="2400"/>
              <a:t>指称语义学(1971)</a:t>
            </a:r>
          </a:p>
          <a:p>
            <a:pPr>
              <a:lnSpc>
                <a:spcPct val="20000"/>
              </a:lnSpc>
              <a:spcBef>
                <a:spcPct val="50000"/>
              </a:spcBef>
            </a:pPr>
            <a:r>
              <a:rPr kumimoji="1" lang="en-US" altLang="zh-CN" sz="2400"/>
              <a:t>Scott,Strachey)</a:t>
            </a:r>
          </a:p>
        </p:txBody>
      </p:sp>
      <p:sp>
        <p:nvSpPr>
          <p:cNvPr id="26640" name="Text Box 2064"/>
          <p:cNvSpPr txBox="1">
            <a:spLocks noChangeArrowheads="1"/>
          </p:cNvSpPr>
          <p:nvPr/>
        </p:nvSpPr>
        <p:spPr bwMode="auto">
          <a:xfrm>
            <a:off x="2819400" y="4724400"/>
            <a:ext cx="3276600" cy="457200"/>
          </a:xfrm>
          <a:prstGeom prst="rect">
            <a:avLst/>
          </a:prstGeom>
          <a:noFill/>
          <a:ln w="9525">
            <a:noFill/>
            <a:miter lim="800000"/>
          </a:ln>
        </p:spPr>
        <p:txBody>
          <a:bodyPr>
            <a:spAutoFit/>
          </a:bodyPr>
          <a:lstStyle/>
          <a:p>
            <a:pPr>
              <a:spcBef>
                <a:spcPct val="50000"/>
              </a:spcBef>
            </a:pPr>
            <a:r>
              <a:rPr kumimoji="1" lang="en-US" altLang="zh-CN" sz="2400"/>
              <a:t>Milner:</a:t>
            </a:r>
            <a:r>
              <a:rPr kumimoji="1" lang="zh-CN" altLang="en-US" sz="2400"/>
              <a:t>类型理论(1978)</a:t>
            </a:r>
          </a:p>
        </p:txBody>
      </p:sp>
      <p:sp>
        <p:nvSpPr>
          <p:cNvPr id="26641" name="Text Box 2065"/>
          <p:cNvSpPr txBox="1">
            <a:spLocks noChangeArrowheads="1"/>
          </p:cNvSpPr>
          <p:nvPr/>
        </p:nvSpPr>
        <p:spPr bwMode="auto">
          <a:xfrm>
            <a:off x="2590800" y="5651500"/>
            <a:ext cx="3657600" cy="749300"/>
          </a:xfrm>
          <a:prstGeom prst="rect">
            <a:avLst/>
          </a:prstGeom>
          <a:noFill/>
          <a:ln w="9525">
            <a:noFill/>
            <a:miter lim="800000"/>
          </a:ln>
        </p:spPr>
        <p:txBody>
          <a:bodyPr>
            <a:spAutoFit/>
          </a:bodyPr>
          <a:lstStyle/>
          <a:p>
            <a:pPr algn="ctr">
              <a:spcBef>
                <a:spcPct val="50000"/>
              </a:spcBef>
            </a:pPr>
            <a:r>
              <a:rPr kumimoji="1" lang="zh-CN" altLang="en-US" sz="2400"/>
              <a:t>函数式语言:</a:t>
            </a:r>
          </a:p>
          <a:p>
            <a:pPr algn="ctr">
              <a:lnSpc>
                <a:spcPct val="30000"/>
              </a:lnSpc>
              <a:spcBef>
                <a:spcPct val="50000"/>
              </a:spcBef>
            </a:pPr>
            <a:r>
              <a:rPr kumimoji="1" lang="en-US" altLang="zh-CN" sz="2400"/>
              <a:t>ML  Miranda  Haskell</a:t>
            </a:r>
          </a:p>
        </p:txBody>
      </p:sp>
      <p:sp>
        <p:nvSpPr>
          <p:cNvPr id="26642" name="Text Box 2066"/>
          <p:cNvSpPr txBox="1">
            <a:spLocks noChangeArrowheads="1"/>
          </p:cNvSpPr>
          <p:nvPr/>
        </p:nvSpPr>
        <p:spPr bwMode="auto">
          <a:xfrm>
            <a:off x="6629400" y="3902075"/>
            <a:ext cx="2057400" cy="676275"/>
          </a:xfrm>
          <a:prstGeom prst="rect">
            <a:avLst/>
          </a:prstGeom>
          <a:noFill/>
          <a:ln w="9525">
            <a:noFill/>
            <a:miter lim="800000"/>
          </a:ln>
        </p:spPr>
        <p:txBody>
          <a:bodyPr>
            <a:spAutoFit/>
          </a:bodyPr>
          <a:lstStyle/>
          <a:p>
            <a:pPr algn="ctr">
              <a:lnSpc>
                <a:spcPct val="80000"/>
              </a:lnSpc>
              <a:spcBef>
                <a:spcPct val="50000"/>
              </a:spcBef>
            </a:pPr>
            <a:r>
              <a:rPr kumimoji="1" lang="zh-CN" altLang="en-US" sz="2400"/>
              <a:t>并发性 </a:t>
            </a:r>
            <a:r>
              <a:rPr kumimoji="1" lang="en-US" altLang="zh-CN" sz="2400"/>
              <a:t>Dijkstra(1968)</a:t>
            </a:r>
          </a:p>
        </p:txBody>
      </p:sp>
      <p:sp>
        <p:nvSpPr>
          <p:cNvPr id="26643" name="Text Box 2067"/>
          <p:cNvSpPr txBox="1">
            <a:spLocks noChangeArrowheads="1"/>
          </p:cNvSpPr>
          <p:nvPr/>
        </p:nvSpPr>
        <p:spPr bwMode="auto">
          <a:xfrm>
            <a:off x="6400800" y="4800600"/>
            <a:ext cx="2514600" cy="858838"/>
          </a:xfrm>
          <a:prstGeom prst="rect">
            <a:avLst/>
          </a:prstGeom>
          <a:noFill/>
          <a:ln w="9525">
            <a:noFill/>
            <a:miter lim="800000"/>
          </a:ln>
        </p:spPr>
        <p:txBody>
          <a:bodyPr>
            <a:spAutoFit/>
          </a:bodyPr>
          <a:lstStyle/>
          <a:p>
            <a:pPr algn="ctr">
              <a:spcBef>
                <a:spcPct val="50000"/>
              </a:spcBef>
            </a:pPr>
            <a:r>
              <a:rPr kumimoji="1" lang="en-US" altLang="zh-CN" sz="2400"/>
              <a:t>Hoare:CPS(1978)</a:t>
            </a:r>
          </a:p>
          <a:p>
            <a:pPr algn="ctr">
              <a:lnSpc>
                <a:spcPct val="10000"/>
              </a:lnSpc>
              <a:spcBef>
                <a:spcPct val="50000"/>
              </a:spcBef>
            </a:pPr>
            <a:r>
              <a:rPr kumimoji="1" lang="zh-CN" altLang="en-US" sz="2400"/>
              <a:t>分布式计算</a:t>
            </a:r>
          </a:p>
          <a:p>
            <a:pPr algn="ctr">
              <a:lnSpc>
                <a:spcPct val="0"/>
              </a:lnSpc>
              <a:spcBef>
                <a:spcPct val="50000"/>
              </a:spcBef>
            </a:pPr>
            <a:r>
              <a:rPr kumimoji="1" lang="en-US" altLang="zh-CN" sz="2400"/>
              <a:t>Lamport</a:t>
            </a:r>
          </a:p>
        </p:txBody>
      </p:sp>
      <p:sp>
        <p:nvSpPr>
          <p:cNvPr id="26644" name="Text Box 2068"/>
          <p:cNvSpPr txBox="1">
            <a:spLocks noChangeArrowheads="1"/>
          </p:cNvSpPr>
          <p:nvPr/>
        </p:nvSpPr>
        <p:spPr bwMode="auto">
          <a:xfrm>
            <a:off x="6553200" y="5919788"/>
            <a:ext cx="2209800" cy="457200"/>
          </a:xfrm>
          <a:prstGeom prst="rect">
            <a:avLst/>
          </a:prstGeom>
          <a:noFill/>
          <a:ln w="9525">
            <a:noFill/>
            <a:miter lim="800000"/>
          </a:ln>
        </p:spPr>
        <p:txBody>
          <a:bodyPr>
            <a:spAutoFit/>
          </a:bodyPr>
          <a:lstStyle/>
          <a:p>
            <a:pPr>
              <a:spcBef>
                <a:spcPct val="50000"/>
              </a:spcBef>
            </a:pPr>
            <a:r>
              <a:rPr kumimoji="1" lang="zh-CN" altLang="en-US" sz="2400"/>
              <a:t>协作计算1988</a:t>
            </a:r>
          </a:p>
        </p:txBody>
      </p:sp>
      <p:sp>
        <p:nvSpPr>
          <p:cNvPr id="26645" name="Line 2069"/>
          <p:cNvSpPr>
            <a:spLocks noChangeShapeType="1"/>
          </p:cNvSpPr>
          <p:nvPr/>
        </p:nvSpPr>
        <p:spPr bwMode="auto">
          <a:xfrm>
            <a:off x="4495800" y="685800"/>
            <a:ext cx="0" cy="381000"/>
          </a:xfrm>
          <a:prstGeom prst="line">
            <a:avLst/>
          </a:prstGeom>
          <a:noFill/>
          <a:ln w="38100">
            <a:solidFill>
              <a:srgbClr val="FF00FF"/>
            </a:solidFill>
            <a:round/>
            <a:tailEnd type="triangle" w="med" len="med"/>
          </a:ln>
        </p:spPr>
        <p:txBody>
          <a:bodyPr wrap="none" anchor="ctr"/>
          <a:lstStyle/>
          <a:p>
            <a:endParaRPr lang="zh-CN" altLang="en-US"/>
          </a:p>
        </p:txBody>
      </p:sp>
      <p:sp>
        <p:nvSpPr>
          <p:cNvPr id="26646" name="Line 2070"/>
          <p:cNvSpPr>
            <a:spLocks noChangeShapeType="1"/>
          </p:cNvSpPr>
          <p:nvPr/>
        </p:nvSpPr>
        <p:spPr bwMode="auto">
          <a:xfrm>
            <a:off x="4495800" y="1295400"/>
            <a:ext cx="0" cy="533400"/>
          </a:xfrm>
          <a:prstGeom prst="line">
            <a:avLst/>
          </a:prstGeom>
          <a:noFill/>
          <a:ln w="38100">
            <a:solidFill>
              <a:srgbClr val="FF00FF"/>
            </a:solidFill>
            <a:round/>
            <a:tailEnd type="triangle" w="med" len="med"/>
          </a:ln>
        </p:spPr>
        <p:txBody>
          <a:bodyPr wrap="none" anchor="ctr"/>
          <a:lstStyle/>
          <a:p>
            <a:endParaRPr lang="zh-CN" altLang="en-US"/>
          </a:p>
        </p:txBody>
      </p:sp>
      <p:sp>
        <p:nvSpPr>
          <p:cNvPr id="26647" name="Line 2071"/>
          <p:cNvSpPr>
            <a:spLocks noChangeShapeType="1"/>
          </p:cNvSpPr>
          <p:nvPr/>
        </p:nvSpPr>
        <p:spPr bwMode="auto">
          <a:xfrm>
            <a:off x="4495800" y="3657600"/>
            <a:ext cx="0" cy="304800"/>
          </a:xfrm>
          <a:prstGeom prst="line">
            <a:avLst/>
          </a:prstGeom>
          <a:noFill/>
          <a:ln w="38100">
            <a:solidFill>
              <a:srgbClr val="FF00FF"/>
            </a:solidFill>
            <a:round/>
            <a:tailEnd type="triangle" w="med" len="med"/>
          </a:ln>
        </p:spPr>
        <p:txBody>
          <a:bodyPr wrap="none" anchor="ctr"/>
          <a:lstStyle/>
          <a:p>
            <a:endParaRPr lang="zh-CN" altLang="en-US"/>
          </a:p>
        </p:txBody>
      </p:sp>
      <p:sp>
        <p:nvSpPr>
          <p:cNvPr id="26648" name="Line 2072"/>
          <p:cNvSpPr>
            <a:spLocks noChangeShapeType="1"/>
          </p:cNvSpPr>
          <p:nvPr/>
        </p:nvSpPr>
        <p:spPr bwMode="auto">
          <a:xfrm>
            <a:off x="4495800" y="4572000"/>
            <a:ext cx="0" cy="228600"/>
          </a:xfrm>
          <a:prstGeom prst="line">
            <a:avLst/>
          </a:prstGeom>
          <a:noFill/>
          <a:ln w="38100">
            <a:solidFill>
              <a:srgbClr val="FF00FF"/>
            </a:solidFill>
            <a:round/>
            <a:tailEnd type="triangle" w="med" len="med"/>
          </a:ln>
        </p:spPr>
        <p:txBody>
          <a:bodyPr wrap="none" anchor="ctr"/>
          <a:lstStyle/>
          <a:p>
            <a:endParaRPr lang="zh-CN" altLang="en-US"/>
          </a:p>
        </p:txBody>
      </p:sp>
      <p:sp>
        <p:nvSpPr>
          <p:cNvPr id="26649" name="Line 2073"/>
          <p:cNvSpPr>
            <a:spLocks noChangeShapeType="1"/>
          </p:cNvSpPr>
          <p:nvPr/>
        </p:nvSpPr>
        <p:spPr bwMode="auto">
          <a:xfrm>
            <a:off x="4495800" y="5105400"/>
            <a:ext cx="0" cy="609600"/>
          </a:xfrm>
          <a:prstGeom prst="line">
            <a:avLst/>
          </a:prstGeom>
          <a:noFill/>
          <a:ln w="38100">
            <a:solidFill>
              <a:srgbClr val="FF00FF"/>
            </a:solidFill>
            <a:round/>
            <a:tailEnd type="triangle" w="med" len="med"/>
          </a:ln>
        </p:spPr>
        <p:txBody>
          <a:bodyPr wrap="none" anchor="ctr"/>
          <a:lstStyle/>
          <a:p>
            <a:endParaRPr lang="zh-CN" altLang="en-US"/>
          </a:p>
        </p:txBody>
      </p:sp>
      <p:sp>
        <p:nvSpPr>
          <p:cNvPr id="26650" name="Line 2074"/>
          <p:cNvSpPr>
            <a:spLocks noChangeShapeType="1"/>
          </p:cNvSpPr>
          <p:nvPr/>
        </p:nvSpPr>
        <p:spPr bwMode="auto">
          <a:xfrm>
            <a:off x="7772400" y="4519613"/>
            <a:ext cx="0" cy="433387"/>
          </a:xfrm>
          <a:prstGeom prst="line">
            <a:avLst/>
          </a:prstGeom>
          <a:noFill/>
          <a:ln w="38100">
            <a:solidFill>
              <a:srgbClr val="FF00FF"/>
            </a:solidFill>
            <a:round/>
            <a:tailEnd type="triangle" w="med" len="med"/>
          </a:ln>
        </p:spPr>
        <p:txBody>
          <a:bodyPr wrap="none" anchor="ctr"/>
          <a:lstStyle/>
          <a:p>
            <a:endParaRPr lang="zh-CN" altLang="en-US"/>
          </a:p>
        </p:txBody>
      </p:sp>
      <p:sp>
        <p:nvSpPr>
          <p:cNvPr id="26651" name="Line 2075"/>
          <p:cNvSpPr>
            <a:spLocks noChangeShapeType="1"/>
          </p:cNvSpPr>
          <p:nvPr/>
        </p:nvSpPr>
        <p:spPr bwMode="auto">
          <a:xfrm>
            <a:off x="4495800" y="6376988"/>
            <a:ext cx="0" cy="328612"/>
          </a:xfrm>
          <a:prstGeom prst="line">
            <a:avLst/>
          </a:prstGeom>
          <a:noFill/>
          <a:ln w="38100">
            <a:solidFill>
              <a:srgbClr val="FF00FF"/>
            </a:solidFill>
            <a:round/>
            <a:tailEnd type="triangle" w="med" len="med"/>
          </a:ln>
        </p:spPr>
        <p:txBody>
          <a:bodyPr wrap="none" anchor="ctr"/>
          <a:lstStyle/>
          <a:p>
            <a:endParaRPr lang="zh-CN" altLang="en-US"/>
          </a:p>
        </p:txBody>
      </p:sp>
      <p:sp>
        <p:nvSpPr>
          <p:cNvPr id="26652" name="Line 2076"/>
          <p:cNvSpPr>
            <a:spLocks noChangeShapeType="1"/>
          </p:cNvSpPr>
          <p:nvPr/>
        </p:nvSpPr>
        <p:spPr bwMode="auto">
          <a:xfrm>
            <a:off x="7772400" y="5638800"/>
            <a:ext cx="0" cy="381000"/>
          </a:xfrm>
          <a:prstGeom prst="line">
            <a:avLst/>
          </a:prstGeom>
          <a:noFill/>
          <a:ln w="38100">
            <a:solidFill>
              <a:srgbClr val="FF00FF"/>
            </a:solidFill>
            <a:round/>
            <a:tailEnd type="triangle" w="med" len="med"/>
          </a:ln>
        </p:spPr>
        <p:txBody>
          <a:bodyPr wrap="none" anchor="ctr"/>
          <a:lstStyle/>
          <a:p>
            <a:endParaRPr lang="zh-CN" altLang="en-US"/>
          </a:p>
        </p:txBody>
      </p:sp>
      <p:sp>
        <p:nvSpPr>
          <p:cNvPr id="26653" name="Line 2077"/>
          <p:cNvSpPr>
            <a:spLocks noChangeShapeType="1"/>
          </p:cNvSpPr>
          <p:nvPr/>
        </p:nvSpPr>
        <p:spPr bwMode="auto">
          <a:xfrm>
            <a:off x="7772400" y="6288088"/>
            <a:ext cx="0" cy="493712"/>
          </a:xfrm>
          <a:prstGeom prst="line">
            <a:avLst/>
          </a:prstGeom>
          <a:noFill/>
          <a:ln w="38100">
            <a:solidFill>
              <a:srgbClr val="FF00FF"/>
            </a:solidFill>
            <a:round/>
            <a:tailEnd type="triangle" w="med" len="med"/>
          </a:ln>
        </p:spPr>
        <p:txBody>
          <a:bodyPr wrap="none" anchor="ctr"/>
          <a:lstStyle/>
          <a:p>
            <a:endParaRPr lang="zh-CN" altLang="en-US"/>
          </a:p>
        </p:txBody>
      </p:sp>
      <p:sp>
        <p:nvSpPr>
          <p:cNvPr id="26654" name="Line 2078"/>
          <p:cNvSpPr>
            <a:spLocks noChangeShapeType="1"/>
          </p:cNvSpPr>
          <p:nvPr/>
        </p:nvSpPr>
        <p:spPr bwMode="auto">
          <a:xfrm>
            <a:off x="2667000" y="109538"/>
            <a:ext cx="990600" cy="0"/>
          </a:xfrm>
          <a:prstGeom prst="line">
            <a:avLst/>
          </a:prstGeom>
          <a:noFill/>
          <a:ln w="9525">
            <a:solidFill>
              <a:schemeClr val="tx1"/>
            </a:solidFill>
            <a:round/>
          </a:ln>
        </p:spPr>
        <p:txBody>
          <a:bodyPr wrap="none" anchor="ctr"/>
          <a:lstStyle/>
          <a:p>
            <a:endParaRPr lang="zh-CN" altLang="en-US"/>
          </a:p>
        </p:txBody>
      </p:sp>
      <p:sp>
        <p:nvSpPr>
          <p:cNvPr id="26655" name="Line 2079"/>
          <p:cNvSpPr>
            <a:spLocks noChangeShapeType="1"/>
          </p:cNvSpPr>
          <p:nvPr/>
        </p:nvSpPr>
        <p:spPr bwMode="auto">
          <a:xfrm>
            <a:off x="2667000" y="219075"/>
            <a:ext cx="990600" cy="0"/>
          </a:xfrm>
          <a:prstGeom prst="line">
            <a:avLst/>
          </a:prstGeom>
          <a:noFill/>
          <a:ln w="9525">
            <a:solidFill>
              <a:schemeClr val="tx1"/>
            </a:solidFill>
            <a:round/>
          </a:ln>
        </p:spPr>
        <p:txBody>
          <a:bodyPr wrap="none" anchor="ctr"/>
          <a:lstStyle/>
          <a:p>
            <a:endParaRPr lang="zh-CN" altLang="en-US"/>
          </a:p>
        </p:txBody>
      </p:sp>
      <p:sp>
        <p:nvSpPr>
          <p:cNvPr id="26656" name="Line 2080"/>
          <p:cNvSpPr>
            <a:spLocks noChangeShapeType="1"/>
          </p:cNvSpPr>
          <p:nvPr/>
        </p:nvSpPr>
        <p:spPr bwMode="auto">
          <a:xfrm>
            <a:off x="5638800" y="109538"/>
            <a:ext cx="1295400" cy="0"/>
          </a:xfrm>
          <a:prstGeom prst="line">
            <a:avLst/>
          </a:prstGeom>
          <a:noFill/>
          <a:ln w="9525">
            <a:solidFill>
              <a:schemeClr val="tx1"/>
            </a:solidFill>
            <a:round/>
          </a:ln>
        </p:spPr>
        <p:txBody>
          <a:bodyPr wrap="none" anchor="ctr"/>
          <a:lstStyle/>
          <a:p>
            <a:endParaRPr lang="zh-CN" altLang="en-US"/>
          </a:p>
        </p:txBody>
      </p:sp>
      <p:sp>
        <p:nvSpPr>
          <p:cNvPr id="26657" name="Line 2081"/>
          <p:cNvSpPr>
            <a:spLocks noChangeShapeType="1"/>
          </p:cNvSpPr>
          <p:nvPr/>
        </p:nvSpPr>
        <p:spPr bwMode="auto">
          <a:xfrm>
            <a:off x="5638800" y="219075"/>
            <a:ext cx="1295400" cy="0"/>
          </a:xfrm>
          <a:prstGeom prst="line">
            <a:avLst/>
          </a:prstGeom>
          <a:noFill/>
          <a:ln w="9525">
            <a:solidFill>
              <a:schemeClr val="tx1"/>
            </a:solidFill>
            <a:round/>
          </a:ln>
        </p:spPr>
        <p:txBody>
          <a:bodyPr wrap="none" anchor="ctr"/>
          <a:lstStyle/>
          <a:p>
            <a:endParaRPr lang="zh-CN" altLang="en-US"/>
          </a:p>
        </p:txBody>
      </p:sp>
      <p:sp>
        <p:nvSpPr>
          <p:cNvPr id="2" name="灯片编号占位符 1"/>
          <p:cNvSpPr>
            <a:spLocks noGrp="1"/>
          </p:cNvSpPr>
          <p:nvPr>
            <p:ph type="sldNum" sz="quarter" idx="12"/>
          </p:nvPr>
        </p:nvSpPr>
        <p:spPr/>
        <p:txBody>
          <a:bodyPr/>
          <a:lstStyle/>
          <a:p>
            <a:r>
              <a:rPr lang="zh-CN" altLang="en-US" smtClean="0"/>
              <a:t>第</a:t>
            </a:r>
            <a:fld id="{C6A87D7B-A8C9-4573-B01F-5E34C45B7D97}" type="slidenum">
              <a:rPr lang="zh-CN" altLang="en-US" smtClean="0"/>
              <a:t>8</a:t>
            </a:fld>
            <a:r>
              <a:rPr lang="zh-CN" altLang="en-US" smtClean="0"/>
              <a:t>页</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内容占位符 2"/>
          <p:cNvSpPr>
            <a:spLocks noGrp="1"/>
          </p:cNvSpPr>
          <p:nvPr>
            <p:ph idx="1"/>
          </p:nvPr>
        </p:nvSpPr>
        <p:spPr/>
        <p:txBody>
          <a:bodyPr/>
          <a:lstStyle/>
          <a:p>
            <a:pPr eaLnBrk="1" hangingPunct="1">
              <a:buFontTx/>
              <a:buNone/>
              <a:defRPr/>
            </a:pPr>
            <a:r>
              <a:rPr lang="zh-CN" altLang="en-US" sz="2800" b="1" dirty="0" smtClean="0"/>
              <a:t>程序设计语言的研究和开发处于计算机科学技术发展的中心：</a:t>
            </a:r>
          </a:p>
          <a:p>
            <a:pPr eaLnBrk="1" hangingPunct="1">
              <a:buFont typeface="Wingdings" panose="05000000000000000000" pitchFamily="2" charset="2"/>
              <a:buChar char="l"/>
              <a:defRPr/>
            </a:pPr>
            <a:r>
              <a:rPr lang="zh-CN" altLang="en-US" sz="2000" dirty="0" smtClean="0"/>
              <a:t>计算机理论和方法的研究，许多是由于语言发展的需求</a:t>
            </a:r>
          </a:p>
          <a:p>
            <a:pPr eaLnBrk="1" hangingPunct="1">
              <a:buFont typeface="Wingdings" panose="05000000000000000000" pitchFamily="2" charset="2"/>
              <a:buChar char="l"/>
              <a:defRPr/>
            </a:pPr>
            <a:r>
              <a:rPr lang="zh-CN" altLang="en-US" sz="2000" dirty="0" smtClean="0"/>
              <a:t>许多理论研究成果体现到程序语言的设计中</a:t>
            </a:r>
          </a:p>
          <a:p>
            <a:pPr eaLnBrk="1" hangingPunct="1">
              <a:buFont typeface="Wingdings" panose="05000000000000000000" pitchFamily="2" charset="2"/>
              <a:buChar char="l"/>
              <a:defRPr/>
            </a:pPr>
            <a:r>
              <a:rPr lang="zh-CN" altLang="en-US" sz="2000" dirty="0" smtClean="0"/>
              <a:t>实际应用中最本质的需要常反映到程序语言里，推动语言的演化和发展</a:t>
            </a:r>
          </a:p>
          <a:p>
            <a:pPr eaLnBrk="1" hangingPunct="1">
              <a:buFont typeface="Wingdings" panose="05000000000000000000" pitchFamily="2" charset="2"/>
              <a:buChar char="l"/>
              <a:defRPr/>
            </a:pPr>
            <a:r>
              <a:rPr lang="zh-CN" altLang="en-US" sz="2000" dirty="0" smtClean="0"/>
              <a:t>语言实现的需要是推动计算机体系结构演化的一个重要因素（如</a:t>
            </a:r>
            <a:r>
              <a:rPr lang="en-US" altLang="zh-CN" sz="2000" dirty="0" smtClean="0"/>
              <a:t>RISC</a:t>
            </a:r>
            <a:r>
              <a:rPr lang="zh-CN" altLang="en-US" sz="2000" dirty="0" smtClean="0"/>
              <a:t>）</a:t>
            </a:r>
          </a:p>
          <a:p>
            <a:pPr eaLnBrk="1" hangingPunct="1">
              <a:buFont typeface="Wingdings" panose="05000000000000000000" pitchFamily="2" charset="2"/>
              <a:buChar char="l"/>
              <a:defRPr/>
            </a:pPr>
            <a:r>
              <a:rPr lang="zh-CN" altLang="en-US" sz="2000" dirty="0" smtClean="0"/>
              <a:t>计算机硬件的能力和特征也对程序语言的发展变化有着重要影响（今天和明天，并行性问题）</a:t>
            </a:r>
          </a:p>
          <a:p>
            <a:pPr eaLnBrk="1" hangingPunct="1">
              <a:buFont typeface="Wingdings" panose="05000000000000000000" pitchFamily="2" charset="2"/>
              <a:buChar char="l"/>
              <a:defRPr/>
            </a:pPr>
            <a:r>
              <a:rPr lang="zh-CN" altLang="en-US" sz="2000" dirty="0" smtClean="0"/>
              <a:t>理解程序设计语言，有助于提高对整个计算机科学技术领域的认识</a:t>
            </a:r>
            <a:endParaRPr lang="en-US" altLang="zh-CN" sz="2000" dirty="0" smtClean="0"/>
          </a:p>
          <a:p>
            <a:pPr eaLnBrk="1" hangingPunct="1">
              <a:defRPr/>
            </a:pPr>
            <a:endParaRPr lang="en-US" altLang="zh-CN" sz="2000" dirty="0"/>
          </a:p>
          <a:p>
            <a:pPr eaLnBrk="1" hangingPunct="1">
              <a:buFontTx/>
              <a:buNone/>
              <a:defRPr/>
            </a:pPr>
            <a:r>
              <a:rPr lang="zh-CN" altLang="en-US" sz="2800" b="1" dirty="0"/>
              <a:t>推动语言演化发展的要素</a:t>
            </a:r>
            <a:r>
              <a:rPr lang="zh-CN" altLang="en-US" sz="2800" b="1" dirty="0" smtClean="0"/>
              <a:t>：</a:t>
            </a:r>
            <a:endParaRPr lang="en-US" altLang="zh-CN" sz="2000" b="1" dirty="0"/>
          </a:p>
          <a:p>
            <a:pPr marL="0" indent="0" eaLnBrk="1" hangingPunct="1">
              <a:buFontTx/>
              <a:buNone/>
              <a:defRPr/>
            </a:pPr>
            <a:r>
              <a:rPr lang="zh-CN" altLang="en-US" sz="2000" dirty="0"/>
              <a:t>实</a:t>
            </a:r>
            <a:r>
              <a:rPr lang="zh-CN" altLang="en-US" sz="2000" dirty="0" smtClean="0"/>
              <a:t>际应用的需要，硬件的发展和变化，人们对于程序设计工作的认识发展，实现技术的开发，理论研究的成果</a:t>
            </a:r>
          </a:p>
        </p:txBody>
      </p:sp>
      <p:sp>
        <p:nvSpPr>
          <p:cNvPr id="27650" name="标题 1"/>
          <p:cNvSpPr>
            <a:spLocks noGrp="1"/>
          </p:cNvSpPr>
          <p:nvPr>
            <p:ph type="title" idx="4294967295"/>
          </p:nvPr>
        </p:nvSpPr>
        <p:spPr/>
        <p:txBody>
          <a:bodyPr/>
          <a:lstStyle/>
          <a:p>
            <a:pPr eaLnBrk="1" hangingPunct="1"/>
            <a:r>
              <a:rPr lang="zh-CN" altLang="en-US" dirty="0" smtClean="0">
                <a:solidFill>
                  <a:schemeClr val="tx1"/>
                </a:solidFill>
              </a:rPr>
              <a:t>重要性</a:t>
            </a:r>
          </a:p>
        </p:txBody>
      </p:sp>
      <p:sp>
        <p:nvSpPr>
          <p:cNvPr id="2" name="灯片编号占位符 1"/>
          <p:cNvSpPr>
            <a:spLocks noGrp="1"/>
          </p:cNvSpPr>
          <p:nvPr>
            <p:ph type="sldNum" sz="quarter" idx="12"/>
          </p:nvPr>
        </p:nvSpPr>
        <p:spPr/>
        <p:txBody>
          <a:bodyPr/>
          <a:lstStyle/>
          <a:p>
            <a:r>
              <a:rPr lang="zh-CN" altLang="en-US" smtClean="0"/>
              <a:t>第</a:t>
            </a:r>
            <a:fld id="{23DD1DED-EF02-4749-81AD-5833EEB27F51}" type="slidenum">
              <a:rPr lang="zh-CN" altLang="en-US" smtClean="0"/>
              <a:t>9</a:t>
            </a:fld>
            <a:r>
              <a:rPr lang="zh-CN" altLang="en-US" smtClean="0"/>
              <a:t>页</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冲动型模板">
  <a:themeElements>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冲动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Times New Roman" panose="02020603050405020304" pitchFamily="18" charset="0"/>
            <a:ea typeface="宋体" pitchFamily="2" charset="-122"/>
          </a:defRPr>
        </a:defPPr>
      </a:lstStyle>
    </a:lnDef>
  </a:objectDefaults>
  <a:extraClrSchemeLst>
    <a:extraClrScheme>
      <a:clrScheme name="冲动型模板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冲动型模板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冲动型模板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冲动型模板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冲动型模板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冲动型模板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6799</Words>
  <Application>Microsoft Office PowerPoint</Application>
  <PresentationFormat>全屏显示(4:3)</PresentationFormat>
  <Paragraphs>1635</Paragraphs>
  <Slides>69</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2" baseType="lpstr">
      <vt:lpstr>黑体</vt:lpstr>
      <vt:lpstr>华文新魏</vt:lpstr>
      <vt:lpstr>楷体_GB2312</vt:lpstr>
      <vt:lpstr>宋体</vt:lpstr>
      <vt:lpstr>微软雅黑</vt:lpstr>
      <vt:lpstr>Arial</vt:lpstr>
      <vt:lpstr>Calibri</vt:lpstr>
      <vt:lpstr>Corbel</vt:lpstr>
      <vt:lpstr>Symbol</vt:lpstr>
      <vt:lpstr>Times New Roman</vt:lpstr>
      <vt:lpstr>Wingdings</vt:lpstr>
      <vt:lpstr>1_冲动型模板</vt:lpstr>
      <vt:lpstr>MS_ClipArt_Gallery.2</vt:lpstr>
      <vt:lpstr>程序设计语言原理</vt:lpstr>
      <vt:lpstr>程序设计语言原理</vt:lpstr>
      <vt:lpstr>程序设计语言原理</vt:lpstr>
      <vt:lpstr>课程内容</vt:lpstr>
      <vt:lpstr>第0章  导   论</vt:lpstr>
      <vt:lpstr>0.1 什么是程序设计语言（PL）?</vt:lpstr>
      <vt:lpstr>PowerPoint 演示文稿</vt:lpstr>
      <vt:lpstr>PowerPoint 演示文稿</vt:lpstr>
      <vt:lpstr>重要性</vt:lpstr>
      <vt:lpstr>重要性：图灵奖</vt:lpstr>
      <vt:lpstr>新趋势：并行</vt:lpstr>
      <vt:lpstr>新趋势：并行</vt:lpstr>
      <vt:lpstr>新趋势：脚本语言</vt:lpstr>
      <vt:lpstr>程序设计语言流行程度</vt:lpstr>
      <vt:lpstr>程序设计语言流行程度</vt:lpstr>
      <vt:lpstr>续</vt:lpstr>
      <vt:lpstr>近三年排名前20语言的初创和发行时间</vt:lpstr>
      <vt:lpstr>续</vt:lpstr>
      <vt:lpstr>0.2 为什么研究PL</vt:lpstr>
      <vt:lpstr>0.3 语言规范与处理器</vt:lpstr>
      <vt:lpstr>0.4 本课程内容与要求</vt:lpstr>
      <vt:lpstr>0.4 本课程实践要求</vt:lpstr>
      <vt:lpstr>0.5  计算学科命名的背景</vt:lpstr>
      <vt:lpstr>0.5  计算学科命名的背景</vt:lpstr>
      <vt:lpstr>0.5   计算学科的定义</vt:lpstr>
      <vt:lpstr>0.5    计算学科的定义</vt:lpstr>
      <vt:lpstr>0.5 计算学科的定义</vt:lpstr>
      <vt:lpstr>0.5 计算学科的根本问题</vt:lpstr>
      <vt:lpstr>0.5 计算学科的发展</vt:lpstr>
      <vt:lpstr>Computing Curricula 2005</vt:lpstr>
      <vt:lpstr>不同类型教学计划的问题空间</vt:lpstr>
      <vt:lpstr>0.6 计算机科学与技术体系CC2001</vt:lpstr>
      <vt:lpstr>0.6 计算机科学与技术体系</vt:lpstr>
      <vt:lpstr>0.6 计算机科学与技术体系</vt:lpstr>
      <vt:lpstr>0.6 计算机科学与技术体系</vt:lpstr>
      <vt:lpstr>0.6 计算机科学与技术体系</vt:lpstr>
      <vt:lpstr>0.6 计算机科学与技术体系</vt:lpstr>
      <vt:lpstr>0.6 计算机科学与技术体系</vt:lpstr>
      <vt:lpstr>“计算机科学与技术”专业划分</vt:lpstr>
      <vt:lpstr>“计算机科学与技术”专业划分</vt:lpstr>
      <vt:lpstr>CS2013的产生背景</vt:lpstr>
      <vt:lpstr>CS2013遵循的理念</vt:lpstr>
      <vt:lpstr>CS2013知识点（Knowledge Area）与学时安排</vt:lpstr>
      <vt:lpstr>CS2013的特点</vt:lpstr>
      <vt:lpstr>新增知识点</vt:lpstr>
      <vt:lpstr>CS2013 &amp; CS2008 Knowledge Areas </vt:lpstr>
      <vt:lpstr>新增知识点</vt:lpstr>
      <vt:lpstr>PD. Parallel and Distributed Computing</vt:lpstr>
      <vt:lpstr>IAS. Information Assurance and Security</vt:lpstr>
      <vt:lpstr>SF. Systems Fundamentals</vt:lpstr>
      <vt:lpstr>PBD. Platform-Based Development  NC. Networking and Communication</vt:lpstr>
      <vt:lpstr>做出调整的知识点</vt:lpstr>
      <vt:lpstr>SDF. Software Development Fundamentals</vt:lpstr>
      <vt:lpstr>AR. Architecture and Organization</vt:lpstr>
      <vt:lpstr>PL. Programming Languages</vt:lpstr>
      <vt:lpstr>SE. Software Engineering</vt:lpstr>
      <vt:lpstr>CN. Computational Science</vt:lpstr>
      <vt:lpstr>重视系统、重视基础</vt:lpstr>
      <vt:lpstr>重视系统、重视基础</vt:lpstr>
      <vt:lpstr>保留经典</vt:lpstr>
      <vt:lpstr>DS. Discrete Structures</vt:lpstr>
      <vt:lpstr>OS. Operating Systems</vt:lpstr>
      <vt:lpstr>IM. Information Management</vt:lpstr>
      <vt:lpstr>GV. Graphics and Visualization</vt:lpstr>
      <vt:lpstr>HC: Human Computer Interaction</vt:lpstr>
      <vt:lpstr>IS. Intelligent Systems</vt:lpstr>
      <vt:lpstr>强调交叉</vt:lpstr>
      <vt:lpstr>AL. Algorithms and Complexity</vt:lpstr>
      <vt:lpstr>SP. Social and Professional Practice</vt:lpstr>
    </vt:vector>
  </TitlesOfParts>
  <Company>oops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高级程序语言的设计及实现</dc:title>
  <dc:creator>徐飞</dc:creator>
  <cp:lastModifiedBy>zhao jie</cp:lastModifiedBy>
  <cp:revision>280</cp:revision>
  <dcterms:created xsi:type="dcterms:W3CDTF">2019-09-12T08:11:28Z</dcterms:created>
  <dcterms:modified xsi:type="dcterms:W3CDTF">2019-09-12T08:50:21Z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2052-11.1.0.8865</vt:lpwstr>
  </property>
</Properties>
</file>