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368" r:id="rId2"/>
    <p:sldId id="308" r:id="rId3"/>
    <p:sldId id="309" r:id="rId4"/>
    <p:sldId id="369" r:id="rId5"/>
    <p:sldId id="370" r:id="rId6"/>
    <p:sldId id="371" r:id="rId7"/>
    <p:sldId id="363" r:id="rId8"/>
    <p:sldId id="372" r:id="rId9"/>
    <p:sldId id="373" r:id="rId10"/>
    <p:sldId id="374" r:id="rId11"/>
    <p:sldId id="375"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6" r:id="rId25"/>
    <p:sldId id="327" r:id="rId26"/>
    <p:sldId id="328" r:id="rId27"/>
    <p:sldId id="329" r:id="rId28"/>
    <p:sldId id="330" r:id="rId29"/>
    <p:sldId id="331" r:id="rId30"/>
    <p:sldId id="355" r:id="rId31"/>
    <p:sldId id="332" r:id="rId32"/>
    <p:sldId id="333" r:id="rId33"/>
    <p:sldId id="334" r:id="rId34"/>
    <p:sldId id="335" r:id="rId35"/>
    <p:sldId id="336" r:id="rId36"/>
    <p:sldId id="337" r:id="rId37"/>
    <p:sldId id="338" r:id="rId38"/>
    <p:sldId id="339" r:id="rId39"/>
    <p:sldId id="340" r:id="rId40"/>
    <p:sldId id="349" r:id="rId41"/>
    <p:sldId id="350" r:id="rId42"/>
    <p:sldId id="377" r:id="rId43"/>
    <p:sldId id="378" r:id="rId44"/>
    <p:sldId id="342" r:id="rId45"/>
    <p:sldId id="343" r:id="rId46"/>
    <p:sldId id="344" r:id="rId47"/>
    <p:sldId id="345" r:id="rId48"/>
    <p:sldId id="346" r:id="rId49"/>
    <p:sldId id="351" r:id="rId50"/>
    <p:sldId id="347" r:id="rId51"/>
    <p:sldId id="362" r:id="rId52"/>
    <p:sldId id="356" r:id="rId53"/>
    <p:sldId id="352" r:id="rId54"/>
    <p:sldId id="353" r:id="rId55"/>
    <p:sldId id="354" r:id="rId56"/>
    <p:sldId id="423" r:id="rId5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宋体" pitchFamily="2" charset="-122"/>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宋体" pitchFamily="2" charset="-122"/>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宋体" pitchFamily="2" charset="-122"/>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宋体" pitchFamily="2" charset="-122"/>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20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sz="20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sz="20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sz="2000" kern="1200">
        <a:solidFill>
          <a:schemeClr val="tx1"/>
        </a:solidFill>
        <a:latin typeface="Times New Roman" panose="02020603050405020304"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æ æ ·å¼ï¼æ ç½æ 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660" autoAdjust="0"/>
  </p:normalViewPr>
  <p:slideViewPr>
    <p:cSldViewPr>
      <p:cViewPr varScale="1">
        <p:scale>
          <a:sx n="110" d="100"/>
          <a:sy n="110" d="100"/>
        </p:scale>
        <p:origin x="1626" y="102"/>
      </p:cViewPr>
      <p:guideLst>
        <p:guide orient="horz" pos="2160"/>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kumimoji="1" sz="1200"/>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kumimoji="1" sz="1200"/>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noProof="1" dirty="0"/>
            </a:lvl1pPr>
          </a:lstStyle>
          <a:p>
            <a:fld id="{1F139079-B02C-4F66-9AA0-71DFB6BF66B0}" type="slidenum">
              <a:rPr lang="zh-CN" altLang="en-US"/>
              <a:t>‹#›</a:t>
            </a:fld>
            <a:endParaRPr lang="zh-CN" altLang="en-US"/>
          </a:p>
        </p:txBody>
      </p:sp>
    </p:spTree>
    <p:extLst>
      <p:ext uri="{BB962C8B-B14F-4D97-AF65-F5344CB8AC3E}">
        <p14:creationId xmlns:p14="http://schemas.microsoft.com/office/powerpoint/2010/main" val="132871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kumimoji="1" sz="1200"/>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vl1pPr>
          </a:lstStyle>
          <a:p>
            <a:pPr>
              <a:defRPr/>
            </a:pPr>
            <a:endParaRPr lang="en-US" altLang="zh-CN"/>
          </a:p>
        </p:txBody>
      </p:sp>
      <p:sp>
        <p:nvSpPr>
          <p:cNvPr id="26628" name="Rectangle 4"/>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kumimoji="1" sz="1200"/>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noProof="1" dirty="0"/>
            </a:lvl1pPr>
          </a:lstStyle>
          <a:p>
            <a:fld id="{89F686AA-C6CD-4D0E-AE13-61249CB997A2}" type="slidenum">
              <a:rPr lang="zh-CN" altLang="en-US"/>
              <a:t>‹#›</a:t>
            </a:fld>
            <a:endParaRPr lang="zh-CN" altLang="en-US"/>
          </a:p>
        </p:txBody>
      </p:sp>
    </p:spTree>
    <p:extLst>
      <p:ext uri="{BB962C8B-B14F-4D97-AF65-F5344CB8AC3E}">
        <p14:creationId xmlns:p14="http://schemas.microsoft.com/office/powerpoint/2010/main" val="15107742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6065D57-FF0E-4A8B-BA85-18688FFE024D}" type="slidenum">
              <a:rPr lang="zh-CN" altLang="en-US" smtClean="0"/>
              <a:t>7</a:t>
            </a:fld>
            <a:endParaRPr lang="zh-CN" altLang="en-US" smtClean="0"/>
          </a:p>
        </p:txBody>
      </p:sp>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A6E95791-5C57-48C8-B701-995EEF28CCDF}" type="slidenum">
              <a:rPr lang="en-US" altLang="zh-CN" sz="1200">
                <a:latin typeface="Calibri" panose="020F0502020204030204" pitchFamily="34" charset="0"/>
              </a:rPr>
              <a:t>7</a:t>
            </a:fld>
            <a:endParaRPr lang="en-US" altLang="zh-CN" sz="1200">
              <a:latin typeface="Calibri" panose="020F0502020204030204" pitchFamily="34" charset="0"/>
            </a:endParaRPr>
          </a:p>
        </p:txBody>
      </p:sp>
      <p:sp>
        <p:nvSpPr>
          <p:cNvPr id="34819" name="Rectangle 2"/>
          <p:cNvSpPr>
            <a:spLocks noGrp="1" noRot="1" noChangeAspect="1" noChangeArrowheads="1" noTextEdit="1"/>
          </p:cNvSpPr>
          <p:nvPr>
            <p:ph type="sldImg" idx="4294967295"/>
          </p:nvPr>
        </p:nvSpPr>
        <p:spPr/>
      </p:sp>
      <p:sp>
        <p:nvSpPr>
          <p:cNvPr id="34820" name="Rectangle 3"/>
          <p:cNvSpPr>
            <a:spLocks noGrp="1" noChangeArrowheads="1"/>
          </p:cNvSpPr>
          <p:nvPr>
            <p:ph type="body" idx="4294967295"/>
          </p:nvPr>
        </p:nvSpPr>
        <p:spPr>
          <a:xfrm>
            <a:off x="685800" y="4343400"/>
            <a:ext cx="5486400" cy="4114800"/>
          </a:xfrm>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27936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6065D57-FF0E-4A8B-BA85-18688FFE024D}" type="slidenum">
              <a:rPr lang="zh-CN" altLang="en-US" smtClean="0"/>
              <a:t>8</a:t>
            </a:fld>
            <a:endParaRPr lang="zh-CN" altLang="en-US" smtClean="0"/>
          </a:p>
        </p:txBody>
      </p:sp>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A6E95791-5C57-48C8-B701-995EEF28CCDF}" type="slidenum">
              <a:rPr lang="en-US" altLang="zh-CN" sz="1200">
                <a:latin typeface="Calibri" panose="020F0502020204030204" pitchFamily="34" charset="0"/>
              </a:rPr>
              <a:t>8</a:t>
            </a:fld>
            <a:endParaRPr lang="en-US" altLang="zh-CN" sz="1200">
              <a:latin typeface="Calibri" panose="020F0502020204030204" pitchFamily="34" charset="0"/>
            </a:endParaRPr>
          </a:p>
        </p:txBody>
      </p:sp>
      <p:sp>
        <p:nvSpPr>
          <p:cNvPr id="34819" name="Rectangle 2"/>
          <p:cNvSpPr>
            <a:spLocks noGrp="1" noRot="1" noChangeAspect="1" noChangeArrowheads="1" noTextEdit="1"/>
          </p:cNvSpPr>
          <p:nvPr>
            <p:ph type="sldImg" idx="4294967295"/>
          </p:nvPr>
        </p:nvSpPr>
        <p:spPr/>
      </p:sp>
      <p:sp>
        <p:nvSpPr>
          <p:cNvPr id="34820" name="Rectangle 3"/>
          <p:cNvSpPr>
            <a:spLocks noGrp="1" noChangeArrowheads="1"/>
          </p:cNvSpPr>
          <p:nvPr>
            <p:ph type="body" idx="4294967295"/>
          </p:nvPr>
        </p:nvSpPr>
        <p:spPr>
          <a:xfrm>
            <a:off x="685800" y="4343400"/>
            <a:ext cx="5486400" cy="4114800"/>
          </a:xfrm>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3434642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6065D57-FF0E-4A8B-BA85-18688FFE024D}" type="slidenum">
              <a:rPr lang="zh-CN" altLang="en-US" smtClean="0"/>
              <a:t>9</a:t>
            </a:fld>
            <a:endParaRPr lang="zh-CN" altLang="en-US" smtClean="0"/>
          </a:p>
        </p:txBody>
      </p:sp>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A6E95791-5C57-48C8-B701-995EEF28CCDF}" type="slidenum">
              <a:rPr lang="en-US" altLang="zh-CN" sz="1200">
                <a:latin typeface="Calibri" panose="020F0502020204030204" pitchFamily="34" charset="0"/>
              </a:rPr>
              <a:t>9</a:t>
            </a:fld>
            <a:endParaRPr lang="en-US" altLang="zh-CN" sz="1200">
              <a:latin typeface="Calibri" panose="020F0502020204030204" pitchFamily="34" charset="0"/>
            </a:endParaRPr>
          </a:p>
        </p:txBody>
      </p:sp>
      <p:sp>
        <p:nvSpPr>
          <p:cNvPr id="34819" name="Rectangle 2"/>
          <p:cNvSpPr>
            <a:spLocks noGrp="1" noRot="1" noChangeAspect="1" noChangeArrowheads="1" noTextEdit="1"/>
          </p:cNvSpPr>
          <p:nvPr>
            <p:ph type="sldImg" idx="4294967295"/>
          </p:nvPr>
        </p:nvSpPr>
        <p:spPr/>
      </p:sp>
      <p:sp>
        <p:nvSpPr>
          <p:cNvPr id="34820" name="Rectangle 3"/>
          <p:cNvSpPr>
            <a:spLocks noGrp="1" noChangeArrowheads="1"/>
          </p:cNvSpPr>
          <p:nvPr>
            <p:ph type="body" idx="4294967295"/>
          </p:nvPr>
        </p:nvSpPr>
        <p:spPr>
          <a:xfrm>
            <a:off x="685800" y="4343400"/>
            <a:ext cx="5486400" cy="4114800"/>
          </a:xfrm>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171959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6065D57-FF0E-4A8B-BA85-18688FFE024D}" type="slidenum">
              <a:rPr lang="zh-CN" altLang="en-US" smtClean="0"/>
              <a:t>10</a:t>
            </a:fld>
            <a:endParaRPr lang="zh-CN" altLang="en-US" smtClean="0"/>
          </a:p>
        </p:txBody>
      </p:sp>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A6E95791-5C57-48C8-B701-995EEF28CCDF}" type="slidenum">
              <a:rPr lang="en-US" altLang="zh-CN" sz="1200">
                <a:latin typeface="Calibri" panose="020F0502020204030204" pitchFamily="34" charset="0"/>
              </a:rPr>
              <a:t>10</a:t>
            </a:fld>
            <a:endParaRPr lang="en-US" altLang="zh-CN" sz="1200">
              <a:latin typeface="Calibri" panose="020F0502020204030204" pitchFamily="34" charset="0"/>
            </a:endParaRPr>
          </a:p>
        </p:txBody>
      </p:sp>
      <p:sp>
        <p:nvSpPr>
          <p:cNvPr id="34819" name="Rectangle 2"/>
          <p:cNvSpPr>
            <a:spLocks noGrp="1" noRot="1" noChangeAspect="1" noChangeArrowheads="1" noTextEdit="1"/>
          </p:cNvSpPr>
          <p:nvPr>
            <p:ph type="sldImg" idx="4294967295"/>
          </p:nvPr>
        </p:nvSpPr>
        <p:spPr/>
      </p:sp>
      <p:sp>
        <p:nvSpPr>
          <p:cNvPr id="34820" name="Rectangle 3"/>
          <p:cNvSpPr>
            <a:spLocks noGrp="1" noChangeArrowheads="1"/>
          </p:cNvSpPr>
          <p:nvPr>
            <p:ph type="body" idx="4294967295"/>
          </p:nvPr>
        </p:nvSpPr>
        <p:spPr>
          <a:xfrm>
            <a:off x="685800" y="4343400"/>
            <a:ext cx="5486400" cy="4114800"/>
          </a:xfrm>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3912157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6065D57-FF0E-4A8B-BA85-18688FFE024D}" type="slidenum">
              <a:rPr lang="zh-CN" altLang="en-US" smtClean="0"/>
              <a:t>11</a:t>
            </a:fld>
            <a:endParaRPr lang="zh-CN" altLang="en-US" smtClean="0"/>
          </a:p>
        </p:txBody>
      </p:sp>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A6E95791-5C57-48C8-B701-995EEF28CCDF}" type="slidenum">
              <a:rPr lang="en-US" altLang="zh-CN" sz="1200">
                <a:latin typeface="Calibri" panose="020F0502020204030204" pitchFamily="34" charset="0"/>
              </a:rPr>
              <a:t>11</a:t>
            </a:fld>
            <a:endParaRPr lang="en-US" altLang="zh-CN" sz="1200">
              <a:latin typeface="Calibri" panose="020F0502020204030204" pitchFamily="34" charset="0"/>
            </a:endParaRPr>
          </a:p>
        </p:txBody>
      </p:sp>
      <p:sp>
        <p:nvSpPr>
          <p:cNvPr id="34819" name="Rectangle 2"/>
          <p:cNvSpPr>
            <a:spLocks noGrp="1" noRot="1" noChangeAspect="1" noChangeArrowheads="1" noTextEdit="1"/>
          </p:cNvSpPr>
          <p:nvPr>
            <p:ph type="sldImg" idx="4294967295"/>
          </p:nvPr>
        </p:nvSpPr>
        <p:spPr/>
      </p:sp>
      <p:sp>
        <p:nvSpPr>
          <p:cNvPr id="34820" name="Rectangle 3"/>
          <p:cNvSpPr>
            <a:spLocks noGrp="1" noChangeArrowheads="1"/>
          </p:cNvSpPr>
          <p:nvPr>
            <p:ph type="body" idx="4294967295"/>
          </p:nvPr>
        </p:nvSpPr>
        <p:spPr>
          <a:xfrm>
            <a:off x="685800" y="4343400"/>
            <a:ext cx="5486400" cy="4114800"/>
          </a:xfrm>
        </p:spPr>
        <p:txBody>
          <a:bodyPr/>
          <a:lstStyle/>
          <a:p>
            <a:pPr eaLnBrk="1" hangingPunct="1">
              <a:spcBef>
                <a:spcPct val="0"/>
              </a:spcBef>
            </a:pPr>
            <a:endParaRPr lang="zh-CN" altLang="zh-CN" smtClean="0"/>
          </a:p>
        </p:txBody>
      </p:sp>
    </p:spTree>
    <p:extLst>
      <p:ext uri="{BB962C8B-B14F-4D97-AF65-F5344CB8AC3E}">
        <p14:creationId xmlns:p14="http://schemas.microsoft.com/office/powerpoint/2010/main" val="99216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60EA839-4476-41F6-9D24-F91F6B6C269A}" type="slidenum">
              <a:rPr lang="zh-CN" altLang="en-US" smtClean="0"/>
              <a:t>20</a:t>
            </a:fld>
            <a:endParaRPr lang="zh-CN" altLang="en-US" smtClean="0"/>
          </a:p>
        </p:txBody>
      </p:sp>
      <p:sp>
        <p:nvSpPr>
          <p:cNvPr id="53250" name="Rectangle 2"/>
          <p:cNvSpPr>
            <a:spLocks noGrp="1" noRot="1" noChangeAspect="1" noChangeArrowheads="1" noTextEdit="1"/>
          </p:cNvSpPr>
          <p:nvPr>
            <p:ph type="sldImg" idx="4294967295"/>
          </p:nvPr>
        </p:nvSpPr>
        <p:spPr/>
      </p:sp>
      <p:sp>
        <p:nvSpPr>
          <p:cNvPr id="53251" name="Rectangle 3"/>
          <p:cNvSpPr>
            <a:spLocks noGrp="1" noChangeArrowheads="1"/>
          </p:cNvSpPr>
          <p:nvPr>
            <p:ph type="body" idx="4294967295"/>
          </p:nvPr>
        </p:nvSpPr>
        <p:spPr>
          <a:xfrm>
            <a:off x="685800" y="4343400"/>
            <a:ext cx="5486400" cy="4114800"/>
          </a:xfrm>
        </p:spPr>
        <p:txBody>
          <a:bodyPr/>
          <a:lstStyle/>
          <a:p>
            <a:pPr eaLnBrk="1" hangingPunct="1"/>
            <a:r>
              <a:rPr lang="zh-CN" altLang="en-US" sz="1400" smtClean="0"/>
              <a:t>它们于20世纪30年代共同奠定了计算科学的理论基础。</a:t>
            </a:r>
          </a:p>
        </p:txBody>
      </p:sp>
    </p:spTree>
    <p:extLst>
      <p:ext uri="{BB962C8B-B14F-4D97-AF65-F5344CB8AC3E}">
        <p14:creationId xmlns:p14="http://schemas.microsoft.com/office/powerpoint/2010/main" val="2548013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1AD7DC7-EABD-4551-820C-A710D7B908DE}" type="slidenum">
              <a:rPr lang="zh-CN" altLang="en-US" smtClean="0"/>
              <a:t>35</a:t>
            </a:fld>
            <a:endParaRPr lang="zh-CN" altLang="en-US" smtClean="0"/>
          </a:p>
        </p:txBody>
      </p:sp>
      <p:sp>
        <p:nvSpPr>
          <p:cNvPr id="69634" name="Rectangle 2"/>
          <p:cNvSpPr>
            <a:spLocks noGrp="1" noRot="1" noChangeAspect="1" noChangeArrowheads="1" noTextEdit="1"/>
          </p:cNvSpPr>
          <p:nvPr>
            <p:ph type="sldImg" idx="4294967295"/>
          </p:nvPr>
        </p:nvSpPr>
        <p:spPr/>
      </p:sp>
      <p:sp>
        <p:nvSpPr>
          <p:cNvPr id="69635" name="Rectangle 3"/>
          <p:cNvSpPr>
            <a:spLocks noGrp="1" noChangeArrowheads="1"/>
          </p:cNvSpPr>
          <p:nvPr>
            <p:ph type="body" idx="4294967295"/>
          </p:nvPr>
        </p:nvSpPr>
        <p:spPr>
          <a:xfrm>
            <a:off x="685800" y="4343400"/>
            <a:ext cx="5486400" cy="4114800"/>
          </a:xfrm>
        </p:spPr>
        <p:txBody>
          <a:bodyPr/>
          <a:lstStyle/>
          <a:p>
            <a:pPr algn="just" eaLnBrk="1" hangingPunct="1"/>
            <a:r>
              <a:rPr lang="zh-CN" altLang="en-US" smtClean="0"/>
              <a:t>当机器（实际机器或虚拟机）确定下来后，所识别的语言也随之确定；反之，当一种语言形式化后，所需要支撑的机器也可以确定下来。从计算机系统的层次结构图中可以清晰地看到这种机器与语言的关系。</a:t>
            </a:r>
            <a:endParaRPr lang="zh-CN" altLang="en-US" smtClean="0">
              <a:ea typeface="楷体_GB2312" pitchFamily="49" charset="-122"/>
            </a:endParaRPr>
          </a:p>
          <a:p>
            <a:pPr eaLnBrk="1" hangingPunct="1"/>
            <a:endParaRPr lang="zh-CN" altLang="en-US" smtClean="0"/>
          </a:p>
        </p:txBody>
      </p:sp>
    </p:spTree>
    <p:extLst>
      <p:ext uri="{BB962C8B-B14F-4D97-AF65-F5344CB8AC3E}">
        <p14:creationId xmlns:p14="http://schemas.microsoft.com/office/powerpoint/2010/main" val="160159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D8C3482-F94D-4ED9-B1C5-89683A297DBC}" type="slidenum">
              <a:rPr lang="zh-CN" altLang="en-US" smtClean="0"/>
              <a:t>46</a:t>
            </a:fld>
            <a:endParaRPr lang="zh-CN" altLang="en-US" smtClean="0"/>
          </a:p>
        </p:txBody>
      </p:sp>
      <p:sp>
        <p:nvSpPr>
          <p:cNvPr id="79874" name="Rectangle 2"/>
          <p:cNvSpPr>
            <a:spLocks noGrp="1" noRot="1" noChangeAspect="1" noChangeArrowheads="1" noTextEdit="1"/>
          </p:cNvSpPr>
          <p:nvPr>
            <p:ph type="sldImg" idx="4294967295"/>
          </p:nvPr>
        </p:nvSpPr>
        <p:spPr/>
      </p:sp>
      <p:sp>
        <p:nvSpPr>
          <p:cNvPr id="79875" name="Rectangle 3"/>
          <p:cNvSpPr>
            <a:spLocks noGrp="1" noChangeArrowheads="1"/>
          </p:cNvSpPr>
          <p:nvPr>
            <p:ph type="body" idx="4294967295"/>
          </p:nvPr>
        </p:nvSpPr>
        <p:spPr>
          <a:xfrm>
            <a:off x="685800" y="4343400"/>
            <a:ext cx="5486400" cy="4114800"/>
          </a:xfrm>
        </p:spPr>
        <p:txBody>
          <a:bodyPr/>
          <a:lstStyle/>
          <a:p>
            <a:pPr eaLnBrk="1" hangingPunct="1"/>
            <a:r>
              <a:rPr lang="zh-CN" altLang="en-US" smtClean="0"/>
              <a:t>4</a:t>
            </a:r>
            <a:r>
              <a:rPr lang="en-US" altLang="zh-CN" smtClean="0"/>
              <a:t>GL</a:t>
            </a:r>
            <a:r>
              <a:rPr lang="zh-CN" altLang="en-US" smtClean="0"/>
              <a:t>以数据库管理系统所提供的功能为核心，进一步构造了开发高层软件系统的开发环境，如报表生成、多窗口表格设计、菜单生成系统等，为用户提供了一个良好的应用开发环境。</a:t>
            </a:r>
          </a:p>
          <a:p>
            <a:pPr eaLnBrk="1" hangingPunct="1"/>
            <a:r>
              <a:rPr lang="zh-CN" altLang="en-US" smtClean="0"/>
              <a:t>4</a:t>
            </a:r>
            <a:r>
              <a:rPr lang="en-US" altLang="zh-CN" smtClean="0"/>
              <a:t>GL</a:t>
            </a:r>
            <a:r>
              <a:rPr lang="zh-CN" altLang="en-US" smtClean="0"/>
              <a:t>的代表性软件系统有：</a:t>
            </a:r>
            <a:r>
              <a:rPr lang="en-US" altLang="zh-CN" smtClean="0"/>
              <a:t>PowerBuilder、Delphi</a:t>
            </a:r>
            <a:r>
              <a:rPr lang="zh-CN" altLang="en-US" smtClean="0"/>
              <a:t>和</a:t>
            </a:r>
            <a:r>
              <a:rPr lang="en-US" altLang="zh-CN" smtClean="0"/>
              <a:t>INFORMOX-4GL</a:t>
            </a:r>
            <a:r>
              <a:rPr lang="zh-CN" altLang="en-US" smtClean="0"/>
              <a:t>等。 </a:t>
            </a:r>
          </a:p>
        </p:txBody>
      </p:sp>
    </p:spTree>
    <p:extLst>
      <p:ext uri="{BB962C8B-B14F-4D97-AF65-F5344CB8AC3E}">
        <p14:creationId xmlns:p14="http://schemas.microsoft.com/office/powerpoint/2010/main" val="1548108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48BDBC6-7BC4-4746-81F8-8DC48BA16A2A}" type="slidenum">
              <a:rPr lang="zh-CN" altLang="en-US" smtClean="0"/>
              <a:t>51</a:t>
            </a:fld>
            <a:endParaRPr lang="zh-CN" altLang="en-US" smtClean="0"/>
          </a:p>
        </p:txBody>
      </p:sp>
      <p:sp>
        <p:nvSpPr>
          <p:cNvPr id="86018" name="幻灯片图像占位符 1"/>
          <p:cNvSpPr>
            <a:spLocks noGrp="1" noRot="1" noChangeAspect="1" noChangeArrowheads="1" noTextEdit="1"/>
          </p:cNvSpPr>
          <p:nvPr>
            <p:ph type="sldImg" idx="4294967295"/>
          </p:nvPr>
        </p:nvSpPr>
        <p:spPr/>
      </p:sp>
      <p:sp>
        <p:nvSpPr>
          <p:cNvPr id="86019" name="备注占位符 2"/>
          <p:cNvSpPr>
            <a:spLocks noGrp="1" noChangeArrowheads="1"/>
          </p:cNvSpPr>
          <p:nvPr>
            <p:ph type="body" idx="4294967295"/>
          </p:nvPr>
        </p:nvSpPr>
        <p:spPr>
          <a:xfrm>
            <a:off x="685800" y="4343400"/>
            <a:ext cx="5486400" cy="4114800"/>
          </a:xfrm>
        </p:spPr>
        <p:txBody>
          <a:bodyPr/>
          <a:lstStyle/>
          <a:p>
            <a:pPr eaLnBrk="1" hangingPunct="1"/>
            <a:endParaRPr lang="zh-CN" altLang="en-US" smtClean="0"/>
          </a:p>
        </p:txBody>
      </p:sp>
      <p:sp>
        <p:nvSpPr>
          <p:cNvPr id="8602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FBEFA924-1CBD-4AE4-936B-79FF499FDE35}" type="slidenum">
              <a:rPr lang="en-US" altLang="zh-CN" sz="1200">
                <a:solidFill>
                  <a:srgbClr val="000000"/>
                </a:solidFill>
              </a:rPr>
              <a:t>51</a:t>
            </a:fld>
            <a:endParaRPr lang="en-US" altLang="zh-CN" sz="1200">
              <a:solidFill>
                <a:srgbClr val="000000"/>
              </a:solidFill>
            </a:endParaRPr>
          </a:p>
        </p:txBody>
      </p:sp>
    </p:spTree>
    <p:extLst>
      <p:ext uri="{BB962C8B-B14F-4D97-AF65-F5344CB8AC3E}">
        <p14:creationId xmlns:p14="http://schemas.microsoft.com/office/powerpoint/2010/main" val="3705286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4" Type="http://schemas.openxmlformats.org/officeDocument/2006/relationships/image" Target="../media/image1.w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1.w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1.w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w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1.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1.w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1.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ectangle 2"/>
          <p:cNvSpPr>
            <a:spLocks noChangeArrowheads="1"/>
          </p:cNvSpPr>
          <p:nvPr userDrawn="1"/>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17" name="Freeform 3"/>
          <p:cNvSpPr/>
          <p:nvPr userDrawn="1"/>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18" name="Freeform 4"/>
          <p:cNvSpPr/>
          <p:nvPr userDrawn="1"/>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9" name="Freeform 5"/>
          <p:cNvSpPr/>
          <p:nvPr userDrawn="1"/>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0" name="Freeform 6"/>
          <p:cNvSpPr/>
          <p:nvPr userDrawn="1"/>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1" name="Freeform 7"/>
          <p:cNvSpPr/>
          <p:nvPr userDrawn="1"/>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2" name="Freeform 8"/>
          <p:cNvSpPr/>
          <p:nvPr userDrawn="1"/>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3" name="Freeform 9"/>
          <p:cNvSpPr/>
          <p:nvPr userDrawn="1"/>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4" name="Freeform 10"/>
          <p:cNvSpPr/>
          <p:nvPr userDrawn="1"/>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3083" name="Rectangle 11"/>
          <p:cNvSpPr>
            <a:spLocks noGrp="1" noChangeArrowheads="1"/>
          </p:cNvSpPr>
          <p:nvPr>
            <p:ph type="ctrTitle"/>
          </p:nvPr>
        </p:nvSpPr>
        <p:spPr>
          <a:xfrm>
            <a:off x="681346" y="1700808"/>
            <a:ext cx="7772400" cy="1143000"/>
          </a:xfrm>
          <a:ln>
            <a:noFill/>
          </a:ln>
        </p:spPr>
        <p:txBody>
          <a:bodyPr/>
          <a:lstStyle>
            <a:lvl1pPr algn="l">
              <a:defRPr sz="4800">
                <a:solidFill>
                  <a:schemeClr val="tx1"/>
                </a:solidFill>
              </a:defRPr>
            </a:lvl1pPr>
          </a:lstStyle>
          <a:p>
            <a:r>
              <a:rPr lang="zh-CN" altLang="en-US" noProof="1"/>
              <a:t>单击此处编辑母版标题样式</a:t>
            </a:r>
            <a:endParaRPr lang="zh-CN" altLang="zh-CN" noProof="1"/>
          </a:p>
        </p:txBody>
      </p:sp>
      <p:sp>
        <p:nvSpPr>
          <p:cNvPr id="3084" name="Rectangle 12"/>
          <p:cNvSpPr>
            <a:spLocks noGrp="1" noChangeArrowheads="1"/>
          </p:cNvSpPr>
          <p:nvPr>
            <p:ph type="subTitle" idx="1"/>
          </p:nvPr>
        </p:nvSpPr>
        <p:spPr>
          <a:xfrm>
            <a:off x="1367146" y="3212976"/>
            <a:ext cx="6400800" cy="504056"/>
          </a:xfrm>
        </p:spPr>
        <p:txBody>
          <a:bodyPr/>
          <a:lstStyle>
            <a:lvl1pPr marL="0" indent="0">
              <a:spcBef>
                <a:spcPct val="0"/>
              </a:spcBef>
              <a:buFontTx/>
              <a:buNone/>
              <a:defRPr sz="2400"/>
            </a:lvl1pPr>
          </a:lstStyle>
          <a:p>
            <a:r>
              <a:rPr lang="zh-CN" altLang="en-US" noProof="1"/>
              <a:t>单击此处编辑母版副标题样式</a:t>
            </a:r>
          </a:p>
        </p:txBody>
      </p:sp>
      <p:sp>
        <p:nvSpPr>
          <p:cNvPr id="13" name="Rectangle 13"/>
          <p:cNvSpPr>
            <a:spLocks noGrp="1" noChangeArrowheads="1"/>
          </p:cNvSpPr>
          <p:nvPr>
            <p:ph type="dt" sz="half" idx="10"/>
          </p:nvPr>
        </p:nvSpPr>
        <p:spPr/>
        <p:txBody>
          <a:bodyPr/>
          <a:lstStyle>
            <a:lvl1pPr>
              <a:defRPr/>
            </a:lvl1pPr>
          </a:lstStyle>
          <a:p>
            <a:pPr>
              <a:defRPr/>
            </a:pPr>
            <a:endParaRPr lang="en-US" altLang="zh-CN"/>
          </a:p>
        </p:txBody>
      </p:sp>
      <p:sp>
        <p:nvSpPr>
          <p:cNvPr id="14" name="Rectangle 14"/>
          <p:cNvSpPr>
            <a:spLocks noGrp="1" noChangeArrowheads="1"/>
          </p:cNvSpPr>
          <p:nvPr>
            <p:ph type="ftr" sz="quarter" idx="11"/>
          </p:nvPr>
        </p:nvSpPr>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p:txBody>
          <a:bodyPr/>
          <a:lstStyle>
            <a:lvl1pPr>
              <a:defRPr/>
            </a:lvl1pPr>
          </a:lstStyle>
          <a:p>
            <a:fld id="{DD486500-0AAF-459E-A1EA-6759F0835882}"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4"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5"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6"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3" name="竖排文字占位符 2"/>
          <p:cNvSpPr>
            <a:spLocks noGrp="1"/>
          </p:cNvSpPr>
          <p:nvPr>
            <p:ph type="body" orient="vert" idx="1"/>
          </p:nvPr>
        </p:nvSpPr>
        <p:spPr>
          <a:xfrm>
            <a:off x="170606" y="1340768"/>
            <a:ext cx="8793881" cy="503939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4" name="日期占位符 3"/>
          <p:cNvSpPr>
            <a:spLocks noGrp="1"/>
          </p:cNvSpPr>
          <p:nvPr>
            <p:ph type="dt" sz="half" idx="10"/>
          </p:nvPr>
        </p:nvSpPr>
        <p:spPr/>
        <p:txBody>
          <a:bodyPr/>
          <a:lstStyle>
            <a:lvl1pPr>
              <a:defRPr/>
            </a:lvl1pPr>
          </a:lstStyle>
          <a:p>
            <a:pPr>
              <a:defRPr/>
            </a:pPr>
            <a:endParaRPr lang="en-US" altLang="zh-CN"/>
          </a:p>
        </p:txBody>
      </p:sp>
      <p:sp>
        <p:nvSpPr>
          <p:cNvPr id="15" name="页脚占位符 4"/>
          <p:cNvSpPr>
            <a:spLocks noGrp="1"/>
          </p:cNvSpPr>
          <p:nvPr>
            <p:ph type="ftr" sz="quarter" idx="11"/>
          </p:nvPr>
        </p:nvSpPr>
        <p:spPr/>
        <p:txBody>
          <a:bodyPr/>
          <a:lstStyle>
            <a:lvl1pPr>
              <a:defRPr/>
            </a:lvl1pPr>
          </a:lstStyle>
          <a:p>
            <a:pPr>
              <a:defRPr/>
            </a:pPr>
            <a:endParaRPr lang="en-US" altLang="zh-CN"/>
          </a:p>
        </p:txBody>
      </p:sp>
      <p:sp>
        <p:nvSpPr>
          <p:cNvPr id="16" name="灯片编号占位符 5"/>
          <p:cNvSpPr>
            <a:spLocks noGrp="1"/>
          </p:cNvSpPr>
          <p:nvPr>
            <p:ph type="sldNum" sz="quarter" idx="12"/>
          </p:nvPr>
        </p:nvSpPr>
        <p:spPr/>
        <p:txBody>
          <a:bodyPr/>
          <a:lstStyle>
            <a:lvl1pPr>
              <a:defRPr/>
            </a:lvl1pPr>
          </a:lstStyle>
          <a:p>
            <a:r>
              <a:rPr lang="zh-CN" altLang="en-US"/>
              <a:t>第</a:t>
            </a:r>
            <a:fld id="{61881F70-2796-4DA2-91BC-0CE7CFD91B2D}" type="slidenum">
              <a:rPr lang="zh-CN" altLang="en-US"/>
              <a:t>‹#›</a:t>
            </a:fld>
            <a:r>
              <a:rPr lang="zh-CN" altLang="en-US"/>
              <a:t>页</a:t>
            </a:r>
          </a:p>
        </p:txBody>
      </p:sp>
      <p:graphicFrame>
        <p:nvGraphicFramePr>
          <p:cNvPr id="17"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99555"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21"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5"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6"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4" name="日期占位符 3"/>
          <p:cNvSpPr>
            <a:spLocks noGrp="1"/>
          </p:cNvSpPr>
          <p:nvPr>
            <p:ph type="dt" sz="half" idx="10"/>
          </p:nvPr>
        </p:nvSpPr>
        <p:spPr/>
        <p:txBody>
          <a:bodyPr/>
          <a:lstStyle>
            <a:lvl1pPr>
              <a:defRPr/>
            </a:lvl1pPr>
          </a:lstStyle>
          <a:p>
            <a:pPr>
              <a:defRPr/>
            </a:pPr>
            <a:endParaRPr lang="en-US" altLang="zh-CN"/>
          </a:p>
        </p:txBody>
      </p:sp>
      <p:sp>
        <p:nvSpPr>
          <p:cNvPr id="15" name="页脚占位符 4"/>
          <p:cNvSpPr>
            <a:spLocks noGrp="1"/>
          </p:cNvSpPr>
          <p:nvPr>
            <p:ph type="ftr" sz="quarter" idx="11"/>
          </p:nvPr>
        </p:nvSpPr>
        <p:spPr/>
        <p:txBody>
          <a:bodyPr/>
          <a:lstStyle>
            <a:lvl1pPr>
              <a:defRPr/>
            </a:lvl1pPr>
          </a:lstStyle>
          <a:p>
            <a:pPr>
              <a:defRPr/>
            </a:pPr>
            <a:endParaRPr lang="en-US" altLang="zh-CN"/>
          </a:p>
        </p:txBody>
      </p:sp>
      <p:sp>
        <p:nvSpPr>
          <p:cNvPr id="16" name="灯片编号占位符 5"/>
          <p:cNvSpPr>
            <a:spLocks noGrp="1"/>
          </p:cNvSpPr>
          <p:nvPr>
            <p:ph type="sldNum" sz="quarter" idx="12"/>
          </p:nvPr>
        </p:nvSpPr>
        <p:spPr/>
        <p:txBody>
          <a:bodyPr/>
          <a:lstStyle>
            <a:lvl1pPr>
              <a:defRPr/>
            </a:lvl1pPr>
          </a:lstStyle>
          <a:p>
            <a:r>
              <a:rPr lang="zh-CN" altLang="en-US"/>
              <a:t>第</a:t>
            </a:r>
            <a:fld id="{F1B70251-8AB8-40AB-A298-C02D6FC41A00}" type="slidenum">
              <a:rPr lang="zh-CN" altLang="en-US"/>
              <a:t>‹#›</a:t>
            </a:fld>
            <a:r>
              <a:rPr lang="zh-CN" altLang="en-US"/>
              <a:t>页</a:t>
            </a:r>
          </a:p>
        </p:txBody>
      </p:sp>
      <p:graphicFrame>
        <p:nvGraphicFramePr>
          <p:cNvPr id="17"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00578"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空白">
    <p:spTree>
      <p:nvGrpSpPr>
        <p:cNvPr id="1" name=""/>
        <p:cNvGrpSpPr/>
        <p:nvPr/>
      </p:nvGrpSpPr>
      <p:grpSpPr>
        <a:xfrm>
          <a:off x="0" y="0"/>
          <a:ext cx="0" cy="0"/>
          <a:chOff x="0" y="0"/>
          <a:chExt cx="0" cy="0"/>
        </a:xfrm>
      </p:grpSpPr>
      <p:sp>
        <p:nvSpPr>
          <p:cNvPr id="11" name="日期占位符 1"/>
          <p:cNvSpPr>
            <a:spLocks noGrp="1"/>
          </p:cNvSpPr>
          <p:nvPr>
            <p:ph type="dt" sz="half" idx="10"/>
          </p:nvPr>
        </p:nvSpPr>
        <p:spPr/>
        <p:txBody>
          <a:bodyPr/>
          <a:lstStyle>
            <a:lvl1pPr>
              <a:defRPr/>
            </a:lvl1pPr>
          </a:lstStyle>
          <a:p>
            <a:pPr>
              <a:defRPr/>
            </a:pPr>
            <a:endParaRPr lang="en-US" altLang="zh-CN"/>
          </a:p>
        </p:txBody>
      </p:sp>
      <p:sp>
        <p:nvSpPr>
          <p:cNvPr id="12" name="页脚占位符 2"/>
          <p:cNvSpPr>
            <a:spLocks noGrp="1"/>
          </p:cNvSpPr>
          <p:nvPr>
            <p:ph type="ftr" sz="quarter" idx="11"/>
          </p:nvPr>
        </p:nvSpPr>
        <p:spPr/>
        <p:txBody>
          <a:bodyPr/>
          <a:lstStyle>
            <a:lvl1pPr>
              <a:defRPr/>
            </a:lvl1pPr>
          </a:lstStyle>
          <a:p>
            <a:pPr>
              <a:defRPr/>
            </a:pPr>
            <a:endParaRPr lang="en-US" altLang="zh-CN"/>
          </a:p>
        </p:txBody>
      </p:sp>
      <p:sp>
        <p:nvSpPr>
          <p:cNvPr id="13" name="灯片编号占位符 3"/>
          <p:cNvSpPr>
            <a:spLocks noGrp="1"/>
          </p:cNvSpPr>
          <p:nvPr>
            <p:ph type="sldNum" sz="quarter" idx="12"/>
          </p:nvPr>
        </p:nvSpPr>
        <p:spPr/>
        <p:txBody>
          <a:bodyPr/>
          <a:lstStyle>
            <a:lvl1pPr>
              <a:defRPr/>
            </a:lvl1pPr>
          </a:lstStyle>
          <a:p>
            <a:r>
              <a:rPr lang="zh-CN" altLang="en-US"/>
              <a:t>第</a:t>
            </a:r>
            <a:fld id="{982DF796-8251-416D-9910-3BA341686BAA}" type="slidenum">
              <a:rPr lang="zh-CN" altLang="en-US"/>
              <a:t>‹#›</a:t>
            </a:fld>
            <a:r>
              <a:rPr lang="zh-CN" altLang="en-US"/>
              <a:t>页</a:t>
            </a:r>
            <a:endParaRPr lang="zh-CN" altLang="en-US" sz="1400"/>
          </a:p>
        </p:txBody>
      </p:sp>
      <p:graphicFrame>
        <p:nvGraphicFramePr>
          <p:cNvPr id="14"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01602"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18"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5"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6"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3" name="内容占位符 2"/>
          <p:cNvSpPr>
            <a:spLocks noGrp="1"/>
          </p:cNvSpPr>
          <p:nvPr>
            <p:ph idx="1"/>
          </p:nvPr>
        </p:nvSpPr>
        <p:spPr>
          <a:xfrm>
            <a:off x="170606" y="1340768"/>
            <a:ext cx="8793881" cy="503939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4" name="日期占位符 3"/>
          <p:cNvSpPr>
            <a:spLocks noGrp="1"/>
          </p:cNvSpPr>
          <p:nvPr>
            <p:ph type="dt" sz="half" idx="10"/>
          </p:nvPr>
        </p:nvSpPr>
        <p:spPr/>
        <p:txBody>
          <a:bodyPr/>
          <a:lstStyle>
            <a:lvl1pPr>
              <a:defRPr/>
            </a:lvl1pPr>
          </a:lstStyle>
          <a:p>
            <a:pPr>
              <a:defRPr/>
            </a:pPr>
            <a:endParaRPr lang="en-US" altLang="zh-CN"/>
          </a:p>
        </p:txBody>
      </p:sp>
      <p:sp>
        <p:nvSpPr>
          <p:cNvPr id="15" name="页脚占位符 4"/>
          <p:cNvSpPr>
            <a:spLocks noGrp="1"/>
          </p:cNvSpPr>
          <p:nvPr>
            <p:ph type="ftr" sz="quarter" idx="11"/>
          </p:nvPr>
        </p:nvSpPr>
        <p:spPr/>
        <p:txBody>
          <a:bodyPr/>
          <a:lstStyle>
            <a:lvl1pPr>
              <a:defRPr/>
            </a:lvl1pPr>
          </a:lstStyle>
          <a:p>
            <a:pPr>
              <a:defRPr/>
            </a:pPr>
            <a:endParaRPr lang="en-US" altLang="zh-CN"/>
          </a:p>
        </p:txBody>
      </p:sp>
      <p:sp>
        <p:nvSpPr>
          <p:cNvPr id="16" name="灯片编号占位符 5"/>
          <p:cNvSpPr>
            <a:spLocks noGrp="1"/>
          </p:cNvSpPr>
          <p:nvPr>
            <p:ph type="sldNum" sz="quarter" idx="12"/>
          </p:nvPr>
        </p:nvSpPr>
        <p:spPr/>
        <p:txBody>
          <a:bodyPr/>
          <a:lstStyle>
            <a:lvl1pPr>
              <a:defRPr/>
            </a:lvl1pPr>
          </a:lstStyle>
          <a:p>
            <a:r>
              <a:rPr lang="zh-CN" altLang="en-US" dirty="0"/>
              <a:t>第</a:t>
            </a:r>
            <a:fld id="{23DD1DED-EF02-4749-81AD-5833EEB27F51}" type="slidenum">
              <a:rPr lang="zh-CN" altLang="en-US"/>
              <a:t>‹#›</a:t>
            </a:fld>
            <a:r>
              <a:rPr lang="zh-CN" altLang="en-US" dirty="0"/>
              <a:t>页</a:t>
            </a:r>
          </a:p>
        </p:txBody>
      </p:sp>
      <p:graphicFrame>
        <p:nvGraphicFramePr>
          <p:cNvPr id="17"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91376"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24"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5"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6"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2" name="标题 1"/>
          <p:cNvSpPr>
            <a:spLocks noGrp="1"/>
          </p:cNvSpPr>
          <p:nvPr>
            <p:ph type="title"/>
          </p:nvPr>
        </p:nvSpPr>
        <p:spPr>
          <a:xfrm>
            <a:off x="722313" y="3273003"/>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177281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14" name="日期占位符 3"/>
          <p:cNvSpPr>
            <a:spLocks noGrp="1"/>
          </p:cNvSpPr>
          <p:nvPr>
            <p:ph type="dt" sz="half" idx="10"/>
          </p:nvPr>
        </p:nvSpPr>
        <p:spPr/>
        <p:txBody>
          <a:bodyPr/>
          <a:lstStyle>
            <a:lvl1pPr>
              <a:defRPr/>
            </a:lvl1pPr>
          </a:lstStyle>
          <a:p>
            <a:pPr>
              <a:defRPr/>
            </a:pPr>
            <a:endParaRPr lang="en-US" altLang="zh-CN"/>
          </a:p>
        </p:txBody>
      </p:sp>
      <p:sp>
        <p:nvSpPr>
          <p:cNvPr id="15" name="页脚占位符 4"/>
          <p:cNvSpPr>
            <a:spLocks noGrp="1"/>
          </p:cNvSpPr>
          <p:nvPr>
            <p:ph type="ftr" sz="quarter" idx="11"/>
          </p:nvPr>
        </p:nvSpPr>
        <p:spPr/>
        <p:txBody>
          <a:bodyPr/>
          <a:lstStyle>
            <a:lvl1pPr>
              <a:defRPr/>
            </a:lvl1pPr>
          </a:lstStyle>
          <a:p>
            <a:pPr>
              <a:defRPr/>
            </a:pPr>
            <a:endParaRPr lang="en-US" altLang="zh-CN"/>
          </a:p>
        </p:txBody>
      </p:sp>
      <p:sp>
        <p:nvSpPr>
          <p:cNvPr id="16" name="灯片编号占位符 5"/>
          <p:cNvSpPr>
            <a:spLocks noGrp="1"/>
          </p:cNvSpPr>
          <p:nvPr>
            <p:ph type="sldNum" sz="quarter" idx="12"/>
          </p:nvPr>
        </p:nvSpPr>
        <p:spPr/>
        <p:txBody>
          <a:bodyPr/>
          <a:lstStyle>
            <a:lvl1pPr>
              <a:defRPr/>
            </a:lvl1pPr>
          </a:lstStyle>
          <a:p>
            <a:r>
              <a:rPr lang="zh-CN" altLang="en-US"/>
              <a:t>第</a:t>
            </a:r>
            <a:fld id="{B8F59279-8CC1-42E6-85FE-6A1A4291574F}" type="slidenum">
              <a:rPr lang="zh-CN" altLang="en-US"/>
              <a:t>‹#›</a:t>
            </a:fld>
            <a:r>
              <a:rPr lang="zh-CN" altLang="en-US"/>
              <a:t>页</a:t>
            </a:r>
          </a:p>
        </p:txBody>
      </p:sp>
      <p:graphicFrame>
        <p:nvGraphicFramePr>
          <p:cNvPr id="17"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92399"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6"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7"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3"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3" name="内容占位符 2"/>
          <p:cNvSpPr>
            <a:spLocks noGrp="1"/>
          </p:cNvSpPr>
          <p:nvPr>
            <p:ph sz="half" idx="1"/>
          </p:nvPr>
        </p:nvSpPr>
        <p:spPr>
          <a:xfrm>
            <a:off x="170606" y="1340768"/>
            <a:ext cx="4325194" cy="50290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199" y="1340768"/>
            <a:ext cx="4316287" cy="50290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5" name="日期占位符 4"/>
          <p:cNvSpPr>
            <a:spLocks noGrp="1"/>
          </p:cNvSpPr>
          <p:nvPr>
            <p:ph type="dt" sz="half" idx="10"/>
          </p:nvPr>
        </p:nvSpPr>
        <p:spPr/>
        <p:txBody>
          <a:bodyPr/>
          <a:lstStyle>
            <a:lvl1pPr>
              <a:defRPr/>
            </a:lvl1pPr>
          </a:lstStyle>
          <a:p>
            <a:pPr>
              <a:defRPr/>
            </a:pPr>
            <a:endParaRPr lang="en-US" altLang="zh-CN"/>
          </a:p>
        </p:txBody>
      </p:sp>
      <p:sp>
        <p:nvSpPr>
          <p:cNvPr id="16" name="页脚占位符 5"/>
          <p:cNvSpPr>
            <a:spLocks noGrp="1"/>
          </p:cNvSpPr>
          <p:nvPr>
            <p:ph type="ftr" sz="quarter" idx="11"/>
          </p:nvPr>
        </p:nvSpPr>
        <p:spPr/>
        <p:txBody>
          <a:bodyPr/>
          <a:lstStyle>
            <a:lvl1pPr>
              <a:defRPr/>
            </a:lvl1pPr>
          </a:lstStyle>
          <a:p>
            <a:pPr>
              <a:defRPr/>
            </a:pPr>
            <a:endParaRPr lang="en-US" altLang="zh-CN"/>
          </a:p>
        </p:txBody>
      </p:sp>
      <p:sp>
        <p:nvSpPr>
          <p:cNvPr id="17" name="灯片编号占位符 6"/>
          <p:cNvSpPr>
            <a:spLocks noGrp="1"/>
          </p:cNvSpPr>
          <p:nvPr>
            <p:ph type="sldNum" sz="quarter" idx="12"/>
          </p:nvPr>
        </p:nvSpPr>
        <p:spPr/>
        <p:txBody>
          <a:bodyPr/>
          <a:lstStyle>
            <a:lvl1pPr>
              <a:defRPr/>
            </a:lvl1pPr>
          </a:lstStyle>
          <a:p>
            <a:r>
              <a:rPr lang="zh-CN" altLang="en-US"/>
              <a:t>第</a:t>
            </a:r>
            <a:fld id="{4087F312-5E81-43BA-9109-47B47D2D912D}" type="slidenum">
              <a:rPr lang="zh-CN" altLang="en-US"/>
              <a:t>‹#›</a:t>
            </a:fld>
            <a:r>
              <a:rPr lang="zh-CN" altLang="en-US"/>
              <a:t>页</a:t>
            </a:r>
          </a:p>
        </p:txBody>
      </p:sp>
      <p:graphicFrame>
        <p:nvGraphicFramePr>
          <p:cNvPr id="18"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93421"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24"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sp>
        <p:nvSpPr>
          <p:cNvPr id="7"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8"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9"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3"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4"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5"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3" name="文本占位符 2"/>
          <p:cNvSpPr>
            <a:spLocks noGrp="1"/>
          </p:cNvSpPr>
          <p:nvPr>
            <p:ph type="body" idx="1"/>
          </p:nvPr>
        </p:nvSpPr>
        <p:spPr>
          <a:xfrm>
            <a:off x="170606" y="1340768"/>
            <a:ext cx="4326782" cy="4531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170606" y="1866064"/>
            <a:ext cx="4326782" cy="45037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340768"/>
            <a:ext cx="4319462" cy="4531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1866065"/>
            <a:ext cx="4319462" cy="45037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7" name="日期占位符 6"/>
          <p:cNvSpPr>
            <a:spLocks noGrp="1"/>
          </p:cNvSpPr>
          <p:nvPr>
            <p:ph type="dt" sz="half" idx="10"/>
          </p:nvPr>
        </p:nvSpPr>
        <p:spPr/>
        <p:txBody>
          <a:bodyPr/>
          <a:lstStyle>
            <a:lvl1pPr>
              <a:defRPr/>
            </a:lvl1pPr>
          </a:lstStyle>
          <a:p>
            <a:pPr>
              <a:defRPr/>
            </a:pPr>
            <a:endParaRPr lang="en-US" altLang="zh-CN"/>
          </a:p>
        </p:txBody>
      </p:sp>
      <p:sp>
        <p:nvSpPr>
          <p:cNvPr id="18" name="页脚占位符 7"/>
          <p:cNvSpPr>
            <a:spLocks noGrp="1"/>
          </p:cNvSpPr>
          <p:nvPr>
            <p:ph type="ftr" sz="quarter" idx="11"/>
          </p:nvPr>
        </p:nvSpPr>
        <p:spPr/>
        <p:txBody>
          <a:bodyPr/>
          <a:lstStyle>
            <a:lvl1pPr>
              <a:defRPr/>
            </a:lvl1pPr>
          </a:lstStyle>
          <a:p>
            <a:pPr>
              <a:defRPr/>
            </a:pPr>
            <a:endParaRPr lang="en-US" altLang="zh-CN"/>
          </a:p>
        </p:txBody>
      </p:sp>
      <p:sp>
        <p:nvSpPr>
          <p:cNvPr id="19" name="灯片编号占位符 8"/>
          <p:cNvSpPr>
            <a:spLocks noGrp="1"/>
          </p:cNvSpPr>
          <p:nvPr>
            <p:ph type="sldNum" sz="quarter" idx="12"/>
          </p:nvPr>
        </p:nvSpPr>
        <p:spPr/>
        <p:txBody>
          <a:bodyPr/>
          <a:lstStyle>
            <a:lvl1pPr>
              <a:defRPr/>
            </a:lvl1pPr>
          </a:lstStyle>
          <a:p>
            <a:r>
              <a:rPr lang="zh-CN" altLang="en-US"/>
              <a:t>第</a:t>
            </a:r>
            <a:fld id="{D9829818-8CA8-47AE-B245-770AF2915B4E}" type="slidenum">
              <a:rPr lang="zh-CN" altLang="en-US"/>
              <a:t>‹#›</a:t>
            </a:fld>
            <a:r>
              <a:rPr lang="zh-CN" altLang="en-US"/>
              <a:t>页</a:t>
            </a:r>
          </a:p>
        </p:txBody>
      </p:sp>
      <p:graphicFrame>
        <p:nvGraphicFramePr>
          <p:cNvPr id="20"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94443"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24"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3"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4"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5"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6"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13" name="日期占位符 2"/>
          <p:cNvSpPr>
            <a:spLocks noGrp="1"/>
          </p:cNvSpPr>
          <p:nvPr>
            <p:ph type="dt" sz="half" idx="10"/>
          </p:nvPr>
        </p:nvSpPr>
        <p:spPr/>
        <p:txBody>
          <a:bodyPr/>
          <a:lstStyle>
            <a:lvl1pPr>
              <a:defRPr/>
            </a:lvl1pPr>
          </a:lstStyle>
          <a:p>
            <a:pPr>
              <a:defRPr/>
            </a:pPr>
            <a:endParaRPr lang="en-US" altLang="zh-CN"/>
          </a:p>
        </p:txBody>
      </p:sp>
      <p:sp>
        <p:nvSpPr>
          <p:cNvPr id="14" name="页脚占位符 3"/>
          <p:cNvSpPr>
            <a:spLocks noGrp="1"/>
          </p:cNvSpPr>
          <p:nvPr>
            <p:ph type="ftr" sz="quarter" idx="11"/>
          </p:nvPr>
        </p:nvSpPr>
        <p:spPr/>
        <p:txBody>
          <a:bodyPr/>
          <a:lstStyle>
            <a:lvl1pPr>
              <a:defRPr/>
            </a:lvl1pPr>
          </a:lstStyle>
          <a:p>
            <a:pPr>
              <a:defRPr/>
            </a:pPr>
            <a:endParaRPr lang="en-US" altLang="zh-CN"/>
          </a:p>
        </p:txBody>
      </p:sp>
      <p:sp>
        <p:nvSpPr>
          <p:cNvPr id="15" name="灯片编号占位符 4"/>
          <p:cNvSpPr>
            <a:spLocks noGrp="1"/>
          </p:cNvSpPr>
          <p:nvPr>
            <p:ph type="sldNum" sz="quarter" idx="12"/>
          </p:nvPr>
        </p:nvSpPr>
        <p:spPr/>
        <p:txBody>
          <a:bodyPr/>
          <a:lstStyle>
            <a:lvl1pPr>
              <a:defRPr/>
            </a:lvl1pPr>
          </a:lstStyle>
          <a:p>
            <a:r>
              <a:rPr lang="zh-CN" altLang="en-US"/>
              <a:t>第</a:t>
            </a:r>
            <a:fld id="{B30B5B1B-B379-4BE8-8A24-9C9971F3988C}" type="slidenum">
              <a:rPr lang="zh-CN" altLang="en-US"/>
              <a:t>‹#›</a:t>
            </a:fld>
            <a:r>
              <a:rPr lang="zh-CN" altLang="en-US"/>
              <a:t>页</a:t>
            </a:r>
          </a:p>
        </p:txBody>
      </p:sp>
      <p:graphicFrame>
        <p:nvGraphicFramePr>
          <p:cNvPr id="18"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95466"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22"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3"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4"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5"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6"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12" name="日期占位符 1"/>
          <p:cNvSpPr>
            <a:spLocks noGrp="1"/>
          </p:cNvSpPr>
          <p:nvPr>
            <p:ph type="dt" sz="half" idx="10"/>
          </p:nvPr>
        </p:nvSpPr>
        <p:spPr/>
        <p:txBody>
          <a:bodyPr/>
          <a:lstStyle>
            <a:lvl1pPr>
              <a:defRPr/>
            </a:lvl1pPr>
          </a:lstStyle>
          <a:p>
            <a:pPr>
              <a:defRPr/>
            </a:pPr>
            <a:endParaRPr lang="en-US" altLang="zh-CN"/>
          </a:p>
        </p:txBody>
      </p:sp>
      <p:sp>
        <p:nvSpPr>
          <p:cNvPr id="13" name="页脚占位符 2"/>
          <p:cNvSpPr>
            <a:spLocks noGrp="1"/>
          </p:cNvSpPr>
          <p:nvPr>
            <p:ph type="ftr" sz="quarter" idx="11"/>
          </p:nvPr>
        </p:nvSpPr>
        <p:spPr/>
        <p:txBody>
          <a:bodyPr/>
          <a:lstStyle>
            <a:lvl1pPr>
              <a:defRPr/>
            </a:lvl1pPr>
          </a:lstStyle>
          <a:p>
            <a:pPr>
              <a:defRPr/>
            </a:pPr>
            <a:endParaRPr lang="en-US" altLang="zh-CN"/>
          </a:p>
        </p:txBody>
      </p:sp>
      <p:sp>
        <p:nvSpPr>
          <p:cNvPr id="14" name="灯片编号占位符 3"/>
          <p:cNvSpPr>
            <a:spLocks noGrp="1"/>
          </p:cNvSpPr>
          <p:nvPr>
            <p:ph type="sldNum" sz="quarter" idx="12"/>
          </p:nvPr>
        </p:nvSpPr>
        <p:spPr/>
        <p:txBody>
          <a:bodyPr/>
          <a:lstStyle>
            <a:lvl1pPr>
              <a:defRPr/>
            </a:lvl1pPr>
          </a:lstStyle>
          <a:p>
            <a:r>
              <a:rPr lang="zh-CN" altLang="en-US"/>
              <a:t>第</a:t>
            </a:r>
            <a:fld id="{C6A87D7B-A8C9-4573-B01F-5E34C45B7D97}" type="slidenum">
              <a:rPr lang="zh-CN" altLang="en-US"/>
              <a:t>‹#›</a:t>
            </a:fld>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1"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3"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graphicFrame>
        <p:nvGraphicFramePr>
          <p:cNvPr id="18"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97512"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6"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7"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 name="标题 1"/>
          <p:cNvSpPr>
            <a:spLocks noGrp="1"/>
          </p:cNvSpPr>
          <p:nvPr>
            <p:ph type="title"/>
          </p:nvPr>
        </p:nvSpPr>
        <p:spPr>
          <a:xfrm>
            <a:off x="170606" y="273050"/>
            <a:ext cx="3294907"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49" y="273050"/>
            <a:ext cx="5389437" cy="60967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170606" y="1435100"/>
            <a:ext cx="3294907" cy="49347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15" name="日期占位符 4"/>
          <p:cNvSpPr>
            <a:spLocks noGrp="1"/>
          </p:cNvSpPr>
          <p:nvPr>
            <p:ph type="dt" sz="half" idx="10"/>
          </p:nvPr>
        </p:nvSpPr>
        <p:spPr/>
        <p:txBody>
          <a:bodyPr/>
          <a:lstStyle>
            <a:lvl1pPr>
              <a:defRPr/>
            </a:lvl1pPr>
          </a:lstStyle>
          <a:p>
            <a:pPr>
              <a:defRPr/>
            </a:pPr>
            <a:endParaRPr lang="en-US" altLang="zh-CN"/>
          </a:p>
        </p:txBody>
      </p:sp>
      <p:sp>
        <p:nvSpPr>
          <p:cNvPr id="16" name="页脚占位符 5"/>
          <p:cNvSpPr>
            <a:spLocks noGrp="1"/>
          </p:cNvSpPr>
          <p:nvPr>
            <p:ph type="ftr" sz="quarter" idx="11"/>
          </p:nvPr>
        </p:nvSpPr>
        <p:spPr/>
        <p:txBody>
          <a:bodyPr/>
          <a:lstStyle>
            <a:lvl1pPr>
              <a:defRPr/>
            </a:lvl1pPr>
          </a:lstStyle>
          <a:p>
            <a:pPr>
              <a:defRPr/>
            </a:pPr>
            <a:endParaRPr lang="en-US" altLang="zh-CN"/>
          </a:p>
        </p:txBody>
      </p:sp>
      <p:sp>
        <p:nvSpPr>
          <p:cNvPr id="17" name="灯片编号占位符 6"/>
          <p:cNvSpPr>
            <a:spLocks noGrp="1"/>
          </p:cNvSpPr>
          <p:nvPr>
            <p:ph type="sldNum" sz="quarter" idx="12"/>
          </p:nvPr>
        </p:nvSpPr>
        <p:spPr/>
        <p:txBody>
          <a:bodyPr/>
          <a:lstStyle>
            <a:lvl1pPr>
              <a:defRPr/>
            </a:lvl1pPr>
          </a:lstStyle>
          <a:p>
            <a:r>
              <a:rPr lang="zh-CN" altLang="en-US"/>
              <a:t>第</a:t>
            </a:r>
            <a:fld id="{47807F5F-A61E-4A0B-B4B6-D96226195594}" type="slidenum">
              <a:rPr lang="zh-CN" altLang="en-US"/>
              <a:t>‹#›</a:t>
            </a:fld>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6"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7"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3"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2" name="标题 1"/>
          <p:cNvSpPr>
            <a:spLocks noGrp="1"/>
          </p:cNvSpPr>
          <p:nvPr>
            <p:ph type="title"/>
          </p:nvPr>
        </p:nvSpPr>
        <p:spPr>
          <a:xfrm>
            <a:off x="1259631" y="4800600"/>
            <a:ext cx="7704855"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259631" y="306301"/>
            <a:ext cx="7704855" cy="4421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259631" y="5367338"/>
            <a:ext cx="7704855" cy="100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15" name="日期占位符 4"/>
          <p:cNvSpPr>
            <a:spLocks noGrp="1"/>
          </p:cNvSpPr>
          <p:nvPr>
            <p:ph type="dt" sz="half" idx="10"/>
          </p:nvPr>
        </p:nvSpPr>
        <p:spPr/>
        <p:txBody>
          <a:bodyPr/>
          <a:lstStyle>
            <a:lvl1pPr>
              <a:defRPr/>
            </a:lvl1pPr>
          </a:lstStyle>
          <a:p>
            <a:pPr>
              <a:defRPr/>
            </a:pPr>
            <a:endParaRPr lang="en-US" altLang="zh-CN"/>
          </a:p>
        </p:txBody>
      </p:sp>
      <p:sp>
        <p:nvSpPr>
          <p:cNvPr id="16" name="页脚占位符 5"/>
          <p:cNvSpPr>
            <a:spLocks noGrp="1"/>
          </p:cNvSpPr>
          <p:nvPr>
            <p:ph type="ftr" sz="quarter" idx="11"/>
          </p:nvPr>
        </p:nvSpPr>
        <p:spPr/>
        <p:txBody>
          <a:bodyPr/>
          <a:lstStyle>
            <a:lvl1pPr>
              <a:defRPr/>
            </a:lvl1pPr>
          </a:lstStyle>
          <a:p>
            <a:pPr>
              <a:defRPr/>
            </a:pPr>
            <a:endParaRPr lang="en-US" altLang="zh-CN"/>
          </a:p>
        </p:txBody>
      </p:sp>
      <p:sp>
        <p:nvSpPr>
          <p:cNvPr id="17" name="灯片编号占位符 6"/>
          <p:cNvSpPr>
            <a:spLocks noGrp="1"/>
          </p:cNvSpPr>
          <p:nvPr>
            <p:ph type="sldNum" sz="quarter" idx="12"/>
          </p:nvPr>
        </p:nvSpPr>
        <p:spPr/>
        <p:txBody>
          <a:bodyPr/>
          <a:lstStyle>
            <a:lvl1pPr>
              <a:defRPr/>
            </a:lvl1pPr>
          </a:lstStyle>
          <a:p>
            <a:r>
              <a:rPr lang="zh-CN" altLang="en-US"/>
              <a:t>第</a:t>
            </a:r>
            <a:fld id="{BF27495B-96CD-40BA-8FC0-3B0E9097F284}" type="slidenum">
              <a:rPr lang="zh-CN" altLang="en-US"/>
              <a:t>‹#›</a:t>
            </a:fld>
            <a:r>
              <a:rPr lang="zh-CN" altLang="en-US"/>
              <a:t>页</a:t>
            </a:r>
          </a:p>
        </p:txBody>
      </p:sp>
      <p:graphicFrame>
        <p:nvGraphicFramePr>
          <p:cNvPr id="18"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98532"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7" name="Rectangle 2"/>
          <p:cNvSpPr>
            <a:spLocks noChangeArrowheads="1"/>
          </p:cNvSpPr>
          <p:nvPr userDrawn="1"/>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18" name="Freeform 3"/>
          <p:cNvSpPr/>
          <p:nvPr userDrawn="1"/>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19" name="Freeform 4"/>
          <p:cNvSpPr/>
          <p:nvPr userDrawn="1"/>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0" name="Freeform 5"/>
          <p:cNvSpPr/>
          <p:nvPr userDrawn="1"/>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1" name="Freeform 6"/>
          <p:cNvSpPr/>
          <p:nvPr userDrawn="1"/>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2" name="Freeform 7"/>
          <p:cNvSpPr/>
          <p:nvPr userDrawn="1"/>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3" name="Freeform 8"/>
          <p:cNvSpPr/>
          <p:nvPr userDrawn="1"/>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4" name="Freeform 9"/>
          <p:cNvSpPr/>
          <p:nvPr userDrawn="1"/>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5" name="Freeform 10"/>
          <p:cNvSpPr/>
          <p:nvPr userDrawn="1"/>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1035"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1036" name="Rectangle 12"/>
          <p:cNvSpPr>
            <a:spLocks noGrp="1" noChangeArrowheads="1"/>
          </p:cNvSpPr>
          <p:nvPr>
            <p:ph type="body" idx="9"/>
          </p:nvPr>
        </p:nvSpPr>
        <p:spPr bwMode="auto">
          <a:xfrm>
            <a:off x="170606" y="1340769"/>
            <a:ext cx="8793881" cy="503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061" name="Rectangle 13"/>
          <p:cNvSpPr>
            <a:spLocks noGrp="1" noChangeArrowheads="1"/>
          </p:cNvSpPr>
          <p:nvPr>
            <p:ph type="dt" sz="half" idx="2"/>
          </p:nvPr>
        </p:nvSpPr>
        <p:spPr bwMode="auto">
          <a:xfrm>
            <a:off x="170606" y="6390439"/>
            <a:ext cx="1905000" cy="325438"/>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lvl1pPr>
          </a:lstStyle>
          <a:p>
            <a:pPr>
              <a:defRPr/>
            </a:pPr>
            <a:endParaRPr lang="en-US" altLang="zh-CN" dirty="0"/>
          </a:p>
        </p:txBody>
      </p:sp>
      <p:sp>
        <p:nvSpPr>
          <p:cNvPr id="2062" name="Rectangle 14"/>
          <p:cNvSpPr>
            <a:spLocks noGrp="1" noChangeArrowheads="1"/>
          </p:cNvSpPr>
          <p:nvPr>
            <p:ph type="ftr" sz="quarter" idx="3"/>
          </p:nvPr>
        </p:nvSpPr>
        <p:spPr bwMode="auto">
          <a:xfrm>
            <a:off x="3119746" y="6390439"/>
            <a:ext cx="2895600" cy="325438"/>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vl1pPr>
          </a:lstStyle>
          <a:p>
            <a:pPr>
              <a:defRPr/>
            </a:pPr>
            <a:endParaRPr lang="en-US" altLang="zh-CN" dirty="0"/>
          </a:p>
        </p:txBody>
      </p:sp>
      <p:sp>
        <p:nvSpPr>
          <p:cNvPr id="2063" name="Rectangle 15"/>
          <p:cNvSpPr>
            <a:spLocks noGrp="1" noChangeArrowheads="1"/>
          </p:cNvSpPr>
          <p:nvPr>
            <p:ph type="sldNum" sz="quarter" idx="4"/>
          </p:nvPr>
        </p:nvSpPr>
        <p:spPr bwMode="auto">
          <a:xfrm>
            <a:off x="7059487" y="6396249"/>
            <a:ext cx="1905000" cy="325438"/>
          </a:xfrm>
          <a:prstGeom prst="rect">
            <a:avLst/>
          </a:prstGeom>
          <a:noFill/>
          <a:ln w="9525">
            <a:noFill/>
            <a:miter lim="800000"/>
          </a:ln>
          <a:effectLst/>
        </p:spPr>
        <p:txBody>
          <a:bodyPr vert="horz" wrap="square" lIns="91440" tIns="45720" rIns="91440" bIns="45720" numCol="1" anchor="t" anchorCtr="0" compatLnSpc="1"/>
          <a:lstStyle>
            <a:lvl1pPr algn="r">
              <a:defRPr sz="1400" noProof="1" dirty="0">
                <a:solidFill>
                  <a:srgbClr val="66FFFF"/>
                </a:solidFill>
              </a:defRPr>
            </a:lvl1pPr>
          </a:lstStyle>
          <a:p>
            <a:r>
              <a:rPr lang="zh-CN" altLang="en-US"/>
              <a:t>第</a:t>
            </a:r>
            <a:fld id="{8B2576BD-134D-450F-96C1-602E53F62402}" type="slidenum">
              <a:rPr lang="zh-CN" altLang="en-US"/>
              <a:t>‹#›</a:t>
            </a:fld>
            <a:r>
              <a:rPr lang="zh-CN" altLang="en-US"/>
              <a:t>页</a:t>
            </a:r>
          </a:p>
        </p:txBody>
      </p:sp>
      <p:graphicFrame>
        <p:nvGraphicFramePr>
          <p:cNvPr id="1040" name="Object 17"/>
          <p:cNvGraphicFramePr/>
          <p:nvPr/>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312" r:id="rId15" imgW="3025775" imgH="3253105" progId="MS_ClipArt_Gallery.2">
                  <p:embed/>
                </p:oleObj>
              </mc:Choice>
              <mc:Fallback>
                <p:oleObj r:id="rId15" imgW="3025775" imgH="3253105" progId="MS_ClipArt_Gallery.2">
                  <p:embed/>
                  <p:pic>
                    <p:nvPicPr>
                      <p:cNvPr id="0" name="Object 1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sz="2800" dirty="0" smtClean="0"/>
              <a:t>课程名称：程序语言设计方法学</a:t>
            </a:r>
          </a:p>
          <a:p>
            <a:pPr lvl="1"/>
            <a:r>
              <a:rPr lang="en-US" altLang="zh-CN" sz="2400" dirty="0" smtClean="0"/>
              <a:t>The Methodology Of  Programming Language</a:t>
            </a:r>
          </a:p>
          <a:p>
            <a:pPr lvl="1"/>
            <a:r>
              <a:rPr lang="zh-CN" altLang="en-US" sz="2400" dirty="0" smtClean="0"/>
              <a:t>学时学分：</a:t>
            </a:r>
            <a:r>
              <a:rPr lang="en-US" altLang="zh-CN" sz="2400" dirty="0" smtClean="0"/>
              <a:t>48</a:t>
            </a:r>
            <a:r>
              <a:rPr lang="zh-CN" altLang="en-US" sz="2400" dirty="0" smtClean="0"/>
              <a:t>学时</a:t>
            </a:r>
          </a:p>
          <a:p>
            <a:pPr lvl="1"/>
            <a:r>
              <a:rPr lang="zh-CN" altLang="en-US" sz="2400" dirty="0" smtClean="0"/>
              <a:t>先修课程：</a:t>
            </a:r>
            <a:r>
              <a:rPr lang="en-US" altLang="zh-CN" sz="2400" dirty="0" smtClean="0"/>
              <a:t>C</a:t>
            </a:r>
            <a:r>
              <a:rPr lang="zh-CN" altLang="en-US" sz="2400" dirty="0" smtClean="0"/>
              <a:t>语言、编译原理、离散数学</a:t>
            </a:r>
          </a:p>
          <a:p>
            <a:r>
              <a:rPr lang="zh-CN" altLang="en-US" sz="2800" dirty="0" smtClean="0"/>
              <a:t>主讲：吕卫锋    </a:t>
            </a:r>
            <a:r>
              <a:rPr lang="en-US" altLang="zh-CN" sz="2800" dirty="0" smtClean="0"/>
              <a:t>lwf@nlsde.buaa.edu.cn;</a:t>
            </a:r>
          </a:p>
          <a:p>
            <a:r>
              <a:rPr lang="en-US" altLang="zh-CN" sz="2800" dirty="0" smtClean="0"/>
              <a:t>            </a:t>
            </a:r>
            <a:r>
              <a:rPr lang="zh-CN" altLang="en-US" sz="2800" dirty="0" smtClean="0"/>
              <a:t>诸彤宇    </a:t>
            </a:r>
            <a:r>
              <a:rPr lang="en-US" altLang="zh-CN" sz="2800" dirty="0" smtClean="0"/>
              <a:t>zhutongyu@nlsde.buaa.edu.cn;</a:t>
            </a:r>
          </a:p>
          <a:p>
            <a:r>
              <a:rPr lang="zh-CN" altLang="en-US" sz="2800" dirty="0" smtClean="0"/>
              <a:t>助教：赵洁洁    </a:t>
            </a:r>
            <a:r>
              <a:rPr lang="en-US" altLang="zh-CN" sz="2800" dirty="0" smtClean="0"/>
              <a:t>zjj@buaa.edu.cn;</a:t>
            </a:r>
          </a:p>
          <a:p>
            <a:r>
              <a:rPr lang="en-US" altLang="zh-CN" sz="2800" dirty="0" smtClean="0"/>
              <a:t>            </a:t>
            </a:r>
            <a:r>
              <a:rPr lang="zh-CN" altLang="en-US" sz="2800" dirty="0" smtClean="0"/>
              <a:t>胡箫        </a:t>
            </a:r>
            <a:r>
              <a:rPr lang="en-US" altLang="zh-CN" sz="2800" dirty="0" smtClean="0"/>
              <a:t>xiaohu@buaa.edu.cn;</a:t>
            </a:r>
          </a:p>
          <a:p>
            <a:r>
              <a:rPr lang="zh-CN" altLang="en-US" sz="2800" dirty="0" smtClean="0"/>
              <a:t>课件网址：        </a:t>
            </a:r>
            <a:r>
              <a:rPr lang="en-US" altLang="zh-CN" sz="2800" dirty="0" smtClean="0"/>
              <a:t>http://pl.nlsde.buaa.edu.cn/</a:t>
            </a:r>
          </a:p>
          <a:p>
            <a:r>
              <a:rPr lang="en-US" altLang="zh-CN" sz="2800" dirty="0" smtClean="0"/>
              <a:t>                            http://course.buaa.edu.cn</a:t>
            </a:r>
          </a:p>
        </p:txBody>
      </p:sp>
      <p:sp>
        <p:nvSpPr>
          <p:cNvPr id="5" name="标题 4"/>
          <p:cNvSpPr>
            <a:spLocks noGrp="1"/>
          </p:cNvSpPr>
          <p:nvPr>
            <p:ph type="title" idx="4294967295"/>
          </p:nvPr>
        </p:nvSpPr>
        <p:spPr/>
        <p:txBody>
          <a:bodyPr/>
          <a:lstStyle/>
          <a:p>
            <a:r>
              <a:rPr lang="zh-CN" altLang="en-US" dirty="0" smtClean="0"/>
              <a:t>程序设计语言原理</a:t>
            </a:r>
            <a:endParaRPr lang="zh-CN" altLang="en-US" dirty="0"/>
          </a:p>
        </p:txBody>
      </p:sp>
      <p:sp>
        <p:nvSpPr>
          <p:cNvPr id="10" name="灯片编号占位符 9"/>
          <p:cNvSpPr>
            <a:spLocks noGrp="1"/>
          </p:cNvSpPr>
          <p:nvPr>
            <p:ph type="sldNum" sz="quarter" idx="12"/>
          </p:nvPr>
        </p:nvSpPr>
        <p:spPr/>
        <p:txBody>
          <a:bodyPr/>
          <a:lstStyle/>
          <a:p>
            <a:r>
              <a:rPr lang="zh-CN" altLang="en-US" smtClean="0"/>
              <a:t>第</a:t>
            </a:r>
            <a:fld id="{23DD1DED-EF02-4749-81AD-5833EEB27F51}" type="slidenum">
              <a:rPr lang="zh-CN" altLang="en-US" smtClean="0"/>
              <a:t>1</a:t>
            </a:fld>
            <a:r>
              <a:rPr lang="zh-CN" altLang="en-US" smtClean="0"/>
              <a:t>页</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5" descr="u=4090125204,4256427684&amp;fm=21&amp;g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00" y="4824413"/>
            <a:ext cx="1763713"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FF87EC3D-0C85-4402-A524-C635078E0CB0}" type="slidenum">
              <a:rPr lang="zh-CN" altLang="en-US" smtClean="0"/>
              <a:t>10</a:t>
            </a:fld>
            <a:r>
              <a:rPr lang="zh-CN" altLang="en-US" smtClean="0"/>
              <a:t>页</a:t>
            </a:r>
            <a:endParaRPr lang="zh-CN" altLang="en-US" smtClean="0">
              <a:solidFill>
                <a:schemeClr val="tx1"/>
              </a:solidFill>
            </a:endParaRPr>
          </a:p>
        </p:txBody>
      </p:sp>
      <p:sp>
        <p:nvSpPr>
          <p:cNvPr id="33794" name="Rectangle 3"/>
          <p:cNvSpPr>
            <a:spLocks noGrp="1" noChangeArrowheads="1"/>
          </p:cNvSpPr>
          <p:nvPr>
            <p:ph type="body" idx="4294967295"/>
          </p:nvPr>
        </p:nvSpPr>
        <p:spPr>
          <a:xfrm>
            <a:off x="291307" y="1484784"/>
            <a:ext cx="8673179" cy="5114453"/>
          </a:xfrm>
        </p:spPr>
        <p:txBody>
          <a:bodyPr/>
          <a:lstStyle/>
          <a:p>
            <a:pPr eaLnBrk="1" hangingPunct="1">
              <a:spcBef>
                <a:spcPct val="50000"/>
              </a:spcBef>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信息论的诞生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solidFill>
                  <a:srgbClr val="FF0000"/>
                </a:solidFill>
                <a:latin typeface="微软雅黑" panose="020B0503020204020204" pitchFamily="34" charset="-122"/>
                <a:ea typeface="微软雅黑" panose="020B0503020204020204" pitchFamily="34" charset="-122"/>
              </a:rPr>
              <a:t>克劳德</a:t>
            </a:r>
            <a:r>
              <a:rPr lang="en-US" altLang="en-US" sz="2800" dirty="0" smtClean="0">
                <a:solidFill>
                  <a:srgbClr val="FF0000"/>
                </a:solidFill>
                <a:latin typeface="微软雅黑" panose="020B0503020204020204" pitchFamily="34" charset="-122"/>
                <a:ea typeface="微软雅黑" panose="020B0503020204020204" pitchFamily="34" charset="-122"/>
              </a:rPr>
              <a:t>·</a:t>
            </a:r>
            <a:r>
              <a:rPr lang="zh-CN" altLang="en-US" sz="2800" dirty="0" smtClean="0">
                <a:solidFill>
                  <a:srgbClr val="FF0000"/>
                </a:solidFill>
                <a:latin typeface="微软雅黑" panose="020B0503020204020204" pitchFamily="34" charset="-122"/>
                <a:ea typeface="微软雅黑" panose="020B0503020204020204" pitchFamily="34" charset="-122"/>
              </a:rPr>
              <a:t>香农</a:t>
            </a:r>
            <a:r>
              <a:rPr lang="zh-CN" altLang="en-US" sz="2800" dirty="0" smtClean="0">
                <a:latin typeface="微软雅黑" panose="020B0503020204020204" pitchFamily="34" charset="-122"/>
                <a:ea typeface="微软雅黑" panose="020B0503020204020204" pitchFamily="34" charset="-122"/>
              </a:rPr>
              <a:t>，安全密码系统，通信的数学理论：在一点精确地或近似地复现另一地点所选取的讯息。</a:t>
            </a:r>
          </a:p>
          <a:p>
            <a:pPr eaLnBrk="1" hangingPunct="1">
              <a:spcBef>
                <a:spcPct val="50000"/>
              </a:spcBef>
              <a:buFont typeface="Wingdings" panose="05000000000000000000" pitchFamily="2" charset="2"/>
              <a:buChar char="p"/>
            </a:pPr>
            <a:endParaRPr lang="zh-CN" altLang="en-US" sz="2800" dirty="0" smtClean="0">
              <a:latin typeface="微软雅黑" panose="020B0503020204020204" pitchFamily="34" charset="-122"/>
              <a:ea typeface="微软雅黑" panose="020B0503020204020204" pitchFamily="34" charset="-122"/>
            </a:endParaRPr>
          </a:p>
          <a:p>
            <a:pPr eaLnBrk="1" hangingPunct="1">
              <a:spcBef>
                <a:spcPct val="50000"/>
              </a:spcBef>
              <a:buFont typeface="Wingdings" panose="05000000000000000000" pitchFamily="2" charset="2"/>
              <a:buChar char="p"/>
            </a:pPr>
            <a:endParaRPr lang="zh-CN" altLang="en-US" sz="2800" dirty="0" smtClean="0">
              <a:latin typeface="微软雅黑" panose="020B0503020204020204" pitchFamily="34" charset="-122"/>
              <a:ea typeface="微软雅黑" panose="020B0503020204020204" pitchFamily="34" charset="-122"/>
            </a:endParaRPr>
          </a:p>
          <a:p>
            <a:pPr eaLnBrk="1" hangingPunct="1">
              <a:spcBef>
                <a:spcPct val="50000"/>
              </a:spcBef>
              <a:buFont typeface="Wingdings" panose="05000000000000000000" pitchFamily="2" charset="2"/>
              <a:buChar char="p"/>
            </a:pPr>
            <a:endParaRPr lang="zh-CN" altLang="en-US" sz="2800" dirty="0" smtClean="0">
              <a:latin typeface="微软雅黑" panose="020B0503020204020204" pitchFamily="34" charset="-122"/>
              <a:ea typeface="微软雅黑" panose="020B0503020204020204" pitchFamily="34" charset="-122"/>
            </a:endParaRPr>
          </a:p>
          <a:p>
            <a:pPr eaLnBrk="1" hangingPunct="1">
              <a:spcBef>
                <a:spcPct val="50000"/>
              </a:spcBef>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信息是熵，信息的量度是一种不确定性的度量，</a:t>
            </a:r>
            <a:endParaRPr lang="en-US" altLang="zh-CN" sz="2800" dirty="0" smtClean="0">
              <a:latin typeface="微软雅黑" panose="020B0503020204020204" pitchFamily="34" charset="-122"/>
              <a:ea typeface="微软雅黑" panose="020B0503020204020204" pitchFamily="34" charset="-122"/>
            </a:endParaRPr>
          </a:p>
          <a:p>
            <a:pPr eaLnBrk="1" hangingPunct="1">
              <a:spcBef>
                <a:spcPct val="50000"/>
              </a:spcBef>
              <a:buFontTx/>
              <a:buNone/>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需要一个单位</a:t>
            </a:r>
            <a:r>
              <a:rPr lang="en-US" altLang="zh-CN" sz="2800" dirty="0" smtClean="0">
                <a:latin typeface="微软雅黑" panose="020B0503020204020204" pitchFamily="34" charset="-122"/>
                <a:ea typeface="微软雅黑" panose="020B0503020204020204" pitchFamily="34" charset="-122"/>
              </a:rPr>
              <a:t>bit.---Information</a:t>
            </a:r>
            <a:r>
              <a:rPr lang="zh-CN" altLang="en-US" sz="2800" dirty="0" smtClean="0">
                <a:latin typeface="微软雅黑" panose="020B0503020204020204" pitchFamily="34" charset="-122"/>
                <a:ea typeface="微软雅黑" panose="020B0503020204020204" pitchFamily="34" charset="-122"/>
              </a:rPr>
              <a:t>的由来。</a:t>
            </a:r>
          </a:p>
        </p:txBody>
      </p:sp>
      <p:sp>
        <p:nvSpPr>
          <p:cNvPr id="33795" name="Rectangle 7"/>
          <p:cNvSpPr>
            <a:spLocks noChangeArrowheads="1"/>
          </p:cNvSpPr>
          <p:nvPr/>
        </p:nvSpPr>
        <p:spPr bwMode="auto">
          <a:xfrm>
            <a:off x="291307" y="538744"/>
            <a:ext cx="7952581" cy="799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dirty="0" smtClean="0">
                <a:latin typeface="微软雅黑" panose="020B0503020204020204" pitchFamily="34" charset="-122"/>
                <a:ea typeface="微软雅黑" panose="020B0503020204020204" pitchFamily="34" charset="-122"/>
              </a:rPr>
              <a:t>现代信息技术的起源</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二战后期</a:t>
            </a:r>
          </a:p>
        </p:txBody>
      </p:sp>
      <p:sp>
        <p:nvSpPr>
          <p:cNvPr id="33797" name="Rectangle 2"/>
          <p:cNvSpPr>
            <a:spLocks noChangeArrowheads="1"/>
          </p:cNvSpPr>
          <p:nvPr/>
        </p:nvSpPr>
        <p:spPr bwMode="auto">
          <a:xfrm>
            <a:off x="291307" y="178382"/>
            <a:ext cx="25908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buFont typeface="Wingdings" panose="05000000000000000000" pitchFamily="2" charset="2"/>
              <a:buNone/>
            </a:pPr>
            <a:r>
              <a:rPr lang="zh-CN" altLang="en-US" sz="1800" b="1" dirty="0">
                <a:solidFill>
                  <a:srgbClr val="7F7F7F"/>
                </a:solidFill>
                <a:latin typeface="微软雅黑" panose="020B0503020204020204" pitchFamily="34" charset="-122"/>
                <a:ea typeface="微软雅黑" panose="020B0503020204020204" pitchFamily="34" charset="-122"/>
              </a:rPr>
              <a:t>信息技术 发展历程</a:t>
            </a:r>
            <a:endParaRPr lang="en-US" altLang="zh-CN" sz="1800" b="1" dirty="0">
              <a:solidFill>
                <a:srgbClr val="7F7F7F"/>
              </a:solidFill>
              <a:latin typeface="微软雅黑" panose="020B0503020204020204" pitchFamily="34" charset="-122"/>
              <a:ea typeface="微软雅黑" panose="020B0503020204020204" pitchFamily="34" charset="-122"/>
            </a:endParaRPr>
          </a:p>
        </p:txBody>
      </p:sp>
      <p:sp>
        <p:nvSpPr>
          <p:cNvPr id="33798" name="Line 4"/>
          <p:cNvSpPr>
            <a:spLocks noChangeShapeType="1"/>
          </p:cNvSpPr>
          <p:nvPr/>
        </p:nvSpPr>
        <p:spPr bwMode="auto">
          <a:xfrm>
            <a:off x="291307" y="538744"/>
            <a:ext cx="7848600" cy="0"/>
          </a:xfrm>
          <a:prstGeom prst="line">
            <a:avLst/>
          </a:prstGeom>
          <a:noFill/>
          <a:ln w="9525">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799" name="Line 7"/>
          <p:cNvSpPr>
            <a:spLocks noChangeShapeType="1"/>
          </p:cNvSpPr>
          <p:nvPr/>
        </p:nvSpPr>
        <p:spPr bwMode="auto">
          <a:xfrm>
            <a:off x="291307" y="1376363"/>
            <a:ext cx="6851650" cy="0"/>
          </a:xfrm>
          <a:prstGeom prst="line">
            <a:avLst/>
          </a:prstGeom>
          <a:noFill/>
          <a:ln w="9525">
            <a:solidFill>
              <a:srgbClr val="808080"/>
            </a:solidFill>
            <a:prstDash val="dash"/>
            <a:round/>
          </a:ln>
          <a:extLst>
            <a:ext uri="{909E8E84-426E-40DD-AFC4-6F175D3DCCD1}">
              <a14:hiddenFill xmlns:a14="http://schemas.microsoft.com/office/drawing/2010/main">
                <a:noFill/>
              </a14:hiddenFill>
            </a:ext>
          </a:extLst>
        </p:spPr>
        <p:txBody>
          <a:bodyPr/>
          <a:lstStyle/>
          <a:p>
            <a:endParaRPr lang="zh-CN" altLang="en-US"/>
          </a:p>
        </p:txBody>
      </p:sp>
      <p:pic>
        <p:nvPicPr>
          <p:cNvPr id="10" name="Picture 14" descr="信息传输模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2978260"/>
            <a:ext cx="66675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FF87EC3D-0C85-4402-A524-C635078E0CB0}" type="slidenum">
              <a:rPr lang="zh-CN" altLang="en-US" smtClean="0"/>
              <a:t>11</a:t>
            </a:fld>
            <a:r>
              <a:rPr lang="zh-CN" altLang="en-US" smtClean="0"/>
              <a:t>页</a:t>
            </a:r>
            <a:endParaRPr lang="zh-CN" altLang="en-US" smtClean="0">
              <a:solidFill>
                <a:schemeClr val="tx1"/>
              </a:solidFill>
            </a:endParaRPr>
          </a:p>
        </p:txBody>
      </p:sp>
      <p:sp>
        <p:nvSpPr>
          <p:cNvPr id="33794" name="Rectangle 3"/>
          <p:cNvSpPr>
            <a:spLocks noGrp="1" noChangeArrowheads="1"/>
          </p:cNvSpPr>
          <p:nvPr>
            <p:ph type="body" idx="4294967295"/>
          </p:nvPr>
        </p:nvSpPr>
        <p:spPr>
          <a:xfrm>
            <a:off x="291307" y="1484784"/>
            <a:ext cx="8673179" cy="5114453"/>
          </a:xfrm>
        </p:spPr>
        <p:txBody>
          <a:bodyPr/>
          <a:lstStyle/>
          <a:p>
            <a:pPr eaLnBrk="1" hangingPunct="1">
              <a:spcBef>
                <a:spcPct val="50000"/>
              </a:spcBef>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 控制论</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关于在动物和机器中控制和通信的科学。</a:t>
            </a:r>
          </a:p>
        </p:txBody>
      </p:sp>
      <p:sp>
        <p:nvSpPr>
          <p:cNvPr id="33795" name="Rectangle 7"/>
          <p:cNvSpPr>
            <a:spLocks noChangeArrowheads="1"/>
          </p:cNvSpPr>
          <p:nvPr/>
        </p:nvSpPr>
        <p:spPr bwMode="auto">
          <a:xfrm>
            <a:off x="291307" y="538744"/>
            <a:ext cx="7952581" cy="799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dirty="0" smtClean="0">
                <a:latin typeface="微软雅黑" panose="020B0503020204020204" pitchFamily="34" charset="-122"/>
                <a:ea typeface="微软雅黑" panose="020B0503020204020204" pitchFamily="34" charset="-122"/>
              </a:rPr>
              <a:t>现代信息技术的起源</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二战后期</a:t>
            </a:r>
          </a:p>
        </p:txBody>
      </p:sp>
      <p:sp>
        <p:nvSpPr>
          <p:cNvPr id="33797" name="Rectangle 2"/>
          <p:cNvSpPr>
            <a:spLocks noChangeArrowheads="1"/>
          </p:cNvSpPr>
          <p:nvPr/>
        </p:nvSpPr>
        <p:spPr bwMode="auto">
          <a:xfrm>
            <a:off x="291307" y="178382"/>
            <a:ext cx="25908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buFont typeface="Wingdings" panose="05000000000000000000" pitchFamily="2" charset="2"/>
              <a:buNone/>
            </a:pPr>
            <a:r>
              <a:rPr lang="zh-CN" altLang="en-US" sz="1800" b="1" dirty="0">
                <a:solidFill>
                  <a:srgbClr val="7F7F7F"/>
                </a:solidFill>
                <a:latin typeface="微软雅黑" panose="020B0503020204020204" pitchFamily="34" charset="-122"/>
                <a:ea typeface="微软雅黑" panose="020B0503020204020204" pitchFamily="34" charset="-122"/>
              </a:rPr>
              <a:t>信息技术 发展历程</a:t>
            </a:r>
            <a:endParaRPr lang="en-US" altLang="zh-CN" sz="1800" b="1" dirty="0">
              <a:solidFill>
                <a:srgbClr val="7F7F7F"/>
              </a:solidFill>
              <a:latin typeface="微软雅黑" panose="020B0503020204020204" pitchFamily="34" charset="-122"/>
              <a:ea typeface="微软雅黑" panose="020B0503020204020204" pitchFamily="34" charset="-122"/>
            </a:endParaRPr>
          </a:p>
        </p:txBody>
      </p:sp>
      <p:sp>
        <p:nvSpPr>
          <p:cNvPr id="33798" name="Line 4"/>
          <p:cNvSpPr>
            <a:spLocks noChangeShapeType="1"/>
          </p:cNvSpPr>
          <p:nvPr/>
        </p:nvSpPr>
        <p:spPr bwMode="auto">
          <a:xfrm>
            <a:off x="291307" y="538744"/>
            <a:ext cx="7848600" cy="0"/>
          </a:xfrm>
          <a:prstGeom prst="line">
            <a:avLst/>
          </a:prstGeom>
          <a:noFill/>
          <a:ln w="9525">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799" name="Line 7"/>
          <p:cNvSpPr>
            <a:spLocks noChangeShapeType="1"/>
          </p:cNvSpPr>
          <p:nvPr/>
        </p:nvSpPr>
        <p:spPr bwMode="auto">
          <a:xfrm>
            <a:off x="291307" y="1376363"/>
            <a:ext cx="6851650" cy="0"/>
          </a:xfrm>
          <a:prstGeom prst="line">
            <a:avLst/>
          </a:prstGeom>
          <a:noFill/>
          <a:ln w="9525">
            <a:solidFill>
              <a:srgbClr val="808080"/>
            </a:solidFill>
            <a:prstDash val="dash"/>
            <a:round/>
          </a:ln>
          <a:extLst>
            <a:ext uri="{909E8E84-426E-40DD-AFC4-6F175D3DCCD1}">
              <a14:hiddenFill xmlns:a14="http://schemas.microsoft.com/office/drawing/2010/main">
                <a:noFill/>
              </a14:hiddenFill>
            </a:ext>
          </a:extLst>
        </p:spPr>
        <p:txBody>
          <a:bodyPr/>
          <a:lstStyle/>
          <a:p>
            <a:endParaRPr lang="zh-CN" altLang="en-US"/>
          </a:p>
        </p:txBody>
      </p:sp>
      <p:pic>
        <p:nvPicPr>
          <p:cNvPr id="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47" y="2095528"/>
            <a:ext cx="8351838"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pPr marL="0" indent="0" eaLnBrk="1" hangingPunct="1">
              <a:buNone/>
            </a:pPr>
            <a:r>
              <a:rPr lang="en-US" altLang="zh-CN" dirty="0" smtClean="0"/>
              <a:t>    1</a:t>
            </a:r>
            <a:r>
              <a:rPr lang="zh-CN" altLang="en-US" dirty="0" smtClean="0"/>
              <a:t>、形式化语言、图灵机和冯</a:t>
            </a:r>
            <a:r>
              <a:rPr lang="en-US" altLang="zh-CN" dirty="0" smtClean="0"/>
              <a:t>·</a:t>
            </a:r>
            <a:r>
              <a:rPr lang="zh-CN" altLang="en-US" dirty="0" smtClean="0"/>
              <a:t>诺依曼型计算机、机器指令系统</a:t>
            </a:r>
          </a:p>
          <a:p>
            <a:pPr marL="0" indent="0" eaLnBrk="1" hangingPunct="1">
              <a:buNone/>
            </a:pPr>
            <a:r>
              <a:rPr lang="en-US" altLang="zh-CN" dirty="0" smtClean="0"/>
              <a:t>    2</a:t>
            </a:r>
            <a:r>
              <a:rPr lang="zh-CN" altLang="en-US" dirty="0" smtClean="0"/>
              <a:t>、汇编语言、计算机的层次结构、虚拟机、高级语言形式化</a:t>
            </a:r>
          </a:p>
          <a:p>
            <a:pPr marL="0" indent="0" eaLnBrk="1" hangingPunct="1">
              <a:buNone/>
            </a:pPr>
            <a:r>
              <a:rPr lang="en-US" altLang="zh-CN" dirty="0" smtClean="0"/>
              <a:t>    3</a:t>
            </a:r>
            <a:r>
              <a:rPr lang="zh-CN" altLang="en-US" dirty="0" smtClean="0"/>
              <a:t>、当代计算机语言发展趋势与形态演变</a:t>
            </a:r>
          </a:p>
          <a:p>
            <a:pPr marL="0" indent="0" eaLnBrk="1" hangingPunct="1">
              <a:buNone/>
            </a:pPr>
            <a:r>
              <a:rPr lang="en-US" altLang="zh-CN" dirty="0" smtClean="0"/>
              <a:t>    4</a:t>
            </a:r>
            <a:r>
              <a:rPr lang="zh-CN" altLang="en-US" dirty="0" smtClean="0"/>
              <a:t>、程序设计语言分类与主要典型代表</a:t>
            </a:r>
          </a:p>
        </p:txBody>
      </p:sp>
      <p:sp>
        <p:nvSpPr>
          <p:cNvPr id="4403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第</a:t>
            </a:r>
            <a:fld id="{71D26314-B6A4-4C81-BD3D-2ED375A7F79A}" type="slidenum">
              <a:rPr lang="zh-CN" altLang="en-US" smtClean="0"/>
              <a:t>12</a:t>
            </a:fld>
            <a:r>
              <a:rPr lang="zh-CN" altLang="en-US" dirty="0" smtClean="0"/>
              <a:t>页</a:t>
            </a:r>
            <a:endParaRPr lang="zh-CN" altLang="en-US" dirty="0" smtClean="0">
              <a:solidFill>
                <a:schemeClr val="tx1"/>
              </a:solidFill>
            </a:endParaRPr>
          </a:p>
        </p:txBody>
      </p:sp>
      <p:sp>
        <p:nvSpPr>
          <p:cNvPr id="44034" name="Rectangle 2"/>
          <p:cNvSpPr>
            <a:spLocks noGrp="1" noChangeArrowheads="1"/>
          </p:cNvSpPr>
          <p:nvPr>
            <p:ph type="title" idx="4294967295"/>
          </p:nvPr>
        </p:nvSpPr>
        <p:spPr/>
        <p:txBody>
          <a:bodyPr/>
          <a:lstStyle/>
          <a:p>
            <a:pPr eaLnBrk="1" hangingPunct="1"/>
            <a:r>
              <a:rPr lang="zh-CN" altLang="en-US" dirty="0" smtClean="0"/>
              <a:t>目录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ctrTitle" idx="4294967295"/>
          </p:nvPr>
        </p:nvSpPr>
        <p:spPr>
          <a:xfrm>
            <a:off x="0" y="1700213"/>
            <a:ext cx="7772400" cy="1143000"/>
          </a:xfrm>
        </p:spPr>
        <p:txBody>
          <a:bodyPr/>
          <a:lstStyle/>
          <a:p>
            <a:pPr algn="ctr" eaLnBrk="1" hangingPunct="1"/>
            <a:r>
              <a:rPr lang="zh-CN" altLang="en-US" sz="4000" b="1" smtClean="0">
                <a:solidFill>
                  <a:schemeClr val="tx2"/>
                </a:solidFill>
              </a:rPr>
              <a:t/>
            </a:r>
            <a:br>
              <a:rPr lang="zh-CN" altLang="en-US" sz="4000" b="1" smtClean="0">
                <a:solidFill>
                  <a:schemeClr val="tx2"/>
                </a:solidFill>
              </a:rPr>
            </a:br>
            <a:r>
              <a:rPr lang="zh-CN" altLang="en-US" sz="4000" smtClean="0">
                <a:solidFill>
                  <a:schemeClr val="tx2"/>
                </a:solidFill>
              </a:rPr>
              <a:t> </a:t>
            </a:r>
          </a:p>
        </p:txBody>
      </p:sp>
      <p:sp>
        <p:nvSpPr>
          <p:cNvPr id="98308" name="Rectangle 4"/>
          <p:cNvSpPr>
            <a:spLocks noChangeArrowheads="1"/>
          </p:cNvSpPr>
          <p:nvPr/>
        </p:nvSpPr>
        <p:spPr bwMode="auto">
          <a:xfrm>
            <a:off x="982662" y="2909888"/>
            <a:ext cx="7178675" cy="519112"/>
          </a:xfrm>
          <a:prstGeom prst="rect">
            <a:avLst/>
          </a:prstGeom>
          <a:noFill/>
          <a:ln w="9525">
            <a:noFill/>
            <a:miter lim="800000"/>
          </a:ln>
          <a:effectLst/>
        </p:spPr>
        <p:txBody>
          <a:bodyPr wrap="none">
            <a:spAutoFit/>
          </a:bodyPr>
          <a:lstStyle/>
          <a:p>
            <a:pPr>
              <a:defRPr/>
            </a:pPr>
            <a:r>
              <a:rPr lang="zh-CN" altLang="en-US" sz="2800" b="1" dirty="0"/>
              <a:t>一、形式语言、图灵机与冯·诺依曼型计算机 </a:t>
            </a:r>
          </a:p>
        </p:txBody>
      </p:sp>
      <p:sp>
        <p:nvSpPr>
          <p:cNvPr id="2" name="灯片编号占位符 1"/>
          <p:cNvSpPr>
            <a:spLocks noGrp="1"/>
          </p:cNvSpPr>
          <p:nvPr>
            <p:ph type="sldNum" sz="quarter" idx="12"/>
          </p:nvPr>
        </p:nvSpPr>
        <p:spPr/>
        <p:txBody>
          <a:bodyPr/>
          <a:lstStyle/>
          <a:p>
            <a:r>
              <a:rPr lang="zh-CN" altLang="en-US" smtClean="0"/>
              <a:t>第</a:t>
            </a:r>
            <a:fld id="{C6A87D7B-A8C9-4573-B01F-5E34C45B7D97}" type="slidenum">
              <a:rPr lang="zh-CN" altLang="en-US" smtClean="0"/>
              <a:t>13</a:t>
            </a:fld>
            <a:r>
              <a:rPr lang="zh-CN" altLang="en-US" smtClean="0"/>
              <a:t>页</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algn="just" eaLnBrk="1" hangingPunct="1"/>
            <a:r>
              <a:rPr lang="zh-CN" altLang="en-US" dirty="0" smtClean="0"/>
              <a:t>有一组初始的、专门的符号集；</a:t>
            </a:r>
          </a:p>
          <a:p>
            <a:pPr algn="just" eaLnBrk="1" hangingPunct="1"/>
            <a:r>
              <a:rPr lang="zh-CN" altLang="en-US" dirty="0" smtClean="0"/>
              <a:t>有一组精确定义的，由初始的、专门的符号组成的符号串转换成另一个符号串的规则。</a:t>
            </a:r>
          </a:p>
          <a:p>
            <a:pPr algn="just" eaLnBrk="1" hangingPunct="1"/>
            <a:r>
              <a:rPr lang="zh-CN" altLang="en-US" dirty="0" smtClean="0"/>
              <a:t>在形式语言中，不允许出现根据形成规则无法确定的符号串。</a:t>
            </a:r>
          </a:p>
          <a:p>
            <a:pPr eaLnBrk="1" hangingPunct="1"/>
            <a:endParaRPr lang="zh-CN" altLang="en-US" dirty="0" smtClean="0"/>
          </a:p>
        </p:txBody>
      </p:sp>
      <p:sp>
        <p:nvSpPr>
          <p:cNvPr id="4608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3900F1EC-21C3-4387-A7BA-C6EEC6F17533}" type="slidenum">
              <a:rPr lang="zh-CN" altLang="en-US" smtClean="0"/>
              <a:t>14</a:t>
            </a:fld>
            <a:r>
              <a:rPr lang="zh-CN" altLang="en-US" smtClean="0"/>
              <a:t>页</a:t>
            </a:r>
            <a:endParaRPr lang="zh-CN" altLang="en-US" smtClean="0">
              <a:solidFill>
                <a:schemeClr val="tx1"/>
              </a:solidFill>
            </a:endParaRPr>
          </a:p>
        </p:txBody>
      </p:sp>
      <p:sp>
        <p:nvSpPr>
          <p:cNvPr id="46082" name="Rectangle 2"/>
          <p:cNvSpPr>
            <a:spLocks noGrp="1" noChangeArrowheads="1"/>
          </p:cNvSpPr>
          <p:nvPr>
            <p:ph type="title" idx="4294967295"/>
          </p:nvPr>
        </p:nvSpPr>
        <p:spPr/>
        <p:txBody>
          <a:bodyPr/>
          <a:lstStyle/>
          <a:p>
            <a:pPr eaLnBrk="1" hangingPunct="1"/>
            <a:r>
              <a:rPr lang="zh-CN" altLang="en-US" dirty="0" smtClean="0">
                <a:ea typeface="楷体_GB2312" pitchFamily="49" charset="-122"/>
              </a:rPr>
              <a:t>形式语言的基本特点</a:t>
            </a:r>
            <a:endParaRPr lang="zh-CN" altLang="en-US" dirty="0" smtClean="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algn="just" eaLnBrk="1" hangingPunct="1"/>
            <a:r>
              <a:rPr lang="zh-CN" altLang="en-US" smtClean="0"/>
              <a:t>形式语言的语法：形式语言中的转换规则。</a:t>
            </a:r>
          </a:p>
          <a:p>
            <a:pPr lvl="1" algn="just" eaLnBrk="1" hangingPunct="1"/>
            <a:r>
              <a:rPr lang="zh-CN" altLang="en-US" smtClean="0"/>
              <a:t>语法不包含语义。</a:t>
            </a:r>
          </a:p>
          <a:p>
            <a:pPr lvl="1" algn="just" eaLnBrk="1" hangingPunct="1"/>
            <a:r>
              <a:rPr lang="zh-CN" altLang="en-US" smtClean="0"/>
              <a:t>在一个给定的形式语言中，可以根据需要，通过赋值或模型对其进行严格的语义解释，从而构成形式语言的语义。</a:t>
            </a:r>
          </a:p>
          <a:p>
            <a:pPr lvl="1" algn="just" eaLnBrk="1" hangingPunct="1"/>
            <a:r>
              <a:rPr lang="zh-CN" altLang="en-US" smtClean="0"/>
              <a:t>语法和语义要作严格的区分。</a:t>
            </a:r>
          </a:p>
        </p:txBody>
      </p:sp>
      <p:sp>
        <p:nvSpPr>
          <p:cNvPr id="4710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0CF095E3-0D38-46C1-BB1B-C7923DDD4873}" type="slidenum">
              <a:rPr lang="zh-CN" altLang="en-US" smtClean="0"/>
              <a:t>15</a:t>
            </a:fld>
            <a:r>
              <a:rPr lang="zh-CN" altLang="en-US" smtClean="0"/>
              <a:t>页</a:t>
            </a:r>
            <a:endParaRPr lang="zh-CN" altLang="en-US" smtClean="0">
              <a:solidFill>
                <a:schemeClr val="tx1"/>
              </a:solidFill>
            </a:endParaRPr>
          </a:p>
        </p:txBody>
      </p:sp>
      <p:sp>
        <p:nvSpPr>
          <p:cNvPr id="47106" name="Rectangle 2"/>
          <p:cNvSpPr>
            <a:spLocks noGrp="1" noChangeArrowheads="1"/>
          </p:cNvSpPr>
          <p:nvPr>
            <p:ph type="title" idx="4294967295"/>
          </p:nvPr>
        </p:nvSpPr>
        <p:spPr/>
        <p:txBody>
          <a:bodyPr/>
          <a:lstStyle/>
          <a:p>
            <a:pPr eaLnBrk="1" hangingPunct="1"/>
            <a:r>
              <a:rPr lang="zh-CN" altLang="en-US" smtClean="0">
                <a:ea typeface="楷体_GB2312" pitchFamily="49" charset="-122"/>
              </a:rPr>
              <a:t>形式语言的语法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algn="just" eaLnBrk="1" hangingPunct="1"/>
            <a:r>
              <a:rPr lang="zh-CN" altLang="en-US" dirty="0" smtClean="0"/>
              <a:t> 图灵机由一条两端可无限延长的带子、一个读写头以及一组控制读写头工作的命令组成，</a:t>
            </a:r>
          </a:p>
        </p:txBody>
      </p:sp>
      <p:sp>
        <p:nvSpPr>
          <p:cNvPr id="4812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E898EC30-1F44-4339-9890-5A3958221AC6}" type="slidenum">
              <a:rPr lang="zh-CN" altLang="en-US" smtClean="0"/>
              <a:t>16</a:t>
            </a:fld>
            <a:r>
              <a:rPr lang="zh-CN" altLang="en-US" smtClean="0"/>
              <a:t>页</a:t>
            </a:r>
            <a:endParaRPr lang="zh-CN" altLang="en-US" smtClean="0">
              <a:solidFill>
                <a:schemeClr val="tx1"/>
              </a:solidFill>
            </a:endParaRPr>
          </a:p>
        </p:txBody>
      </p:sp>
      <p:sp>
        <p:nvSpPr>
          <p:cNvPr id="48130" name="Rectangle 2"/>
          <p:cNvSpPr>
            <a:spLocks noGrp="1" noChangeArrowheads="1"/>
          </p:cNvSpPr>
          <p:nvPr>
            <p:ph type="title" idx="4294967295"/>
          </p:nvPr>
        </p:nvSpPr>
        <p:spPr/>
        <p:txBody>
          <a:bodyPr/>
          <a:lstStyle/>
          <a:p>
            <a:pPr eaLnBrk="1" hangingPunct="1"/>
            <a:r>
              <a:rPr lang="zh-CN" altLang="en-US" smtClean="0"/>
              <a:t>图灵机</a:t>
            </a:r>
          </a:p>
        </p:txBody>
      </p:sp>
      <p:graphicFrame>
        <p:nvGraphicFramePr>
          <p:cNvPr id="48132" name="Object 4"/>
          <p:cNvGraphicFramePr/>
          <p:nvPr/>
        </p:nvGraphicFramePr>
        <p:xfrm>
          <a:off x="0" y="3789363"/>
          <a:ext cx="9144000" cy="2546350"/>
        </p:xfrm>
        <a:graphic>
          <a:graphicData uri="http://schemas.openxmlformats.org/presentationml/2006/ole">
            <mc:AlternateContent xmlns:mc="http://schemas.openxmlformats.org/markup-compatibility/2006">
              <mc:Choice xmlns:v="urn:schemas-microsoft-com:vml" Requires="v">
                <p:oleObj spid="_x0000_s48404" name="Picture" r:id="rId3" imgW="5143500" imgH="1593850" progId="Word.Picture.8">
                  <p:embed/>
                </p:oleObj>
              </mc:Choice>
              <mc:Fallback>
                <p:oleObj name="Picture" r:id="rId3" imgW="5143500" imgH="1593850" progId="Word.Picture.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89363"/>
                        <a:ext cx="9144000" cy="2546350"/>
                      </a:xfrm>
                      <a:prstGeom prst="rect">
                        <a:avLst/>
                      </a:prstGeom>
                      <a:solidFill>
                        <a:schemeClr val="tx1"/>
                      </a:solidFill>
                      <a:ln w="9525">
                        <a:solidFill>
                          <a:schemeClr val="tx1"/>
                        </a:solidFill>
                        <a:miter lim="800000"/>
                        <a:headEnd/>
                        <a:tailEnd/>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eaLnBrk="1" hangingPunct="1">
              <a:lnSpc>
                <a:spcPct val="90000"/>
              </a:lnSpc>
            </a:pPr>
            <a:r>
              <a:rPr lang="zh-CN" altLang="en-US" smtClean="0"/>
              <a:t>写在带子上的符号为一个有穷字母表：{</a:t>
            </a:r>
            <a:r>
              <a:rPr lang="en-US" altLang="zh-CN" i="1" smtClean="0"/>
              <a:t>S</a:t>
            </a:r>
            <a:r>
              <a:rPr lang="en-US" altLang="zh-CN" baseline="-30000" smtClean="0"/>
              <a:t>0</a:t>
            </a:r>
            <a:r>
              <a:rPr lang="en-US" altLang="zh-CN" smtClean="0"/>
              <a:t>，</a:t>
            </a:r>
            <a:r>
              <a:rPr lang="en-US" altLang="zh-CN" i="1" smtClean="0"/>
              <a:t>S</a:t>
            </a:r>
            <a:r>
              <a:rPr lang="en-US" altLang="zh-CN" baseline="-30000" smtClean="0"/>
              <a:t>1</a:t>
            </a:r>
            <a:r>
              <a:rPr lang="en-US" altLang="zh-CN" smtClean="0"/>
              <a:t>，</a:t>
            </a:r>
            <a:r>
              <a:rPr lang="en-US" altLang="zh-CN" i="1" smtClean="0"/>
              <a:t>S</a:t>
            </a:r>
            <a:r>
              <a:rPr lang="en-US" altLang="zh-CN" baseline="-30000" smtClean="0"/>
              <a:t>2</a:t>
            </a:r>
            <a:r>
              <a:rPr lang="en-US" altLang="zh-CN" smtClean="0"/>
              <a:t>，…，</a:t>
            </a:r>
            <a:r>
              <a:rPr lang="en-US" altLang="zh-CN" i="1" smtClean="0"/>
              <a:t>S</a:t>
            </a:r>
            <a:r>
              <a:rPr lang="en-US" altLang="zh-CN" i="1" baseline="-30000" smtClean="0"/>
              <a:t>p</a:t>
            </a:r>
            <a:r>
              <a:rPr lang="en-US" altLang="zh-CN" smtClean="0"/>
              <a:t>}。</a:t>
            </a:r>
            <a:endParaRPr lang="zh-CN" altLang="en-US" smtClean="0"/>
          </a:p>
          <a:p>
            <a:pPr lvl="1" eaLnBrk="1" hangingPunct="1">
              <a:lnSpc>
                <a:spcPct val="90000"/>
              </a:lnSpc>
            </a:pPr>
            <a:r>
              <a:rPr lang="zh-CN" altLang="en-US" smtClean="0"/>
              <a:t>可以认为这个有穷字母表仅有</a:t>
            </a:r>
            <a:r>
              <a:rPr lang="en-US" altLang="zh-CN" i="1" smtClean="0"/>
              <a:t>S</a:t>
            </a:r>
            <a:r>
              <a:rPr lang="en-US" altLang="zh-CN" baseline="-30000" smtClean="0"/>
              <a:t>0</a:t>
            </a:r>
            <a:r>
              <a:rPr lang="en-US" altLang="zh-CN" smtClean="0"/>
              <a:t>、</a:t>
            </a:r>
            <a:r>
              <a:rPr lang="en-US" altLang="zh-CN" i="1" smtClean="0"/>
              <a:t>S</a:t>
            </a:r>
            <a:r>
              <a:rPr lang="en-US" altLang="zh-CN" baseline="-30000" smtClean="0"/>
              <a:t>1</a:t>
            </a:r>
            <a:r>
              <a:rPr lang="zh-CN" altLang="en-US" smtClean="0"/>
              <a:t>两个字符，</a:t>
            </a:r>
          </a:p>
          <a:p>
            <a:pPr lvl="1" eaLnBrk="1" hangingPunct="1">
              <a:lnSpc>
                <a:spcPct val="90000"/>
              </a:lnSpc>
            </a:pPr>
            <a:r>
              <a:rPr lang="zh-CN" altLang="en-US" smtClean="0"/>
              <a:t>其中</a:t>
            </a:r>
            <a:r>
              <a:rPr lang="en-US" altLang="zh-CN" i="1" smtClean="0"/>
              <a:t>S</a:t>
            </a:r>
            <a:r>
              <a:rPr lang="en-US" altLang="zh-CN" baseline="-30000" smtClean="0"/>
              <a:t>0</a:t>
            </a:r>
            <a:r>
              <a:rPr lang="zh-CN" altLang="en-US" smtClean="0"/>
              <a:t>可以看作是“0”，</a:t>
            </a:r>
            <a:r>
              <a:rPr lang="en-US" altLang="zh-CN" i="1" smtClean="0"/>
              <a:t>S</a:t>
            </a:r>
            <a:r>
              <a:rPr lang="en-US" altLang="zh-CN" baseline="-30000" smtClean="0"/>
              <a:t>1</a:t>
            </a:r>
            <a:r>
              <a:rPr lang="zh-CN" altLang="en-US" smtClean="0"/>
              <a:t>可以看作是“1”，</a:t>
            </a:r>
          </a:p>
          <a:p>
            <a:pPr lvl="1" eaLnBrk="1" hangingPunct="1">
              <a:lnSpc>
                <a:spcPct val="90000"/>
              </a:lnSpc>
            </a:pPr>
            <a:r>
              <a:rPr lang="zh-CN" altLang="en-US" smtClean="0"/>
              <a:t>由 “0”和“1”组成的字母表可以表示任何一个数。</a:t>
            </a:r>
          </a:p>
          <a:p>
            <a:pPr lvl="1" eaLnBrk="1" hangingPunct="1">
              <a:lnSpc>
                <a:spcPct val="90000"/>
              </a:lnSpc>
            </a:pPr>
            <a:endParaRPr lang="zh-CN" altLang="en-US" smtClean="0"/>
          </a:p>
        </p:txBody>
      </p:sp>
      <p:sp>
        <p:nvSpPr>
          <p:cNvPr id="4915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25C0F0C9-354E-40D4-B817-583A728893B5}" type="slidenum">
              <a:rPr lang="zh-CN" altLang="en-US" smtClean="0"/>
              <a:t>17</a:t>
            </a:fld>
            <a:r>
              <a:rPr lang="zh-CN" altLang="en-US" smtClean="0"/>
              <a:t>页</a:t>
            </a:r>
            <a:endParaRPr lang="zh-CN" altLang="en-US" smtClean="0">
              <a:solidFill>
                <a:schemeClr val="tx1"/>
              </a:solidFill>
            </a:endParaRPr>
          </a:p>
        </p:txBody>
      </p:sp>
      <p:sp>
        <p:nvSpPr>
          <p:cNvPr id="49154" name="Rectangle 2"/>
          <p:cNvSpPr>
            <a:spLocks noGrp="1" noChangeArrowheads="1"/>
          </p:cNvSpPr>
          <p:nvPr>
            <p:ph type="title" idx="4294967295"/>
          </p:nvPr>
        </p:nvSpPr>
        <p:spPr/>
        <p:txBody>
          <a:bodyPr/>
          <a:lstStyle/>
          <a:p>
            <a:pPr eaLnBrk="1" hangingPunct="1"/>
            <a:r>
              <a:rPr lang="zh-CN" altLang="en-US" dirty="0" smtClean="0"/>
              <a:t>图灵机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pPr eaLnBrk="1" hangingPunct="1"/>
            <a:r>
              <a:rPr lang="zh-CN" altLang="en-US" smtClean="0"/>
              <a:t>由于“</a:t>
            </a:r>
            <a:r>
              <a:rPr lang="en-US" altLang="zh-CN" smtClean="0"/>
              <a:t>0”</a:t>
            </a:r>
            <a:r>
              <a:rPr lang="zh-CN" altLang="en-US" smtClean="0"/>
              <a:t>和“</a:t>
            </a:r>
            <a:r>
              <a:rPr lang="en-US" altLang="zh-CN" smtClean="0"/>
              <a:t>1”</a:t>
            </a:r>
            <a:r>
              <a:rPr lang="zh-CN" altLang="en-US" smtClean="0"/>
              <a:t>只有形式的意义，因此，也可以将</a:t>
            </a:r>
            <a:r>
              <a:rPr lang="en-US" altLang="zh-CN" i="1" smtClean="0"/>
              <a:t>S</a:t>
            </a:r>
            <a:r>
              <a:rPr lang="en-US" altLang="zh-CN" baseline="-25000" smtClean="0"/>
              <a:t>0</a:t>
            </a:r>
            <a:r>
              <a:rPr lang="zh-CN" altLang="en-US" smtClean="0"/>
              <a:t>改称为“白”，</a:t>
            </a:r>
            <a:r>
              <a:rPr lang="en-US" altLang="zh-CN" i="1" smtClean="0"/>
              <a:t>S</a:t>
            </a:r>
            <a:r>
              <a:rPr lang="en-US" altLang="zh-CN" baseline="-25000" smtClean="0"/>
              <a:t>1</a:t>
            </a:r>
            <a:r>
              <a:rPr lang="zh-CN" altLang="en-US" smtClean="0"/>
              <a:t>改称为“黑”，甚至，还可以改称为“桌子”和“老虎”，这样改称的目的在于割断与直觉的联系，并加深对布尔域中的值</a:t>
            </a:r>
            <a:r>
              <a:rPr lang="en-US" altLang="zh-CN" smtClean="0"/>
              <a:t>{</a:t>
            </a:r>
            <a:r>
              <a:rPr lang="zh-CN" altLang="en-US" smtClean="0"/>
              <a:t>真，假</a:t>
            </a:r>
            <a:r>
              <a:rPr lang="en-US" altLang="zh-CN" smtClean="0"/>
              <a:t>}</a:t>
            </a:r>
            <a:r>
              <a:rPr lang="zh-CN" altLang="en-US" smtClean="0"/>
              <a:t>，以及二进制机器本质的理解。机器的控制状态表为：{</a:t>
            </a:r>
            <a:r>
              <a:rPr lang="en-US" altLang="zh-CN" i="1" smtClean="0"/>
              <a:t>q</a:t>
            </a:r>
            <a:r>
              <a:rPr lang="en-US" altLang="zh-CN" baseline="-30000" smtClean="0"/>
              <a:t>1</a:t>
            </a:r>
            <a:r>
              <a:rPr lang="en-US" altLang="zh-CN" smtClean="0"/>
              <a:t>，</a:t>
            </a:r>
            <a:r>
              <a:rPr lang="en-US" altLang="zh-CN" i="1" smtClean="0"/>
              <a:t>q</a:t>
            </a:r>
            <a:r>
              <a:rPr lang="en-US" altLang="zh-CN" baseline="-30000" smtClean="0"/>
              <a:t>2</a:t>
            </a:r>
            <a:r>
              <a:rPr lang="en-US" altLang="zh-CN" smtClean="0"/>
              <a:t>，…，</a:t>
            </a:r>
            <a:r>
              <a:rPr lang="en-US" altLang="zh-CN" i="1" smtClean="0"/>
              <a:t>q</a:t>
            </a:r>
            <a:r>
              <a:rPr lang="en-US" altLang="zh-CN" i="1" baseline="-30000" smtClean="0"/>
              <a:t>m</a:t>
            </a:r>
            <a:r>
              <a:rPr lang="en-US" altLang="zh-CN" smtClean="0"/>
              <a:t>}。</a:t>
            </a:r>
            <a:endParaRPr lang="zh-CN" altLang="en-US" smtClean="0"/>
          </a:p>
          <a:p>
            <a:pPr lvl="1" eaLnBrk="1" hangingPunct="1"/>
            <a:r>
              <a:rPr lang="zh-CN" altLang="en-US" smtClean="0"/>
              <a:t>将一个图灵机的初始状态设为</a:t>
            </a:r>
            <a:r>
              <a:rPr lang="en-US" altLang="zh-CN" i="1" smtClean="0"/>
              <a:t>q</a:t>
            </a:r>
            <a:r>
              <a:rPr lang="en-US" altLang="zh-CN" baseline="-30000" smtClean="0"/>
              <a:t>1</a:t>
            </a:r>
            <a:r>
              <a:rPr lang="en-US" altLang="zh-CN" smtClean="0"/>
              <a:t>，</a:t>
            </a:r>
            <a:r>
              <a:rPr lang="zh-CN" altLang="en-US" smtClean="0"/>
              <a:t>在每一个具体的图灵机中还要确定一个结束状态</a:t>
            </a:r>
            <a:r>
              <a:rPr lang="en-US" altLang="zh-CN" i="1" smtClean="0"/>
              <a:t>q</a:t>
            </a:r>
            <a:r>
              <a:rPr lang="en-US" altLang="zh-CN" i="1" baseline="-30000" smtClean="0"/>
              <a:t>w</a:t>
            </a:r>
            <a:r>
              <a:rPr lang="en-US" altLang="zh-CN" smtClean="0"/>
              <a:t>。 </a:t>
            </a:r>
            <a:endParaRPr lang="zh-CN" altLang="en-US" smtClean="0"/>
          </a:p>
          <a:p>
            <a:pPr eaLnBrk="1" hangingPunct="1"/>
            <a:endParaRPr lang="zh-CN" altLang="en-US" smtClean="0"/>
          </a:p>
        </p:txBody>
      </p:sp>
      <p:sp>
        <p:nvSpPr>
          <p:cNvPr id="5017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0DB22A31-427F-4E6A-A4CE-E6C7D27204D3}" type="slidenum">
              <a:rPr lang="zh-CN" altLang="en-US" smtClean="0"/>
              <a:t>18</a:t>
            </a:fld>
            <a:r>
              <a:rPr lang="zh-CN" altLang="en-US" smtClean="0"/>
              <a:t>页</a:t>
            </a:r>
            <a:endParaRPr lang="zh-CN" altLang="en-US" smtClean="0">
              <a:solidFill>
                <a:schemeClr val="tx1"/>
              </a:solidFill>
            </a:endParaRPr>
          </a:p>
        </p:txBody>
      </p:sp>
      <p:sp>
        <p:nvSpPr>
          <p:cNvPr id="50178" name="Rectangle 2"/>
          <p:cNvSpPr>
            <a:spLocks noGrp="1" noChangeArrowheads="1"/>
          </p:cNvSpPr>
          <p:nvPr>
            <p:ph type="title" idx="4294967295"/>
          </p:nvPr>
        </p:nvSpPr>
        <p:spPr/>
        <p:txBody>
          <a:bodyPr/>
          <a:lstStyle/>
          <a:p>
            <a:pPr eaLnBrk="1" hangingPunct="1"/>
            <a:r>
              <a:rPr lang="zh-CN" altLang="en-US" dirty="0" smtClean="0"/>
              <a:t>图灵机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pPr algn="just" eaLnBrk="1" hangingPunct="1"/>
            <a:r>
              <a:rPr lang="zh-CN" altLang="en-US" b="1" dirty="0" smtClean="0"/>
              <a:t>机器内的五元组（</a:t>
            </a:r>
            <a:r>
              <a:rPr lang="en-US" altLang="zh-CN" b="1" i="1" dirty="0" err="1" smtClean="0"/>
              <a:t>q</a:t>
            </a:r>
            <a:r>
              <a:rPr lang="en-US" altLang="zh-CN" b="1" i="1" baseline="-30000" dirty="0" err="1" smtClean="0"/>
              <a:t>i</a:t>
            </a:r>
            <a:r>
              <a:rPr lang="en-US" altLang="zh-CN" b="1" i="1" dirty="0" err="1" smtClean="0"/>
              <a:t>S</a:t>
            </a:r>
            <a:r>
              <a:rPr lang="en-US" altLang="zh-CN" b="1" i="1" baseline="-30000" dirty="0" err="1" smtClean="0"/>
              <a:t>j</a:t>
            </a:r>
            <a:r>
              <a:rPr lang="en-US" altLang="zh-CN" b="1" i="1" dirty="0" err="1" smtClean="0"/>
              <a:t>S</a:t>
            </a:r>
            <a:r>
              <a:rPr lang="en-US" altLang="zh-CN" b="1" i="1" baseline="-30000" dirty="0" err="1" smtClean="0"/>
              <a:t>k</a:t>
            </a:r>
            <a:r>
              <a:rPr lang="en-US" altLang="zh-CN" b="1" i="1" dirty="0" err="1" smtClean="0"/>
              <a:t>R</a:t>
            </a:r>
            <a:r>
              <a:rPr lang="en-US" altLang="zh-CN" b="1" dirty="0" smtClean="0"/>
              <a:t>（</a:t>
            </a:r>
            <a:r>
              <a:rPr lang="zh-CN" altLang="en-US" b="1" dirty="0" smtClean="0"/>
              <a:t>或</a:t>
            </a:r>
            <a:r>
              <a:rPr lang="en-US" altLang="zh-CN" b="1" i="1" dirty="0" smtClean="0"/>
              <a:t>L</a:t>
            </a:r>
            <a:r>
              <a:rPr lang="zh-CN" altLang="en-US" b="1" dirty="0" smtClean="0"/>
              <a:t>或</a:t>
            </a:r>
            <a:r>
              <a:rPr lang="en-US" altLang="zh-CN" b="1" i="1" dirty="0" err="1" smtClean="0"/>
              <a:t>N</a:t>
            </a:r>
            <a:r>
              <a:rPr lang="en-US" altLang="zh-CN" b="1" dirty="0" err="1" smtClean="0"/>
              <a:t>）</a:t>
            </a:r>
            <a:r>
              <a:rPr lang="en-US" altLang="zh-CN" b="1" i="1" dirty="0" err="1" smtClean="0"/>
              <a:t>q</a:t>
            </a:r>
            <a:r>
              <a:rPr lang="en-US" altLang="zh-CN" b="1" baseline="-30000" dirty="0" err="1" smtClean="0"/>
              <a:t>l</a:t>
            </a:r>
            <a:r>
              <a:rPr lang="en-US" altLang="zh-CN" b="1" dirty="0" smtClean="0"/>
              <a:t>）</a:t>
            </a:r>
            <a:r>
              <a:rPr lang="zh-CN" altLang="en-US" b="1" dirty="0" smtClean="0"/>
              <a:t>形式的指令集，五元组定义了机器在一个特定状态下读入一个特定字符时所采取的动作。5个元素的含义如下：</a:t>
            </a:r>
          </a:p>
          <a:p>
            <a:pPr lvl="1" algn="just" eaLnBrk="1" hangingPunct="1"/>
            <a:r>
              <a:rPr lang="en-US" altLang="zh-CN" b="1" dirty="0" smtClean="0"/>
              <a:t> </a:t>
            </a:r>
            <a:r>
              <a:rPr lang="en-US" altLang="zh-CN" b="1" i="1" dirty="0" smtClean="0"/>
              <a:t>q</a:t>
            </a:r>
            <a:r>
              <a:rPr lang="en-US" altLang="zh-CN" b="1" i="1" baseline="-30000" dirty="0" smtClean="0"/>
              <a:t>i</a:t>
            </a:r>
            <a:r>
              <a:rPr lang="zh-CN" altLang="en-US" b="1" dirty="0" smtClean="0"/>
              <a:t>表示机器目前所处的状态；</a:t>
            </a:r>
          </a:p>
          <a:p>
            <a:pPr lvl="1" algn="just" eaLnBrk="1" hangingPunct="1"/>
            <a:r>
              <a:rPr lang="en-US" altLang="zh-CN" b="1" dirty="0" smtClean="0"/>
              <a:t> </a:t>
            </a:r>
            <a:r>
              <a:rPr lang="en-US" altLang="zh-CN" b="1" i="1" dirty="0" err="1" smtClean="0"/>
              <a:t>S</a:t>
            </a:r>
            <a:r>
              <a:rPr lang="en-US" altLang="zh-CN" b="1" i="1" baseline="-30000" dirty="0" err="1" smtClean="0"/>
              <a:t>j</a:t>
            </a:r>
            <a:r>
              <a:rPr lang="zh-CN" altLang="en-US" b="1" dirty="0" smtClean="0"/>
              <a:t>表示机器从方格中读入的符号；</a:t>
            </a:r>
          </a:p>
          <a:p>
            <a:pPr lvl="1" algn="just" eaLnBrk="1" hangingPunct="1"/>
            <a:r>
              <a:rPr lang="en-US" altLang="zh-CN" b="1" dirty="0" smtClean="0"/>
              <a:t> </a:t>
            </a:r>
            <a:r>
              <a:rPr lang="en-US" altLang="zh-CN" b="1" i="1" dirty="0" err="1" smtClean="0"/>
              <a:t>S</a:t>
            </a:r>
            <a:r>
              <a:rPr lang="en-US" altLang="zh-CN" b="1" i="1" baseline="-30000" dirty="0" err="1" smtClean="0"/>
              <a:t>k</a:t>
            </a:r>
            <a:r>
              <a:rPr lang="zh-CN" altLang="en-US" b="1" dirty="0" smtClean="0"/>
              <a:t>表示机器用来代替</a:t>
            </a:r>
            <a:r>
              <a:rPr lang="en-US" altLang="zh-CN" b="1" dirty="0" err="1" smtClean="0"/>
              <a:t>S</a:t>
            </a:r>
            <a:r>
              <a:rPr lang="en-US" altLang="zh-CN" b="1" i="1" baseline="-30000" dirty="0" err="1" smtClean="0"/>
              <a:t>j</a:t>
            </a:r>
            <a:r>
              <a:rPr lang="zh-CN" altLang="en-US" b="1" dirty="0" smtClean="0"/>
              <a:t>写入方格中的符号；</a:t>
            </a:r>
          </a:p>
          <a:p>
            <a:pPr lvl="1" algn="just" eaLnBrk="1" hangingPunct="1"/>
            <a:r>
              <a:rPr lang="en-US" altLang="zh-CN" b="1" dirty="0" smtClean="0"/>
              <a:t> </a:t>
            </a:r>
            <a:r>
              <a:rPr lang="en-US" altLang="zh-CN" b="1" i="1" dirty="0" smtClean="0"/>
              <a:t>R</a:t>
            </a:r>
            <a:r>
              <a:rPr lang="en-US" altLang="zh-CN" b="1" dirty="0" smtClean="0"/>
              <a:t>、</a:t>
            </a:r>
            <a:r>
              <a:rPr lang="en-US" altLang="zh-CN" b="1" i="1" dirty="0" smtClean="0"/>
              <a:t>L</a:t>
            </a:r>
            <a:r>
              <a:rPr lang="en-US" altLang="zh-CN" b="1" dirty="0" smtClean="0"/>
              <a:t>、</a:t>
            </a:r>
            <a:r>
              <a:rPr lang="en-US" altLang="zh-CN" b="1" i="1" dirty="0" smtClean="0"/>
              <a:t>N</a:t>
            </a:r>
            <a:r>
              <a:rPr lang="zh-CN" altLang="en-US" b="1" dirty="0" smtClean="0"/>
              <a:t>分别表示向右移一格、向左移一格、不移动；</a:t>
            </a:r>
          </a:p>
          <a:p>
            <a:pPr lvl="1" algn="just" eaLnBrk="1" hangingPunct="1"/>
            <a:r>
              <a:rPr lang="en-US" altLang="zh-CN" b="1" i="1" dirty="0" err="1" smtClean="0"/>
              <a:t>q</a:t>
            </a:r>
            <a:r>
              <a:rPr lang="en-US" altLang="zh-CN" b="1" baseline="-30000" dirty="0" err="1" smtClean="0"/>
              <a:t>l</a:t>
            </a:r>
            <a:r>
              <a:rPr lang="zh-CN" altLang="en-US" b="1" dirty="0" smtClean="0"/>
              <a:t>表示下一步机器的状态。 </a:t>
            </a:r>
          </a:p>
        </p:txBody>
      </p:sp>
      <p:sp>
        <p:nvSpPr>
          <p:cNvPr id="5120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57D6BBA0-4BB6-4699-BAE4-66C0B204B3D2}" type="slidenum">
              <a:rPr lang="zh-CN" altLang="en-US" smtClean="0"/>
              <a:t>19</a:t>
            </a:fld>
            <a:r>
              <a:rPr lang="zh-CN" altLang="en-US" smtClean="0"/>
              <a:t>页</a:t>
            </a:r>
            <a:endParaRPr lang="zh-CN" altLang="en-US" smtClean="0">
              <a:solidFill>
                <a:schemeClr val="tx1"/>
              </a:solidFill>
            </a:endParaRPr>
          </a:p>
        </p:txBody>
      </p:sp>
      <p:sp>
        <p:nvSpPr>
          <p:cNvPr id="51202" name="Rectangle 2"/>
          <p:cNvSpPr>
            <a:spLocks noGrp="1" noChangeArrowheads="1"/>
          </p:cNvSpPr>
          <p:nvPr>
            <p:ph type="title" idx="4294967295"/>
          </p:nvPr>
        </p:nvSpPr>
        <p:spPr/>
        <p:txBody>
          <a:bodyPr/>
          <a:lstStyle/>
          <a:p>
            <a:pPr eaLnBrk="1" hangingPunct="1"/>
            <a:r>
              <a:rPr lang="zh-CN" altLang="en-US" dirty="0" smtClean="0"/>
              <a:t>一个给定机器的“程序”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433387" y="2172859"/>
            <a:ext cx="8353425" cy="3508375"/>
          </a:xfrm>
          <a:prstGeom prst="rect">
            <a:avLst/>
          </a:prstGeom>
          <a:noFill/>
          <a:ln w="9525">
            <a:noFill/>
            <a:miter lim="800000"/>
          </a:ln>
          <a:effectLst/>
        </p:spPr>
        <p:txBody>
          <a:bodyPr>
            <a:spAutoFit/>
          </a:bodyPr>
          <a:lstStyle/>
          <a:p>
            <a:pPr>
              <a:defRPr/>
            </a:pPr>
            <a:r>
              <a:rPr lang="zh-CN" altLang="en-US" sz="2800" b="1" dirty="0" smtClean="0"/>
              <a:t>      </a:t>
            </a:r>
          </a:p>
          <a:p>
            <a:pPr>
              <a:defRPr/>
            </a:pPr>
            <a:r>
              <a:rPr lang="zh-CN" altLang="en-US" sz="2800" b="1" dirty="0" smtClean="0"/>
              <a:t>        </a:t>
            </a:r>
            <a:r>
              <a:rPr lang="zh-CN" altLang="en-US" sz="2800" dirty="0" smtClean="0"/>
              <a:t>计算机语言在计算学科中占有特殊的地位，它是计算学科中最富有智慧的成果之一，它深刻地影响着计算学科各个领域的发展。不仅如此，计算机语言还是程序员与计算机交流的主要工具。因此，可以说如果不了解计算机语言，就谈不上对计算学科的真正了解。</a:t>
            </a:r>
          </a:p>
          <a:p>
            <a:pPr>
              <a:defRPr/>
            </a:pPr>
            <a:endParaRPr lang="zh-CN" altLang="en-US" sz="2800" b="1" dirty="0"/>
          </a:p>
        </p:txBody>
      </p:sp>
      <p:sp>
        <p:nvSpPr>
          <p:cNvPr id="9" name="标题 8"/>
          <p:cNvSpPr>
            <a:spLocks noGrp="1"/>
          </p:cNvSpPr>
          <p:nvPr>
            <p:ph type="title" idx="4294967295"/>
          </p:nvPr>
        </p:nvSpPr>
        <p:spPr/>
        <p:txBody>
          <a:bodyPr/>
          <a:lstStyle/>
          <a:p>
            <a:r>
              <a:rPr lang="zh-CN" altLang="en-US" dirty="0" smtClean="0"/>
              <a:t>第一章  计算机语言的学科形态与发展历程</a:t>
            </a:r>
            <a:endParaRPr lang="zh-CN" altLang="en-US" dirty="0"/>
          </a:p>
        </p:txBody>
      </p:sp>
      <p:sp>
        <p:nvSpPr>
          <p:cNvPr id="13" name="灯片编号占位符 12"/>
          <p:cNvSpPr>
            <a:spLocks noGrp="1"/>
          </p:cNvSpPr>
          <p:nvPr>
            <p:ph type="sldNum" sz="quarter" idx="12"/>
          </p:nvPr>
        </p:nvSpPr>
        <p:spPr/>
        <p:txBody>
          <a:bodyPr/>
          <a:lstStyle/>
          <a:p>
            <a:r>
              <a:rPr lang="zh-CN" altLang="en-US" smtClean="0"/>
              <a:t>第</a:t>
            </a:r>
            <a:fld id="{B30B5B1B-B379-4BE8-8A24-9C9971F3988C}" type="slidenum">
              <a:rPr lang="zh-CN" altLang="en-US" smtClean="0"/>
              <a:t>2</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pPr algn="just" eaLnBrk="1" hangingPunct="1">
              <a:lnSpc>
                <a:spcPct val="90000"/>
              </a:lnSpc>
            </a:pPr>
            <a:r>
              <a:rPr lang="zh-CN" altLang="en-US" smtClean="0"/>
              <a:t>图灵的观点及结论：</a:t>
            </a:r>
          </a:p>
          <a:p>
            <a:pPr lvl="1" algn="just" eaLnBrk="1" hangingPunct="1">
              <a:lnSpc>
                <a:spcPct val="90000"/>
              </a:lnSpc>
            </a:pPr>
            <a:r>
              <a:rPr lang="zh-CN" altLang="en-US" smtClean="0"/>
              <a:t>凡是能用算法方法解决的问题，也一定能用图灵机解决；凡是图灵机解决不了的问题，任何算法也解决不了。</a:t>
            </a:r>
          </a:p>
          <a:p>
            <a:pPr algn="just" eaLnBrk="1" hangingPunct="1">
              <a:lnSpc>
                <a:spcPct val="90000"/>
              </a:lnSpc>
            </a:pPr>
            <a:r>
              <a:rPr lang="zh-CN" altLang="en-US" smtClean="0"/>
              <a:t>与图灵机等价的计算模型：</a:t>
            </a:r>
          </a:p>
          <a:p>
            <a:pPr lvl="1" algn="just" eaLnBrk="1" hangingPunct="1">
              <a:lnSpc>
                <a:spcPct val="90000"/>
              </a:lnSpc>
            </a:pPr>
            <a:r>
              <a:rPr lang="zh-CN" altLang="en-US" smtClean="0"/>
              <a:t>递归函数</a:t>
            </a:r>
          </a:p>
          <a:p>
            <a:pPr lvl="1" algn="just" eaLnBrk="1" hangingPunct="1">
              <a:lnSpc>
                <a:spcPct val="90000"/>
              </a:lnSpc>
            </a:pPr>
            <a:r>
              <a:rPr lang="en-US" altLang="zh-CN" smtClean="0"/>
              <a:t>λ-</a:t>
            </a:r>
            <a:r>
              <a:rPr lang="zh-CN" altLang="en-US" smtClean="0"/>
              <a:t>演算</a:t>
            </a:r>
          </a:p>
          <a:p>
            <a:pPr lvl="1" algn="just" eaLnBrk="1" hangingPunct="1">
              <a:lnSpc>
                <a:spcPct val="90000"/>
              </a:lnSpc>
            </a:pPr>
            <a:r>
              <a:rPr lang="en-US" altLang="zh-CN" smtClean="0"/>
              <a:t>POST</a:t>
            </a:r>
            <a:r>
              <a:rPr lang="zh-CN" altLang="en-US" smtClean="0"/>
              <a:t>规范系统</a:t>
            </a:r>
          </a:p>
          <a:p>
            <a:pPr algn="just" eaLnBrk="1" hangingPunct="1">
              <a:lnSpc>
                <a:spcPct val="90000"/>
              </a:lnSpc>
            </a:pPr>
            <a:r>
              <a:rPr lang="zh-CN" altLang="en-US" smtClean="0"/>
              <a:t>图灵机是从过程这一角度来刻画计算的本质，其结构简单、操作运算规则也较少，从而为更多的人所理解。</a:t>
            </a:r>
          </a:p>
        </p:txBody>
      </p:sp>
      <p:sp>
        <p:nvSpPr>
          <p:cNvPr id="5222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0254FF4C-87BC-4D9A-9802-E77DF8BD31D1}" type="slidenum">
              <a:rPr lang="zh-CN" altLang="en-US" smtClean="0"/>
              <a:t>20</a:t>
            </a:fld>
            <a:r>
              <a:rPr lang="zh-CN" altLang="en-US" smtClean="0"/>
              <a:t>页</a:t>
            </a:r>
            <a:endParaRPr lang="zh-CN" altLang="en-US" smtClean="0">
              <a:solidFill>
                <a:schemeClr val="tx1"/>
              </a:solidFill>
            </a:endParaRPr>
          </a:p>
        </p:txBody>
      </p:sp>
      <p:sp>
        <p:nvSpPr>
          <p:cNvPr id="52226" name="Rectangle 2"/>
          <p:cNvSpPr>
            <a:spLocks noGrp="1" noChangeArrowheads="1"/>
          </p:cNvSpPr>
          <p:nvPr>
            <p:ph type="title" idx="4294967295"/>
          </p:nvPr>
        </p:nvSpPr>
        <p:spPr/>
        <p:txBody>
          <a:bodyPr/>
          <a:lstStyle/>
          <a:p>
            <a:pPr eaLnBrk="1" hangingPunct="1"/>
            <a:r>
              <a:rPr lang="zh-CN" altLang="en-US" dirty="0" smtClean="0"/>
              <a:t>图灵机及其他计算模型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eaLnBrk="1" hangingPunct="1">
              <a:lnSpc>
                <a:spcPct val="90000"/>
              </a:lnSpc>
            </a:pPr>
            <a:r>
              <a:rPr lang="zh-CN" altLang="en-US" smtClean="0"/>
              <a:t>图灵机可以计算</a:t>
            </a:r>
          </a:p>
          <a:p>
            <a:pPr lvl="1" eaLnBrk="1" hangingPunct="1">
              <a:lnSpc>
                <a:spcPct val="90000"/>
              </a:lnSpc>
            </a:pPr>
            <a:r>
              <a:rPr lang="en-US" altLang="zh-CN" i="1" smtClean="0"/>
              <a:t>S</a:t>
            </a:r>
            <a:r>
              <a:rPr lang="en-US" altLang="zh-CN" smtClean="0"/>
              <a:t>(</a:t>
            </a:r>
            <a:r>
              <a:rPr lang="en-US" altLang="zh-CN" i="1" smtClean="0"/>
              <a:t>x</a:t>
            </a:r>
            <a:r>
              <a:rPr lang="en-US" altLang="zh-CN" smtClean="0"/>
              <a:t>)＝</a:t>
            </a:r>
            <a:r>
              <a:rPr lang="en-US" altLang="zh-CN" i="1" smtClean="0"/>
              <a:t>x</a:t>
            </a:r>
            <a:r>
              <a:rPr lang="en-US" altLang="zh-CN" smtClean="0"/>
              <a:t>＋1（</a:t>
            </a:r>
            <a:r>
              <a:rPr lang="zh-CN" altLang="en-US" smtClean="0"/>
              <a:t>后继函数），</a:t>
            </a:r>
          </a:p>
          <a:p>
            <a:pPr lvl="1" eaLnBrk="1" hangingPunct="1">
              <a:lnSpc>
                <a:spcPct val="90000"/>
              </a:lnSpc>
            </a:pPr>
            <a:r>
              <a:rPr lang="en-US" altLang="zh-CN" i="1" smtClean="0"/>
              <a:t>N</a:t>
            </a:r>
            <a:r>
              <a:rPr lang="en-US" altLang="zh-CN" smtClean="0"/>
              <a:t>(</a:t>
            </a:r>
            <a:r>
              <a:rPr lang="en-US" altLang="zh-CN" i="1" smtClean="0"/>
              <a:t>x</a:t>
            </a:r>
            <a:r>
              <a:rPr lang="en-US" altLang="zh-CN" smtClean="0"/>
              <a:t>)＝0（</a:t>
            </a:r>
            <a:r>
              <a:rPr lang="zh-CN" altLang="en-US" smtClean="0"/>
              <a:t>零函数），</a:t>
            </a:r>
          </a:p>
          <a:p>
            <a:pPr lvl="1" eaLnBrk="1" hangingPunct="1">
              <a:lnSpc>
                <a:spcPct val="90000"/>
              </a:lnSpc>
            </a:pPr>
            <a:r>
              <a:rPr lang="en-US" altLang="zh-CN" i="1" smtClean="0"/>
              <a:t>U</a:t>
            </a:r>
            <a:r>
              <a:rPr lang="en-US" altLang="zh-CN" i="1" baseline="-30000" smtClean="0"/>
              <a:t>i</a:t>
            </a:r>
            <a:r>
              <a:rPr lang="en-US" altLang="zh-CN" baseline="30000" smtClean="0"/>
              <a:t>(</a:t>
            </a:r>
            <a:r>
              <a:rPr lang="en-US" altLang="zh-CN" i="1" baseline="30000" smtClean="0"/>
              <a:t>n</a:t>
            </a:r>
            <a:r>
              <a:rPr lang="en-US" altLang="zh-CN" baseline="30000" smtClean="0"/>
              <a:t>)</a:t>
            </a:r>
            <a:r>
              <a:rPr lang="en-US" altLang="zh-CN" smtClean="0"/>
              <a:t>(</a:t>
            </a:r>
            <a:r>
              <a:rPr lang="en-US" altLang="zh-CN" i="1" smtClean="0"/>
              <a:t>x</a:t>
            </a:r>
            <a:r>
              <a:rPr lang="en-US" altLang="zh-CN" baseline="-30000" smtClean="0"/>
              <a:t>1</a:t>
            </a:r>
            <a:r>
              <a:rPr lang="en-US" altLang="zh-CN" smtClean="0"/>
              <a:t>，</a:t>
            </a:r>
            <a:r>
              <a:rPr lang="en-US" altLang="zh-CN" i="1" smtClean="0"/>
              <a:t>x</a:t>
            </a:r>
            <a:r>
              <a:rPr lang="en-US" altLang="zh-CN" baseline="-30000" smtClean="0"/>
              <a:t>2</a:t>
            </a:r>
            <a:r>
              <a:rPr lang="en-US" altLang="zh-CN" smtClean="0"/>
              <a:t>，…，</a:t>
            </a:r>
            <a:r>
              <a:rPr lang="en-US" altLang="zh-CN" i="1" smtClean="0"/>
              <a:t>x</a:t>
            </a:r>
            <a:r>
              <a:rPr lang="en-US" altLang="zh-CN" i="1" baseline="-30000" smtClean="0"/>
              <a:t>n</a:t>
            </a:r>
            <a:r>
              <a:rPr lang="en-US" altLang="zh-CN" smtClean="0"/>
              <a:t>)＝</a:t>
            </a:r>
            <a:r>
              <a:rPr lang="en-US" altLang="zh-CN" i="1" smtClean="0"/>
              <a:t>x</a:t>
            </a:r>
            <a:r>
              <a:rPr lang="en-US" altLang="zh-CN" i="1" baseline="-30000" smtClean="0"/>
              <a:t>i</a:t>
            </a:r>
            <a:r>
              <a:rPr lang="en-US" altLang="zh-CN" smtClean="0"/>
              <a:t>，1≤</a:t>
            </a:r>
            <a:r>
              <a:rPr lang="en-US" altLang="zh-CN" i="1" smtClean="0"/>
              <a:t>i</a:t>
            </a:r>
            <a:r>
              <a:rPr lang="en-US" altLang="zh-CN" smtClean="0"/>
              <a:t>≤</a:t>
            </a:r>
            <a:r>
              <a:rPr lang="en-US" altLang="zh-CN" i="1" smtClean="0"/>
              <a:t>n</a:t>
            </a:r>
            <a:r>
              <a:rPr lang="en-US" altLang="zh-CN" smtClean="0"/>
              <a:t>（</a:t>
            </a:r>
            <a:r>
              <a:rPr lang="zh-CN" altLang="en-US" smtClean="0"/>
              <a:t>投影函数）</a:t>
            </a:r>
          </a:p>
          <a:p>
            <a:pPr lvl="1" eaLnBrk="1" hangingPunct="1">
              <a:lnSpc>
                <a:spcPct val="90000"/>
              </a:lnSpc>
            </a:pPr>
            <a:r>
              <a:rPr lang="zh-CN" altLang="en-US" smtClean="0"/>
              <a:t>上述3个函数的任意组合。</a:t>
            </a:r>
          </a:p>
          <a:p>
            <a:pPr eaLnBrk="1" hangingPunct="1">
              <a:lnSpc>
                <a:spcPct val="90000"/>
              </a:lnSpc>
            </a:pPr>
            <a:r>
              <a:rPr lang="zh-CN" altLang="en-US" sz="2800" smtClean="0"/>
              <a:t>从递归论中，我们知道这3个函数属于初始递归函数，</a:t>
            </a:r>
          </a:p>
          <a:p>
            <a:pPr lvl="1" eaLnBrk="1" hangingPunct="1">
              <a:lnSpc>
                <a:spcPct val="90000"/>
              </a:lnSpc>
            </a:pPr>
            <a:r>
              <a:rPr lang="zh-CN" altLang="en-US" sz="2400" smtClean="0"/>
              <a:t>任何原始递归函数都是从这3个初始递归函数经有限次的复合、递归和极小化操作得到的。</a:t>
            </a:r>
          </a:p>
          <a:p>
            <a:pPr lvl="1" eaLnBrk="1" hangingPunct="1">
              <a:lnSpc>
                <a:spcPct val="90000"/>
              </a:lnSpc>
            </a:pPr>
            <a:r>
              <a:rPr lang="zh-CN" altLang="en-US" sz="2400" smtClean="0"/>
              <a:t>从可计算理论可知每一个原始递归函数都是图灵机可计算的。 </a:t>
            </a:r>
          </a:p>
        </p:txBody>
      </p:sp>
      <p:sp>
        <p:nvSpPr>
          <p:cNvPr id="5427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E59555FD-D23E-4ECF-971D-CC7779616307}" type="slidenum">
              <a:rPr lang="zh-CN" altLang="en-US" smtClean="0"/>
              <a:t>21</a:t>
            </a:fld>
            <a:r>
              <a:rPr lang="zh-CN" altLang="en-US" smtClean="0"/>
              <a:t>页</a:t>
            </a:r>
            <a:endParaRPr lang="zh-CN" altLang="en-US" smtClean="0">
              <a:solidFill>
                <a:schemeClr val="tx1"/>
              </a:solidFill>
            </a:endParaRPr>
          </a:p>
        </p:txBody>
      </p:sp>
      <p:sp>
        <p:nvSpPr>
          <p:cNvPr id="54274" name="Rectangle 2"/>
          <p:cNvSpPr>
            <a:spLocks noGrp="1" noChangeArrowheads="1"/>
          </p:cNvSpPr>
          <p:nvPr>
            <p:ph type="title" idx="4294967295"/>
          </p:nvPr>
        </p:nvSpPr>
        <p:spPr/>
        <p:txBody>
          <a:bodyPr/>
          <a:lstStyle/>
          <a:p>
            <a:pPr eaLnBrk="1" hangingPunct="1"/>
            <a:r>
              <a:rPr lang="zh-CN" altLang="en-US" smtClean="0"/>
              <a:t>图灵机的计算能力</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pPr algn="just" eaLnBrk="1" hangingPunct="1">
              <a:lnSpc>
                <a:spcPct val="90000"/>
              </a:lnSpc>
            </a:pPr>
            <a:r>
              <a:rPr lang="en-US" altLang="zh-CN" smtClean="0"/>
              <a:t>ENIAC</a:t>
            </a:r>
            <a:r>
              <a:rPr lang="zh-CN" altLang="en-US" smtClean="0"/>
              <a:t>的结构在很大程度上是依照机电系统设计的，还存在重大的线路结构等问题。</a:t>
            </a:r>
          </a:p>
          <a:p>
            <a:pPr algn="just" eaLnBrk="1" hangingPunct="1">
              <a:lnSpc>
                <a:spcPct val="90000"/>
              </a:lnSpc>
            </a:pPr>
            <a:r>
              <a:rPr lang="zh-CN" altLang="en-US" smtClean="0"/>
              <a:t>在图灵等人工作的影响下，1946年6月，美国杰出的数学家冯·诺依曼（</a:t>
            </a:r>
            <a:r>
              <a:rPr lang="en-US" altLang="zh-CN" smtClean="0"/>
              <a:t>Von Neumann）</a:t>
            </a:r>
            <a:r>
              <a:rPr lang="zh-CN" altLang="en-US" smtClean="0"/>
              <a:t>及其同事完成了关于“电子计算装置逻辑结构设计”的研究报告，</a:t>
            </a:r>
          </a:p>
          <a:p>
            <a:pPr lvl="1" algn="just" eaLnBrk="1" hangingPunct="1">
              <a:lnSpc>
                <a:spcPct val="90000"/>
              </a:lnSpc>
            </a:pPr>
            <a:r>
              <a:rPr lang="zh-CN" altLang="en-US" smtClean="0"/>
              <a:t>具体介绍了制造电子计算机和程序设计的新思想</a:t>
            </a:r>
          </a:p>
          <a:p>
            <a:pPr lvl="1" algn="just" eaLnBrk="1" hangingPunct="1">
              <a:lnSpc>
                <a:spcPct val="90000"/>
              </a:lnSpc>
            </a:pPr>
            <a:r>
              <a:rPr lang="zh-CN" altLang="en-US" smtClean="0"/>
              <a:t>至今为止，大多数计算机采用的仍然是冯·诺依曼型计算机的组织结构，只是作了一些改进而已。因此，冯</a:t>
            </a:r>
            <a:r>
              <a:rPr lang="en-US" altLang="zh-CN" smtClean="0"/>
              <a:t>·</a:t>
            </a:r>
            <a:r>
              <a:rPr lang="zh-CN" altLang="en-US" smtClean="0"/>
              <a:t>诺依曼被人们誉为“计算机器之父”。 </a:t>
            </a:r>
          </a:p>
          <a:p>
            <a:pPr eaLnBrk="1" hangingPunct="1">
              <a:lnSpc>
                <a:spcPct val="90000"/>
              </a:lnSpc>
            </a:pPr>
            <a:endParaRPr lang="zh-CN" altLang="en-US" smtClean="0"/>
          </a:p>
        </p:txBody>
      </p:sp>
      <p:sp>
        <p:nvSpPr>
          <p:cNvPr id="552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D1620FD2-999F-4376-AF4E-037834032198}" type="slidenum">
              <a:rPr lang="zh-CN" altLang="en-US" smtClean="0"/>
              <a:t>22</a:t>
            </a:fld>
            <a:r>
              <a:rPr lang="zh-CN" altLang="en-US" smtClean="0"/>
              <a:t>页</a:t>
            </a:r>
            <a:endParaRPr lang="zh-CN" altLang="en-US" smtClean="0">
              <a:solidFill>
                <a:schemeClr val="tx1"/>
              </a:solidFill>
            </a:endParaRPr>
          </a:p>
        </p:txBody>
      </p:sp>
      <p:sp>
        <p:nvSpPr>
          <p:cNvPr id="55298" name="Rectangle 2"/>
          <p:cNvSpPr>
            <a:spLocks noGrp="1" noChangeArrowheads="1"/>
          </p:cNvSpPr>
          <p:nvPr>
            <p:ph type="title" idx="4294967295"/>
          </p:nvPr>
        </p:nvSpPr>
        <p:spPr/>
        <p:txBody>
          <a:bodyPr/>
          <a:lstStyle/>
          <a:p>
            <a:pPr eaLnBrk="1" hangingPunct="1"/>
            <a:r>
              <a:rPr lang="zh-CN" altLang="en-US" smtClean="0"/>
              <a:t>冯·诺依曼型计算机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97C6FBBC-C8AB-4539-B214-393F3C358174}" type="slidenum">
              <a:rPr lang="zh-CN" altLang="en-US" smtClean="0"/>
              <a:t>23</a:t>
            </a:fld>
            <a:r>
              <a:rPr lang="zh-CN" altLang="en-US" smtClean="0"/>
              <a:t>页</a:t>
            </a:r>
            <a:endParaRPr lang="zh-CN" altLang="en-US" smtClean="0">
              <a:solidFill>
                <a:schemeClr val="tx1"/>
              </a:solidFill>
            </a:endParaRPr>
          </a:p>
        </p:txBody>
      </p:sp>
      <p:sp>
        <p:nvSpPr>
          <p:cNvPr id="56322" name="Rectangle 2"/>
          <p:cNvSpPr>
            <a:spLocks noGrp="1" noChangeArrowheads="1"/>
          </p:cNvSpPr>
          <p:nvPr>
            <p:ph type="title" idx="4294967295"/>
          </p:nvPr>
        </p:nvSpPr>
        <p:spPr/>
        <p:txBody>
          <a:bodyPr/>
          <a:lstStyle/>
          <a:p>
            <a:pPr eaLnBrk="1" hangingPunct="1"/>
            <a:r>
              <a:rPr lang="zh-CN" altLang="en-US" smtClean="0"/>
              <a:t>冯·诺依曼型计算机的组织结构 </a:t>
            </a:r>
          </a:p>
        </p:txBody>
      </p:sp>
      <p:sp>
        <p:nvSpPr>
          <p:cNvPr id="56323" name="Rectangle 3"/>
          <p:cNvSpPr>
            <a:spLocks noChangeArrowheads="1"/>
          </p:cNvSpPr>
          <p:nvPr/>
        </p:nvSpPr>
        <p:spPr bwMode="auto">
          <a:xfrm>
            <a:off x="3219450" y="2638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endParaRPr lang="zh-CN" altLang="en-US"/>
          </a:p>
        </p:txBody>
      </p:sp>
      <p:graphicFrame>
        <p:nvGraphicFramePr>
          <p:cNvPr id="7" name="Object 4"/>
          <p:cNvGraphicFramePr>
            <a:graphicFrameLocks noGrp="1"/>
          </p:cNvGraphicFramePr>
          <p:nvPr>
            <p:ph idx="1"/>
          </p:nvPr>
        </p:nvGraphicFramePr>
        <p:xfrm>
          <a:off x="179512" y="1412776"/>
          <a:ext cx="8784975" cy="4983473"/>
        </p:xfrm>
        <a:graphic>
          <a:graphicData uri="http://schemas.openxmlformats.org/presentationml/2006/ole">
            <mc:AlternateContent xmlns:mc="http://schemas.openxmlformats.org/markup-compatibility/2006">
              <mc:Choice xmlns:v="urn:schemas-microsoft-com:vml" Requires="v">
                <p:oleObj spid="_x0000_s56596" name="Picture" r:id="rId3" imgW="3654425" imgH="2141220" progId="Word.Picture.8">
                  <p:embed/>
                </p:oleObj>
              </mc:Choice>
              <mc:Fallback>
                <p:oleObj name="Picture" r:id="rId3" imgW="3654425" imgH="2141220" progId="Word.Picture.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412776"/>
                        <a:ext cx="8784975" cy="4983473"/>
                      </a:xfrm>
                      <a:prstGeom prst="rect">
                        <a:avLst/>
                      </a:prstGeom>
                      <a:solidFill>
                        <a:schemeClr val="tx1"/>
                      </a:solidFill>
                      <a:ln>
                        <a:noFill/>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pPr eaLnBrk="1" hangingPunct="1"/>
            <a:r>
              <a:rPr lang="en-US" altLang="zh-CN" smtClean="0"/>
              <a:t>CPU</a:t>
            </a:r>
            <a:r>
              <a:rPr lang="zh-CN" altLang="en-US" smtClean="0"/>
              <a:t>必须能够解码并执行的机器指令很少</a:t>
            </a:r>
          </a:p>
          <a:p>
            <a:pPr lvl="1" eaLnBrk="1" hangingPunct="1"/>
            <a:r>
              <a:rPr lang="zh-CN" altLang="en-US" smtClean="0"/>
              <a:t> 一旦计算机可以执行一些基本的而且是精选的操作，加入额外的操作理论上是不会改变计算机的能力的</a:t>
            </a:r>
          </a:p>
          <a:p>
            <a:pPr eaLnBrk="1" hangingPunct="1"/>
            <a:r>
              <a:rPr lang="zh-CN" altLang="en-US" smtClean="0"/>
              <a:t>是否充分利用这种特性导致了两种不同的计算机设计：</a:t>
            </a:r>
          </a:p>
          <a:p>
            <a:pPr lvl="1" eaLnBrk="1" hangingPunct="1"/>
            <a:r>
              <a:rPr lang="en-US" altLang="zh-CN" smtClean="0"/>
              <a:t>CISC(reduced instruction set computer)</a:t>
            </a:r>
          </a:p>
          <a:p>
            <a:pPr lvl="1" eaLnBrk="1" hangingPunct="1"/>
            <a:r>
              <a:rPr lang="en-US" altLang="zh-CN" smtClean="0"/>
              <a:t>RISC(complex instruction set computer)</a:t>
            </a:r>
            <a:endParaRPr lang="zh-CN" altLang="en-US" smtClean="0"/>
          </a:p>
          <a:p>
            <a:pPr eaLnBrk="1" hangingPunct="1"/>
            <a:endParaRPr lang="zh-CN" altLang="en-US" smtClean="0"/>
          </a:p>
        </p:txBody>
      </p:sp>
      <p:sp>
        <p:nvSpPr>
          <p:cNvPr id="5734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558D17C5-6FFB-4DA7-98D4-86B1B394C345}" type="slidenum">
              <a:rPr lang="zh-CN" altLang="en-US" smtClean="0"/>
              <a:t>24</a:t>
            </a:fld>
            <a:r>
              <a:rPr lang="zh-CN" altLang="en-US" smtClean="0"/>
              <a:t>页</a:t>
            </a:r>
            <a:endParaRPr lang="zh-CN" altLang="en-US" smtClean="0">
              <a:solidFill>
                <a:schemeClr val="tx1"/>
              </a:solidFill>
            </a:endParaRPr>
          </a:p>
        </p:txBody>
      </p:sp>
      <p:sp>
        <p:nvSpPr>
          <p:cNvPr id="57346" name="Rectangle 2"/>
          <p:cNvSpPr>
            <a:spLocks noGrp="1" noChangeArrowheads="1"/>
          </p:cNvSpPr>
          <p:nvPr>
            <p:ph type="title" idx="4294967295"/>
          </p:nvPr>
        </p:nvSpPr>
        <p:spPr/>
        <p:txBody>
          <a:bodyPr/>
          <a:lstStyle/>
          <a:p>
            <a:pPr eaLnBrk="1" hangingPunct="1"/>
            <a:r>
              <a:rPr lang="zh-CN" altLang="en-US" smtClean="0"/>
              <a:t>指令系统</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pPr eaLnBrk="1" hangingPunct="1"/>
            <a:r>
              <a:rPr lang="zh-CN" altLang="en-US" smtClean="0"/>
              <a:t>最初人们采用的是进一步增强原有指令的功能，并设置更为复杂的指令的方法</a:t>
            </a:r>
          </a:p>
          <a:p>
            <a:pPr eaLnBrk="1" hangingPunct="1"/>
            <a:r>
              <a:rPr lang="zh-CN" altLang="en-US" smtClean="0"/>
              <a:t>采用这种设计思路的计算机被称为复杂指令系统计算机（</a:t>
            </a:r>
            <a:r>
              <a:rPr lang="en-US" altLang="zh-CN" smtClean="0"/>
              <a:t>CISC）。</a:t>
            </a:r>
          </a:p>
          <a:p>
            <a:pPr lvl="1" eaLnBrk="1" hangingPunct="1"/>
            <a:r>
              <a:rPr lang="en-US" altLang="zh-CN" smtClean="0"/>
              <a:t>CISC</a:t>
            </a:r>
            <a:r>
              <a:rPr lang="zh-CN" altLang="en-US" smtClean="0"/>
              <a:t>的思路是由</a:t>
            </a:r>
            <a:r>
              <a:rPr lang="en-US" altLang="zh-CN" smtClean="0"/>
              <a:t>IBM</a:t>
            </a:r>
            <a:r>
              <a:rPr lang="zh-CN" altLang="en-US" smtClean="0"/>
              <a:t>公司提出的，并以1964年</a:t>
            </a:r>
            <a:r>
              <a:rPr lang="en-US" altLang="zh-CN" smtClean="0"/>
              <a:t>IBM</a:t>
            </a:r>
            <a:r>
              <a:rPr lang="zh-CN" altLang="en-US" smtClean="0"/>
              <a:t>研制的</a:t>
            </a:r>
            <a:r>
              <a:rPr lang="en-US" altLang="zh-CN" smtClean="0">
                <a:solidFill>
                  <a:srgbClr val="0000CC"/>
                </a:solidFill>
              </a:rPr>
              <a:t>IBM 360</a:t>
            </a:r>
            <a:r>
              <a:rPr lang="zh-CN" altLang="en-US" smtClean="0"/>
              <a:t>系统为代表。 </a:t>
            </a:r>
          </a:p>
        </p:txBody>
      </p:sp>
      <p:sp>
        <p:nvSpPr>
          <p:cNvPr id="5836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44557A70-0671-48F7-B1B1-20D9ADF078EE}" type="slidenum">
              <a:rPr lang="zh-CN" altLang="en-US" smtClean="0"/>
              <a:t>25</a:t>
            </a:fld>
            <a:r>
              <a:rPr lang="zh-CN" altLang="en-US" smtClean="0"/>
              <a:t>页</a:t>
            </a:r>
            <a:endParaRPr lang="zh-CN" altLang="en-US" smtClean="0">
              <a:solidFill>
                <a:schemeClr val="tx1"/>
              </a:solidFill>
            </a:endParaRPr>
          </a:p>
        </p:txBody>
      </p:sp>
      <p:sp>
        <p:nvSpPr>
          <p:cNvPr id="58370" name="Rectangle 2"/>
          <p:cNvSpPr>
            <a:spLocks noGrp="1" noChangeArrowheads="1"/>
          </p:cNvSpPr>
          <p:nvPr>
            <p:ph type="title" idx="4294967295"/>
          </p:nvPr>
        </p:nvSpPr>
        <p:spPr/>
        <p:txBody>
          <a:bodyPr/>
          <a:lstStyle/>
          <a:p>
            <a:pPr eaLnBrk="1" hangingPunct="1"/>
            <a:r>
              <a:rPr lang="en-US" altLang="zh-CN" smtClean="0"/>
              <a:t>CISC</a:t>
            </a:r>
            <a:endParaRPr lang="zh-CN" altLang="en-US" smtClean="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pPr eaLnBrk="1" hangingPunct="1"/>
            <a:r>
              <a:rPr lang="zh-CN" altLang="en-US" smtClean="0"/>
              <a:t>80%的指令只在20%的运行时间里用到；</a:t>
            </a:r>
          </a:p>
          <a:p>
            <a:pPr eaLnBrk="1" hangingPunct="1"/>
            <a:r>
              <a:rPr lang="zh-CN" altLang="en-US" smtClean="0"/>
              <a:t>一些指令非常繁杂，而执行效率甚至比用几条简单的基本指令组合的实现还要慢。</a:t>
            </a:r>
          </a:p>
          <a:p>
            <a:pPr eaLnBrk="1" hangingPunct="1"/>
            <a:r>
              <a:rPr lang="zh-CN" altLang="en-US" smtClean="0"/>
              <a:t>庞杂的指令系统也给超大规模集成电路（</a:t>
            </a:r>
            <a:r>
              <a:rPr lang="en-US" altLang="zh-CN" smtClean="0"/>
              <a:t>VLSI）</a:t>
            </a:r>
            <a:r>
              <a:rPr lang="zh-CN" altLang="en-US" smtClean="0"/>
              <a:t>的设计带来了困难，</a:t>
            </a:r>
          </a:p>
          <a:p>
            <a:pPr lvl="1" eaLnBrk="1" hangingPunct="1"/>
            <a:r>
              <a:rPr lang="zh-CN" altLang="en-US" smtClean="0"/>
              <a:t>它不但不利于设计自动化技术的应用，延长了设计周期，增加了成本，</a:t>
            </a:r>
          </a:p>
          <a:p>
            <a:pPr lvl="1" eaLnBrk="1" hangingPunct="1"/>
            <a:r>
              <a:rPr lang="zh-CN" altLang="en-US" smtClean="0"/>
              <a:t>容易增加设计中出现错误的机会，从而降低了系统的可靠性。 </a:t>
            </a:r>
          </a:p>
          <a:p>
            <a:pPr eaLnBrk="1" hangingPunct="1"/>
            <a:endParaRPr lang="zh-CN" altLang="en-US" smtClean="0"/>
          </a:p>
          <a:p>
            <a:pPr eaLnBrk="1" hangingPunct="1"/>
            <a:endParaRPr lang="zh-CN" altLang="en-US" smtClean="0"/>
          </a:p>
        </p:txBody>
      </p:sp>
      <p:sp>
        <p:nvSpPr>
          <p:cNvPr id="5939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3B49C6D4-3EA7-4F77-A47B-58AF6785F801}" type="slidenum">
              <a:rPr lang="zh-CN" altLang="en-US" smtClean="0"/>
              <a:t>26</a:t>
            </a:fld>
            <a:r>
              <a:rPr lang="zh-CN" altLang="en-US" smtClean="0"/>
              <a:t>页</a:t>
            </a:r>
            <a:endParaRPr lang="zh-CN" altLang="en-US" smtClean="0">
              <a:solidFill>
                <a:schemeClr val="tx1"/>
              </a:solidFill>
            </a:endParaRPr>
          </a:p>
        </p:txBody>
      </p:sp>
      <p:sp>
        <p:nvSpPr>
          <p:cNvPr id="59394" name="Rectangle 2"/>
          <p:cNvSpPr>
            <a:spLocks noGrp="1" noChangeArrowheads="1"/>
          </p:cNvSpPr>
          <p:nvPr>
            <p:ph type="title" idx="4294967295"/>
          </p:nvPr>
        </p:nvSpPr>
        <p:spPr/>
        <p:txBody>
          <a:bodyPr/>
          <a:lstStyle/>
          <a:p>
            <a:pPr eaLnBrk="1" hangingPunct="1"/>
            <a:r>
              <a:rPr lang="en-US" altLang="zh-CN" smtClean="0"/>
              <a:t>CISC</a:t>
            </a:r>
            <a:r>
              <a:rPr lang="zh-CN" altLang="en-US" smtClean="0"/>
              <a:t>缺点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a:lstStyle/>
          <a:p>
            <a:pPr eaLnBrk="1" hangingPunct="1"/>
            <a:r>
              <a:rPr lang="zh-CN" altLang="en-US" smtClean="0"/>
              <a:t>思路主要是通过减少指令总数和简化指令的功能来降低硬件设计的复杂度，从而提高指令的执行速度。</a:t>
            </a:r>
          </a:p>
          <a:p>
            <a:pPr eaLnBrk="1" hangingPunct="1"/>
            <a:r>
              <a:rPr lang="zh-CN" altLang="en-US" smtClean="0"/>
              <a:t>优点:与</a:t>
            </a:r>
            <a:r>
              <a:rPr lang="en-US" altLang="zh-CN" smtClean="0"/>
              <a:t>CISC</a:t>
            </a:r>
            <a:r>
              <a:rPr lang="zh-CN" altLang="en-US" smtClean="0"/>
              <a:t>技术相比</a:t>
            </a:r>
          </a:p>
          <a:p>
            <a:pPr lvl="1" eaLnBrk="1" hangingPunct="1"/>
            <a:r>
              <a:rPr lang="zh-CN" altLang="en-US" smtClean="0"/>
              <a:t>简化了指令系统，适合超大规模集成电路的实现；</a:t>
            </a:r>
          </a:p>
          <a:p>
            <a:pPr lvl="1" eaLnBrk="1" hangingPunct="1"/>
            <a:r>
              <a:rPr lang="zh-CN" altLang="en-US" smtClean="0"/>
              <a:t> 提高了机器执行的速度和效率；</a:t>
            </a:r>
          </a:p>
          <a:p>
            <a:pPr lvl="1" eaLnBrk="1" hangingPunct="1"/>
            <a:r>
              <a:rPr lang="zh-CN" altLang="en-US" smtClean="0"/>
              <a:t>降低了设计成本，提高了系统的可靠性；</a:t>
            </a:r>
          </a:p>
          <a:p>
            <a:pPr lvl="1" eaLnBrk="1" hangingPunct="1"/>
            <a:r>
              <a:rPr lang="zh-CN" altLang="en-US" smtClean="0"/>
              <a:t> 提供了直接支持高级语言的能力，简化了编译程序的设计。</a:t>
            </a:r>
          </a:p>
        </p:txBody>
      </p:sp>
      <p:sp>
        <p:nvSpPr>
          <p:cNvPr id="6041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31C821CE-222D-4B54-B67C-C67CBB5487C5}" type="slidenum">
              <a:rPr lang="zh-CN" altLang="en-US" smtClean="0"/>
              <a:t>27</a:t>
            </a:fld>
            <a:r>
              <a:rPr lang="zh-CN" altLang="en-US" smtClean="0"/>
              <a:t>页</a:t>
            </a:r>
            <a:endParaRPr lang="zh-CN" altLang="en-US" smtClean="0">
              <a:solidFill>
                <a:schemeClr val="tx1"/>
              </a:solidFill>
            </a:endParaRPr>
          </a:p>
        </p:txBody>
      </p:sp>
      <p:sp>
        <p:nvSpPr>
          <p:cNvPr id="60418" name="Rectangle 2"/>
          <p:cNvSpPr>
            <a:spLocks noGrp="1" noChangeArrowheads="1"/>
          </p:cNvSpPr>
          <p:nvPr>
            <p:ph type="title" idx="4294967295"/>
          </p:nvPr>
        </p:nvSpPr>
        <p:spPr/>
        <p:txBody>
          <a:bodyPr/>
          <a:lstStyle/>
          <a:p>
            <a:pPr eaLnBrk="1" hangingPunct="1"/>
            <a:r>
              <a:rPr lang="en-US" altLang="zh-CN" smtClean="0"/>
              <a:t>RISC</a:t>
            </a:r>
            <a:endParaRPr lang="zh-CN" altLang="en-US" smtClean="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eaLnBrk="1" hangingPunct="1"/>
            <a:r>
              <a:rPr lang="zh-CN" altLang="en-US" b="1" smtClean="0">
                <a:latin typeface="宋体" pitchFamily="2" charset="-122"/>
              </a:rPr>
              <a:t>机器指令系统</a:t>
            </a:r>
            <a:r>
              <a:rPr lang="zh-CN" altLang="en-US" b="1" smtClean="0"/>
              <a:t>——</a:t>
            </a:r>
            <a:r>
              <a:rPr lang="zh-CN" altLang="en-US" b="1" smtClean="0">
                <a:latin typeface="宋体" pitchFamily="2" charset="-122"/>
              </a:rPr>
              <a:t>每台数字电子计算机在设计中，都规定了一组指令。</a:t>
            </a:r>
          </a:p>
          <a:p>
            <a:pPr eaLnBrk="1" hangingPunct="1"/>
            <a:r>
              <a:rPr lang="zh-CN" altLang="en-US" b="1" smtClean="0">
                <a:latin typeface="宋体" pitchFamily="2" charset="-122"/>
              </a:rPr>
              <a:t>机器语言</a:t>
            </a:r>
            <a:r>
              <a:rPr lang="zh-CN" altLang="en-US" b="1" smtClean="0"/>
              <a:t>——</a:t>
            </a:r>
            <a:r>
              <a:rPr lang="zh-CN" altLang="en-US" b="1" smtClean="0">
                <a:latin typeface="宋体" pitchFamily="2" charset="-122"/>
              </a:rPr>
              <a:t>用机器指令形式编写的程序。</a:t>
            </a:r>
          </a:p>
          <a:p>
            <a:pPr eaLnBrk="1" hangingPunct="1"/>
            <a:r>
              <a:rPr lang="zh-CN" altLang="en-US" b="1" smtClean="0">
                <a:latin typeface="宋体" pitchFamily="2" charset="-122"/>
              </a:rPr>
              <a:t>在裸机级，计算机语言关于算法的描述采用的是实际机器的机器指令，它的符号集是</a:t>
            </a:r>
            <a:r>
              <a:rPr lang="zh-CN" altLang="en-US" b="1" smtClean="0"/>
              <a:t>{0</a:t>
            </a:r>
            <a:r>
              <a:rPr lang="zh-CN" altLang="en-US" b="1" smtClean="0">
                <a:latin typeface="宋体" pitchFamily="2" charset="-122"/>
              </a:rPr>
              <a:t>，</a:t>
            </a:r>
            <a:r>
              <a:rPr lang="zh-CN" altLang="en-US" b="1" smtClean="0"/>
              <a:t>1}</a:t>
            </a:r>
            <a:r>
              <a:rPr lang="zh-CN" altLang="en-US" b="1" smtClean="0">
                <a:latin typeface="宋体" pitchFamily="2" charset="-122"/>
              </a:rPr>
              <a:t>，</a:t>
            </a:r>
          </a:p>
          <a:p>
            <a:pPr lvl="1" eaLnBrk="1" hangingPunct="1"/>
            <a:r>
              <a:rPr lang="zh-CN" altLang="en-US" b="1" smtClean="0">
                <a:latin typeface="宋体" pitchFamily="2" charset="-122"/>
              </a:rPr>
              <a:t>支撑实际机器的理论是图灵机等计算模型；</a:t>
            </a:r>
          </a:p>
          <a:p>
            <a:pPr lvl="1" eaLnBrk="1" hangingPunct="1"/>
            <a:r>
              <a:rPr lang="zh-CN" altLang="en-US" b="1" smtClean="0">
                <a:latin typeface="宋体" pitchFamily="2" charset="-122"/>
              </a:rPr>
              <a:t>在图灵机等计算模型理论的指导下，有关设计形态的主要成果有冯</a:t>
            </a:r>
            <a:r>
              <a:rPr lang="zh-CN" altLang="en-US" b="1" smtClean="0"/>
              <a:t>·</a:t>
            </a:r>
            <a:r>
              <a:rPr lang="zh-CN" altLang="en-US" b="1" smtClean="0">
                <a:latin typeface="宋体" pitchFamily="2" charset="-122"/>
              </a:rPr>
              <a:t>诺依曼型计算机等具体实现思想和技术，以及各类数字电子计算机产品。</a:t>
            </a:r>
            <a:endParaRPr lang="zh-CN" altLang="en-US" smtClean="0"/>
          </a:p>
        </p:txBody>
      </p:sp>
      <p:sp>
        <p:nvSpPr>
          <p:cNvPr id="6144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460D8F8D-9BDF-4E78-9AA8-E75899411D55}" type="slidenum">
              <a:rPr lang="zh-CN" altLang="en-US" smtClean="0"/>
              <a:t>28</a:t>
            </a:fld>
            <a:r>
              <a:rPr lang="zh-CN" altLang="en-US" smtClean="0"/>
              <a:t>页</a:t>
            </a:r>
            <a:endParaRPr lang="zh-CN" altLang="en-US" smtClean="0">
              <a:solidFill>
                <a:schemeClr val="tx1"/>
              </a:solidFill>
            </a:endParaRPr>
          </a:p>
        </p:txBody>
      </p:sp>
      <p:sp>
        <p:nvSpPr>
          <p:cNvPr id="61442" name="Rectangle 2"/>
          <p:cNvSpPr>
            <a:spLocks noGrp="1" noChangeArrowheads="1"/>
          </p:cNvSpPr>
          <p:nvPr>
            <p:ph type="title" idx="4294967295"/>
          </p:nvPr>
        </p:nvSpPr>
        <p:spPr/>
        <p:txBody>
          <a:bodyPr/>
          <a:lstStyle/>
          <a:p>
            <a:pPr eaLnBrk="1" hangingPunct="1"/>
            <a:r>
              <a:rPr lang="zh-CN" altLang="en-US" b="1" smtClean="0">
                <a:solidFill>
                  <a:schemeClr val="tx1"/>
                </a:solidFill>
                <a:latin typeface="宋体" pitchFamily="2" charset="-122"/>
              </a:rPr>
              <a:t>机器指令</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9E99E439-6D44-4ADD-A86F-A336C8D4F0EA}" type="slidenum">
              <a:rPr lang="zh-CN" altLang="en-US" smtClean="0"/>
              <a:t>29</a:t>
            </a:fld>
            <a:r>
              <a:rPr lang="zh-CN" altLang="en-US" smtClean="0"/>
              <a:t>页</a:t>
            </a:r>
            <a:endParaRPr lang="zh-CN" altLang="en-US" smtClean="0">
              <a:solidFill>
                <a:schemeClr val="tx1"/>
              </a:solidFill>
            </a:endParaRPr>
          </a:p>
        </p:txBody>
      </p:sp>
      <p:sp>
        <p:nvSpPr>
          <p:cNvPr id="62466" name="Rectangle 2"/>
          <p:cNvSpPr>
            <a:spLocks noGrp="1" noChangeArrowheads="1"/>
          </p:cNvSpPr>
          <p:nvPr>
            <p:ph type="title" idx="4294967295"/>
          </p:nvPr>
        </p:nvSpPr>
        <p:spPr/>
        <p:txBody>
          <a:bodyPr/>
          <a:lstStyle/>
          <a:p>
            <a:pPr eaLnBrk="1" hangingPunct="1"/>
            <a:r>
              <a:rPr lang="zh-CN" altLang="en-US" sz="3600" smtClean="0">
                <a:ea typeface="楷体_GB2312" pitchFamily="49" charset="-122"/>
              </a:rPr>
              <a:t>计算机语言在裸机级所取得的主要成果</a:t>
            </a:r>
            <a:endParaRPr lang="zh-CN" altLang="en-US" sz="3600" smtClean="0">
              <a:cs typeface="Times New Roman" panose="02020603050405020304" pitchFamily="18" charset="0"/>
            </a:endParaRPr>
          </a:p>
        </p:txBody>
      </p:sp>
      <p:grpSp>
        <p:nvGrpSpPr>
          <p:cNvPr id="62468" name="Group 4"/>
          <p:cNvGrpSpPr/>
          <p:nvPr/>
        </p:nvGrpSpPr>
        <p:grpSpPr bwMode="auto">
          <a:xfrm>
            <a:off x="8106" y="154876"/>
            <a:ext cx="9127788" cy="6683332"/>
            <a:chOff x="0" y="7"/>
            <a:chExt cx="3378" cy="1013"/>
          </a:xfrm>
        </p:grpSpPr>
        <p:grpSp>
          <p:nvGrpSpPr>
            <p:cNvPr id="62469" name="Group 5"/>
            <p:cNvGrpSpPr/>
            <p:nvPr/>
          </p:nvGrpSpPr>
          <p:grpSpPr bwMode="auto">
            <a:xfrm>
              <a:off x="0" y="7"/>
              <a:ext cx="592" cy="367"/>
              <a:chOff x="0" y="7"/>
              <a:chExt cx="592" cy="367"/>
            </a:xfrm>
          </p:grpSpPr>
          <p:sp>
            <p:nvSpPr>
              <p:cNvPr id="62470" name="Rectangle 6"/>
              <p:cNvSpPr>
                <a:spLocks noChangeArrowheads="1"/>
              </p:cNvSpPr>
              <p:nvPr/>
            </p:nvSpPr>
            <p:spPr bwMode="auto">
              <a:xfrm>
                <a:off x="43" y="7"/>
                <a:ext cx="50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eaLnBrk="1" hangingPunct="1"/>
                <a:endParaRPr lang="zh-CN" altLang="en-US" sz="3200">
                  <a:ea typeface="黑体" panose="02010609060101010101" pitchFamily="49" charset="-122"/>
                </a:endParaRPr>
              </a:p>
              <a:p>
                <a:pPr eaLnBrk="1" hangingPunct="1"/>
                <a:endParaRPr lang="zh-CN" altLang="en-US" sz="3200">
                  <a:ea typeface="黑体" panose="02010609060101010101" pitchFamily="49" charset="-122"/>
                </a:endParaRPr>
              </a:p>
              <a:p>
                <a:pPr eaLnBrk="1" hangingPunct="1"/>
                <a:endParaRPr lang="zh-CN" altLang="en-US" sz="3200">
                  <a:ea typeface="黑体" panose="02010609060101010101" pitchFamily="49" charset="-122"/>
                </a:endParaRPr>
              </a:p>
              <a:p>
                <a:pPr eaLnBrk="1" hangingPunct="1"/>
                <a:r>
                  <a:rPr lang="zh-CN" altLang="en-US" sz="2800">
                    <a:ea typeface="黑体" panose="02010609060101010101" pitchFamily="49" charset="-122"/>
                  </a:rPr>
                  <a:t>计算机语言</a:t>
                </a:r>
                <a:endParaRPr lang="zh-CN" altLang="en-US" sz="2800"/>
              </a:p>
              <a:p>
                <a:endParaRPr lang="zh-CN" altLang="en-US" sz="3200"/>
              </a:p>
            </p:txBody>
          </p:sp>
          <p:sp>
            <p:nvSpPr>
              <p:cNvPr id="62471" name="Rectangle 7"/>
              <p:cNvSpPr>
                <a:spLocks noChangeArrowheads="1"/>
              </p:cNvSpPr>
              <p:nvPr/>
            </p:nvSpPr>
            <p:spPr bwMode="auto">
              <a:xfrm>
                <a:off x="0" y="176"/>
                <a:ext cx="592" cy="19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p>
            </p:txBody>
          </p:sp>
        </p:grpSp>
        <p:grpSp>
          <p:nvGrpSpPr>
            <p:cNvPr id="62472" name="Group 8"/>
            <p:cNvGrpSpPr/>
            <p:nvPr/>
          </p:nvGrpSpPr>
          <p:grpSpPr bwMode="auto">
            <a:xfrm>
              <a:off x="592" y="7"/>
              <a:ext cx="779" cy="367"/>
              <a:chOff x="592" y="7"/>
              <a:chExt cx="779" cy="367"/>
            </a:xfrm>
          </p:grpSpPr>
          <p:sp>
            <p:nvSpPr>
              <p:cNvPr id="62473" name="Rectangle 9"/>
              <p:cNvSpPr>
                <a:spLocks noChangeArrowheads="1"/>
              </p:cNvSpPr>
              <p:nvPr/>
            </p:nvSpPr>
            <p:spPr bwMode="auto">
              <a:xfrm>
                <a:off x="635" y="7"/>
                <a:ext cx="69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eaLnBrk="1" hangingPunct="1"/>
                <a:endParaRPr lang="zh-CN" altLang="en-US" sz="3200">
                  <a:ea typeface="黑体" panose="02010609060101010101" pitchFamily="49" charset="-122"/>
                </a:endParaRPr>
              </a:p>
              <a:p>
                <a:pPr eaLnBrk="1" hangingPunct="1"/>
                <a:endParaRPr lang="zh-CN" altLang="en-US" sz="3200">
                  <a:ea typeface="黑体" panose="02010609060101010101" pitchFamily="49" charset="-122"/>
                </a:endParaRPr>
              </a:p>
              <a:p>
                <a:pPr eaLnBrk="1" hangingPunct="1"/>
                <a:endParaRPr lang="zh-CN" altLang="en-US" sz="3200">
                  <a:ea typeface="黑体" panose="02010609060101010101" pitchFamily="49" charset="-122"/>
                </a:endParaRPr>
              </a:p>
              <a:p>
                <a:pPr eaLnBrk="1" hangingPunct="1"/>
                <a:r>
                  <a:rPr lang="zh-CN" altLang="en-US" sz="3200">
                    <a:ea typeface="黑体" panose="02010609060101010101" pitchFamily="49" charset="-122"/>
                  </a:rPr>
                  <a:t>抽象</a:t>
                </a:r>
                <a:endParaRPr lang="zh-CN" altLang="en-US" sz="3200"/>
              </a:p>
              <a:p>
                <a:endParaRPr lang="zh-CN" altLang="en-US" sz="3200"/>
              </a:p>
            </p:txBody>
          </p:sp>
          <p:sp>
            <p:nvSpPr>
              <p:cNvPr id="62474" name="Rectangle 10"/>
              <p:cNvSpPr>
                <a:spLocks noChangeArrowheads="1"/>
              </p:cNvSpPr>
              <p:nvPr/>
            </p:nvSpPr>
            <p:spPr bwMode="auto">
              <a:xfrm>
                <a:off x="592" y="176"/>
                <a:ext cx="779" cy="19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p>
            </p:txBody>
          </p:sp>
        </p:grpSp>
        <p:grpSp>
          <p:nvGrpSpPr>
            <p:cNvPr id="62475" name="Group 11"/>
            <p:cNvGrpSpPr/>
            <p:nvPr/>
          </p:nvGrpSpPr>
          <p:grpSpPr bwMode="auto">
            <a:xfrm>
              <a:off x="1371" y="7"/>
              <a:ext cx="1209" cy="367"/>
              <a:chOff x="1371" y="7"/>
              <a:chExt cx="1209" cy="367"/>
            </a:xfrm>
          </p:grpSpPr>
          <p:sp>
            <p:nvSpPr>
              <p:cNvPr id="62476" name="Rectangle 12"/>
              <p:cNvSpPr>
                <a:spLocks noChangeArrowheads="1"/>
              </p:cNvSpPr>
              <p:nvPr/>
            </p:nvSpPr>
            <p:spPr bwMode="auto">
              <a:xfrm>
                <a:off x="1414" y="7"/>
                <a:ext cx="11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eaLnBrk="1" hangingPunct="1"/>
                <a:endParaRPr lang="zh-CN" altLang="en-US" sz="3200" dirty="0" smtClean="0">
                  <a:ea typeface="黑体" panose="02010609060101010101" pitchFamily="49" charset="-122"/>
                </a:endParaRPr>
              </a:p>
              <a:p>
                <a:pPr eaLnBrk="1" hangingPunct="1"/>
                <a:endParaRPr lang="zh-CN" altLang="en-US" sz="3200" dirty="0" smtClean="0">
                  <a:ea typeface="黑体" panose="02010609060101010101" pitchFamily="49" charset="-122"/>
                </a:endParaRPr>
              </a:p>
              <a:p>
                <a:pPr eaLnBrk="1" hangingPunct="1"/>
                <a:endParaRPr lang="zh-CN" altLang="en-US" sz="3200" dirty="0" smtClean="0">
                  <a:ea typeface="黑体" panose="02010609060101010101" pitchFamily="49" charset="-122"/>
                </a:endParaRPr>
              </a:p>
              <a:p>
                <a:pPr eaLnBrk="1" hangingPunct="1"/>
                <a:r>
                  <a:rPr lang="zh-CN" altLang="en-US" sz="3200" dirty="0" smtClean="0">
                    <a:ea typeface="黑体" panose="02010609060101010101" pitchFamily="49" charset="-122"/>
                  </a:rPr>
                  <a:t>理论</a:t>
                </a:r>
              </a:p>
              <a:p>
                <a:endParaRPr lang="zh-CN" altLang="en-US" sz="3200" dirty="0"/>
              </a:p>
            </p:txBody>
          </p:sp>
          <p:sp>
            <p:nvSpPr>
              <p:cNvPr id="62477" name="Rectangle 13"/>
              <p:cNvSpPr>
                <a:spLocks noChangeArrowheads="1"/>
              </p:cNvSpPr>
              <p:nvPr/>
            </p:nvSpPr>
            <p:spPr bwMode="auto">
              <a:xfrm>
                <a:off x="1371" y="176"/>
                <a:ext cx="1209" cy="19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p>
            </p:txBody>
          </p:sp>
        </p:grpSp>
        <p:grpSp>
          <p:nvGrpSpPr>
            <p:cNvPr id="62478" name="Group 14"/>
            <p:cNvGrpSpPr/>
            <p:nvPr/>
          </p:nvGrpSpPr>
          <p:grpSpPr bwMode="auto">
            <a:xfrm>
              <a:off x="2580" y="7"/>
              <a:ext cx="798" cy="367"/>
              <a:chOff x="2580" y="7"/>
              <a:chExt cx="798" cy="367"/>
            </a:xfrm>
          </p:grpSpPr>
          <p:sp>
            <p:nvSpPr>
              <p:cNvPr id="62479" name="Rectangle 15"/>
              <p:cNvSpPr>
                <a:spLocks noChangeArrowheads="1"/>
              </p:cNvSpPr>
              <p:nvPr/>
            </p:nvSpPr>
            <p:spPr bwMode="auto">
              <a:xfrm>
                <a:off x="2623" y="7"/>
                <a:ext cx="7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eaLnBrk="1" hangingPunct="1"/>
                <a:endParaRPr lang="zh-CN" altLang="en-US" sz="3200">
                  <a:ea typeface="黑体" panose="02010609060101010101" pitchFamily="49" charset="-122"/>
                </a:endParaRPr>
              </a:p>
              <a:p>
                <a:pPr eaLnBrk="1" hangingPunct="1"/>
                <a:endParaRPr lang="zh-CN" altLang="en-US" sz="3200">
                  <a:ea typeface="黑体" panose="02010609060101010101" pitchFamily="49" charset="-122"/>
                </a:endParaRPr>
              </a:p>
              <a:p>
                <a:pPr eaLnBrk="1" hangingPunct="1"/>
                <a:endParaRPr lang="zh-CN" altLang="en-US" sz="3200">
                  <a:ea typeface="黑体" panose="02010609060101010101" pitchFamily="49" charset="-122"/>
                </a:endParaRPr>
              </a:p>
              <a:p>
                <a:pPr eaLnBrk="1" hangingPunct="1"/>
                <a:r>
                  <a:rPr lang="zh-CN" altLang="en-US" sz="3200">
                    <a:ea typeface="黑体" panose="02010609060101010101" pitchFamily="49" charset="-122"/>
                  </a:rPr>
                  <a:t>设计</a:t>
                </a:r>
                <a:endParaRPr lang="zh-CN" altLang="en-US" sz="3200"/>
              </a:p>
              <a:p>
                <a:endParaRPr lang="zh-CN" altLang="en-US" sz="3200"/>
              </a:p>
            </p:txBody>
          </p:sp>
          <p:sp>
            <p:nvSpPr>
              <p:cNvPr id="62480" name="Rectangle 16"/>
              <p:cNvSpPr>
                <a:spLocks noChangeArrowheads="1"/>
              </p:cNvSpPr>
              <p:nvPr/>
            </p:nvSpPr>
            <p:spPr bwMode="auto">
              <a:xfrm>
                <a:off x="2580" y="176"/>
                <a:ext cx="798" cy="19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p>
            </p:txBody>
          </p:sp>
        </p:grpSp>
        <p:grpSp>
          <p:nvGrpSpPr>
            <p:cNvPr id="62481" name="Group 17"/>
            <p:cNvGrpSpPr/>
            <p:nvPr/>
          </p:nvGrpSpPr>
          <p:grpSpPr bwMode="auto">
            <a:xfrm>
              <a:off x="0" y="388"/>
              <a:ext cx="592" cy="632"/>
              <a:chOff x="0" y="388"/>
              <a:chExt cx="592" cy="632"/>
            </a:xfrm>
          </p:grpSpPr>
          <p:sp>
            <p:nvSpPr>
              <p:cNvPr id="62482" name="Rectangle 18"/>
              <p:cNvSpPr>
                <a:spLocks noChangeArrowheads="1"/>
              </p:cNvSpPr>
              <p:nvPr/>
            </p:nvSpPr>
            <p:spPr bwMode="auto">
              <a:xfrm>
                <a:off x="43" y="395"/>
                <a:ext cx="506"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algn="just" eaLnBrk="1" hangingPunct="1"/>
                <a:r>
                  <a:rPr lang="zh-CN" altLang="en-US" sz="3200"/>
                  <a:t>裸机级的主要内容和成果</a:t>
                </a:r>
              </a:p>
              <a:p>
                <a:pPr algn="just"/>
                <a:r>
                  <a:rPr lang="zh-CN" altLang="en-US" sz="3200">
                    <a:latin typeface="Arial" panose="020B0604020202020204" pitchFamily="34" charset="0"/>
                  </a:rPr>
                  <a:t> </a:t>
                </a:r>
                <a:endParaRPr lang="zh-CN" altLang="en-US" sz="3200"/>
              </a:p>
              <a:p>
                <a:pPr algn="just"/>
                <a:endParaRPr lang="zh-CN" altLang="en-US" sz="3200"/>
              </a:p>
            </p:txBody>
          </p:sp>
          <p:sp>
            <p:nvSpPr>
              <p:cNvPr id="62483" name="Rectangle 19"/>
              <p:cNvSpPr>
                <a:spLocks noChangeArrowheads="1"/>
              </p:cNvSpPr>
              <p:nvPr/>
            </p:nvSpPr>
            <p:spPr bwMode="auto">
              <a:xfrm>
                <a:off x="0" y="388"/>
                <a:ext cx="592" cy="632"/>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p>
            </p:txBody>
          </p:sp>
        </p:grpSp>
        <p:grpSp>
          <p:nvGrpSpPr>
            <p:cNvPr id="62484" name="Group 20"/>
            <p:cNvGrpSpPr/>
            <p:nvPr/>
          </p:nvGrpSpPr>
          <p:grpSpPr bwMode="auto">
            <a:xfrm>
              <a:off x="592" y="388"/>
              <a:ext cx="779" cy="632"/>
              <a:chOff x="592" y="388"/>
              <a:chExt cx="779" cy="632"/>
            </a:xfrm>
          </p:grpSpPr>
          <p:sp>
            <p:nvSpPr>
              <p:cNvPr id="62485" name="Rectangle 21"/>
              <p:cNvSpPr>
                <a:spLocks noChangeArrowheads="1"/>
              </p:cNvSpPr>
              <p:nvPr/>
            </p:nvSpPr>
            <p:spPr bwMode="auto">
              <a:xfrm>
                <a:off x="635" y="395"/>
                <a:ext cx="693"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algn="just" eaLnBrk="1" hangingPunct="1"/>
                <a:r>
                  <a:rPr lang="zh-CN" altLang="en-US" sz="3200"/>
                  <a:t>语言的符号集为：{0，1}；</a:t>
                </a:r>
              </a:p>
              <a:p>
                <a:pPr algn="just"/>
                <a:r>
                  <a:rPr lang="zh-CN" altLang="en-US" sz="3200"/>
                  <a:t>用机器指令对算法进行描述</a:t>
                </a:r>
              </a:p>
              <a:p>
                <a:pPr algn="just"/>
                <a:endParaRPr lang="zh-CN" altLang="en-US" sz="3200"/>
              </a:p>
            </p:txBody>
          </p:sp>
          <p:sp>
            <p:nvSpPr>
              <p:cNvPr id="62486" name="Rectangle 22"/>
              <p:cNvSpPr>
                <a:spLocks noChangeArrowheads="1"/>
              </p:cNvSpPr>
              <p:nvPr/>
            </p:nvSpPr>
            <p:spPr bwMode="auto">
              <a:xfrm>
                <a:off x="592" y="388"/>
                <a:ext cx="779" cy="632"/>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p>
            </p:txBody>
          </p:sp>
        </p:grpSp>
        <p:grpSp>
          <p:nvGrpSpPr>
            <p:cNvPr id="62487" name="Group 23"/>
            <p:cNvGrpSpPr/>
            <p:nvPr/>
          </p:nvGrpSpPr>
          <p:grpSpPr bwMode="auto">
            <a:xfrm>
              <a:off x="1371" y="388"/>
              <a:ext cx="1209" cy="632"/>
              <a:chOff x="1371" y="388"/>
              <a:chExt cx="1209" cy="632"/>
            </a:xfrm>
          </p:grpSpPr>
          <p:sp>
            <p:nvSpPr>
              <p:cNvPr id="62488" name="Rectangle 24"/>
              <p:cNvSpPr>
                <a:spLocks noChangeArrowheads="1"/>
              </p:cNvSpPr>
              <p:nvPr/>
            </p:nvSpPr>
            <p:spPr bwMode="auto">
              <a:xfrm>
                <a:off x="1414" y="395"/>
                <a:ext cx="1123"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algn="just" eaLnBrk="1" hangingPunct="1"/>
                <a:r>
                  <a:rPr lang="zh-CN" altLang="en-US" sz="3200"/>
                  <a:t>图灵机（过程语言的基础）、波斯特系统（字符串处理语言的基础）、</a:t>
                </a:r>
                <a:r>
                  <a:rPr lang="en-US" altLang="zh-CN" sz="3200"/>
                  <a:t>λ-</a:t>
                </a:r>
                <a:r>
                  <a:rPr lang="zh-CN" altLang="en-US" sz="3200"/>
                  <a:t>演算（函数式语言的基础）等计算模型</a:t>
                </a:r>
              </a:p>
              <a:p>
                <a:pPr algn="just"/>
                <a:endParaRPr lang="zh-CN" altLang="en-US" sz="3200"/>
              </a:p>
            </p:txBody>
          </p:sp>
          <p:sp>
            <p:nvSpPr>
              <p:cNvPr id="62489" name="Rectangle 25"/>
              <p:cNvSpPr>
                <a:spLocks noChangeArrowheads="1"/>
              </p:cNvSpPr>
              <p:nvPr/>
            </p:nvSpPr>
            <p:spPr bwMode="auto">
              <a:xfrm>
                <a:off x="1371" y="388"/>
                <a:ext cx="1209" cy="632"/>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p>
            </p:txBody>
          </p:sp>
        </p:grpSp>
        <p:grpSp>
          <p:nvGrpSpPr>
            <p:cNvPr id="62490" name="Group 26"/>
            <p:cNvGrpSpPr/>
            <p:nvPr/>
          </p:nvGrpSpPr>
          <p:grpSpPr bwMode="auto">
            <a:xfrm>
              <a:off x="2580" y="388"/>
              <a:ext cx="798" cy="632"/>
              <a:chOff x="2580" y="388"/>
              <a:chExt cx="798" cy="632"/>
            </a:xfrm>
          </p:grpSpPr>
          <p:sp>
            <p:nvSpPr>
              <p:cNvPr id="62491" name="Rectangle 27"/>
              <p:cNvSpPr>
                <a:spLocks noChangeArrowheads="1"/>
              </p:cNvSpPr>
              <p:nvPr/>
            </p:nvSpPr>
            <p:spPr bwMode="auto">
              <a:xfrm>
                <a:off x="2623" y="395"/>
                <a:ext cx="712"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algn="just" eaLnBrk="1" hangingPunct="1"/>
                <a:r>
                  <a:rPr lang="zh-CN" altLang="en-US" sz="3200"/>
                  <a:t>冯·诺依曼型计算机等实现技术；</a:t>
                </a:r>
              </a:p>
              <a:p>
                <a:pPr algn="just"/>
                <a:r>
                  <a:rPr lang="zh-CN" altLang="en-US" sz="3200"/>
                  <a:t>数字电子计算机产品</a:t>
                </a:r>
              </a:p>
              <a:p>
                <a:pPr algn="just"/>
                <a:endParaRPr lang="zh-CN" altLang="en-US" sz="3200"/>
              </a:p>
            </p:txBody>
          </p:sp>
          <p:sp>
            <p:nvSpPr>
              <p:cNvPr id="62492" name="Rectangle 28"/>
              <p:cNvSpPr>
                <a:spLocks noChangeArrowheads="1"/>
              </p:cNvSpPr>
              <p:nvPr/>
            </p:nvSpPr>
            <p:spPr bwMode="auto">
              <a:xfrm>
                <a:off x="2580" y="388"/>
                <a:ext cx="798" cy="632"/>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p>
                <a:pPr algn="ctr" eaLnBrk="0" hangingPunct="0"/>
                <a:endParaRPr lang="zh-CN" altLang="en-US"/>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eaLnBrk="1" hangingPunct="1"/>
            <a:r>
              <a:rPr lang="zh-CN" altLang="en-US" sz="2800" dirty="0" smtClean="0">
                <a:latin typeface="宋体" pitchFamily="2" charset="-122"/>
              </a:rPr>
              <a:t>《计算作为一门学科》报告认为：理论、抽象和设计是我们从事本领域工作的</a:t>
            </a:r>
            <a:r>
              <a:rPr lang="zh-CN" altLang="en-US" sz="2800" dirty="0" smtClean="0"/>
              <a:t>3</a:t>
            </a:r>
            <a:r>
              <a:rPr lang="zh-CN" altLang="en-US" sz="2800" dirty="0" smtClean="0">
                <a:latin typeface="宋体" pitchFamily="2" charset="-122"/>
              </a:rPr>
              <a:t>种主要形态。</a:t>
            </a:r>
          </a:p>
          <a:p>
            <a:pPr eaLnBrk="1" hangingPunct="1"/>
            <a:r>
              <a:rPr lang="zh-CN" altLang="en-US" sz="2800" dirty="0" smtClean="0"/>
              <a:t>按人们对客观事物认识的先后次序，抽象列为第一个学科形态，理论列为第二个学科形态。抽象源于实验科学。按客观现象的研究过程，抽象形态包括以下4个步骤的内容：</a:t>
            </a:r>
          </a:p>
          <a:p>
            <a:pPr lvl="1" algn="just" eaLnBrk="1" hangingPunct="1">
              <a:spcBef>
                <a:spcPct val="50000"/>
              </a:spcBef>
              <a:buFontTx/>
              <a:buNone/>
            </a:pPr>
            <a:r>
              <a:rPr lang="zh-CN" altLang="en-US" sz="2400" dirty="0" smtClean="0"/>
              <a:t>（1）形成假设；</a:t>
            </a:r>
          </a:p>
          <a:p>
            <a:pPr lvl="1" algn="just" eaLnBrk="1" hangingPunct="1">
              <a:spcBef>
                <a:spcPct val="50000"/>
              </a:spcBef>
              <a:buFontTx/>
              <a:buNone/>
            </a:pPr>
            <a:r>
              <a:rPr lang="zh-CN" altLang="en-US" sz="2400" dirty="0" smtClean="0"/>
              <a:t>（2）建造模型并作出预测；</a:t>
            </a:r>
          </a:p>
          <a:p>
            <a:pPr lvl="1" algn="just" eaLnBrk="1" hangingPunct="1">
              <a:spcBef>
                <a:spcPct val="50000"/>
              </a:spcBef>
              <a:buFontTx/>
              <a:buNone/>
            </a:pPr>
            <a:r>
              <a:rPr lang="zh-CN" altLang="en-US" sz="2400" dirty="0" smtClean="0"/>
              <a:t>（3）设计实验并收集数据；</a:t>
            </a:r>
          </a:p>
          <a:p>
            <a:pPr lvl="1" eaLnBrk="1" hangingPunct="1">
              <a:spcBef>
                <a:spcPct val="50000"/>
              </a:spcBef>
              <a:buFontTx/>
              <a:buNone/>
            </a:pPr>
            <a:r>
              <a:rPr lang="zh-CN" altLang="en-US" sz="2400" dirty="0" smtClean="0">
                <a:latin typeface="宋体" pitchFamily="2" charset="-122"/>
              </a:rPr>
              <a:t>（</a:t>
            </a:r>
            <a:r>
              <a:rPr lang="zh-CN" altLang="en-US" sz="2400" dirty="0" smtClean="0"/>
              <a:t>4</a:t>
            </a:r>
            <a:r>
              <a:rPr lang="zh-CN" altLang="en-US" sz="2400" dirty="0" smtClean="0">
                <a:latin typeface="宋体" pitchFamily="2" charset="-122"/>
              </a:rPr>
              <a:t>）对结果进行分析。</a:t>
            </a:r>
            <a:r>
              <a:rPr lang="zh-CN" altLang="en-US" sz="2400" dirty="0" smtClean="0"/>
              <a:t> </a:t>
            </a:r>
          </a:p>
        </p:txBody>
      </p:sp>
      <p:sp>
        <p:nvSpPr>
          <p:cNvPr id="296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第</a:t>
            </a:r>
            <a:fld id="{84B1D3C8-2322-48CD-AB1D-5C66D0B3281D}" type="slidenum">
              <a:rPr lang="zh-CN" altLang="en-US" smtClean="0"/>
              <a:t>3</a:t>
            </a:fld>
            <a:r>
              <a:rPr lang="zh-CN" altLang="en-US" dirty="0" smtClean="0"/>
              <a:t>页</a:t>
            </a:r>
            <a:endParaRPr lang="zh-CN" altLang="en-US" dirty="0" smtClean="0">
              <a:solidFill>
                <a:schemeClr val="tx1"/>
              </a:solidFill>
            </a:endParaRPr>
          </a:p>
        </p:txBody>
      </p:sp>
      <p:sp>
        <p:nvSpPr>
          <p:cNvPr id="2" name="标题 1"/>
          <p:cNvSpPr>
            <a:spLocks noGrp="1"/>
          </p:cNvSpPr>
          <p:nvPr>
            <p:ph type="title" idx="4294967295"/>
          </p:nvPr>
        </p:nvSpPr>
        <p:spPr/>
        <p:txBody>
          <a:bodyPr/>
          <a:lstStyle/>
          <a:p>
            <a:r>
              <a:rPr lang="zh-CN" altLang="en-US" dirty="0" smtClean="0"/>
              <a:t>计算学科中的抽象形态</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p:txBody>
          <a:bodyPr/>
          <a:lstStyle/>
          <a:p>
            <a:pPr algn="ctr" eaLnBrk="1" hangingPunct="1"/>
            <a:r>
              <a:rPr lang="zh-CN" altLang="en-US" sz="4000" b="1" smtClean="0">
                <a:solidFill>
                  <a:schemeClr val="tx2"/>
                </a:solidFill>
              </a:rPr>
              <a:t/>
            </a:r>
            <a:br>
              <a:rPr lang="zh-CN" altLang="en-US" sz="4000" b="1" smtClean="0">
                <a:solidFill>
                  <a:schemeClr val="tx2"/>
                </a:solidFill>
              </a:rPr>
            </a:br>
            <a:r>
              <a:rPr lang="zh-CN" altLang="en-US" sz="4000" smtClean="0">
                <a:solidFill>
                  <a:schemeClr val="tx2"/>
                </a:solidFill>
              </a:rPr>
              <a:t> </a:t>
            </a:r>
          </a:p>
        </p:txBody>
      </p:sp>
      <p:sp>
        <p:nvSpPr>
          <p:cNvPr id="5" name="Rectangle 4"/>
          <p:cNvSpPr>
            <a:spLocks noChangeArrowheads="1"/>
          </p:cNvSpPr>
          <p:nvPr/>
        </p:nvSpPr>
        <p:spPr bwMode="auto">
          <a:xfrm>
            <a:off x="1184248" y="2924944"/>
            <a:ext cx="6766596" cy="523220"/>
          </a:xfrm>
          <a:prstGeom prst="rect">
            <a:avLst/>
          </a:prstGeom>
          <a:noFill/>
          <a:ln w="9525">
            <a:noFill/>
            <a:miter lim="800000"/>
          </a:ln>
          <a:effectLst/>
        </p:spPr>
        <p:txBody>
          <a:bodyPr wrap="none">
            <a:spAutoFit/>
          </a:bodyPr>
          <a:lstStyle/>
          <a:p>
            <a:pPr>
              <a:defRPr/>
            </a:pPr>
            <a:r>
              <a:rPr lang="zh-CN" altLang="en-US" sz="2800" b="1" dirty="0"/>
              <a:t>二、高级语言出现、发展与主要学科形态 </a:t>
            </a:r>
          </a:p>
        </p:txBody>
      </p:sp>
      <p:sp>
        <p:nvSpPr>
          <p:cNvPr id="2" name="灯片编号占位符 1"/>
          <p:cNvSpPr>
            <a:spLocks noGrp="1"/>
          </p:cNvSpPr>
          <p:nvPr>
            <p:ph type="sldNum" sz="quarter" idx="12"/>
          </p:nvPr>
        </p:nvSpPr>
        <p:spPr/>
        <p:txBody>
          <a:bodyPr/>
          <a:lstStyle/>
          <a:p>
            <a:r>
              <a:rPr lang="zh-CN" altLang="en-US" dirty="0"/>
              <a:t>第</a:t>
            </a:r>
            <a:fld id="{DD486500-0AAF-459E-A1EA-6759F0835882}" type="slidenum">
              <a:rPr lang="zh-CN" altLang="en-US" smtClean="0"/>
              <a:t>30</a:t>
            </a:fld>
            <a:r>
              <a:rPr lang="zh-CN" altLang="en-US" dirty="0" smtClean="0"/>
              <a:t>页</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a:lstStyle/>
          <a:p>
            <a:pPr algn="just" eaLnBrk="1" hangingPunct="1">
              <a:lnSpc>
                <a:spcPct val="90000"/>
              </a:lnSpc>
            </a:pPr>
            <a:r>
              <a:rPr lang="zh-CN" altLang="en-US" smtClean="0"/>
              <a:t>采用字符和十进制数来代替二进制代码的思想。</a:t>
            </a:r>
          </a:p>
          <a:p>
            <a:pPr algn="just" eaLnBrk="1" hangingPunct="1">
              <a:lnSpc>
                <a:spcPct val="90000"/>
              </a:lnSpc>
            </a:pPr>
            <a:r>
              <a:rPr lang="zh-CN" altLang="en-US" smtClean="0">
                <a:ea typeface="黑体" panose="02010609060101010101" pitchFamily="49" charset="-122"/>
              </a:rPr>
              <a:t>例3.10</a:t>
            </a:r>
            <a:r>
              <a:rPr lang="zh-CN" altLang="en-US" smtClean="0"/>
              <a:t>  对2+6进行计算的算法描述</a:t>
            </a:r>
          </a:p>
          <a:p>
            <a:pPr lvl="1" algn="just" eaLnBrk="1" hangingPunct="1">
              <a:lnSpc>
                <a:spcPct val="90000"/>
              </a:lnSpc>
            </a:pPr>
            <a:r>
              <a:rPr lang="zh-CN" altLang="en-US" smtClean="0"/>
              <a:t>用机器指令对“2+6”进行计算的算法描述：</a:t>
            </a:r>
          </a:p>
          <a:p>
            <a:pPr lvl="2" algn="just" eaLnBrk="1" hangingPunct="1">
              <a:lnSpc>
                <a:spcPct val="90000"/>
              </a:lnSpc>
            </a:pPr>
            <a:r>
              <a:rPr lang="zh-CN" altLang="en-US" smtClean="0"/>
              <a:t>          </a:t>
            </a:r>
            <a:r>
              <a:rPr lang="zh-CN" altLang="en-US" sz="2800" smtClean="0"/>
              <a:t>101100</a:t>
            </a:r>
            <a:r>
              <a:rPr lang="zh-CN" altLang="en-US" sz="2800" smtClean="0">
                <a:solidFill>
                  <a:schemeClr val="accent2"/>
                </a:solidFill>
              </a:rPr>
              <a:t>000000</a:t>
            </a:r>
            <a:r>
              <a:rPr lang="zh-CN" altLang="en-US" sz="2800" smtClean="0">
                <a:solidFill>
                  <a:srgbClr val="0000CC"/>
                </a:solidFill>
              </a:rPr>
              <a:t>0110</a:t>
            </a:r>
          </a:p>
          <a:p>
            <a:pPr lvl="2" algn="just" eaLnBrk="1" hangingPunct="1">
              <a:lnSpc>
                <a:spcPct val="90000"/>
              </a:lnSpc>
            </a:pPr>
            <a:r>
              <a:rPr lang="zh-CN" altLang="en-US" sz="2800" smtClean="0"/>
              <a:t>         000001</a:t>
            </a:r>
            <a:r>
              <a:rPr lang="zh-CN" altLang="en-US" sz="2800" smtClean="0">
                <a:solidFill>
                  <a:schemeClr val="accent2"/>
                </a:solidFill>
              </a:rPr>
              <a:t>000000</a:t>
            </a:r>
            <a:r>
              <a:rPr lang="zh-CN" altLang="en-US" sz="2800" smtClean="0">
                <a:solidFill>
                  <a:srgbClr val="0000CC"/>
                </a:solidFill>
              </a:rPr>
              <a:t>0010</a:t>
            </a:r>
          </a:p>
          <a:p>
            <a:pPr lvl="2" algn="just" eaLnBrk="1" hangingPunct="1">
              <a:lnSpc>
                <a:spcPct val="90000"/>
              </a:lnSpc>
            </a:pPr>
            <a:r>
              <a:rPr lang="zh-CN" altLang="en-US" sz="2800" smtClean="0"/>
              <a:t>         101000100101000000</a:t>
            </a:r>
            <a:r>
              <a:rPr lang="zh-CN" altLang="en-US" sz="2800" smtClean="0">
                <a:solidFill>
                  <a:schemeClr val="accent2"/>
                </a:solidFill>
              </a:rPr>
              <a:t>000000</a:t>
            </a:r>
          </a:p>
          <a:p>
            <a:pPr lvl="1" algn="just" eaLnBrk="1" hangingPunct="1">
              <a:lnSpc>
                <a:spcPct val="90000"/>
              </a:lnSpc>
            </a:pPr>
            <a:r>
              <a:rPr lang="zh-CN" altLang="en-US" smtClean="0"/>
              <a:t>汇编语言对“2+6”进行计算的算法描述：</a:t>
            </a:r>
          </a:p>
          <a:p>
            <a:pPr lvl="2" algn="just" eaLnBrk="1" hangingPunct="1">
              <a:lnSpc>
                <a:spcPct val="90000"/>
              </a:lnSpc>
            </a:pPr>
            <a:r>
              <a:rPr lang="zh-CN" altLang="en-US" smtClean="0"/>
              <a:t>        </a:t>
            </a:r>
            <a:r>
              <a:rPr lang="en-US" altLang="zh-CN" smtClean="0"/>
              <a:t>MOV AL，6</a:t>
            </a:r>
          </a:p>
          <a:p>
            <a:pPr lvl="2" algn="just" eaLnBrk="1" hangingPunct="1">
              <a:lnSpc>
                <a:spcPct val="90000"/>
              </a:lnSpc>
            </a:pPr>
            <a:r>
              <a:rPr lang="en-US" altLang="zh-CN" smtClean="0"/>
              <a:t>        ADD AL，2</a:t>
            </a:r>
          </a:p>
          <a:p>
            <a:pPr lvl="2" algn="just" eaLnBrk="1" hangingPunct="1">
              <a:lnSpc>
                <a:spcPct val="90000"/>
              </a:lnSpc>
            </a:pPr>
            <a:r>
              <a:rPr lang="en-US" altLang="zh-CN" smtClean="0"/>
              <a:t>        MOV VC，AL </a:t>
            </a:r>
            <a:endParaRPr lang="zh-CN" altLang="en-US" smtClean="0"/>
          </a:p>
          <a:p>
            <a:pPr eaLnBrk="1" hangingPunct="1">
              <a:lnSpc>
                <a:spcPct val="90000"/>
              </a:lnSpc>
            </a:pPr>
            <a:endParaRPr lang="zh-CN" altLang="en-US" smtClean="0"/>
          </a:p>
        </p:txBody>
      </p:sp>
      <p:sp>
        <p:nvSpPr>
          <p:cNvPr id="6451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58B324D2-860D-4244-B926-731E8AC742A4}" type="slidenum">
              <a:rPr lang="zh-CN" altLang="en-US" smtClean="0"/>
              <a:t>31</a:t>
            </a:fld>
            <a:r>
              <a:rPr lang="zh-CN" altLang="en-US" smtClean="0"/>
              <a:t>页</a:t>
            </a:r>
            <a:endParaRPr lang="zh-CN" altLang="en-US" smtClean="0">
              <a:solidFill>
                <a:schemeClr val="tx1"/>
              </a:solidFill>
            </a:endParaRPr>
          </a:p>
        </p:txBody>
      </p:sp>
      <p:sp>
        <p:nvSpPr>
          <p:cNvPr id="64514" name="Rectangle 2"/>
          <p:cNvSpPr>
            <a:spLocks noGrp="1" noChangeArrowheads="1"/>
          </p:cNvSpPr>
          <p:nvPr>
            <p:ph type="title" idx="4294967295"/>
          </p:nvPr>
        </p:nvSpPr>
        <p:spPr/>
        <p:txBody>
          <a:bodyPr/>
          <a:lstStyle/>
          <a:p>
            <a:pPr eaLnBrk="1" hangingPunct="1"/>
            <a:r>
              <a:rPr lang="zh-CN" altLang="en-US" dirty="0" smtClean="0">
                <a:ea typeface="楷体_GB2312" pitchFamily="49" charset="-122"/>
              </a:rPr>
              <a:t>汇编语言</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eaLnBrk="1" hangingPunct="1"/>
            <a:r>
              <a:rPr lang="zh-CN" altLang="en-US" smtClean="0"/>
              <a:t>汇编语言语句与特定的机器指令有一一对应的关系，但是它毕竟不同于由二进制组成的机器指令，它还需要经汇编程序翻译为机器指令后才能运行。</a:t>
            </a:r>
          </a:p>
          <a:p>
            <a:pPr eaLnBrk="1" hangingPunct="1"/>
            <a:r>
              <a:rPr lang="zh-CN" altLang="en-US" smtClean="0"/>
              <a:t>汇编语言源程序经汇编程序翻译成机器指令，再在实际的机器中执行。</a:t>
            </a:r>
          </a:p>
          <a:p>
            <a:pPr lvl="1" eaLnBrk="1" hangingPunct="1"/>
            <a:r>
              <a:rPr lang="zh-CN" altLang="en-US" smtClean="0"/>
              <a:t>就汇编语言的用户而言，该机器是可以直接识别汇编语言的，从而产生了一个属于抽象形态的重要概念，即虚拟机的概念。 </a:t>
            </a:r>
          </a:p>
        </p:txBody>
      </p:sp>
      <p:sp>
        <p:nvSpPr>
          <p:cNvPr id="6553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9B2F30CC-ADA3-4202-ADD4-FBBC2BFBDD2F}" type="slidenum">
              <a:rPr lang="zh-CN" altLang="en-US" smtClean="0"/>
              <a:t>32</a:t>
            </a:fld>
            <a:r>
              <a:rPr lang="zh-CN" altLang="en-US" smtClean="0"/>
              <a:t>页</a:t>
            </a:r>
            <a:endParaRPr lang="zh-CN" altLang="en-US" smtClean="0">
              <a:solidFill>
                <a:schemeClr val="tx1"/>
              </a:solidFill>
            </a:endParaRPr>
          </a:p>
        </p:txBody>
      </p:sp>
      <p:sp>
        <p:nvSpPr>
          <p:cNvPr id="2" name="标题 1"/>
          <p:cNvSpPr>
            <a:spLocks noGrp="1"/>
          </p:cNvSpPr>
          <p:nvPr>
            <p:ph type="title" idx="4294967295"/>
          </p:nvPr>
        </p:nvSpPr>
        <p:spPr/>
        <p:txBody>
          <a:bodyPr/>
          <a:lstStyle/>
          <a:p>
            <a:r>
              <a:rPr lang="zh-CN" altLang="en-US" dirty="0" smtClean="0"/>
              <a:t>汇编语言</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pPr eaLnBrk="1" hangingPunct="1"/>
            <a:r>
              <a:rPr lang="zh-CN" altLang="en-US" smtClean="0"/>
              <a:t>抽象的计算机</a:t>
            </a:r>
          </a:p>
          <a:p>
            <a:pPr lvl="1" eaLnBrk="1" hangingPunct="1"/>
            <a:r>
              <a:rPr lang="zh-CN" altLang="en-US" smtClean="0"/>
              <a:t>由软件实现，并与实际机器一样，都具有一个指令集并可以使用不同的存储区域。</a:t>
            </a:r>
          </a:p>
          <a:p>
            <a:pPr lvl="1" eaLnBrk="1" hangingPunct="1"/>
            <a:r>
              <a:rPr lang="zh-CN" altLang="en-US" smtClean="0"/>
              <a:t>例如，一台机器上配有</a:t>
            </a:r>
            <a:r>
              <a:rPr lang="en-US" altLang="zh-CN" smtClean="0"/>
              <a:t>C</a:t>
            </a:r>
            <a:r>
              <a:rPr lang="zh-CN" altLang="en-US" smtClean="0"/>
              <a:t>语言和</a:t>
            </a:r>
            <a:r>
              <a:rPr lang="en-US" altLang="zh-CN" smtClean="0"/>
              <a:t>Pascal</a:t>
            </a:r>
            <a:r>
              <a:rPr lang="zh-CN" altLang="en-US" smtClean="0"/>
              <a:t>语言的编译程序，对</a:t>
            </a:r>
            <a:r>
              <a:rPr lang="en-US" altLang="zh-CN" smtClean="0"/>
              <a:t>C</a:t>
            </a:r>
            <a:r>
              <a:rPr lang="zh-CN" altLang="en-US" smtClean="0"/>
              <a:t>语言用户来说，这台机器就是以</a:t>
            </a:r>
            <a:r>
              <a:rPr lang="en-US" altLang="zh-CN" smtClean="0"/>
              <a:t>C</a:t>
            </a:r>
            <a:r>
              <a:rPr lang="zh-CN" altLang="en-US" smtClean="0"/>
              <a:t>语言为机器语言的虚拟机，对</a:t>
            </a:r>
            <a:r>
              <a:rPr lang="en-US" altLang="zh-CN" smtClean="0"/>
              <a:t>Pascal</a:t>
            </a:r>
            <a:r>
              <a:rPr lang="zh-CN" altLang="en-US" smtClean="0"/>
              <a:t>用户来说，这台机器就是以</a:t>
            </a:r>
            <a:r>
              <a:rPr lang="en-US" altLang="zh-CN" smtClean="0"/>
              <a:t>Pascal</a:t>
            </a:r>
            <a:r>
              <a:rPr lang="zh-CN" altLang="en-US" smtClean="0"/>
              <a:t>语言为机器语言的虚拟机。</a:t>
            </a:r>
          </a:p>
        </p:txBody>
      </p:sp>
      <p:sp>
        <p:nvSpPr>
          <p:cNvPr id="6656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BD9451E4-90A6-46B6-8500-89E448D452C6}" type="slidenum">
              <a:rPr lang="zh-CN" altLang="en-US" smtClean="0"/>
              <a:t>33</a:t>
            </a:fld>
            <a:r>
              <a:rPr lang="zh-CN" altLang="en-US" smtClean="0"/>
              <a:t>页</a:t>
            </a:r>
            <a:endParaRPr lang="zh-CN" altLang="en-US" smtClean="0">
              <a:solidFill>
                <a:schemeClr val="tx1"/>
              </a:solidFill>
            </a:endParaRPr>
          </a:p>
        </p:txBody>
      </p:sp>
      <p:sp>
        <p:nvSpPr>
          <p:cNvPr id="66562" name="Rectangle 2"/>
          <p:cNvSpPr>
            <a:spLocks noGrp="1" noChangeArrowheads="1"/>
          </p:cNvSpPr>
          <p:nvPr>
            <p:ph type="title" idx="4294967295"/>
          </p:nvPr>
        </p:nvSpPr>
        <p:spPr/>
        <p:txBody>
          <a:bodyPr/>
          <a:lstStyle/>
          <a:p>
            <a:pPr eaLnBrk="1" hangingPunct="1"/>
            <a:r>
              <a:rPr lang="zh-CN" altLang="en-US" smtClean="0"/>
              <a:t>虚拟机</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lstStyle/>
          <a:p>
            <a:pPr algn="just" eaLnBrk="1" hangingPunct="1"/>
            <a:r>
              <a:rPr lang="zh-CN" altLang="en-US" smtClean="0"/>
              <a:t>虚拟机可分为</a:t>
            </a:r>
          </a:p>
          <a:p>
            <a:pPr lvl="1" algn="just" eaLnBrk="1" hangingPunct="1"/>
            <a:r>
              <a:rPr lang="zh-CN" altLang="en-US" smtClean="0"/>
              <a:t>固件虚拟机</a:t>
            </a:r>
          </a:p>
          <a:p>
            <a:pPr lvl="1" algn="just" eaLnBrk="1" hangingPunct="1"/>
            <a:r>
              <a:rPr lang="zh-CN" altLang="en-US" smtClean="0"/>
              <a:t>操作系统虚拟机</a:t>
            </a:r>
          </a:p>
          <a:p>
            <a:pPr lvl="1" algn="just" eaLnBrk="1" hangingPunct="1"/>
            <a:r>
              <a:rPr lang="zh-CN" altLang="en-US" smtClean="0"/>
              <a:t>汇编语言虚拟机</a:t>
            </a:r>
          </a:p>
          <a:p>
            <a:pPr lvl="1" algn="just" eaLnBrk="1" hangingPunct="1"/>
            <a:r>
              <a:rPr lang="zh-CN" altLang="en-US" smtClean="0"/>
              <a:t>高级语言虚拟机</a:t>
            </a:r>
          </a:p>
          <a:p>
            <a:pPr lvl="1" algn="just" eaLnBrk="1" hangingPunct="1"/>
            <a:r>
              <a:rPr lang="zh-CN" altLang="en-US" smtClean="0"/>
              <a:t>应用语言虚拟机等</a:t>
            </a:r>
          </a:p>
        </p:txBody>
      </p:sp>
      <p:sp>
        <p:nvSpPr>
          <p:cNvPr id="6758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FC602B01-D486-4D04-BF12-B31721146EF6}" type="slidenum">
              <a:rPr lang="zh-CN" altLang="en-US" smtClean="0"/>
              <a:t>34</a:t>
            </a:fld>
            <a:r>
              <a:rPr lang="zh-CN" altLang="en-US" smtClean="0"/>
              <a:t>页</a:t>
            </a:r>
            <a:endParaRPr lang="zh-CN" altLang="en-US" smtClean="0">
              <a:solidFill>
                <a:schemeClr val="tx1"/>
              </a:solidFill>
            </a:endParaRPr>
          </a:p>
        </p:txBody>
      </p:sp>
      <p:sp>
        <p:nvSpPr>
          <p:cNvPr id="67586" name="Rectangle 2"/>
          <p:cNvSpPr>
            <a:spLocks noGrp="1" noChangeArrowheads="1"/>
          </p:cNvSpPr>
          <p:nvPr>
            <p:ph type="title" idx="4294967295"/>
          </p:nvPr>
        </p:nvSpPr>
        <p:spPr/>
        <p:txBody>
          <a:bodyPr/>
          <a:lstStyle/>
          <a:p>
            <a:pPr eaLnBrk="1" hangingPunct="1"/>
            <a:r>
              <a:rPr lang="zh-CN" altLang="en-US" smtClean="0">
                <a:ea typeface="楷体_GB2312" pitchFamily="49" charset="-122"/>
              </a:rPr>
              <a:t>虚拟机的层次之分</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lstStyle/>
          <a:p>
            <a:pPr eaLnBrk="1" hangingPunct="1">
              <a:lnSpc>
                <a:spcPct val="90000"/>
              </a:lnSpc>
            </a:pPr>
            <a:r>
              <a:rPr lang="zh-CN" altLang="en-US" sz="2800" smtClean="0"/>
              <a:t>当机器（实际机器或虚拟机）确定下来后，所识别的语言也随之确定；反之，当一种语言形式化后，所需要支撑的机器也可以确定下来。从计算机系统的层次结构图中可以清晰地看到这种机器与语言的关系。虚拟机是计算学科中抽象的重要内容。引入虚拟机的概念，就计算机语言而言，有以下意义和作用：</a:t>
            </a:r>
          </a:p>
          <a:p>
            <a:pPr eaLnBrk="1" hangingPunct="1">
              <a:lnSpc>
                <a:spcPct val="90000"/>
              </a:lnSpc>
            </a:pPr>
            <a:r>
              <a:rPr lang="zh-CN" altLang="en-US" smtClean="0"/>
              <a:t>有助于我们正确理解各种语言的实质和实现途径 </a:t>
            </a:r>
          </a:p>
          <a:p>
            <a:pPr eaLnBrk="1" hangingPunct="1">
              <a:lnSpc>
                <a:spcPct val="90000"/>
              </a:lnSpc>
            </a:pPr>
            <a:r>
              <a:rPr lang="zh-CN" altLang="en-US" smtClean="0"/>
              <a:t>推动了计算机体系结构以及计算机语言的发展</a:t>
            </a:r>
          </a:p>
          <a:p>
            <a:pPr eaLnBrk="1" hangingPunct="1">
              <a:lnSpc>
                <a:spcPct val="90000"/>
              </a:lnSpc>
            </a:pPr>
            <a:r>
              <a:rPr lang="zh-CN" altLang="en-US" smtClean="0"/>
              <a:t>有助于各层次计算机语言自身的完善 </a:t>
            </a:r>
          </a:p>
        </p:txBody>
      </p:sp>
      <p:sp>
        <p:nvSpPr>
          <p:cNvPr id="6860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4CD906E4-0B3D-4C93-ACFE-8E01A06FB9D5}" type="slidenum">
              <a:rPr lang="zh-CN" altLang="en-US" smtClean="0"/>
              <a:t>35</a:t>
            </a:fld>
            <a:r>
              <a:rPr lang="zh-CN" altLang="en-US" smtClean="0"/>
              <a:t>页</a:t>
            </a:r>
            <a:endParaRPr lang="zh-CN" altLang="en-US" smtClean="0">
              <a:solidFill>
                <a:schemeClr val="tx1"/>
              </a:solidFill>
            </a:endParaRPr>
          </a:p>
        </p:txBody>
      </p:sp>
      <p:sp>
        <p:nvSpPr>
          <p:cNvPr id="68610" name="Rectangle 2"/>
          <p:cNvSpPr>
            <a:spLocks noGrp="1" noChangeArrowheads="1"/>
          </p:cNvSpPr>
          <p:nvPr>
            <p:ph type="title" idx="4294967295"/>
          </p:nvPr>
        </p:nvSpPr>
        <p:spPr/>
        <p:txBody>
          <a:bodyPr/>
          <a:lstStyle/>
          <a:p>
            <a:pPr eaLnBrk="1" hangingPunct="1"/>
            <a:r>
              <a:rPr lang="zh-CN" altLang="en-US" smtClean="0"/>
              <a:t>虚拟机的意义和作用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虽然与机器语言相比，汇编语言的产生是一个很大的进步，但是用它来进行程序设计仍然比较困难。于是人们着手对它进行改进。一是发展宏汇编，即用一条宏指令代替若干条汇编指令，从而提高编程效率。现在人们使用的汇编语言，大多数都是宏汇编语言。二是创建高级语言，使编程更加方便。</a:t>
            </a:r>
          </a:p>
          <a:p>
            <a:pPr lvl="1"/>
            <a:r>
              <a:rPr lang="zh-CN" altLang="en-US" dirty="0" smtClean="0"/>
              <a:t>如用高级语言对例子</a:t>
            </a:r>
            <a:r>
              <a:rPr lang="en-US" altLang="zh-CN" dirty="0" smtClean="0"/>
              <a:t>2+6</a:t>
            </a:r>
            <a:r>
              <a:rPr lang="zh-CN" altLang="en-US" dirty="0" smtClean="0"/>
              <a:t>进行计算的算法描述，其描述与数学描述一样，即</a:t>
            </a:r>
            <a:r>
              <a:rPr lang="en-US" altLang="zh-CN" dirty="0" smtClean="0"/>
              <a:t>2+6</a:t>
            </a:r>
            <a:r>
              <a:rPr lang="zh-CN" altLang="en-US" dirty="0" smtClean="0"/>
              <a:t>。</a:t>
            </a:r>
          </a:p>
        </p:txBody>
      </p:sp>
      <p:sp>
        <p:nvSpPr>
          <p:cNvPr id="4" name="标题 3"/>
          <p:cNvSpPr>
            <a:spLocks noGrp="1"/>
          </p:cNvSpPr>
          <p:nvPr>
            <p:ph type="title" idx="4294967295"/>
          </p:nvPr>
        </p:nvSpPr>
        <p:spPr/>
        <p:txBody>
          <a:bodyPr/>
          <a:lstStyle/>
          <a:p>
            <a:r>
              <a:rPr lang="zh-CN" altLang="en-US" dirty="0" smtClean="0"/>
              <a:t>高级语言</a:t>
            </a:r>
            <a:endParaRPr lang="zh-CN" altLang="en-US" dirty="0"/>
          </a:p>
        </p:txBody>
      </p:sp>
      <p:sp>
        <p:nvSpPr>
          <p:cNvPr id="5" name="灯片编号占位符 4"/>
          <p:cNvSpPr>
            <a:spLocks noGrp="1"/>
          </p:cNvSpPr>
          <p:nvPr>
            <p:ph type="sldNum" sz="quarter" idx="12"/>
          </p:nvPr>
        </p:nvSpPr>
        <p:spPr/>
        <p:txBody>
          <a:bodyPr/>
          <a:lstStyle/>
          <a:p>
            <a:r>
              <a:rPr lang="zh-CN" altLang="en-US" smtClean="0"/>
              <a:t>第</a:t>
            </a:r>
            <a:fld id="{23DD1DED-EF02-4749-81AD-5833EEB27F51}" type="slidenum">
              <a:rPr lang="zh-CN" altLang="en-US" smtClean="0"/>
              <a:t>36</a:t>
            </a:fld>
            <a:r>
              <a:rPr lang="zh-CN" altLang="en-US" smtClean="0"/>
              <a:t>页</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p:txBody>
          <a:bodyPr/>
          <a:lstStyle/>
          <a:p>
            <a:pPr eaLnBrk="1" hangingPunct="1">
              <a:buFontTx/>
              <a:buNone/>
            </a:pPr>
            <a:r>
              <a:rPr lang="zh-CN" altLang="en-US" dirty="0" smtClean="0"/>
              <a:t>按语言的特点，可以将高级语言划分为：</a:t>
            </a:r>
          </a:p>
          <a:p>
            <a:pPr lvl="1" eaLnBrk="1" hangingPunct="1"/>
            <a:r>
              <a:rPr lang="zh-CN" altLang="en-US" dirty="0" smtClean="0"/>
              <a:t>过程式语言（如</a:t>
            </a:r>
            <a:r>
              <a:rPr lang="en-US" altLang="zh-CN" dirty="0" err="1" smtClean="0"/>
              <a:t>Cobol，Forturn，Algol，Pascal，Ada，C</a:t>
            </a:r>
            <a:r>
              <a:rPr lang="en-US" altLang="zh-CN" dirty="0" smtClean="0"/>
              <a:t>）</a:t>
            </a:r>
          </a:p>
          <a:p>
            <a:pPr lvl="1" eaLnBrk="1" hangingPunct="1"/>
            <a:r>
              <a:rPr lang="zh-CN" altLang="en-US" dirty="0" smtClean="0"/>
              <a:t>函数式语言（如</a:t>
            </a:r>
            <a:r>
              <a:rPr lang="en-US" altLang="zh-CN" dirty="0" smtClean="0"/>
              <a:t>Lisp）</a:t>
            </a:r>
          </a:p>
          <a:p>
            <a:pPr lvl="1" eaLnBrk="1" hangingPunct="1"/>
            <a:r>
              <a:rPr lang="zh-CN" altLang="en-US" dirty="0" smtClean="0"/>
              <a:t>数据流语言（如</a:t>
            </a:r>
            <a:r>
              <a:rPr lang="en-US" altLang="zh-CN" dirty="0" smtClean="0"/>
              <a:t>SISAL，VAL）</a:t>
            </a:r>
          </a:p>
          <a:p>
            <a:pPr lvl="1" eaLnBrk="1" hangingPunct="1"/>
            <a:r>
              <a:rPr lang="zh-CN" altLang="en-US" dirty="0" smtClean="0"/>
              <a:t>面向对象语言（如</a:t>
            </a:r>
            <a:r>
              <a:rPr lang="en-US" altLang="zh-CN" dirty="0" err="1" smtClean="0"/>
              <a:t>Smalltalk，CLU，C</a:t>
            </a:r>
            <a:r>
              <a:rPr lang="en-US" altLang="zh-CN" dirty="0" smtClean="0"/>
              <a:t>++）</a:t>
            </a:r>
          </a:p>
          <a:p>
            <a:pPr lvl="1" eaLnBrk="1" hangingPunct="1"/>
            <a:r>
              <a:rPr lang="zh-CN" altLang="en-US" dirty="0" smtClean="0"/>
              <a:t>逻辑语言（如</a:t>
            </a:r>
            <a:r>
              <a:rPr lang="en-US" altLang="zh-CN" dirty="0" smtClean="0"/>
              <a:t>Prolog）</a:t>
            </a:r>
          </a:p>
          <a:p>
            <a:pPr lvl="1" eaLnBrk="1" hangingPunct="1"/>
            <a:r>
              <a:rPr lang="zh-CN" altLang="en-US" dirty="0" smtClean="0"/>
              <a:t>字符串语言（如</a:t>
            </a:r>
            <a:r>
              <a:rPr lang="en-US" altLang="zh-CN" dirty="0" smtClean="0"/>
              <a:t>SNOBOL）</a:t>
            </a:r>
            <a:endParaRPr lang="zh-CN" altLang="en-US" dirty="0" smtClean="0"/>
          </a:p>
          <a:p>
            <a:pPr lvl="1" eaLnBrk="1" hangingPunct="1"/>
            <a:r>
              <a:rPr lang="zh-CN" altLang="en-US" dirty="0" smtClean="0"/>
              <a:t>并发程序设计语言（如</a:t>
            </a:r>
            <a:r>
              <a:rPr lang="en-US" altLang="zh-CN" dirty="0" smtClean="0"/>
              <a:t>Concurrent </a:t>
            </a:r>
            <a:r>
              <a:rPr lang="en-US" altLang="zh-CN" dirty="0" err="1" smtClean="0"/>
              <a:t>Pascal，Modula</a:t>
            </a:r>
            <a:r>
              <a:rPr lang="en-US" altLang="zh-CN" dirty="0" smtClean="0"/>
              <a:t> 2）</a:t>
            </a:r>
            <a:r>
              <a:rPr lang="zh-CN" altLang="en-US" dirty="0" smtClean="0"/>
              <a:t>等</a:t>
            </a:r>
          </a:p>
        </p:txBody>
      </p:sp>
      <p:sp>
        <p:nvSpPr>
          <p:cNvPr id="7168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46D9CF38-53B9-441B-9A24-ECE7877F08C5}" type="slidenum">
              <a:rPr lang="zh-CN" altLang="en-US" smtClean="0"/>
              <a:t>37</a:t>
            </a:fld>
            <a:r>
              <a:rPr lang="zh-CN" altLang="en-US" smtClean="0"/>
              <a:t>页</a:t>
            </a:r>
            <a:endParaRPr lang="zh-CN" altLang="en-US" smtClean="0">
              <a:solidFill>
                <a:schemeClr val="tx1"/>
              </a:solidFill>
            </a:endParaRPr>
          </a:p>
        </p:txBody>
      </p:sp>
      <p:sp>
        <p:nvSpPr>
          <p:cNvPr id="71682" name="Rectangle 2"/>
          <p:cNvSpPr>
            <a:spLocks noGrp="1" noChangeArrowheads="1"/>
          </p:cNvSpPr>
          <p:nvPr>
            <p:ph type="title" idx="4294967295"/>
          </p:nvPr>
        </p:nvSpPr>
        <p:spPr/>
        <p:txBody>
          <a:bodyPr/>
          <a:lstStyle/>
          <a:p>
            <a:pPr eaLnBrk="1" hangingPunct="1"/>
            <a:r>
              <a:rPr lang="zh-CN" altLang="en-US" smtClean="0">
                <a:ea typeface="楷体_GB2312" pitchFamily="49" charset="-122"/>
              </a:rPr>
              <a:t>高级语言的分类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4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24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249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49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493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493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249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lstStyle/>
          <a:p>
            <a:pPr algn="just" eaLnBrk="1" hangingPunct="1">
              <a:buFontTx/>
              <a:buNone/>
            </a:pPr>
            <a:r>
              <a:rPr lang="zh-CN" altLang="en-US" dirty="0" smtClean="0"/>
              <a:t>20世纪50年代</a:t>
            </a:r>
          </a:p>
          <a:p>
            <a:pPr algn="just" eaLnBrk="1" hangingPunct="1"/>
            <a:r>
              <a:rPr lang="zh-CN" altLang="en-US" dirty="0" smtClean="0"/>
              <a:t>美国语言学家乔姆斯基（</a:t>
            </a:r>
            <a:r>
              <a:rPr lang="en-US" altLang="zh-CN" dirty="0" smtClean="0"/>
              <a:t>Noam Chomsky）</a:t>
            </a:r>
            <a:r>
              <a:rPr lang="zh-CN" altLang="en-US" dirty="0" smtClean="0"/>
              <a:t>关于语言分层的理论，</a:t>
            </a:r>
          </a:p>
          <a:p>
            <a:pPr algn="just" eaLnBrk="1" hangingPunct="1"/>
            <a:r>
              <a:rPr lang="zh-CN" altLang="en-US" dirty="0" smtClean="0"/>
              <a:t>巴科斯（</a:t>
            </a:r>
            <a:r>
              <a:rPr lang="en-US" altLang="zh-CN" dirty="0" smtClean="0"/>
              <a:t>Backus）、</a:t>
            </a:r>
            <a:r>
              <a:rPr lang="zh-CN" altLang="en-US" dirty="0" smtClean="0"/>
              <a:t>瑙尔（</a:t>
            </a:r>
            <a:r>
              <a:rPr lang="en-US" altLang="zh-CN" dirty="0" err="1" smtClean="0"/>
              <a:t>Naur</a:t>
            </a:r>
            <a:r>
              <a:rPr lang="en-US" altLang="zh-CN" dirty="0" smtClean="0"/>
              <a:t>）</a:t>
            </a:r>
            <a:r>
              <a:rPr lang="zh-CN" altLang="en-US" dirty="0" smtClean="0"/>
              <a:t>的关于“上下文无关方法表示形式”的研究成果推动了语法形式化的研究。</a:t>
            </a:r>
          </a:p>
          <a:p>
            <a:pPr algn="just" eaLnBrk="1" hangingPunct="1"/>
            <a:r>
              <a:rPr lang="zh-CN" altLang="en-US" dirty="0" smtClean="0"/>
              <a:t>其结果是，在</a:t>
            </a:r>
            <a:r>
              <a:rPr lang="en-US" altLang="zh-CN" dirty="0" smtClean="0"/>
              <a:t>ALGOL60</a:t>
            </a:r>
            <a:r>
              <a:rPr lang="zh-CN" altLang="en-US" dirty="0" smtClean="0"/>
              <a:t>的文本设计中第一次使用了</a:t>
            </a:r>
            <a:r>
              <a:rPr lang="en-US" altLang="zh-CN" dirty="0" smtClean="0"/>
              <a:t>BNF</a:t>
            </a:r>
            <a:r>
              <a:rPr lang="zh-CN" altLang="en-US" dirty="0" smtClean="0"/>
              <a:t>范式来表示语法，并且第一次在语言文本中明确提出应将语法和语义区分开来。</a:t>
            </a:r>
          </a:p>
          <a:p>
            <a:pPr eaLnBrk="1" hangingPunct="1"/>
            <a:endParaRPr lang="zh-CN" altLang="en-US" dirty="0" smtClean="0"/>
          </a:p>
        </p:txBody>
      </p:sp>
      <p:sp>
        <p:nvSpPr>
          <p:cNvPr id="7270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2F96CD21-33D4-4F08-8531-EE5E3F609A5D}" type="slidenum">
              <a:rPr lang="zh-CN" altLang="en-US" smtClean="0"/>
              <a:t>38</a:t>
            </a:fld>
            <a:r>
              <a:rPr lang="zh-CN" altLang="en-US" smtClean="0"/>
              <a:t>页</a:t>
            </a:r>
            <a:endParaRPr lang="zh-CN" altLang="en-US" smtClean="0">
              <a:solidFill>
                <a:schemeClr val="tx1"/>
              </a:solidFill>
            </a:endParaRPr>
          </a:p>
        </p:txBody>
      </p:sp>
      <p:sp>
        <p:nvSpPr>
          <p:cNvPr id="72706" name="Rectangle 2"/>
          <p:cNvSpPr>
            <a:spLocks noGrp="1" noChangeArrowheads="1"/>
          </p:cNvSpPr>
          <p:nvPr>
            <p:ph type="title" idx="4294967295"/>
          </p:nvPr>
        </p:nvSpPr>
        <p:spPr/>
        <p:txBody>
          <a:bodyPr/>
          <a:lstStyle/>
          <a:p>
            <a:pPr eaLnBrk="1" hangingPunct="1"/>
            <a:r>
              <a:rPr lang="zh-CN" altLang="en-US" smtClean="0"/>
              <a:t>高级语言的形式化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p:txBody>
          <a:bodyPr/>
          <a:lstStyle/>
          <a:p>
            <a:pPr algn="just" eaLnBrk="1" hangingPunct="1"/>
            <a:r>
              <a:rPr lang="zh-CN" altLang="en-US" smtClean="0"/>
              <a:t>20世纪50年代至60年代间，面向语法的编译自动化理论得到了很大发展，使语法形式化研究的成果达到实用化的水平。</a:t>
            </a:r>
          </a:p>
          <a:p>
            <a:pPr algn="just" eaLnBrk="1" hangingPunct="1"/>
            <a:r>
              <a:rPr lang="zh-CN" altLang="en-US" smtClean="0"/>
              <a:t>语法形式化问题基本解决以后，人们逐步把注意力集中到语义形式化的研究方面, 20世纪60年代，相继诞生了</a:t>
            </a:r>
          </a:p>
          <a:p>
            <a:pPr lvl="1" algn="just" eaLnBrk="1" hangingPunct="1"/>
            <a:r>
              <a:rPr lang="zh-CN" altLang="en-US" smtClean="0"/>
              <a:t>操作语义学</a:t>
            </a:r>
          </a:p>
          <a:p>
            <a:pPr lvl="1" algn="just" eaLnBrk="1" hangingPunct="1"/>
            <a:r>
              <a:rPr lang="zh-CN" altLang="en-US" smtClean="0"/>
              <a:t>指称语义学</a:t>
            </a:r>
          </a:p>
          <a:p>
            <a:pPr lvl="1" algn="just" eaLnBrk="1" hangingPunct="1"/>
            <a:r>
              <a:rPr lang="zh-CN" altLang="en-US" smtClean="0"/>
              <a:t>公理语义学</a:t>
            </a:r>
          </a:p>
          <a:p>
            <a:pPr lvl="1" algn="just" eaLnBrk="1" hangingPunct="1"/>
            <a:r>
              <a:rPr lang="zh-CN" altLang="en-US" smtClean="0"/>
              <a:t>代数语义学等语义学理论</a:t>
            </a:r>
          </a:p>
        </p:txBody>
      </p:sp>
      <p:sp>
        <p:nvSpPr>
          <p:cNvPr id="7372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1441EF36-BE9E-465B-A139-89BBB40F554F}" type="slidenum">
              <a:rPr lang="zh-CN" altLang="en-US" smtClean="0"/>
              <a:t>39</a:t>
            </a:fld>
            <a:r>
              <a:rPr lang="zh-CN" altLang="en-US" smtClean="0"/>
              <a:t>页</a:t>
            </a:r>
            <a:endParaRPr lang="zh-CN" altLang="en-US" smtClean="0">
              <a:solidFill>
                <a:schemeClr val="tx1"/>
              </a:solidFill>
            </a:endParaRPr>
          </a:p>
        </p:txBody>
      </p:sp>
      <p:sp>
        <p:nvSpPr>
          <p:cNvPr id="73730" name="Rectangle 2"/>
          <p:cNvSpPr>
            <a:spLocks noGrp="1" noChangeArrowheads="1"/>
          </p:cNvSpPr>
          <p:nvPr>
            <p:ph type="title" idx="4294967295"/>
          </p:nvPr>
        </p:nvSpPr>
        <p:spPr/>
        <p:txBody>
          <a:bodyPr/>
          <a:lstStyle/>
          <a:p>
            <a:pPr eaLnBrk="1" hangingPunct="1"/>
            <a:r>
              <a:rPr lang="zh-CN" altLang="en-US" smtClean="0"/>
              <a:t>高级语言的形式化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eaLnBrk="1" hangingPunct="1"/>
            <a:r>
              <a:rPr lang="zh-CN" altLang="en-US" sz="2800" dirty="0" smtClean="0"/>
              <a:t>在计算学科中，从统一合理的理论发展过程来看，理论形态包括以下4个步骤的内容：</a:t>
            </a:r>
          </a:p>
          <a:p>
            <a:pPr lvl="1" algn="just" eaLnBrk="1" hangingPunct="1">
              <a:spcBef>
                <a:spcPct val="50000"/>
              </a:spcBef>
              <a:buFontTx/>
              <a:buNone/>
            </a:pPr>
            <a:r>
              <a:rPr lang="zh-CN" altLang="en-US" sz="2400" dirty="0" smtClean="0"/>
              <a:t>（1）表述研究对象的特征（定义和公理）；</a:t>
            </a:r>
          </a:p>
          <a:p>
            <a:pPr lvl="1" algn="just" eaLnBrk="1" hangingPunct="1">
              <a:spcBef>
                <a:spcPct val="50000"/>
              </a:spcBef>
              <a:buFontTx/>
              <a:buNone/>
            </a:pPr>
            <a:r>
              <a:rPr lang="zh-CN" altLang="en-US" sz="2400" dirty="0" smtClean="0"/>
              <a:t>（2）假设对象之间的基本性质和对象之间可能存在的关系（定理）；</a:t>
            </a:r>
          </a:p>
          <a:p>
            <a:pPr lvl="1" algn="just" eaLnBrk="1" hangingPunct="1">
              <a:spcBef>
                <a:spcPct val="50000"/>
              </a:spcBef>
              <a:buFontTx/>
              <a:buNone/>
            </a:pPr>
            <a:r>
              <a:rPr lang="zh-CN" altLang="en-US" sz="2400" dirty="0" smtClean="0"/>
              <a:t>（3）确定这些关系是否为真（证明）；</a:t>
            </a:r>
          </a:p>
          <a:p>
            <a:pPr lvl="1" eaLnBrk="1" hangingPunct="1">
              <a:spcBef>
                <a:spcPct val="50000"/>
              </a:spcBef>
              <a:buFontTx/>
              <a:buNone/>
            </a:pPr>
            <a:r>
              <a:rPr lang="zh-CN" altLang="en-US" sz="2400" dirty="0" smtClean="0">
                <a:latin typeface="宋体" pitchFamily="2" charset="-122"/>
              </a:rPr>
              <a:t>（</a:t>
            </a:r>
            <a:r>
              <a:rPr lang="zh-CN" altLang="en-US" sz="2400" dirty="0" smtClean="0"/>
              <a:t>4</a:t>
            </a:r>
            <a:r>
              <a:rPr lang="zh-CN" altLang="en-US" sz="2400" dirty="0" smtClean="0">
                <a:latin typeface="宋体" pitchFamily="2" charset="-122"/>
              </a:rPr>
              <a:t>）结论。</a:t>
            </a:r>
            <a:r>
              <a:rPr lang="zh-CN" altLang="en-US" sz="2400" dirty="0" smtClean="0"/>
              <a:t> </a:t>
            </a:r>
          </a:p>
        </p:txBody>
      </p:sp>
      <p:sp>
        <p:nvSpPr>
          <p:cNvPr id="296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84B1D3C8-2322-48CD-AB1D-5C66D0B3281D}" type="slidenum">
              <a:rPr lang="zh-CN" altLang="en-US" smtClean="0"/>
              <a:t>4</a:t>
            </a:fld>
            <a:r>
              <a:rPr lang="zh-CN" altLang="en-US" smtClean="0"/>
              <a:t>页</a:t>
            </a:r>
            <a:endParaRPr lang="zh-CN" altLang="en-US" smtClean="0">
              <a:solidFill>
                <a:schemeClr val="tx1"/>
              </a:solidFill>
            </a:endParaRPr>
          </a:p>
        </p:txBody>
      </p:sp>
      <p:sp>
        <p:nvSpPr>
          <p:cNvPr id="2" name="标题 1"/>
          <p:cNvSpPr>
            <a:spLocks noGrp="1"/>
          </p:cNvSpPr>
          <p:nvPr>
            <p:ph type="title" idx="4294967295"/>
          </p:nvPr>
        </p:nvSpPr>
        <p:spPr/>
        <p:txBody>
          <a:bodyPr/>
          <a:lstStyle/>
          <a:p>
            <a:r>
              <a:rPr lang="zh-CN" altLang="en-US" dirty="0" smtClean="0"/>
              <a:t>计算学科中的理论形态</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a:lstStyle/>
          <a:p>
            <a:pPr eaLnBrk="1" hangingPunct="1"/>
            <a:r>
              <a:rPr lang="zh-CN" altLang="en-US" sz="2800" dirty="0" smtClean="0"/>
              <a:t>50年代高级语言出现</a:t>
            </a:r>
          </a:p>
          <a:p>
            <a:pPr eaLnBrk="1" hangingPunct="1"/>
            <a:r>
              <a:rPr lang="zh-CN" altLang="en-US" sz="2800" dirty="0" smtClean="0"/>
              <a:t>60年代奠基性研究</a:t>
            </a:r>
          </a:p>
          <a:p>
            <a:pPr eaLnBrk="1" hangingPunct="1"/>
            <a:r>
              <a:rPr lang="zh-CN" altLang="en-US" sz="2800" dirty="0" smtClean="0"/>
              <a:t>70年代完善的软件工程工具</a:t>
            </a:r>
          </a:p>
          <a:p>
            <a:pPr eaLnBrk="1" hangingPunct="1"/>
            <a:r>
              <a:rPr lang="zh-CN" altLang="en-US" sz="2800" dirty="0" smtClean="0"/>
              <a:t>80年代面向对象发展</a:t>
            </a:r>
          </a:p>
          <a:p>
            <a:pPr eaLnBrk="1" hangingPunct="1"/>
            <a:r>
              <a:rPr lang="zh-CN" altLang="en-US" sz="2800" dirty="0" smtClean="0"/>
              <a:t>90年代多范型、持久化、多媒体、平台无关</a:t>
            </a:r>
          </a:p>
          <a:p>
            <a:pPr eaLnBrk="1" hangingPunct="1"/>
            <a:r>
              <a:rPr lang="zh-CN" altLang="en-US" sz="2800" dirty="0" smtClean="0"/>
              <a:t>并行、声明式程序设计时代</a:t>
            </a:r>
          </a:p>
          <a:p>
            <a:pPr eaLnBrk="1" hangingPunct="1">
              <a:buFontTx/>
              <a:buNone/>
            </a:pPr>
            <a:endParaRPr lang="zh-CN" altLang="en-US" sz="2800" dirty="0" smtClean="0"/>
          </a:p>
        </p:txBody>
      </p:sp>
      <p:sp>
        <p:nvSpPr>
          <p:cNvPr id="7475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CC051E86-D5B8-4C25-8CBD-B7F8CC525468}" type="slidenum">
              <a:rPr lang="zh-CN" altLang="en-US" smtClean="0"/>
              <a:t>40</a:t>
            </a:fld>
            <a:r>
              <a:rPr lang="zh-CN" altLang="en-US" smtClean="0"/>
              <a:t>页</a:t>
            </a:r>
            <a:endParaRPr lang="zh-CN" altLang="en-US" smtClean="0">
              <a:solidFill>
                <a:schemeClr val="tx1"/>
              </a:solidFill>
            </a:endParaRPr>
          </a:p>
        </p:txBody>
      </p:sp>
      <p:sp>
        <p:nvSpPr>
          <p:cNvPr id="74754" name="Rectangle 2"/>
          <p:cNvSpPr>
            <a:spLocks noGrp="1" noChangeArrowheads="1"/>
          </p:cNvSpPr>
          <p:nvPr>
            <p:ph type="title" idx="4294967295"/>
          </p:nvPr>
        </p:nvSpPr>
        <p:spPr/>
        <p:txBody>
          <a:bodyPr/>
          <a:lstStyle/>
          <a:p>
            <a:pPr eaLnBrk="1" hangingPunct="1"/>
            <a:r>
              <a:rPr lang="zh-CN" altLang="zh-CN" smtClean="0"/>
              <a:t>高级语言</a:t>
            </a:r>
            <a:r>
              <a:rPr lang="zh-CN" altLang="en-US" smtClean="0"/>
              <a:t>简史</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ADC1C3DC-13F6-4B4B-AFD5-88AC7FCC8BF2}" type="slidenum">
              <a:rPr lang="zh-CN" altLang="en-US" smtClean="0"/>
              <a:t>41</a:t>
            </a:fld>
            <a:r>
              <a:rPr lang="zh-CN" altLang="en-US" smtClean="0"/>
              <a:t>页</a:t>
            </a:r>
            <a:endParaRPr lang="zh-CN" altLang="en-US" smtClean="0">
              <a:solidFill>
                <a:schemeClr val="tx1"/>
              </a:solidFill>
            </a:endParaRPr>
          </a:p>
        </p:txBody>
      </p:sp>
      <p:sp>
        <p:nvSpPr>
          <p:cNvPr id="75778" name="Text Box 2"/>
          <p:cNvSpPr txBox="1">
            <a:spLocks noChangeArrowheads="1"/>
          </p:cNvSpPr>
          <p:nvPr/>
        </p:nvSpPr>
        <p:spPr bwMode="auto">
          <a:xfrm>
            <a:off x="1036638" y="60325"/>
            <a:ext cx="18288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5298" tIns="37649" rIns="75298" bIns="37649">
            <a:spAutoFit/>
          </a:bodyPr>
          <a:lstStyle>
            <a:lvl1pPr algn="ctr" defTabSz="752475" eaLnBrk="0" hangingPunct="0">
              <a:defRPr sz="2000">
                <a:solidFill>
                  <a:schemeClr val="tx1"/>
                </a:solidFill>
                <a:latin typeface="Times New Roman" panose="02020603050405020304" pitchFamily="18" charset="0"/>
                <a:ea typeface="宋体" pitchFamily="2" charset="-122"/>
              </a:defRPr>
            </a:lvl1pPr>
            <a:lvl2pPr algn="ctr" defTabSz="752475" eaLnBrk="0" hangingPunct="0">
              <a:defRPr sz="2000">
                <a:solidFill>
                  <a:schemeClr val="tx1"/>
                </a:solidFill>
                <a:latin typeface="Times New Roman" panose="02020603050405020304" pitchFamily="18" charset="0"/>
                <a:ea typeface="宋体" pitchFamily="2" charset="-122"/>
              </a:defRPr>
            </a:lvl2pPr>
            <a:lvl3pPr algn="ctr" defTabSz="752475" eaLnBrk="0" hangingPunct="0">
              <a:defRPr sz="2000">
                <a:solidFill>
                  <a:schemeClr val="tx1"/>
                </a:solidFill>
                <a:latin typeface="Times New Roman" panose="02020603050405020304" pitchFamily="18" charset="0"/>
                <a:ea typeface="宋体" pitchFamily="2" charset="-122"/>
              </a:defRPr>
            </a:lvl3pPr>
            <a:lvl4pPr algn="ctr" defTabSz="752475" eaLnBrk="0" hangingPunct="0">
              <a:defRPr sz="2000">
                <a:solidFill>
                  <a:schemeClr val="tx1"/>
                </a:solidFill>
                <a:latin typeface="Times New Roman" panose="02020603050405020304" pitchFamily="18" charset="0"/>
                <a:ea typeface="宋体" pitchFamily="2" charset="-122"/>
              </a:defRPr>
            </a:lvl4pPr>
            <a:lvl5pPr algn="ctr" defTabSz="752475" eaLnBrk="0" hangingPunct="0">
              <a:defRPr sz="2000">
                <a:solidFill>
                  <a:schemeClr val="tx1"/>
                </a:solidFill>
                <a:latin typeface="Times New Roman" panose="02020603050405020304" pitchFamily="18" charset="0"/>
                <a:ea typeface="宋体" pitchFamily="2" charset="-122"/>
              </a:defRPr>
            </a:lvl5pPr>
            <a:lvl6pPr algn="ctr" defTabSz="75247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75247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75247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75247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数学表示法</a:t>
            </a:r>
          </a:p>
        </p:txBody>
      </p:sp>
      <p:sp>
        <p:nvSpPr>
          <p:cNvPr id="75779" name="Text Box 3"/>
          <p:cNvSpPr txBox="1">
            <a:spLocks noChangeArrowheads="1"/>
          </p:cNvSpPr>
          <p:nvPr/>
        </p:nvSpPr>
        <p:spPr bwMode="auto">
          <a:xfrm>
            <a:off x="1036638" y="473075"/>
            <a:ext cx="17065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单元记录设施</a:t>
            </a:r>
          </a:p>
        </p:txBody>
      </p:sp>
      <p:sp>
        <p:nvSpPr>
          <p:cNvPr id="75780" name="Text Box 4"/>
          <p:cNvSpPr txBox="1">
            <a:spLocks noChangeArrowheads="1"/>
          </p:cNvSpPr>
          <p:nvPr/>
        </p:nvSpPr>
        <p:spPr bwMode="auto">
          <a:xfrm>
            <a:off x="1036638" y="838200"/>
            <a:ext cx="12795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符号名称</a:t>
            </a:r>
          </a:p>
        </p:txBody>
      </p:sp>
      <p:sp>
        <p:nvSpPr>
          <p:cNvPr id="75781" name="Text Box 5"/>
          <p:cNvSpPr txBox="1">
            <a:spLocks noChangeArrowheads="1"/>
          </p:cNvSpPr>
          <p:nvPr/>
        </p:nvSpPr>
        <p:spPr bwMode="auto">
          <a:xfrm>
            <a:off x="228600" y="244475"/>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1950</a:t>
            </a:r>
          </a:p>
        </p:txBody>
      </p:sp>
      <p:sp>
        <p:nvSpPr>
          <p:cNvPr id="75782" name="Text Box 6"/>
          <p:cNvSpPr txBox="1">
            <a:spLocks noChangeArrowheads="1"/>
          </p:cNvSpPr>
          <p:nvPr/>
        </p:nvSpPr>
        <p:spPr bwMode="auto">
          <a:xfrm>
            <a:off x="889000" y="1447800"/>
            <a:ext cx="1514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数据规格说明</a:t>
            </a:r>
          </a:p>
        </p:txBody>
      </p:sp>
      <p:sp>
        <p:nvSpPr>
          <p:cNvPr id="75783" name="Text Box 7"/>
          <p:cNvSpPr txBox="1">
            <a:spLocks noChangeArrowheads="1"/>
          </p:cNvSpPr>
          <p:nvPr/>
        </p:nvSpPr>
        <p:spPr bwMode="auto">
          <a:xfrm>
            <a:off x="1044575" y="1844675"/>
            <a:ext cx="1306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结构化控制</a:t>
            </a:r>
          </a:p>
        </p:txBody>
      </p:sp>
      <p:sp>
        <p:nvSpPr>
          <p:cNvPr id="75784" name="Line 8"/>
          <p:cNvSpPr>
            <a:spLocks noChangeShapeType="1"/>
          </p:cNvSpPr>
          <p:nvPr/>
        </p:nvSpPr>
        <p:spPr bwMode="auto">
          <a:xfrm>
            <a:off x="2193925" y="1627188"/>
            <a:ext cx="419100" cy="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5785" name="Text Box 9"/>
          <p:cNvSpPr txBox="1">
            <a:spLocks noChangeArrowheads="1"/>
          </p:cNvSpPr>
          <p:nvPr/>
        </p:nvSpPr>
        <p:spPr bwMode="auto">
          <a:xfrm>
            <a:off x="2560638" y="1524000"/>
            <a:ext cx="17764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COBOL（1958）</a:t>
            </a:r>
          </a:p>
        </p:txBody>
      </p:sp>
      <p:sp>
        <p:nvSpPr>
          <p:cNvPr id="75786" name="Text Box 10"/>
          <p:cNvSpPr txBox="1">
            <a:spLocks noChangeArrowheads="1"/>
          </p:cNvSpPr>
          <p:nvPr/>
        </p:nvSpPr>
        <p:spPr bwMode="auto">
          <a:xfrm>
            <a:off x="261938" y="2103438"/>
            <a:ext cx="7302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1960</a:t>
            </a:r>
          </a:p>
        </p:txBody>
      </p:sp>
      <p:sp>
        <p:nvSpPr>
          <p:cNvPr id="75787" name="Text Box 11"/>
          <p:cNvSpPr txBox="1">
            <a:spLocks noChangeArrowheads="1"/>
          </p:cNvSpPr>
          <p:nvPr/>
        </p:nvSpPr>
        <p:spPr bwMode="auto">
          <a:xfrm>
            <a:off x="836613" y="2743200"/>
            <a:ext cx="17668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非算法规格说明</a:t>
            </a:r>
          </a:p>
        </p:txBody>
      </p:sp>
      <p:sp>
        <p:nvSpPr>
          <p:cNvPr id="75788" name="Text Box 12"/>
          <p:cNvSpPr txBox="1">
            <a:spLocks noChangeArrowheads="1"/>
          </p:cNvSpPr>
          <p:nvPr/>
        </p:nvSpPr>
        <p:spPr bwMode="auto">
          <a:xfrm>
            <a:off x="992188" y="3200400"/>
            <a:ext cx="1768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交互使用</a:t>
            </a:r>
          </a:p>
        </p:txBody>
      </p:sp>
      <p:sp>
        <p:nvSpPr>
          <p:cNvPr id="75789" name="Text Box 13"/>
          <p:cNvSpPr txBox="1">
            <a:spLocks noChangeArrowheads="1"/>
          </p:cNvSpPr>
          <p:nvPr/>
        </p:nvSpPr>
        <p:spPr bwMode="auto">
          <a:xfrm>
            <a:off x="992188" y="3597275"/>
            <a:ext cx="1768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结构化数据</a:t>
            </a:r>
          </a:p>
        </p:txBody>
      </p:sp>
      <p:sp>
        <p:nvSpPr>
          <p:cNvPr id="75790" name="Text Box 14"/>
          <p:cNvSpPr txBox="1">
            <a:spLocks noChangeArrowheads="1"/>
          </p:cNvSpPr>
          <p:nvPr/>
        </p:nvSpPr>
        <p:spPr bwMode="auto">
          <a:xfrm>
            <a:off x="992188" y="4297363"/>
            <a:ext cx="17081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面向对象编程</a:t>
            </a:r>
          </a:p>
        </p:txBody>
      </p:sp>
      <p:sp>
        <p:nvSpPr>
          <p:cNvPr id="75791" name="Text Box 15"/>
          <p:cNvSpPr txBox="1">
            <a:spLocks noChangeArrowheads="1"/>
          </p:cNvSpPr>
          <p:nvPr/>
        </p:nvSpPr>
        <p:spPr bwMode="auto">
          <a:xfrm>
            <a:off x="365125" y="4572000"/>
            <a:ext cx="7937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1970</a:t>
            </a:r>
          </a:p>
        </p:txBody>
      </p:sp>
      <p:sp>
        <p:nvSpPr>
          <p:cNvPr id="75792" name="Text Box 16"/>
          <p:cNvSpPr txBox="1">
            <a:spLocks noChangeArrowheads="1"/>
          </p:cNvSpPr>
          <p:nvPr/>
        </p:nvSpPr>
        <p:spPr bwMode="auto">
          <a:xfrm>
            <a:off x="1044575" y="4648200"/>
            <a:ext cx="731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r" eaLnBrk="1" hangingPunct="1">
              <a:spcBef>
                <a:spcPct val="50000"/>
              </a:spcBef>
            </a:pPr>
            <a:r>
              <a:rPr lang="zh-CN" altLang="en-US" sz="1600"/>
              <a:t>并发</a:t>
            </a:r>
          </a:p>
        </p:txBody>
      </p:sp>
      <p:sp>
        <p:nvSpPr>
          <p:cNvPr id="75793" name="Text Box 17"/>
          <p:cNvSpPr txBox="1">
            <a:spLocks noChangeArrowheads="1"/>
          </p:cNvSpPr>
          <p:nvPr/>
        </p:nvSpPr>
        <p:spPr bwMode="auto">
          <a:xfrm>
            <a:off x="939800" y="4953000"/>
            <a:ext cx="965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数据抽象</a:t>
            </a:r>
          </a:p>
        </p:txBody>
      </p:sp>
      <p:sp>
        <p:nvSpPr>
          <p:cNvPr id="75794" name="Text Box 18"/>
          <p:cNvSpPr txBox="1">
            <a:spLocks noChangeArrowheads="1"/>
          </p:cNvSpPr>
          <p:nvPr/>
        </p:nvSpPr>
        <p:spPr bwMode="auto">
          <a:xfrm>
            <a:off x="365125" y="5495925"/>
            <a:ext cx="671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1980</a:t>
            </a:r>
          </a:p>
        </p:txBody>
      </p:sp>
      <p:sp>
        <p:nvSpPr>
          <p:cNvPr id="75795" name="Text Box 19"/>
          <p:cNvSpPr txBox="1">
            <a:spLocks noChangeArrowheads="1"/>
          </p:cNvSpPr>
          <p:nvPr/>
        </p:nvSpPr>
        <p:spPr bwMode="auto">
          <a:xfrm>
            <a:off x="381000" y="5943600"/>
            <a:ext cx="731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1985</a:t>
            </a:r>
          </a:p>
        </p:txBody>
      </p:sp>
      <p:sp>
        <p:nvSpPr>
          <p:cNvPr id="75796" name="Line 20"/>
          <p:cNvSpPr>
            <a:spLocks noChangeShapeType="1"/>
          </p:cNvSpPr>
          <p:nvPr/>
        </p:nvSpPr>
        <p:spPr bwMode="auto">
          <a:xfrm>
            <a:off x="2090738" y="976313"/>
            <a:ext cx="1776412" cy="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5797" name="Text Box 21"/>
          <p:cNvSpPr txBox="1">
            <a:spLocks noChangeArrowheads="1"/>
          </p:cNvSpPr>
          <p:nvPr/>
        </p:nvSpPr>
        <p:spPr bwMode="auto">
          <a:xfrm>
            <a:off x="3886200" y="838200"/>
            <a:ext cx="34480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符 号 汇编         （ 1950年代中期 ）</a:t>
            </a:r>
          </a:p>
        </p:txBody>
      </p:sp>
      <p:sp>
        <p:nvSpPr>
          <p:cNvPr id="75798" name="Text Box 22"/>
          <p:cNvSpPr txBox="1">
            <a:spLocks noChangeArrowheads="1"/>
          </p:cNvSpPr>
          <p:nvPr/>
        </p:nvSpPr>
        <p:spPr bwMode="auto">
          <a:xfrm>
            <a:off x="4597400" y="1311275"/>
            <a:ext cx="18811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FORTRAN（1956）</a:t>
            </a:r>
          </a:p>
        </p:txBody>
      </p:sp>
      <p:sp>
        <p:nvSpPr>
          <p:cNvPr id="75799" name="Line 23"/>
          <p:cNvSpPr>
            <a:spLocks noChangeShapeType="1"/>
          </p:cNvSpPr>
          <p:nvPr/>
        </p:nvSpPr>
        <p:spPr bwMode="auto">
          <a:xfrm>
            <a:off x="2193925" y="1981200"/>
            <a:ext cx="4076700" cy="0"/>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00" name="Text Box 24"/>
          <p:cNvSpPr txBox="1">
            <a:spLocks noChangeArrowheads="1"/>
          </p:cNvSpPr>
          <p:nvPr/>
        </p:nvSpPr>
        <p:spPr bwMode="auto">
          <a:xfrm>
            <a:off x="6400800" y="1752600"/>
            <a:ext cx="16192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ALGOL-58</a:t>
            </a:r>
          </a:p>
        </p:txBody>
      </p:sp>
      <p:sp>
        <p:nvSpPr>
          <p:cNvPr id="75801" name="Line 25"/>
          <p:cNvSpPr>
            <a:spLocks noChangeShapeType="1"/>
          </p:cNvSpPr>
          <p:nvPr/>
        </p:nvSpPr>
        <p:spPr bwMode="auto">
          <a:xfrm>
            <a:off x="2209800" y="228600"/>
            <a:ext cx="21336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02" name="Line 26"/>
          <p:cNvSpPr>
            <a:spLocks noChangeShapeType="1"/>
          </p:cNvSpPr>
          <p:nvPr/>
        </p:nvSpPr>
        <p:spPr bwMode="auto">
          <a:xfrm>
            <a:off x="4343400" y="228600"/>
            <a:ext cx="0" cy="60960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3" name="Line 27"/>
          <p:cNvSpPr>
            <a:spLocks noChangeShapeType="1"/>
          </p:cNvSpPr>
          <p:nvPr/>
        </p:nvSpPr>
        <p:spPr bwMode="auto">
          <a:xfrm>
            <a:off x="2209800" y="762000"/>
            <a:ext cx="558800" cy="731838"/>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5804" name="Line 28"/>
          <p:cNvSpPr>
            <a:spLocks noChangeShapeType="1"/>
          </p:cNvSpPr>
          <p:nvPr/>
        </p:nvSpPr>
        <p:spPr bwMode="auto">
          <a:xfrm flipH="1">
            <a:off x="3082925" y="1066800"/>
            <a:ext cx="784225" cy="427038"/>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5805" name="Text Box 29"/>
          <p:cNvSpPr txBox="1">
            <a:spLocks noChangeArrowheads="1"/>
          </p:cNvSpPr>
          <p:nvPr/>
        </p:nvSpPr>
        <p:spPr bwMode="auto">
          <a:xfrm>
            <a:off x="3709988" y="2255838"/>
            <a:ext cx="1463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APL （1962）</a:t>
            </a:r>
          </a:p>
        </p:txBody>
      </p:sp>
      <p:sp>
        <p:nvSpPr>
          <p:cNvPr id="75806" name="Line 30"/>
          <p:cNvSpPr>
            <a:spLocks noChangeShapeType="1"/>
          </p:cNvSpPr>
          <p:nvPr/>
        </p:nvSpPr>
        <p:spPr bwMode="auto">
          <a:xfrm>
            <a:off x="4127500" y="1068388"/>
            <a:ext cx="0" cy="1217612"/>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07" name="Line 31"/>
          <p:cNvSpPr>
            <a:spLocks noChangeShapeType="1"/>
          </p:cNvSpPr>
          <p:nvPr/>
        </p:nvSpPr>
        <p:spPr bwMode="auto">
          <a:xfrm>
            <a:off x="4127500" y="1447800"/>
            <a:ext cx="419100" cy="0"/>
          </a:xfrm>
          <a:prstGeom prst="line">
            <a:avLst/>
          </a:prstGeom>
          <a:noFill/>
          <a:ln w="38100">
            <a:solidFill>
              <a:srgbClr val="FF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808" name="Line 32"/>
          <p:cNvSpPr>
            <a:spLocks noChangeShapeType="1"/>
          </p:cNvSpPr>
          <p:nvPr/>
        </p:nvSpPr>
        <p:spPr bwMode="auto">
          <a:xfrm>
            <a:off x="5849938" y="1539875"/>
            <a:ext cx="627062" cy="365125"/>
          </a:xfrm>
          <a:prstGeom prst="line">
            <a:avLst/>
          </a:prstGeom>
          <a:noFill/>
          <a:ln w="38100">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5809" name="Line 33"/>
          <p:cNvSpPr>
            <a:spLocks noChangeShapeType="1"/>
          </p:cNvSpPr>
          <p:nvPr/>
        </p:nvSpPr>
        <p:spPr bwMode="auto">
          <a:xfrm>
            <a:off x="6740525" y="1036638"/>
            <a:ext cx="0" cy="700087"/>
          </a:xfrm>
          <a:prstGeom prst="line">
            <a:avLst/>
          </a:prstGeom>
          <a:noFill/>
          <a:ln w="38100">
            <a:solidFill>
              <a:srgbClr val="FF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5810" name="Text Box 34"/>
          <p:cNvSpPr txBox="1">
            <a:spLocks noChangeArrowheads="1"/>
          </p:cNvSpPr>
          <p:nvPr/>
        </p:nvSpPr>
        <p:spPr bwMode="auto">
          <a:xfrm>
            <a:off x="6323013" y="2255838"/>
            <a:ext cx="12017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ALGOL-60</a:t>
            </a:r>
          </a:p>
        </p:txBody>
      </p:sp>
      <p:sp>
        <p:nvSpPr>
          <p:cNvPr id="75811" name="Text Box 35"/>
          <p:cNvSpPr txBox="1">
            <a:spLocks noChangeArrowheads="1"/>
          </p:cNvSpPr>
          <p:nvPr/>
        </p:nvSpPr>
        <p:spPr bwMode="auto">
          <a:xfrm>
            <a:off x="7053263" y="2011363"/>
            <a:ext cx="1463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MAD（1959）</a:t>
            </a:r>
          </a:p>
        </p:txBody>
      </p:sp>
      <p:sp>
        <p:nvSpPr>
          <p:cNvPr id="75812" name="Line 36"/>
          <p:cNvSpPr>
            <a:spLocks noChangeShapeType="1"/>
          </p:cNvSpPr>
          <p:nvPr/>
        </p:nvSpPr>
        <p:spPr bwMode="auto">
          <a:xfrm>
            <a:off x="6478588" y="1951038"/>
            <a:ext cx="0" cy="334962"/>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13" name="Line 37"/>
          <p:cNvSpPr>
            <a:spLocks noChangeShapeType="1"/>
          </p:cNvSpPr>
          <p:nvPr/>
        </p:nvSpPr>
        <p:spPr bwMode="auto">
          <a:xfrm>
            <a:off x="6740525" y="2027238"/>
            <a:ext cx="0" cy="182562"/>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14" name="Line 38"/>
          <p:cNvSpPr>
            <a:spLocks noChangeShapeType="1"/>
          </p:cNvSpPr>
          <p:nvPr/>
        </p:nvSpPr>
        <p:spPr bwMode="auto">
          <a:xfrm>
            <a:off x="6740525" y="2209800"/>
            <a:ext cx="312738" cy="0"/>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15" name="Line 39"/>
          <p:cNvSpPr>
            <a:spLocks noChangeShapeType="1"/>
          </p:cNvSpPr>
          <p:nvPr/>
        </p:nvSpPr>
        <p:spPr bwMode="auto">
          <a:xfrm>
            <a:off x="2351088" y="2895600"/>
            <a:ext cx="417512" cy="0"/>
          </a:xfrm>
          <a:prstGeom prst="line">
            <a:avLst/>
          </a:prstGeom>
          <a:noFill/>
          <a:ln w="28575">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5816" name="Text Box 40"/>
          <p:cNvSpPr txBox="1">
            <a:spLocks noChangeArrowheads="1"/>
          </p:cNvSpPr>
          <p:nvPr/>
        </p:nvSpPr>
        <p:spPr bwMode="auto">
          <a:xfrm>
            <a:off x="2768600" y="2743200"/>
            <a:ext cx="1254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RPG（1964）</a:t>
            </a:r>
          </a:p>
        </p:txBody>
      </p:sp>
      <p:sp>
        <p:nvSpPr>
          <p:cNvPr id="75817" name="Text Box 41"/>
          <p:cNvSpPr txBox="1">
            <a:spLocks noChangeArrowheads="1"/>
          </p:cNvSpPr>
          <p:nvPr/>
        </p:nvSpPr>
        <p:spPr bwMode="auto">
          <a:xfrm>
            <a:off x="4546600" y="2955925"/>
            <a:ext cx="14620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BASIC（1964）</a:t>
            </a:r>
          </a:p>
        </p:txBody>
      </p:sp>
      <p:sp>
        <p:nvSpPr>
          <p:cNvPr id="75818" name="Line 42"/>
          <p:cNvSpPr>
            <a:spLocks noChangeShapeType="1"/>
          </p:cNvSpPr>
          <p:nvPr/>
        </p:nvSpPr>
        <p:spPr bwMode="auto">
          <a:xfrm flipV="1">
            <a:off x="1905000" y="3413125"/>
            <a:ext cx="2327275" cy="15875"/>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19" name="Line 43"/>
          <p:cNvSpPr>
            <a:spLocks noChangeShapeType="1"/>
          </p:cNvSpPr>
          <p:nvPr/>
        </p:nvSpPr>
        <p:spPr bwMode="auto">
          <a:xfrm flipV="1">
            <a:off x="4179888" y="3154363"/>
            <a:ext cx="366712" cy="274637"/>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20" name="Text Box 44"/>
          <p:cNvSpPr txBox="1">
            <a:spLocks noChangeArrowheads="1"/>
          </p:cNvSpPr>
          <p:nvPr/>
        </p:nvSpPr>
        <p:spPr bwMode="auto">
          <a:xfrm>
            <a:off x="6583363" y="2620963"/>
            <a:ext cx="1254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CPL（1963）</a:t>
            </a:r>
          </a:p>
        </p:txBody>
      </p:sp>
      <p:sp>
        <p:nvSpPr>
          <p:cNvPr id="75821" name="Line 45"/>
          <p:cNvSpPr>
            <a:spLocks noChangeShapeType="1"/>
          </p:cNvSpPr>
          <p:nvPr/>
        </p:nvSpPr>
        <p:spPr bwMode="auto">
          <a:xfrm>
            <a:off x="7010400" y="2500313"/>
            <a:ext cx="0" cy="242887"/>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22" name="Line 46"/>
          <p:cNvSpPr>
            <a:spLocks noChangeShapeType="1"/>
          </p:cNvSpPr>
          <p:nvPr/>
        </p:nvSpPr>
        <p:spPr bwMode="auto">
          <a:xfrm>
            <a:off x="2351088" y="3733800"/>
            <a:ext cx="3292475"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23" name="Text Box 47"/>
          <p:cNvSpPr txBox="1">
            <a:spLocks noChangeArrowheads="1"/>
          </p:cNvSpPr>
          <p:nvPr/>
        </p:nvSpPr>
        <p:spPr bwMode="auto">
          <a:xfrm>
            <a:off x="6218238" y="3840163"/>
            <a:ext cx="1254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ALGOL-68</a:t>
            </a:r>
          </a:p>
        </p:txBody>
      </p:sp>
      <p:sp>
        <p:nvSpPr>
          <p:cNvPr id="75824" name="Text Box 48"/>
          <p:cNvSpPr txBox="1">
            <a:spLocks noChangeArrowheads="1"/>
          </p:cNvSpPr>
          <p:nvPr/>
        </p:nvSpPr>
        <p:spPr bwMode="auto">
          <a:xfrm>
            <a:off x="6845300" y="3138488"/>
            <a:ext cx="1044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zh-CN" sz="1600"/>
              <a:t>   </a:t>
            </a:r>
            <a:r>
              <a:rPr lang="en-US" altLang="zh-CN" sz="1600"/>
              <a:t>BCPL</a:t>
            </a:r>
          </a:p>
          <a:p>
            <a:pPr algn="l" eaLnBrk="1" hangingPunct="1">
              <a:lnSpc>
                <a:spcPct val="20000"/>
              </a:lnSpc>
              <a:spcBef>
                <a:spcPct val="50000"/>
              </a:spcBef>
            </a:pPr>
            <a:r>
              <a:rPr lang="en-US" altLang="zh-CN" sz="1600"/>
              <a:t>（1967）</a:t>
            </a:r>
          </a:p>
        </p:txBody>
      </p:sp>
      <p:sp>
        <p:nvSpPr>
          <p:cNvPr id="75825" name="Text Box 49"/>
          <p:cNvSpPr txBox="1">
            <a:spLocks noChangeArrowheads="1"/>
          </p:cNvSpPr>
          <p:nvPr/>
        </p:nvSpPr>
        <p:spPr bwMode="auto">
          <a:xfrm>
            <a:off x="3552825" y="3962400"/>
            <a:ext cx="1671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PL/1   （1966）</a:t>
            </a:r>
          </a:p>
        </p:txBody>
      </p:sp>
      <p:sp>
        <p:nvSpPr>
          <p:cNvPr id="75826" name="Line 50"/>
          <p:cNvSpPr>
            <a:spLocks noChangeShapeType="1"/>
          </p:cNvSpPr>
          <p:nvPr/>
        </p:nvSpPr>
        <p:spPr bwMode="auto">
          <a:xfrm>
            <a:off x="3762375" y="2971800"/>
            <a:ext cx="0" cy="1096963"/>
          </a:xfrm>
          <a:prstGeom prst="line">
            <a:avLst/>
          </a:prstGeom>
          <a:noFill/>
          <a:ln w="38100">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5827" name="Line 51"/>
          <p:cNvSpPr>
            <a:spLocks noChangeShapeType="1"/>
          </p:cNvSpPr>
          <p:nvPr/>
        </p:nvSpPr>
        <p:spPr bwMode="auto">
          <a:xfrm>
            <a:off x="6478588" y="2484438"/>
            <a:ext cx="0" cy="1401762"/>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28" name="Line 52"/>
          <p:cNvSpPr>
            <a:spLocks noChangeShapeType="1"/>
          </p:cNvSpPr>
          <p:nvPr/>
        </p:nvSpPr>
        <p:spPr bwMode="auto">
          <a:xfrm>
            <a:off x="2351088" y="4419600"/>
            <a:ext cx="366712" cy="0"/>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29" name="Text Box 53"/>
          <p:cNvSpPr txBox="1">
            <a:spLocks noChangeArrowheads="1"/>
          </p:cNvSpPr>
          <p:nvPr/>
        </p:nvSpPr>
        <p:spPr bwMode="auto">
          <a:xfrm>
            <a:off x="2717800" y="4267200"/>
            <a:ext cx="14620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en-US" sz="1600"/>
              <a:t>Simula</a:t>
            </a:r>
            <a:r>
              <a:rPr lang="en-US" altLang="zh-CN" sz="1600"/>
              <a:t> （1967）</a:t>
            </a:r>
          </a:p>
        </p:txBody>
      </p:sp>
      <p:sp>
        <p:nvSpPr>
          <p:cNvPr id="75830" name="Text Box 54"/>
          <p:cNvSpPr txBox="1">
            <a:spLocks noChangeArrowheads="1"/>
          </p:cNvSpPr>
          <p:nvPr/>
        </p:nvSpPr>
        <p:spPr bwMode="auto">
          <a:xfrm>
            <a:off x="6019800" y="4664075"/>
            <a:ext cx="1306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en-US" sz="1600"/>
              <a:t>Pascal(1973)</a:t>
            </a:r>
            <a:endParaRPr lang="en-US" altLang="zh-CN" sz="1600"/>
          </a:p>
        </p:txBody>
      </p:sp>
      <p:sp>
        <p:nvSpPr>
          <p:cNvPr id="75831" name="Text Box 55"/>
          <p:cNvSpPr txBox="1">
            <a:spLocks noChangeArrowheads="1"/>
          </p:cNvSpPr>
          <p:nvPr/>
        </p:nvSpPr>
        <p:spPr bwMode="auto">
          <a:xfrm>
            <a:off x="6950075" y="4176713"/>
            <a:ext cx="9921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B(1970)</a:t>
            </a:r>
          </a:p>
        </p:txBody>
      </p:sp>
      <p:sp>
        <p:nvSpPr>
          <p:cNvPr id="75832" name="Text Box 56"/>
          <p:cNvSpPr txBox="1">
            <a:spLocks noChangeArrowheads="1"/>
          </p:cNvSpPr>
          <p:nvPr/>
        </p:nvSpPr>
        <p:spPr bwMode="auto">
          <a:xfrm>
            <a:off x="7105650" y="4973638"/>
            <a:ext cx="11493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C   (1972)</a:t>
            </a:r>
          </a:p>
        </p:txBody>
      </p:sp>
      <p:sp>
        <p:nvSpPr>
          <p:cNvPr id="75833" name="Line 57"/>
          <p:cNvSpPr>
            <a:spLocks noChangeShapeType="1"/>
          </p:cNvSpPr>
          <p:nvPr/>
        </p:nvSpPr>
        <p:spPr bwMode="auto">
          <a:xfrm>
            <a:off x="7162800" y="2835275"/>
            <a:ext cx="0" cy="365125"/>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34" name="Line 58"/>
          <p:cNvSpPr>
            <a:spLocks noChangeShapeType="1"/>
          </p:cNvSpPr>
          <p:nvPr/>
        </p:nvSpPr>
        <p:spPr bwMode="auto">
          <a:xfrm>
            <a:off x="7315200" y="3581400"/>
            <a:ext cx="0" cy="641350"/>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35" name="Line 59"/>
          <p:cNvSpPr>
            <a:spLocks noChangeShapeType="1"/>
          </p:cNvSpPr>
          <p:nvPr/>
        </p:nvSpPr>
        <p:spPr bwMode="auto">
          <a:xfrm>
            <a:off x="7367588" y="4481513"/>
            <a:ext cx="0" cy="547687"/>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36" name="Line 60"/>
          <p:cNvSpPr>
            <a:spLocks noChangeShapeType="1"/>
          </p:cNvSpPr>
          <p:nvPr/>
        </p:nvSpPr>
        <p:spPr bwMode="auto">
          <a:xfrm>
            <a:off x="1724025" y="4800600"/>
            <a:ext cx="2508250" cy="0"/>
          </a:xfrm>
          <a:prstGeom prst="line">
            <a:avLst/>
          </a:prstGeom>
          <a:noFill/>
          <a:ln w="19050">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5837" name="Text Box 61"/>
          <p:cNvSpPr txBox="1">
            <a:spLocks noChangeArrowheads="1"/>
          </p:cNvSpPr>
          <p:nvPr/>
        </p:nvSpPr>
        <p:spPr bwMode="auto">
          <a:xfrm>
            <a:off x="4267200" y="4495800"/>
            <a:ext cx="1066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zh-CN" sz="1600"/>
              <a:t>并发P</a:t>
            </a:r>
            <a:r>
              <a:rPr lang="en-US" altLang="zh-CN" sz="1600"/>
              <a:t>ascal</a:t>
            </a:r>
          </a:p>
          <a:p>
            <a:pPr algn="l" eaLnBrk="1" hangingPunct="1">
              <a:lnSpc>
                <a:spcPct val="30000"/>
              </a:lnSpc>
              <a:spcBef>
                <a:spcPct val="50000"/>
              </a:spcBef>
            </a:pPr>
            <a:r>
              <a:rPr lang="en-US" altLang="zh-CN" sz="1600"/>
              <a:t>(1975)</a:t>
            </a:r>
          </a:p>
        </p:txBody>
      </p:sp>
      <p:sp>
        <p:nvSpPr>
          <p:cNvPr id="75838" name="Text Box 62"/>
          <p:cNvSpPr txBox="1">
            <a:spLocks noChangeArrowheads="1"/>
          </p:cNvSpPr>
          <p:nvPr/>
        </p:nvSpPr>
        <p:spPr bwMode="auto">
          <a:xfrm>
            <a:off x="4267200" y="4968875"/>
            <a:ext cx="889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Modula</a:t>
            </a:r>
          </a:p>
        </p:txBody>
      </p:sp>
      <p:sp>
        <p:nvSpPr>
          <p:cNvPr id="75839" name="Text Box 63"/>
          <p:cNvSpPr txBox="1">
            <a:spLocks noChangeArrowheads="1"/>
          </p:cNvSpPr>
          <p:nvPr/>
        </p:nvSpPr>
        <p:spPr bwMode="auto">
          <a:xfrm>
            <a:off x="4267200" y="5203825"/>
            <a:ext cx="11430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lnSpc>
                <a:spcPct val="80000"/>
              </a:lnSpc>
              <a:spcBef>
                <a:spcPct val="50000"/>
              </a:spcBef>
            </a:pPr>
            <a:r>
              <a:rPr lang="en-US" altLang="zh-CN" sz="1600"/>
              <a:t>CLU(1977)</a:t>
            </a:r>
          </a:p>
        </p:txBody>
      </p:sp>
      <p:sp>
        <p:nvSpPr>
          <p:cNvPr id="75840" name="Line 64"/>
          <p:cNvSpPr>
            <a:spLocks noChangeShapeType="1"/>
          </p:cNvSpPr>
          <p:nvPr/>
        </p:nvSpPr>
        <p:spPr bwMode="auto">
          <a:xfrm>
            <a:off x="1881188" y="5138738"/>
            <a:ext cx="2351087" cy="0"/>
          </a:xfrm>
          <a:prstGeom prst="line">
            <a:avLst/>
          </a:prstGeom>
          <a:noFill/>
          <a:ln w="19050">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5841" name="Line 65"/>
          <p:cNvSpPr>
            <a:spLocks noChangeShapeType="1"/>
          </p:cNvSpPr>
          <p:nvPr/>
        </p:nvSpPr>
        <p:spPr bwMode="auto">
          <a:xfrm>
            <a:off x="3187700" y="5138738"/>
            <a:ext cx="0" cy="1524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5842" name="Line 66"/>
          <p:cNvSpPr>
            <a:spLocks noChangeShapeType="1"/>
          </p:cNvSpPr>
          <p:nvPr/>
        </p:nvSpPr>
        <p:spPr bwMode="auto">
          <a:xfrm>
            <a:off x="3187700" y="5303838"/>
            <a:ext cx="1096963" cy="0"/>
          </a:xfrm>
          <a:prstGeom prst="line">
            <a:avLst/>
          </a:prstGeom>
          <a:noFill/>
          <a:ln w="19050">
            <a:solidFill>
              <a:srgbClr val="FF00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5843" name="Text Box 67"/>
          <p:cNvSpPr txBox="1">
            <a:spLocks noChangeArrowheads="1"/>
          </p:cNvSpPr>
          <p:nvPr/>
        </p:nvSpPr>
        <p:spPr bwMode="auto">
          <a:xfrm>
            <a:off x="2403475" y="5632450"/>
            <a:ext cx="1044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Smalltalk</a:t>
            </a:r>
          </a:p>
        </p:txBody>
      </p:sp>
      <p:sp>
        <p:nvSpPr>
          <p:cNvPr id="75844" name="Text Box 68"/>
          <p:cNvSpPr txBox="1">
            <a:spLocks noChangeArrowheads="1"/>
          </p:cNvSpPr>
          <p:nvPr/>
        </p:nvSpPr>
        <p:spPr bwMode="auto">
          <a:xfrm>
            <a:off x="3962400" y="5562600"/>
            <a:ext cx="1096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Ada(1982)</a:t>
            </a:r>
          </a:p>
        </p:txBody>
      </p:sp>
      <p:sp>
        <p:nvSpPr>
          <p:cNvPr id="75845" name="Text Box 69"/>
          <p:cNvSpPr txBox="1">
            <a:spLocks noChangeArrowheads="1"/>
          </p:cNvSpPr>
          <p:nvPr/>
        </p:nvSpPr>
        <p:spPr bwMode="auto">
          <a:xfrm>
            <a:off x="5173663" y="5754688"/>
            <a:ext cx="18288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lnSpc>
                <a:spcPct val="90000"/>
              </a:lnSpc>
              <a:spcBef>
                <a:spcPct val="50000"/>
              </a:spcBef>
            </a:pPr>
            <a:r>
              <a:rPr lang="en-US" altLang="zh-CN" sz="1600"/>
              <a:t>True BASIC(1980s)</a:t>
            </a:r>
          </a:p>
        </p:txBody>
      </p:sp>
      <p:sp>
        <p:nvSpPr>
          <p:cNvPr id="75846" name="Text Box 70"/>
          <p:cNvSpPr txBox="1">
            <a:spLocks noChangeArrowheads="1"/>
          </p:cNvSpPr>
          <p:nvPr/>
        </p:nvSpPr>
        <p:spPr bwMode="auto">
          <a:xfrm>
            <a:off x="7162800" y="6019800"/>
            <a:ext cx="8366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C++</a:t>
            </a:r>
          </a:p>
        </p:txBody>
      </p:sp>
      <p:sp>
        <p:nvSpPr>
          <p:cNvPr id="75847" name="Line 71"/>
          <p:cNvSpPr>
            <a:spLocks noChangeShapeType="1"/>
          </p:cNvSpPr>
          <p:nvPr/>
        </p:nvSpPr>
        <p:spPr bwMode="auto">
          <a:xfrm>
            <a:off x="7367588" y="5238750"/>
            <a:ext cx="23812" cy="704850"/>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48" name="Line 72"/>
          <p:cNvSpPr>
            <a:spLocks noChangeShapeType="1"/>
          </p:cNvSpPr>
          <p:nvPr/>
        </p:nvSpPr>
        <p:spPr bwMode="auto">
          <a:xfrm>
            <a:off x="6477000" y="4121150"/>
            <a:ext cx="0" cy="603250"/>
          </a:xfrm>
          <a:prstGeom prst="line">
            <a:avLst/>
          </a:prstGeom>
          <a:noFill/>
          <a:ln w="28575">
            <a:solidFill>
              <a:srgbClr val="FF0000"/>
            </a:solidFill>
            <a:prstDash val="sysDot"/>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49" name="Line 73"/>
          <p:cNvSpPr>
            <a:spLocks noChangeShapeType="1"/>
          </p:cNvSpPr>
          <p:nvPr/>
        </p:nvSpPr>
        <p:spPr bwMode="auto">
          <a:xfrm>
            <a:off x="6705600" y="4114800"/>
            <a:ext cx="0" cy="603250"/>
          </a:xfrm>
          <a:prstGeom prst="line">
            <a:avLst/>
          </a:prstGeom>
          <a:noFill/>
          <a:ln w="28575">
            <a:solidFill>
              <a:srgbClr val="FF0000"/>
            </a:solidFill>
            <a:prstDash val="sysDot"/>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50" name="Line 74"/>
          <p:cNvSpPr>
            <a:spLocks noChangeShapeType="1"/>
          </p:cNvSpPr>
          <p:nvPr/>
        </p:nvSpPr>
        <p:spPr bwMode="auto">
          <a:xfrm flipH="1">
            <a:off x="4953000" y="4953000"/>
            <a:ext cx="1371600" cy="762000"/>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51" name="Line 75"/>
          <p:cNvSpPr>
            <a:spLocks noChangeShapeType="1"/>
          </p:cNvSpPr>
          <p:nvPr/>
        </p:nvSpPr>
        <p:spPr bwMode="auto">
          <a:xfrm>
            <a:off x="1933575" y="5138738"/>
            <a:ext cx="2036763" cy="576262"/>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52" name="Line 76"/>
          <p:cNvSpPr>
            <a:spLocks noChangeShapeType="1"/>
          </p:cNvSpPr>
          <p:nvPr/>
        </p:nvSpPr>
        <p:spPr bwMode="auto">
          <a:xfrm>
            <a:off x="2895600" y="4495800"/>
            <a:ext cx="0" cy="12192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53" name="Line 77"/>
          <p:cNvSpPr>
            <a:spLocks noChangeShapeType="1"/>
          </p:cNvSpPr>
          <p:nvPr/>
        </p:nvSpPr>
        <p:spPr bwMode="auto">
          <a:xfrm>
            <a:off x="3200400" y="5867400"/>
            <a:ext cx="3886200" cy="304800"/>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54" name="Line 78"/>
          <p:cNvSpPr>
            <a:spLocks noChangeShapeType="1"/>
          </p:cNvSpPr>
          <p:nvPr/>
        </p:nvSpPr>
        <p:spPr bwMode="auto">
          <a:xfrm>
            <a:off x="5538788" y="3081338"/>
            <a:ext cx="0" cy="2743200"/>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55" name="Line 79"/>
          <p:cNvSpPr>
            <a:spLocks noChangeShapeType="1"/>
          </p:cNvSpPr>
          <p:nvPr/>
        </p:nvSpPr>
        <p:spPr bwMode="auto">
          <a:xfrm>
            <a:off x="7837488" y="2236788"/>
            <a:ext cx="0" cy="2716212"/>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56" name="Text Box 80"/>
          <p:cNvSpPr txBox="1">
            <a:spLocks noChangeArrowheads="1"/>
          </p:cNvSpPr>
          <p:nvPr/>
        </p:nvSpPr>
        <p:spPr bwMode="auto">
          <a:xfrm>
            <a:off x="381000" y="6280150"/>
            <a:ext cx="7318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zh-CN" altLang="en-US" sz="1600"/>
              <a:t>1995</a:t>
            </a:r>
          </a:p>
        </p:txBody>
      </p:sp>
      <p:sp>
        <p:nvSpPr>
          <p:cNvPr id="75857" name="Text Box 81"/>
          <p:cNvSpPr txBox="1">
            <a:spLocks noChangeArrowheads="1"/>
          </p:cNvSpPr>
          <p:nvPr/>
        </p:nvSpPr>
        <p:spPr bwMode="auto">
          <a:xfrm>
            <a:off x="3344863" y="6296025"/>
            <a:ext cx="10969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181" tIns="22590" rIns="45181" bIns="22590">
            <a:spAutoFit/>
          </a:bodyPr>
          <a:lstStyle>
            <a:lvl1pPr algn="ctr" defTabSz="452755" eaLnBrk="0" hangingPunct="0">
              <a:defRPr sz="2000">
                <a:solidFill>
                  <a:schemeClr val="tx1"/>
                </a:solidFill>
                <a:latin typeface="Times New Roman" panose="02020603050405020304" pitchFamily="18" charset="0"/>
                <a:ea typeface="宋体" pitchFamily="2" charset="-122"/>
              </a:defRPr>
            </a:lvl1pPr>
            <a:lvl2pPr algn="ctr" defTabSz="452755" eaLnBrk="0" hangingPunct="0">
              <a:defRPr sz="2000">
                <a:solidFill>
                  <a:schemeClr val="tx1"/>
                </a:solidFill>
                <a:latin typeface="Times New Roman" panose="02020603050405020304" pitchFamily="18" charset="0"/>
                <a:ea typeface="宋体" pitchFamily="2" charset="-122"/>
              </a:defRPr>
            </a:lvl2pPr>
            <a:lvl3pPr algn="ctr" defTabSz="452755" eaLnBrk="0" hangingPunct="0">
              <a:defRPr sz="2000">
                <a:solidFill>
                  <a:schemeClr val="tx1"/>
                </a:solidFill>
                <a:latin typeface="Times New Roman" panose="02020603050405020304" pitchFamily="18" charset="0"/>
                <a:ea typeface="宋体" pitchFamily="2" charset="-122"/>
              </a:defRPr>
            </a:lvl3pPr>
            <a:lvl4pPr algn="ctr" defTabSz="452755" eaLnBrk="0" hangingPunct="0">
              <a:defRPr sz="2000">
                <a:solidFill>
                  <a:schemeClr val="tx1"/>
                </a:solidFill>
                <a:latin typeface="Times New Roman" panose="02020603050405020304" pitchFamily="18" charset="0"/>
                <a:ea typeface="宋体" pitchFamily="2" charset="-122"/>
              </a:defRPr>
            </a:lvl4pPr>
            <a:lvl5pPr algn="ctr" defTabSz="452755" eaLnBrk="0" hangingPunct="0">
              <a:defRPr sz="2000">
                <a:solidFill>
                  <a:schemeClr val="tx1"/>
                </a:solidFill>
                <a:latin typeface="Times New Roman" panose="02020603050405020304" pitchFamily="18" charset="0"/>
                <a:ea typeface="宋体" pitchFamily="2" charset="-122"/>
              </a:defRPr>
            </a:lvl5pPr>
            <a:lvl6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6pPr>
            <a:lvl7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7pPr>
            <a:lvl8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8pPr>
            <a:lvl9pPr algn="ctr" defTabSz="452755" eaLnBrk="0" fontAlgn="base" hangingPunct="0">
              <a:spcBef>
                <a:spcPct val="0"/>
              </a:spcBef>
              <a:spcAft>
                <a:spcPct val="0"/>
              </a:spcAft>
              <a:defRPr sz="2000">
                <a:solidFill>
                  <a:schemeClr val="tx1"/>
                </a:solidFill>
                <a:latin typeface="Times New Roman" panose="02020603050405020304" pitchFamily="18" charset="0"/>
                <a:ea typeface="宋体" pitchFamily="2" charset="-122"/>
              </a:defRPr>
            </a:lvl9pPr>
          </a:lstStyle>
          <a:p>
            <a:pPr algn="l" eaLnBrk="1" hangingPunct="1">
              <a:spcBef>
                <a:spcPct val="50000"/>
              </a:spcBef>
            </a:pPr>
            <a:r>
              <a:rPr lang="en-US" altLang="zh-CN" sz="1600"/>
              <a:t>Ada(95)</a:t>
            </a:r>
          </a:p>
        </p:txBody>
      </p:sp>
      <p:sp>
        <p:nvSpPr>
          <p:cNvPr id="75858" name="Line 82"/>
          <p:cNvSpPr>
            <a:spLocks noChangeShapeType="1"/>
          </p:cNvSpPr>
          <p:nvPr/>
        </p:nvSpPr>
        <p:spPr bwMode="auto">
          <a:xfrm flipH="1">
            <a:off x="3733800" y="5851525"/>
            <a:ext cx="446088" cy="473075"/>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59" name="Line 83"/>
          <p:cNvSpPr>
            <a:spLocks noChangeShapeType="1"/>
          </p:cNvSpPr>
          <p:nvPr/>
        </p:nvSpPr>
        <p:spPr bwMode="auto">
          <a:xfrm>
            <a:off x="6477000" y="4953000"/>
            <a:ext cx="0" cy="8382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0" name="Line 84"/>
          <p:cNvSpPr>
            <a:spLocks noChangeShapeType="1"/>
          </p:cNvSpPr>
          <p:nvPr/>
        </p:nvSpPr>
        <p:spPr bwMode="auto">
          <a:xfrm>
            <a:off x="4724400" y="1066800"/>
            <a:ext cx="0" cy="3048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1" name="Line 85"/>
          <p:cNvSpPr>
            <a:spLocks noChangeShapeType="1"/>
          </p:cNvSpPr>
          <p:nvPr/>
        </p:nvSpPr>
        <p:spPr bwMode="auto">
          <a:xfrm>
            <a:off x="5410200" y="1524000"/>
            <a:ext cx="0" cy="1447800"/>
          </a:xfrm>
          <a:prstGeom prst="line">
            <a:avLst/>
          </a:prstGeom>
          <a:noFill/>
          <a:ln w="28575">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2" name="Line 86"/>
          <p:cNvSpPr>
            <a:spLocks noChangeShapeType="1"/>
          </p:cNvSpPr>
          <p:nvPr/>
        </p:nvSpPr>
        <p:spPr bwMode="auto">
          <a:xfrm>
            <a:off x="5257800" y="1524000"/>
            <a:ext cx="0" cy="1447800"/>
          </a:xfrm>
          <a:prstGeom prst="line">
            <a:avLst/>
          </a:prstGeom>
          <a:noFill/>
          <a:ln w="28575">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3" name="Line 87"/>
          <p:cNvSpPr>
            <a:spLocks noChangeShapeType="1"/>
          </p:cNvSpPr>
          <p:nvPr/>
        </p:nvSpPr>
        <p:spPr bwMode="auto">
          <a:xfrm>
            <a:off x="3048000" y="1752600"/>
            <a:ext cx="0" cy="990600"/>
          </a:xfrm>
          <a:prstGeom prst="line">
            <a:avLst/>
          </a:prstGeom>
          <a:noFill/>
          <a:ln w="28575">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4" name="Line 88"/>
          <p:cNvSpPr>
            <a:spLocks noChangeShapeType="1"/>
          </p:cNvSpPr>
          <p:nvPr/>
        </p:nvSpPr>
        <p:spPr bwMode="auto">
          <a:xfrm>
            <a:off x="3200400" y="1752600"/>
            <a:ext cx="0" cy="990600"/>
          </a:xfrm>
          <a:prstGeom prst="line">
            <a:avLst/>
          </a:prstGeom>
          <a:noFill/>
          <a:ln w="28575">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5" name="Line 89"/>
          <p:cNvSpPr>
            <a:spLocks noChangeShapeType="1"/>
          </p:cNvSpPr>
          <p:nvPr/>
        </p:nvSpPr>
        <p:spPr bwMode="auto">
          <a:xfrm flipV="1">
            <a:off x="1905000" y="3048000"/>
            <a:ext cx="914400" cy="3048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6" name="Line 90"/>
          <p:cNvSpPr>
            <a:spLocks noChangeShapeType="1"/>
          </p:cNvSpPr>
          <p:nvPr/>
        </p:nvSpPr>
        <p:spPr bwMode="auto">
          <a:xfrm>
            <a:off x="4724400" y="3200400"/>
            <a:ext cx="0" cy="7620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7" name="Line 91"/>
          <p:cNvSpPr>
            <a:spLocks noChangeShapeType="1"/>
          </p:cNvSpPr>
          <p:nvPr/>
        </p:nvSpPr>
        <p:spPr bwMode="auto">
          <a:xfrm>
            <a:off x="5638800" y="3733800"/>
            <a:ext cx="609600" cy="2286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8" name="Line 92"/>
          <p:cNvSpPr>
            <a:spLocks noChangeShapeType="1"/>
          </p:cNvSpPr>
          <p:nvPr/>
        </p:nvSpPr>
        <p:spPr bwMode="auto">
          <a:xfrm>
            <a:off x="5029200" y="1524000"/>
            <a:ext cx="0" cy="14478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69" name="Text Box 93"/>
          <p:cNvSpPr txBox="1">
            <a:spLocks noChangeArrowheads="1"/>
          </p:cNvSpPr>
          <p:nvPr/>
        </p:nvSpPr>
        <p:spPr bwMode="auto">
          <a:xfrm>
            <a:off x="914400" y="62484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a:t>多范式型</a:t>
            </a:r>
          </a:p>
        </p:txBody>
      </p:sp>
      <p:sp>
        <p:nvSpPr>
          <p:cNvPr id="75870" name="Line 94"/>
          <p:cNvSpPr>
            <a:spLocks noChangeShapeType="1"/>
          </p:cNvSpPr>
          <p:nvPr/>
        </p:nvSpPr>
        <p:spPr bwMode="auto">
          <a:xfrm>
            <a:off x="1828800" y="6432550"/>
            <a:ext cx="1524000"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71" name="Line 95"/>
          <p:cNvSpPr>
            <a:spLocks noChangeShapeType="1"/>
          </p:cNvSpPr>
          <p:nvPr/>
        </p:nvSpPr>
        <p:spPr bwMode="auto">
          <a:xfrm>
            <a:off x="7391400" y="6310313"/>
            <a:ext cx="0" cy="166687"/>
          </a:xfrm>
          <a:prstGeom prst="line">
            <a:avLst/>
          </a:prstGeom>
          <a:noFill/>
          <a:ln w="28575">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75872" name="Text Box 96"/>
          <p:cNvSpPr txBox="1">
            <a:spLocks noChangeArrowheads="1"/>
          </p:cNvSpPr>
          <p:nvPr/>
        </p:nvSpPr>
        <p:spPr bwMode="auto">
          <a:xfrm>
            <a:off x="7010400" y="6400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400"/>
              <a:t>java</a:t>
            </a:r>
          </a:p>
        </p:txBody>
      </p:sp>
      <p:sp>
        <p:nvSpPr>
          <p:cNvPr id="75873" name="Text Box 97"/>
          <p:cNvSpPr txBox="1">
            <a:spLocks noChangeArrowheads="1"/>
          </p:cNvSpPr>
          <p:nvPr/>
        </p:nvSpPr>
        <p:spPr bwMode="auto">
          <a:xfrm>
            <a:off x="304800" y="65214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a:t>1996</a:t>
            </a:r>
            <a:endParaRPr lang="zh-CN" altLang="en-US" sz="2400"/>
          </a:p>
        </p:txBody>
      </p:sp>
      <p:sp>
        <p:nvSpPr>
          <p:cNvPr id="75874" name="Text Box 98"/>
          <p:cNvSpPr txBox="1">
            <a:spLocks noChangeArrowheads="1"/>
          </p:cNvSpPr>
          <p:nvPr/>
        </p:nvSpPr>
        <p:spPr bwMode="auto">
          <a:xfrm>
            <a:off x="914400" y="652145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a:t>平台无关</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05E3CBFC-68B3-4895-A273-C42A01A9269B}" type="slidenum">
              <a:rPr lang="zh-CN" altLang="en-US" smtClean="0"/>
              <a:t>42</a:t>
            </a:fld>
            <a:r>
              <a:rPr lang="zh-CN" altLang="en-US" smtClean="0"/>
              <a:t>页</a:t>
            </a:r>
            <a:endParaRPr lang="zh-CN" altLang="en-US" smtClean="0">
              <a:solidFill>
                <a:schemeClr val="tx1"/>
              </a:solidFill>
            </a:endParaRPr>
          </a:p>
        </p:txBody>
      </p:sp>
      <p:sp>
        <p:nvSpPr>
          <p:cNvPr id="76802" name="Rectangle 2"/>
          <p:cNvSpPr>
            <a:spLocks noGrp="1" noChangeArrowheads="1"/>
          </p:cNvSpPr>
          <p:nvPr>
            <p:ph type="title" idx="4294967295"/>
          </p:nvPr>
        </p:nvSpPr>
        <p:spPr/>
        <p:txBody>
          <a:bodyPr/>
          <a:lstStyle/>
          <a:p>
            <a:pPr eaLnBrk="1" hangingPunct="1"/>
            <a:r>
              <a:rPr lang="en-US" altLang="zh-CN" sz="3600" dirty="0"/>
              <a:t>Platform-Based Development (PBD)</a:t>
            </a:r>
            <a:endParaRPr lang="zh-CN" altLang="en-US" sz="3600" dirty="0" smtClean="0"/>
          </a:p>
        </p:txBody>
      </p:sp>
      <p:sp>
        <p:nvSpPr>
          <p:cNvPr id="3" name="内容占位符 2"/>
          <p:cNvSpPr>
            <a:spLocks noGrp="1"/>
          </p:cNvSpPr>
          <p:nvPr>
            <p:ph idx="1"/>
          </p:nvPr>
        </p:nvSpPr>
        <p:spPr/>
        <p:txBody>
          <a:bodyPr/>
          <a:lstStyle/>
          <a:p>
            <a:r>
              <a:rPr lang="zh-CN" altLang="en-US" sz="2200" dirty="0"/>
              <a:t>随着面向特定平台的</a:t>
            </a:r>
            <a:r>
              <a:rPr lang="zh-CN" altLang="en-US" sz="2200" dirty="0" smtClean="0"/>
              <a:t>编程越来越广泛，例如：</a:t>
            </a:r>
            <a:r>
              <a:rPr lang="en-US" altLang="zh-CN" sz="2200" dirty="0" smtClean="0"/>
              <a:t>Web</a:t>
            </a:r>
            <a:r>
              <a:rPr lang="zh-CN" altLang="en-US" sz="2200" dirty="0" smtClean="0"/>
              <a:t>和移动设备；</a:t>
            </a:r>
            <a:endParaRPr lang="en-US" altLang="zh-CN" sz="2200" dirty="0" smtClean="0"/>
          </a:p>
          <a:p>
            <a:r>
              <a:rPr lang="zh-CN" altLang="en-US" sz="2200" dirty="0" smtClean="0"/>
              <a:t>基于特定平台的开发，需要考虑特定的硬件、</a:t>
            </a:r>
            <a:r>
              <a:rPr lang="en-US" altLang="zh-CN" sz="2200" dirty="0" smtClean="0"/>
              <a:t>API</a:t>
            </a:r>
            <a:r>
              <a:rPr lang="zh-CN" altLang="en-US" sz="2200" dirty="0" smtClean="0"/>
              <a:t>和特殊的上下文。其与通用编程有所不同。</a:t>
            </a:r>
            <a:endParaRPr lang="en-US" altLang="zh-CN" sz="2200" dirty="0" smtClean="0"/>
          </a:p>
          <a:p>
            <a:endParaRPr lang="zh-CN" altLang="en-US" sz="2400" dirty="0"/>
          </a:p>
        </p:txBody>
      </p:sp>
      <p:graphicFrame>
        <p:nvGraphicFramePr>
          <p:cNvPr id="5" name="内容占位符 5"/>
          <p:cNvGraphicFramePr/>
          <p:nvPr/>
        </p:nvGraphicFramePr>
        <p:xfrm>
          <a:off x="85302" y="2664288"/>
          <a:ext cx="8964488" cy="4005072"/>
        </p:xfrm>
        <a:graphic>
          <a:graphicData uri="http://schemas.openxmlformats.org/drawingml/2006/table">
            <a:tbl>
              <a:tblPr firstRow="1" bandRow="1">
                <a:tableStyleId>{073A0DAA-6AF3-43AB-8588-CEC1D06C72B9}</a:tableStyleId>
              </a:tblPr>
              <a:tblGrid>
                <a:gridCol w="1619672"/>
                <a:gridCol w="1296144"/>
                <a:gridCol w="3600400"/>
                <a:gridCol w="2448272"/>
              </a:tblGrid>
              <a:tr h="187345">
                <a:tc>
                  <a:txBody>
                    <a:bodyPr/>
                    <a:lstStyle/>
                    <a:p>
                      <a:pPr algn="ctr">
                        <a:lnSpc>
                          <a:spcPct val="80000"/>
                        </a:lnSpc>
                      </a:pPr>
                      <a:r>
                        <a:rPr lang="zh-CN" altLang="en-US" sz="1200" dirty="0" smtClean="0"/>
                        <a:t>桌面操作系统</a:t>
                      </a:r>
                      <a:endParaRPr lang="zh-CN" altLang="en-US" sz="1200" dirty="0"/>
                    </a:p>
                  </a:txBody>
                  <a:tcPr/>
                </a:tc>
                <a:tc>
                  <a:txBody>
                    <a:bodyPr/>
                    <a:lstStyle/>
                    <a:p>
                      <a:pPr marL="0" marR="0" indent="0" algn="ctr" defTabSz="914400" rtl="0" eaLnBrk="1" fontAlgn="auto" latinLnBrk="0" hangingPunct="1">
                        <a:lnSpc>
                          <a:spcPct val="80000"/>
                        </a:lnSpc>
                        <a:spcBef>
                          <a:spcPts val="0"/>
                        </a:spcBef>
                        <a:spcAft>
                          <a:spcPts val="0"/>
                        </a:spcAft>
                        <a:buClrTx/>
                        <a:buSzTx/>
                        <a:buFontTx/>
                        <a:buNone/>
                        <a:defRPr/>
                      </a:pPr>
                      <a:r>
                        <a:rPr lang="zh-CN" altLang="en-US" sz="1200" dirty="0" smtClean="0"/>
                        <a:t>移动操作系统</a:t>
                      </a:r>
                    </a:p>
                  </a:txBody>
                  <a:tcPr/>
                </a:tc>
                <a:tc>
                  <a:txBody>
                    <a:bodyPr/>
                    <a:lstStyle/>
                    <a:p>
                      <a:pPr marL="0" marR="0" indent="0" algn="ctr" defTabSz="914400" rtl="0" eaLnBrk="1" fontAlgn="auto" latinLnBrk="0" hangingPunct="1">
                        <a:lnSpc>
                          <a:spcPct val="80000"/>
                        </a:lnSpc>
                        <a:spcBef>
                          <a:spcPts val="0"/>
                        </a:spcBef>
                        <a:spcAft>
                          <a:spcPts val="0"/>
                        </a:spcAft>
                        <a:buClrTx/>
                        <a:buSzTx/>
                        <a:buFontTx/>
                        <a:buNone/>
                        <a:defRPr/>
                      </a:pPr>
                      <a:r>
                        <a:rPr lang="zh-CN" altLang="en-US" sz="1200" dirty="0" smtClean="0"/>
                        <a:t>软件框架</a:t>
                      </a:r>
                    </a:p>
                  </a:txBody>
                  <a:tcPr/>
                </a:tc>
                <a:tc>
                  <a:txBody>
                    <a:bodyPr/>
                    <a:lstStyle/>
                    <a:p>
                      <a:pPr marL="0" marR="0" indent="0" algn="ctr" defTabSz="914400" rtl="0" eaLnBrk="1" fontAlgn="auto" latinLnBrk="0" hangingPunct="1">
                        <a:lnSpc>
                          <a:spcPct val="80000"/>
                        </a:lnSpc>
                        <a:spcBef>
                          <a:spcPts val="0"/>
                        </a:spcBef>
                        <a:spcAft>
                          <a:spcPts val="0"/>
                        </a:spcAft>
                        <a:buClrTx/>
                        <a:buSzTx/>
                        <a:buFontTx/>
                        <a:buNone/>
                        <a:defRPr/>
                      </a:pPr>
                      <a:r>
                        <a:rPr lang="zh-CN" altLang="en-US" sz="1200" dirty="0" smtClean="0"/>
                        <a:t>硬件</a:t>
                      </a:r>
                    </a:p>
                  </a:txBody>
                  <a:tcPr/>
                </a:tc>
              </a:tr>
              <a:tr h="187345">
                <a:tc>
                  <a:txBody>
                    <a:bodyPr/>
                    <a:lstStyle/>
                    <a:p>
                      <a:pPr marL="0" marR="0" indent="0" algn="l" defTabSz="914400" rtl="0" eaLnBrk="1" fontAlgn="auto" latinLnBrk="0" hangingPunct="1">
                        <a:lnSpc>
                          <a:spcPct val="80000"/>
                        </a:lnSpc>
                        <a:spcBef>
                          <a:spcPts val="0"/>
                        </a:spcBef>
                        <a:spcAft>
                          <a:spcPts val="0"/>
                        </a:spcAft>
                        <a:buClrTx/>
                        <a:buSzTx/>
                        <a:buFontTx/>
                        <a:buNone/>
                        <a:defRPr/>
                      </a:pPr>
                      <a:r>
                        <a:rPr lang="en-US" altLang="zh-CN" sz="1200" dirty="0" err="1" smtClean="0"/>
                        <a:t>AmigaOS</a:t>
                      </a:r>
                      <a:r>
                        <a:rPr lang="en-US" altLang="zh-CN" sz="1200" dirty="0" smtClean="0"/>
                        <a:t>, </a:t>
                      </a:r>
                      <a:r>
                        <a:rPr lang="en-US" altLang="zh-CN" sz="1200" dirty="0" err="1" smtClean="0"/>
                        <a:t>AmigaOS</a:t>
                      </a:r>
                      <a:r>
                        <a:rPr lang="en-US" altLang="zh-CN" sz="1200" dirty="0" smtClean="0"/>
                        <a:t> 4</a:t>
                      </a:r>
                    </a:p>
                  </a:txBody>
                  <a:tcPr/>
                </a:tc>
                <a:tc>
                  <a:txBody>
                    <a:bodyPr/>
                    <a:lstStyle/>
                    <a:p>
                      <a:pPr>
                        <a:lnSpc>
                          <a:spcPct val="80000"/>
                        </a:lnSpc>
                      </a:pPr>
                      <a:r>
                        <a:rPr lang="en-US" altLang="zh-CN" sz="1200" dirty="0" smtClean="0"/>
                        <a:t>Android</a:t>
                      </a:r>
                      <a:endParaRPr lang="zh-CN" altLang="en-US" sz="1200" dirty="0"/>
                    </a:p>
                  </a:txBody>
                  <a:tcPr/>
                </a:tc>
                <a:tc>
                  <a:txBody>
                    <a:bodyPr/>
                    <a:lstStyle/>
                    <a:p>
                      <a:pPr>
                        <a:lnSpc>
                          <a:spcPct val="80000"/>
                        </a:lnSpc>
                      </a:pPr>
                      <a:r>
                        <a:rPr lang="en-US" altLang="zh-CN" sz="1200" dirty="0" smtClean="0"/>
                        <a:t>Binary Runtime Environment for Wireless (BREW)</a:t>
                      </a:r>
                      <a:endParaRPr lang="zh-CN" altLang="en-US" sz="1200" dirty="0"/>
                    </a:p>
                  </a:txBody>
                  <a:tcPr/>
                </a:tc>
                <a:tc rowSpan="5">
                  <a:txBody>
                    <a:bodyPr/>
                    <a:lstStyle/>
                    <a:p>
                      <a:pPr>
                        <a:lnSpc>
                          <a:spcPct val="80000"/>
                        </a:lnSpc>
                      </a:pPr>
                      <a:r>
                        <a:rPr lang="en-US" altLang="zh-CN" sz="1200" dirty="0" smtClean="0"/>
                        <a:t>Commodity computing platforms </a:t>
                      </a:r>
                    </a:p>
                    <a:p>
                      <a:pPr marL="171450" indent="-171450">
                        <a:lnSpc>
                          <a:spcPct val="80000"/>
                        </a:lnSpc>
                        <a:buFont typeface="Arial" panose="020B0604020202020204" pitchFamily="34" charset="0"/>
                        <a:buChar char="•"/>
                      </a:pPr>
                      <a:r>
                        <a:rPr lang="en-US" altLang="zh-CN" sz="1200" dirty="0" smtClean="0"/>
                        <a:t>Wintel</a:t>
                      </a:r>
                    </a:p>
                    <a:p>
                      <a:pPr marL="171450" indent="-171450">
                        <a:lnSpc>
                          <a:spcPct val="80000"/>
                        </a:lnSpc>
                        <a:buFont typeface="Arial" panose="020B0604020202020204" pitchFamily="34" charset="0"/>
                        <a:buChar char="•"/>
                      </a:pPr>
                      <a:r>
                        <a:rPr lang="en-US" altLang="zh-CN" sz="1200" dirty="0" smtClean="0"/>
                        <a:t>Macintosh</a:t>
                      </a:r>
                    </a:p>
                    <a:p>
                      <a:pPr marL="171450" indent="-171450">
                        <a:lnSpc>
                          <a:spcPct val="80000"/>
                        </a:lnSpc>
                        <a:buFont typeface="Arial" panose="020B0604020202020204" pitchFamily="34" charset="0"/>
                        <a:buChar char="•"/>
                      </a:pPr>
                      <a:r>
                        <a:rPr lang="en-US" altLang="zh-CN" sz="1200" dirty="0" smtClean="0"/>
                        <a:t>ARM architecture</a:t>
                      </a:r>
                    </a:p>
                    <a:p>
                      <a:pPr marL="171450" indent="-171450">
                        <a:lnSpc>
                          <a:spcPct val="80000"/>
                        </a:lnSpc>
                        <a:buFont typeface="Arial" panose="020B0604020202020204" pitchFamily="34" charset="0"/>
                        <a:buChar char="•"/>
                      </a:pPr>
                      <a:r>
                        <a:rPr lang="en-US" altLang="zh-CN" sz="1200" dirty="0" smtClean="0"/>
                        <a:t>x86 with Unix-like systems</a:t>
                      </a:r>
                      <a:endParaRPr lang="zh-CN" altLang="en-US" sz="1200" dirty="0"/>
                    </a:p>
                  </a:txBody>
                  <a:tcPr/>
                </a:tc>
              </a:tr>
              <a:tr h="312241">
                <a:tc>
                  <a:txBody>
                    <a:bodyPr/>
                    <a:lstStyle/>
                    <a:p>
                      <a:pPr>
                        <a:lnSpc>
                          <a:spcPct val="80000"/>
                        </a:lnSpc>
                      </a:pPr>
                      <a:r>
                        <a:rPr lang="en-US" altLang="zh-CN" sz="1200" dirty="0" smtClean="0"/>
                        <a:t>FreeBSD, </a:t>
                      </a:r>
                      <a:r>
                        <a:rPr lang="en-US" altLang="zh-CN" sz="1200" dirty="0" err="1" smtClean="0"/>
                        <a:t>NetBSD</a:t>
                      </a:r>
                      <a:r>
                        <a:rPr lang="en-US" altLang="zh-CN" sz="1200" dirty="0" smtClean="0"/>
                        <a:t>, </a:t>
                      </a:r>
                      <a:r>
                        <a:rPr lang="en-US" altLang="zh-CN" sz="1200" dirty="0" err="1" smtClean="0"/>
                        <a:t>OpenBSD</a:t>
                      </a:r>
                      <a:endParaRPr lang="zh-CN" altLang="en-US" sz="1200" dirty="0"/>
                    </a:p>
                  </a:txBody>
                  <a:tcPr/>
                </a:tc>
                <a:tc>
                  <a:txBody>
                    <a:bodyPr/>
                    <a:lstStyle/>
                    <a:p>
                      <a:pPr>
                        <a:lnSpc>
                          <a:spcPct val="80000"/>
                        </a:lnSpc>
                      </a:pPr>
                      <a:r>
                        <a:rPr lang="en-US" altLang="zh-CN" sz="1200" dirty="0" err="1" smtClean="0"/>
                        <a:t>Bada</a:t>
                      </a:r>
                      <a:endParaRPr lang="zh-CN" altLang="en-US" sz="1200" dirty="0"/>
                    </a:p>
                  </a:txBody>
                  <a:tcPr/>
                </a:tc>
                <a:tc>
                  <a:txBody>
                    <a:bodyPr/>
                    <a:lstStyle/>
                    <a:p>
                      <a:pPr>
                        <a:lnSpc>
                          <a:spcPct val="80000"/>
                        </a:lnSpc>
                      </a:pPr>
                      <a:r>
                        <a:rPr lang="en-US" altLang="zh-CN" sz="1200" dirty="0" smtClean="0"/>
                        <a:t>Cocoa</a:t>
                      </a:r>
                      <a:endParaRPr lang="zh-CN" altLang="en-US" sz="1200" dirty="0"/>
                    </a:p>
                  </a:txBody>
                  <a:tcPr/>
                </a:tc>
                <a:tc vMerge="1">
                  <a:txBody>
                    <a:bodyPr/>
                    <a:lstStyle/>
                    <a:p>
                      <a:endParaRPr lang="zh-CN"/>
                    </a:p>
                  </a:txBody>
                  <a:tcPr/>
                </a:tc>
              </a:tr>
              <a:tr h="187345">
                <a:tc>
                  <a:txBody>
                    <a:bodyPr/>
                    <a:lstStyle/>
                    <a:p>
                      <a:pPr>
                        <a:lnSpc>
                          <a:spcPct val="80000"/>
                        </a:lnSpc>
                      </a:pPr>
                      <a:r>
                        <a:rPr lang="en-US" altLang="zh-CN" sz="1200" dirty="0" smtClean="0"/>
                        <a:t>IBM </a:t>
                      </a:r>
                      <a:r>
                        <a:rPr lang="en-US" altLang="zh-CN" sz="1200" dirty="0" err="1" smtClean="0"/>
                        <a:t>i</a:t>
                      </a:r>
                      <a:endParaRPr lang="zh-CN" altLang="en-US" sz="1200" dirty="0"/>
                    </a:p>
                  </a:txBody>
                  <a:tcPr/>
                </a:tc>
                <a:tc>
                  <a:txBody>
                    <a:bodyPr/>
                    <a:lstStyle/>
                    <a:p>
                      <a:pPr>
                        <a:lnSpc>
                          <a:spcPct val="80000"/>
                        </a:lnSpc>
                      </a:pPr>
                      <a:r>
                        <a:rPr lang="en-US" altLang="zh-CN" sz="1200" dirty="0" smtClean="0"/>
                        <a:t>BlackBerry OS</a:t>
                      </a:r>
                      <a:endParaRPr lang="zh-CN" altLang="en-US" sz="1200" dirty="0"/>
                    </a:p>
                  </a:txBody>
                  <a:tcPr/>
                </a:tc>
                <a:tc>
                  <a:txBody>
                    <a:bodyPr/>
                    <a:lstStyle/>
                    <a:p>
                      <a:pPr>
                        <a:lnSpc>
                          <a:spcPct val="80000"/>
                        </a:lnSpc>
                      </a:pPr>
                      <a:r>
                        <a:rPr lang="en-US" altLang="zh-CN" sz="1200" dirty="0" smtClean="0"/>
                        <a:t>Cocoa Touch</a:t>
                      </a:r>
                      <a:endParaRPr lang="zh-CN" altLang="en-US" sz="1200" dirty="0"/>
                    </a:p>
                  </a:txBody>
                  <a:tcPr/>
                </a:tc>
                <a:tc vMerge="1">
                  <a:txBody>
                    <a:bodyPr/>
                    <a:lstStyle/>
                    <a:p>
                      <a:endParaRPr lang="zh-CN"/>
                    </a:p>
                  </a:txBody>
                  <a:tcPr/>
                </a:tc>
              </a:tr>
              <a:tr h="312241">
                <a:tc>
                  <a:txBody>
                    <a:bodyPr/>
                    <a:lstStyle/>
                    <a:p>
                      <a:pPr>
                        <a:lnSpc>
                          <a:spcPct val="80000"/>
                        </a:lnSpc>
                      </a:pPr>
                      <a:r>
                        <a:rPr lang="en-US" altLang="zh-CN" sz="1200" dirty="0" smtClean="0"/>
                        <a:t>Linux</a:t>
                      </a:r>
                      <a:endParaRPr lang="zh-CN" altLang="en-US" sz="1200" dirty="0"/>
                    </a:p>
                  </a:txBody>
                  <a:tcPr/>
                </a:tc>
                <a:tc>
                  <a:txBody>
                    <a:bodyPr/>
                    <a:lstStyle/>
                    <a:p>
                      <a:pPr>
                        <a:lnSpc>
                          <a:spcPct val="80000"/>
                        </a:lnSpc>
                      </a:pPr>
                      <a:r>
                        <a:rPr lang="en-US" altLang="zh-CN" sz="1200" dirty="0" smtClean="0"/>
                        <a:t>Firefox OS</a:t>
                      </a:r>
                      <a:endParaRPr lang="zh-CN" altLang="en-US" sz="1200" dirty="0"/>
                    </a:p>
                  </a:txBody>
                  <a:tcPr/>
                </a:tc>
                <a:tc>
                  <a:txBody>
                    <a:bodyPr/>
                    <a:lstStyle/>
                    <a:p>
                      <a:pPr>
                        <a:lnSpc>
                          <a:spcPct val="80000"/>
                        </a:lnSpc>
                      </a:pPr>
                      <a:r>
                        <a:rPr lang="en-US" altLang="zh-CN" sz="1200" dirty="0" smtClean="0"/>
                        <a:t>Common Language Infrastructure (CLI):</a:t>
                      </a:r>
                      <a:r>
                        <a:rPr lang="en-US" altLang="zh-CN" sz="1200" baseline="0" dirty="0" smtClean="0"/>
                        <a:t> Mono, .NET Framework, Silverlight</a:t>
                      </a:r>
                      <a:endParaRPr lang="zh-CN" altLang="en-US" sz="1200" dirty="0"/>
                    </a:p>
                  </a:txBody>
                  <a:tcPr/>
                </a:tc>
                <a:tc vMerge="1">
                  <a:txBody>
                    <a:bodyPr/>
                    <a:lstStyle/>
                    <a:p>
                      <a:endParaRPr lang="zh-CN"/>
                    </a:p>
                  </a:txBody>
                  <a:tcPr/>
                </a:tc>
              </a:tr>
              <a:tr h="187345">
                <a:tc>
                  <a:txBody>
                    <a:bodyPr/>
                    <a:lstStyle/>
                    <a:p>
                      <a:pPr>
                        <a:lnSpc>
                          <a:spcPct val="80000"/>
                        </a:lnSpc>
                      </a:pPr>
                      <a:r>
                        <a:rPr lang="en-US" altLang="zh-CN" sz="1200" dirty="0" smtClean="0"/>
                        <a:t>Microsoft Windows</a:t>
                      </a:r>
                      <a:endParaRPr lang="zh-CN" altLang="en-US" sz="1200" dirty="0"/>
                    </a:p>
                  </a:txBody>
                  <a:tcPr/>
                </a:tc>
                <a:tc>
                  <a:txBody>
                    <a:bodyPr/>
                    <a:lstStyle/>
                    <a:p>
                      <a:pPr>
                        <a:lnSpc>
                          <a:spcPct val="80000"/>
                        </a:lnSpc>
                      </a:pPr>
                      <a:r>
                        <a:rPr lang="en-US" altLang="zh-CN" sz="1200" dirty="0" smtClean="0"/>
                        <a:t>iOS</a:t>
                      </a:r>
                      <a:endParaRPr lang="zh-CN" altLang="en-US" sz="1200" dirty="0"/>
                    </a:p>
                  </a:txBody>
                  <a:tcPr/>
                </a:tc>
                <a:tc>
                  <a:txBody>
                    <a:bodyPr/>
                    <a:lstStyle/>
                    <a:p>
                      <a:pPr>
                        <a:lnSpc>
                          <a:spcPct val="80000"/>
                        </a:lnSpc>
                      </a:pPr>
                      <a:r>
                        <a:rPr lang="en-US" altLang="zh-CN" sz="1200" dirty="0" smtClean="0"/>
                        <a:t>Flash: AIR</a:t>
                      </a:r>
                      <a:endParaRPr lang="zh-CN" altLang="en-US" sz="1200" dirty="0"/>
                    </a:p>
                  </a:txBody>
                  <a:tcPr/>
                </a:tc>
                <a:tc vMerge="1">
                  <a:txBody>
                    <a:bodyPr/>
                    <a:lstStyle/>
                    <a:p>
                      <a:endParaRPr lang="zh-CN"/>
                    </a:p>
                  </a:txBody>
                  <a:tcPr/>
                </a:tc>
              </a:tr>
              <a:tr h="187345">
                <a:tc>
                  <a:txBody>
                    <a:bodyPr/>
                    <a:lstStyle/>
                    <a:p>
                      <a:pPr>
                        <a:lnSpc>
                          <a:spcPct val="80000"/>
                        </a:lnSpc>
                      </a:pPr>
                      <a:r>
                        <a:rPr lang="en-US" altLang="zh-CN" sz="1200" dirty="0" smtClean="0"/>
                        <a:t>OpenVMS</a:t>
                      </a:r>
                      <a:endParaRPr lang="zh-CN" altLang="en-US" sz="1200" dirty="0"/>
                    </a:p>
                  </a:txBody>
                  <a:tcPr/>
                </a:tc>
                <a:tc>
                  <a:txBody>
                    <a:bodyPr/>
                    <a:lstStyle/>
                    <a:p>
                      <a:pPr>
                        <a:lnSpc>
                          <a:spcPct val="80000"/>
                        </a:lnSpc>
                      </a:pPr>
                      <a:r>
                        <a:rPr lang="en-US" altLang="zh-CN" sz="1200" dirty="0" smtClean="0"/>
                        <a:t>Embedded Linux</a:t>
                      </a:r>
                      <a:endParaRPr lang="zh-CN" altLang="en-US" sz="1200" dirty="0"/>
                    </a:p>
                  </a:txBody>
                  <a:tcPr/>
                </a:tc>
                <a:tc>
                  <a:txBody>
                    <a:bodyPr/>
                    <a:lstStyle/>
                    <a:p>
                      <a:pPr>
                        <a:lnSpc>
                          <a:spcPct val="80000"/>
                        </a:lnSpc>
                      </a:pPr>
                      <a:r>
                        <a:rPr lang="en-US" altLang="zh-CN" sz="1200" dirty="0" smtClean="0"/>
                        <a:t>GUN</a:t>
                      </a:r>
                      <a:endParaRPr lang="zh-CN" altLang="en-US" sz="1200" dirty="0"/>
                    </a:p>
                  </a:txBody>
                  <a:tcPr/>
                </a:tc>
                <a:tc rowSpan="4">
                  <a:txBody>
                    <a:bodyPr/>
                    <a:lstStyle/>
                    <a:p>
                      <a:pPr marL="0" marR="0" indent="0" algn="l" defTabSz="914400" rtl="0" eaLnBrk="1" fontAlgn="auto" latinLnBrk="0" hangingPunct="1">
                        <a:lnSpc>
                          <a:spcPct val="80000"/>
                        </a:lnSpc>
                        <a:spcBef>
                          <a:spcPts val="0"/>
                        </a:spcBef>
                        <a:spcAft>
                          <a:spcPts val="0"/>
                        </a:spcAft>
                        <a:buClrTx/>
                        <a:buSzTx/>
                        <a:buFont typeface="Arial" panose="020B0604020202020204" pitchFamily="34" charset="0"/>
                        <a:buNone/>
                        <a:defRPr/>
                      </a:pPr>
                      <a:r>
                        <a:rPr lang="en-US" altLang="zh-CN" sz="1200" dirty="0" smtClean="0"/>
                        <a:t>Video game consoles, any variety </a:t>
                      </a:r>
                    </a:p>
                    <a:p>
                      <a:pPr marL="171450" marR="0" indent="-171450" algn="l" defTabSz="914400" rtl="0" eaLnBrk="1" fontAlgn="auto" latinLnBrk="0" hangingPunct="1">
                        <a:lnSpc>
                          <a:spcPct val="80000"/>
                        </a:lnSpc>
                        <a:spcBef>
                          <a:spcPts val="0"/>
                        </a:spcBef>
                        <a:spcAft>
                          <a:spcPts val="0"/>
                        </a:spcAft>
                        <a:buClrTx/>
                        <a:buSzTx/>
                        <a:buFont typeface="Arial" panose="020B0604020202020204" pitchFamily="34" charset="0"/>
                        <a:buChar char="•"/>
                        <a:defRPr/>
                      </a:pPr>
                      <a:r>
                        <a:rPr lang="en-US" altLang="zh-CN" sz="1200" dirty="0" smtClean="0"/>
                        <a:t>PlayStation</a:t>
                      </a:r>
                    </a:p>
                    <a:p>
                      <a:pPr marL="171450" marR="0" indent="-171450" algn="l" defTabSz="914400" rtl="0" eaLnBrk="1" fontAlgn="auto" latinLnBrk="0" hangingPunct="1">
                        <a:lnSpc>
                          <a:spcPct val="80000"/>
                        </a:lnSpc>
                        <a:spcBef>
                          <a:spcPts val="0"/>
                        </a:spcBef>
                        <a:spcAft>
                          <a:spcPts val="0"/>
                        </a:spcAft>
                        <a:buClrTx/>
                        <a:buSzTx/>
                        <a:buFont typeface="Arial" panose="020B0604020202020204" pitchFamily="34" charset="0"/>
                        <a:buChar char="•"/>
                        <a:defRPr/>
                      </a:pPr>
                      <a:r>
                        <a:rPr lang="en-US" altLang="zh-CN" sz="1200" dirty="0" smtClean="0"/>
                        <a:t>Xbox, </a:t>
                      </a:r>
                    </a:p>
                    <a:p>
                      <a:pPr marL="171450" marR="0" indent="-171450" algn="l" defTabSz="914400" rtl="0" eaLnBrk="1" fontAlgn="auto" latinLnBrk="0" hangingPunct="1">
                        <a:lnSpc>
                          <a:spcPct val="80000"/>
                        </a:lnSpc>
                        <a:spcBef>
                          <a:spcPts val="0"/>
                        </a:spcBef>
                        <a:spcAft>
                          <a:spcPts val="0"/>
                        </a:spcAft>
                        <a:buClrTx/>
                        <a:buSzTx/>
                        <a:buFont typeface="Arial" panose="020B0604020202020204" pitchFamily="34" charset="0"/>
                        <a:buChar char="•"/>
                        <a:defRPr/>
                      </a:pPr>
                      <a:r>
                        <a:rPr lang="en-US" altLang="zh-CN" sz="1200" dirty="0" smtClean="0"/>
                        <a:t>Nintendo</a:t>
                      </a:r>
                      <a:endParaRPr lang="zh-CN" altLang="en-US" sz="1200" dirty="0" smtClean="0"/>
                    </a:p>
                    <a:p>
                      <a:pPr>
                        <a:lnSpc>
                          <a:spcPct val="80000"/>
                        </a:lnSpc>
                      </a:pPr>
                      <a:endParaRPr lang="zh-CN" altLang="en-US" sz="1200" dirty="0"/>
                    </a:p>
                  </a:txBody>
                  <a:tcPr/>
                </a:tc>
              </a:tr>
              <a:tr h="187345">
                <a:tc>
                  <a:txBody>
                    <a:bodyPr/>
                    <a:lstStyle/>
                    <a:p>
                      <a:pPr>
                        <a:lnSpc>
                          <a:spcPct val="80000"/>
                        </a:lnSpc>
                      </a:pPr>
                      <a:r>
                        <a:rPr lang="en-US" altLang="zh-CN" sz="1200" dirty="0" smtClean="0"/>
                        <a:t>Classic Mac OS</a:t>
                      </a:r>
                      <a:endParaRPr lang="zh-CN" altLang="en-US" sz="1200" dirty="0"/>
                    </a:p>
                  </a:txBody>
                  <a:tcPr/>
                </a:tc>
                <a:tc>
                  <a:txBody>
                    <a:bodyPr/>
                    <a:lstStyle/>
                    <a:p>
                      <a:pPr>
                        <a:lnSpc>
                          <a:spcPct val="80000"/>
                        </a:lnSpc>
                      </a:pPr>
                      <a:r>
                        <a:rPr lang="en-US" altLang="zh-CN" sz="1200" dirty="0" smtClean="0"/>
                        <a:t>Palm OS</a:t>
                      </a:r>
                      <a:endParaRPr lang="zh-CN" altLang="en-US" sz="1200" dirty="0"/>
                    </a:p>
                  </a:txBody>
                  <a:tcPr/>
                </a:tc>
                <a:tc>
                  <a:txBody>
                    <a:bodyPr/>
                    <a:lstStyle/>
                    <a:p>
                      <a:pPr>
                        <a:lnSpc>
                          <a:spcPct val="80000"/>
                        </a:lnSpc>
                      </a:pPr>
                      <a:r>
                        <a:rPr lang="en-US" altLang="zh-CN" sz="1200" dirty="0" smtClean="0"/>
                        <a:t>Java platform</a:t>
                      </a:r>
                      <a:endParaRPr lang="zh-CN" altLang="en-US" sz="1200" dirty="0"/>
                    </a:p>
                  </a:txBody>
                  <a:tcPr/>
                </a:tc>
                <a:tc vMerge="1">
                  <a:txBody>
                    <a:bodyPr/>
                    <a:lstStyle/>
                    <a:p>
                      <a:endParaRPr lang="zh-CN"/>
                    </a:p>
                  </a:txBody>
                  <a:tcPr/>
                </a:tc>
              </a:tr>
              <a:tr h="187345">
                <a:tc>
                  <a:txBody>
                    <a:bodyPr/>
                    <a:lstStyle/>
                    <a:p>
                      <a:pPr>
                        <a:lnSpc>
                          <a:spcPct val="80000"/>
                        </a:lnSpc>
                      </a:pPr>
                      <a:r>
                        <a:rPr lang="en-US" altLang="zh-CN" sz="1200" dirty="0" err="1" smtClean="0"/>
                        <a:t>macOS</a:t>
                      </a:r>
                      <a:endParaRPr lang="zh-CN" altLang="en-US" sz="1200" dirty="0"/>
                    </a:p>
                  </a:txBody>
                  <a:tcPr/>
                </a:tc>
                <a:tc>
                  <a:txBody>
                    <a:bodyPr/>
                    <a:lstStyle/>
                    <a:p>
                      <a:pPr>
                        <a:lnSpc>
                          <a:spcPct val="80000"/>
                        </a:lnSpc>
                      </a:pPr>
                      <a:r>
                        <a:rPr lang="en-US" altLang="zh-CN" sz="1200" dirty="0" smtClean="0"/>
                        <a:t>Symbian</a:t>
                      </a:r>
                      <a:endParaRPr lang="zh-CN" altLang="en-US" sz="1200" dirty="0"/>
                    </a:p>
                  </a:txBody>
                  <a:tcPr/>
                </a:tc>
                <a:tc>
                  <a:txBody>
                    <a:bodyPr/>
                    <a:lstStyle/>
                    <a:p>
                      <a:pPr>
                        <a:lnSpc>
                          <a:spcPct val="80000"/>
                        </a:lnSpc>
                      </a:pPr>
                      <a:r>
                        <a:rPr lang="en-US" altLang="zh-CN" sz="1200" dirty="0" err="1" smtClean="0"/>
                        <a:t>LiveCode</a:t>
                      </a:r>
                      <a:endParaRPr lang="zh-CN" altLang="en-US" sz="1200" dirty="0"/>
                    </a:p>
                  </a:txBody>
                  <a:tcPr/>
                </a:tc>
                <a:tc vMerge="1">
                  <a:txBody>
                    <a:bodyPr/>
                    <a:lstStyle/>
                    <a:p>
                      <a:endParaRPr lang="zh-CN"/>
                    </a:p>
                  </a:txBody>
                  <a:tcPr/>
                </a:tc>
              </a:tr>
              <a:tr h="187345">
                <a:tc>
                  <a:txBody>
                    <a:bodyPr/>
                    <a:lstStyle/>
                    <a:p>
                      <a:pPr>
                        <a:lnSpc>
                          <a:spcPct val="80000"/>
                        </a:lnSpc>
                      </a:pPr>
                      <a:r>
                        <a:rPr lang="en-US" altLang="zh-CN" sz="1200" dirty="0" smtClean="0"/>
                        <a:t>OS/2</a:t>
                      </a:r>
                      <a:endParaRPr lang="zh-CN" altLang="en-US" sz="1200" dirty="0"/>
                    </a:p>
                  </a:txBody>
                  <a:tcPr/>
                </a:tc>
                <a:tc>
                  <a:txBody>
                    <a:bodyPr/>
                    <a:lstStyle/>
                    <a:p>
                      <a:pPr>
                        <a:lnSpc>
                          <a:spcPct val="80000"/>
                        </a:lnSpc>
                      </a:pPr>
                      <a:r>
                        <a:rPr lang="en-US" altLang="zh-CN" sz="1200" dirty="0" err="1" smtClean="0"/>
                        <a:t>Tizen</a:t>
                      </a:r>
                      <a:endParaRPr lang="zh-CN" altLang="en-US" sz="1200" dirty="0"/>
                    </a:p>
                  </a:txBody>
                  <a:tcPr/>
                </a:tc>
                <a:tc>
                  <a:txBody>
                    <a:bodyPr/>
                    <a:lstStyle/>
                    <a:p>
                      <a:pPr>
                        <a:lnSpc>
                          <a:spcPct val="80000"/>
                        </a:lnSpc>
                      </a:pPr>
                      <a:r>
                        <a:rPr lang="en-US" altLang="zh-CN" sz="1200" dirty="0" smtClean="0"/>
                        <a:t>Microsoft XNA</a:t>
                      </a:r>
                      <a:endParaRPr lang="zh-CN" altLang="en-US" sz="1200" dirty="0"/>
                    </a:p>
                  </a:txBody>
                  <a:tcPr/>
                </a:tc>
                <a:tc vMerge="1">
                  <a:txBody>
                    <a:bodyPr/>
                    <a:lstStyle/>
                    <a:p>
                      <a:endParaRPr lang="zh-CN"/>
                    </a:p>
                  </a:txBody>
                  <a:tcPr/>
                </a:tc>
              </a:tr>
              <a:tr h="312241">
                <a:tc>
                  <a:txBody>
                    <a:bodyPr/>
                    <a:lstStyle/>
                    <a:p>
                      <a:pPr>
                        <a:lnSpc>
                          <a:spcPct val="80000"/>
                        </a:lnSpc>
                      </a:pPr>
                      <a:r>
                        <a:rPr lang="en-US" altLang="zh-CN" sz="1200" dirty="0" smtClean="0"/>
                        <a:t>Solaris</a:t>
                      </a:r>
                      <a:endParaRPr lang="zh-CN" altLang="en-US" sz="1200" dirty="0"/>
                    </a:p>
                  </a:txBody>
                  <a:tcPr/>
                </a:tc>
                <a:tc>
                  <a:txBody>
                    <a:bodyPr/>
                    <a:lstStyle/>
                    <a:p>
                      <a:pPr>
                        <a:lnSpc>
                          <a:spcPct val="80000"/>
                        </a:lnSpc>
                      </a:pPr>
                      <a:r>
                        <a:rPr lang="en-US" altLang="zh-CN" sz="1200" dirty="0" err="1" smtClean="0"/>
                        <a:t>WebOS</a:t>
                      </a:r>
                      <a:endParaRPr lang="zh-CN" altLang="en-US" sz="1200" dirty="0"/>
                    </a:p>
                  </a:txBody>
                  <a:tcPr/>
                </a:tc>
                <a:tc>
                  <a:txBody>
                    <a:bodyPr/>
                    <a:lstStyle/>
                    <a:p>
                      <a:pPr>
                        <a:lnSpc>
                          <a:spcPct val="80000"/>
                        </a:lnSpc>
                      </a:pPr>
                      <a:r>
                        <a:rPr lang="en-US" altLang="zh-CN" sz="1200" dirty="0" smtClean="0"/>
                        <a:t>Mozilla Prism, XUL and </a:t>
                      </a:r>
                      <a:r>
                        <a:rPr lang="en-US" altLang="zh-CN" sz="1200" dirty="0" err="1" smtClean="0"/>
                        <a:t>XULRunner</a:t>
                      </a:r>
                      <a:endParaRPr lang="zh-CN" altLang="en-US" sz="1200" dirty="0"/>
                    </a:p>
                  </a:txBody>
                  <a:tcPr/>
                </a:tc>
                <a:tc>
                  <a:txBody>
                    <a:bodyPr/>
                    <a:lstStyle/>
                    <a:p>
                      <a:pPr marL="0" marR="0" indent="0" algn="l" defTabSz="914400" rtl="0" eaLnBrk="1" fontAlgn="auto" latinLnBrk="0" hangingPunct="1">
                        <a:lnSpc>
                          <a:spcPct val="80000"/>
                        </a:lnSpc>
                        <a:spcBef>
                          <a:spcPts val="0"/>
                        </a:spcBef>
                        <a:spcAft>
                          <a:spcPts val="0"/>
                        </a:spcAft>
                        <a:buClrTx/>
                        <a:buSzTx/>
                        <a:buFontTx/>
                        <a:buNone/>
                        <a:defRPr/>
                      </a:pPr>
                      <a:r>
                        <a:rPr lang="en-US" altLang="zh-CN" sz="1200" dirty="0" smtClean="0"/>
                        <a:t>RISC processor based machines running </a:t>
                      </a:r>
                      <a:r>
                        <a:rPr lang="en-US" altLang="zh-CN" sz="1200" smtClean="0"/>
                        <a:t>Unix variants</a:t>
                      </a:r>
                      <a:endParaRPr lang="zh-CN" altLang="en-US" sz="1200" smtClean="0"/>
                    </a:p>
                  </a:txBody>
                  <a:tcPr/>
                </a:tc>
              </a:tr>
              <a:tr h="187345">
                <a:tc>
                  <a:txBody>
                    <a:bodyPr/>
                    <a:lstStyle/>
                    <a:p>
                      <a:pPr>
                        <a:lnSpc>
                          <a:spcPct val="80000"/>
                        </a:lnSpc>
                      </a:pPr>
                      <a:r>
                        <a:rPr lang="en-US" altLang="zh-CN" sz="1200" dirty="0" smtClean="0"/>
                        <a:t>Tru64 UNIX</a:t>
                      </a:r>
                      <a:endParaRPr lang="zh-CN" altLang="en-US" sz="1200" dirty="0"/>
                    </a:p>
                  </a:txBody>
                  <a:tcPr/>
                </a:tc>
                <a:tc>
                  <a:txBody>
                    <a:bodyPr/>
                    <a:lstStyle/>
                    <a:p>
                      <a:pPr>
                        <a:lnSpc>
                          <a:spcPct val="80000"/>
                        </a:lnSpc>
                      </a:pPr>
                      <a:r>
                        <a:rPr lang="en-US" altLang="zh-CN" sz="1200" dirty="0" err="1" smtClean="0"/>
                        <a:t>LuneOS</a:t>
                      </a:r>
                      <a:endParaRPr lang="zh-CN" altLang="en-US" sz="1200" dirty="0"/>
                    </a:p>
                  </a:txBody>
                  <a:tcPr/>
                </a:tc>
                <a:tc>
                  <a:txBody>
                    <a:bodyPr/>
                    <a:lstStyle/>
                    <a:p>
                      <a:pPr>
                        <a:lnSpc>
                          <a:spcPct val="80000"/>
                        </a:lnSpc>
                      </a:pPr>
                      <a:r>
                        <a:rPr lang="en-US" altLang="zh-CN" sz="1200" dirty="0" smtClean="0"/>
                        <a:t>Open Web Platform</a:t>
                      </a:r>
                      <a:endParaRPr lang="zh-CN" altLang="en-US" sz="1200" dirty="0"/>
                    </a:p>
                  </a:txBody>
                  <a:tcPr/>
                </a:tc>
                <a:tc>
                  <a:txBody>
                    <a:bodyPr/>
                    <a:lstStyle/>
                    <a:p>
                      <a:pPr>
                        <a:lnSpc>
                          <a:spcPct val="80000"/>
                        </a:lnSpc>
                      </a:pPr>
                      <a:endParaRPr lang="zh-CN" altLang="en-US" sz="1200" dirty="0"/>
                    </a:p>
                  </a:txBody>
                  <a:tcPr/>
                </a:tc>
              </a:tr>
              <a:tr h="187345">
                <a:tc>
                  <a:txBody>
                    <a:bodyPr/>
                    <a:lstStyle/>
                    <a:p>
                      <a:pPr>
                        <a:lnSpc>
                          <a:spcPct val="80000"/>
                        </a:lnSpc>
                      </a:pPr>
                      <a:r>
                        <a:rPr lang="en-US" altLang="zh-CN" sz="1200" dirty="0" smtClean="0"/>
                        <a:t>VM</a:t>
                      </a:r>
                      <a:endParaRPr lang="zh-CN" altLang="en-US" sz="1200" dirty="0"/>
                    </a:p>
                  </a:txBody>
                  <a:tcPr/>
                </a:tc>
                <a:tc>
                  <a:txBody>
                    <a:bodyPr/>
                    <a:lstStyle/>
                    <a:p>
                      <a:pPr>
                        <a:lnSpc>
                          <a:spcPct val="80000"/>
                        </a:lnSpc>
                      </a:pPr>
                      <a:r>
                        <a:rPr lang="en-US" altLang="zh-CN" sz="1200" dirty="0" smtClean="0"/>
                        <a:t>Windows Mobile</a:t>
                      </a:r>
                      <a:endParaRPr lang="zh-CN" altLang="en-US" sz="1200" dirty="0"/>
                    </a:p>
                  </a:txBody>
                  <a:tcPr/>
                </a:tc>
                <a:tc>
                  <a:txBody>
                    <a:bodyPr/>
                    <a:lstStyle/>
                    <a:p>
                      <a:pPr>
                        <a:lnSpc>
                          <a:spcPct val="80000"/>
                        </a:lnSpc>
                      </a:pPr>
                      <a:r>
                        <a:rPr lang="en-US" altLang="zh-CN" sz="1200" dirty="0" smtClean="0"/>
                        <a:t>Oracle Database</a:t>
                      </a:r>
                      <a:endParaRPr lang="zh-CN" altLang="en-US" sz="1200" dirty="0"/>
                    </a:p>
                  </a:txBody>
                  <a:tcPr/>
                </a:tc>
                <a:tc>
                  <a:txBody>
                    <a:bodyPr/>
                    <a:lstStyle/>
                    <a:p>
                      <a:pPr>
                        <a:lnSpc>
                          <a:spcPct val="80000"/>
                        </a:lnSpc>
                      </a:pPr>
                      <a:endParaRPr lang="zh-CN" altLang="en-US" sz="1200" dirty="0"/>
                    </a:p>
                  </a:txBody>
                  <a:tcPr/>
                </a:tc>
              </a:tr>
              <a:tr h="187345">
                <a:tc>
                  <a:txBody>
                    <a:bodyPr/>
                    <a:lstStyle/>
                    <a:p>
                      <a:pPr>
                        <a:lnSpc>
                          <a:spcPct val="80000"/>
                        </a:lnSpc>
                      </a:pPr>
                      <a:r>
                        <a:rPr lang="en-US" altLang="zh-CN" sz="1200" dirty="0" smtClean="0"/>
                        <a:t>QNX</a:t>
                      </a:r>
                      <a:endParaRPr lang="zh-CN" altLang="en-US" sz="1200" dirty="0"/>
                    </a:p>
                  </a:txBody>
                  <a:tcPr/>
                </a:tc>
                <a:tc>
                  <a:txBody>
                    <a:bodyPr/>
                    <a:lstStyle/>
                    <a:p>
                      <a:pPr>
                        <a:lnSpc>
                          <a:spcPct val="80000"/>
                        </a:lnSpc>
                      </a:pPr>
                      <a:r>
                        <a:rPr lang="en-US" altLang="zh-CN" sz="1200" dirty="0" smtClean="0"/>
                        <a:t>Windows Phone</a:t>
                      </a:r>
                      <a:endParaRPr lang="zh-CN" altLang="en-US" sz="1200" dirty="0"/>
                    </a:p>
                  </a:txBody>
                  <a:tcPr/>
                </a:tc>
                <a:tc>
                  <a:txBody>
                    <a:bodyPr/>
                    <a:lstStyle/>
                    <a:p>
                      <a:pPr>
                        <a:lnSpc>
                          <a:spcPct val="80000"/>
                        </a:lnSpc>
                      </a:pPr>
                      <a:r>
                        <a:rPr lang="en-US" altLang="zh-CN" sz="1200" dirty="0" err="1" smtClean="0"/>
                        <a:t>Qt</a:t>
                      </a:r>
                      <a:endParaRPr lang="zh-CN" altLang="en-US" sz="1200" dirty="0"/>
                    </a:p>
                  </a:txBody>
                  <a:tcPr/>
                </a:tc>
                <a:tc>
                  <a:txBody>
                    <a:bodyPr/>
                    <a:lstStyle/>
                    <a:p>
                      <a:pPr>
                        <a:lnSpc>
                          <a:spcPct val="80000"/>
                        </a:lnSpc>
                      </a:pPr>
                      <a:endParaRPr lang="zh-CN" altLang="en-US" sz="1200" dirty="0"/>
                    </a:p>
                  </a:txBody>
                  <a:tcPr/>
                </a:tc>
              </a:tr>
              <a:tr h="187345">
                <a:tc>
                  <a:txBody>
                    <a:bodyPr/>
                    <a:lstStyle/>
                    <a:p>
                      <a:pPr>
                        <a:lnSpc>
                          <a:spcPct val="80000"/>
                        </a:lnSpc>
                      </a:pPr>
                      <a:r>
                        <a:rPr lang="en-US" altLang="zh-CN" sz="1200" dirty="0" smtClean="0"/>
                        <a:t>z/OS</a:t>
                      </a:r>
                      <a:endParaRPr lang="zh-CN" altLang="en-US" sz="1200" dirty="0"/>
                    </a:p>
                  </a:txBody>
                  <a:tcPr/>
                </a:tc>
                <a:tc>
                  <a:txBody>
                    <a:bodyPr/>
                    <a:lstStyle/>
                    <a:p>
                      <a:pPr>
                        <a:lnSpc>
                          <a:spcPct val="80000"/>
                        </a:lnSpc>
                      </a:pPr>
                      <a:endParaRPr lang="zh-CN" altLang="en-US" sz="1200" dirty="0"/>
                    </a:p>
                  </a:txBody>
                  <a:tcPr/>
                </a:tc>
                <a:tc>
                  <a:txBody>
                    <a:bodyPr/>
                    <a:lstStyle/>
                    <a:p>
                      <a:pPr>
                        <a:lnSpc>
                          <a:spcPct val="80000"/>
                        </a:lnSpc>
                      </a:pPr>
                      <a:r>
                        <a:rPr lang="en-US" altLang="zh-CN" sz="1200" dirty="0" smtClean="0"/>
                        <a:t>Universal Windows Platform </a:t>
                      </a:r>
                      <a:r>
                        <a:rPr lang="zh-CN" altLang="en-US" sz="1200" dirty="0" smtClean="0"/>
                        <a:t>：</a:t>
                      </a:r>
                      <a:r>
                        <a:rPr lang="en-US" altLang="zh-CN" sz="1200" dirty="0" smtClean="0"/>
                        <a:t>Windows Runtime</a:t>
                      </a:r>
                      <a:endParaRPr lang="zh-CN" altLang="en-US" sz="1200" dirty="0"/>
                    </a:p>
                  </a:txBody>
                  <a:tcPr/>
                </a:tc>
                <a:tc>
                  <a:txBody>
                    <a:bodyPr/>
                    <a:lstStyle/>
                    <a:p>
                      <a:pPr>
                        <a:lnSpc>
                          <a:spcPct val="80000"/>
                        </a:lnSpc>
                      </a:pPr>
                      <a:endParaRPr lang="zh-CN" altLang="en-US" sz="1200" dirty="0"/>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r>
              <a:rPr lang="zh-CN" altLang="en-US" smtClean="0"/>
              <a:t>第</a:t>
            </a:r>
            <a:fld id="{23DD1DED-EF02-4749-81AD-5833EEB27F51}" type="slidenum">
              <a:rPr lang="zh-CN" altLang="en-US" smtClean="0"/>
              <a:t>43</a:t>
            </a:fld>
            <a:r>
              <a:rPr lang="zh-CN" altLang="en-US" smtClean="0"/>
              <a:t>页</a:t>
            </a:r>
            <a:endParaRPr lang="zh-CN" altLang="en-US" dirty="0"/>
          </a:p>
        </p:txBody>
      </p:sp>
      <p:sp>
        <p:nvSpPr>
          <p:cNvPr id="4" name="标题 3"/>
          <p:cNvSpPr>
            <a:spLocks noGrp="1"/>
          </p:cNvSpPr>
          <p:nvPr>
            <p:ph type="title" idx="4294967295"/>
          </p:nvPr>
        </p:nvSpPr>
        <p:spPr>
          <a:xfrm>
            <a:off x="1052317" y="172286"/>
            <a:ext cx="8200257" cy="855663"/>
          </a:xfrm>
        </p:spPr>
        <p:txBody>
          <a:bodyPr/>
          <a:lstStyle/>
          <a:p>
            <a:r>
              <a:rPr lang="zh-CN" altLang="en-US" dirty="0" smtClean="0"/>
              <a:t>软件开发新趋势</a:t>
            </a:r>
            <a:endParaRPr lang="zh-CN" altLang="en-US" dirty="0"/>
          </a:p>
        </p:txBody>
      </p:sp>
      <p:grpSp>
        <p:nvGrpSpPr>
          <p:cNvPr id="23" name="组合 22"/>
          <p:cNvGrpSpPr/>
          <p:nvPr/>
        </p:nvGrpSpPr>
        <p:grpSpPr>
          <a:xfrm>
            <a:off x="347995" y="1772816"/>
            <a:ext cx="8585822" cy="2292052"/>
            <a:chOff x="558178" y="2072644"/>
            <a:chExt cx="5309966" cy="2292052"/>
          </a:xfrm>
        </p:grpSpPr>
        <p:cxnSp>
          <p:nvCxnSpPr>
            <p:cNvPr id="5" name="MH_Other_1"/>
            <p:cNvCxnSpPr/>
            <p:nvPr>
              <p:custDataLst>
                <p:tags r:id="rId2"/>
              </p:custDataLst>
            </p:nvPr>
          </p:nvCxnSpPr>
          <p:spPr>
            <a:xfrm>
              <a:off x="558178" y="2359150"/>
              <a:ext cx="530996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MH_Other_2"/>
            <p:cNvSpPr/>
            <p:nvPr>
              <p:custDataLst>
                <p:tags r:id="rId3"/>
              </p:custDataLst>
            </p:nvPr>
          </p:nvSpPr>
          <p:spPr>
            <a:xfrm rot="2871886">
              <a:off x="868810" y="1989322"/>
              <a:ext cx="558944" cy="725588"/>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rPr>
                <a:t>01</a:t>
              </a:r>
              <a:endParaRPr lang="zh-CN" altLang="en-US" sz="2400" dirty="0">
                <a:solidFill>
                  <a:srgbClr val="FEFFFF"/>
                </a:solidFill>
              </a:endParaRPr>
            </a:p>
          </p:txBody>
        </p:sp>
        <p:sp>
          <p:nvSpPr>
            <p:cNvPr id="7" name="MH_Other_3"/>
            <p:cNvSpPr/>
            <p:nvPr>
              <p:custDataLst>
                <p:tags r:id="rId4"/>
              </p:custDataLst>
            </p:nvPr>
          </p:nvSpPr>
          <p:spPr>
            <a:xfrm>
              <a:off x="691754" y="2420696"/>
              <a:ext cx="36000" cy="19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MH_SubTitle_1"/>
            <p:cNvSpPr txBox="1"/>
            <p:nvPr>
              <p:custDataLst>
                <p:tags r:id="rId5"/>
              </p:custDataLst>
            </p:nvPr>
          </p:nvSpPr>
          <p:spPr>
            <a:xfrm>
              <a:off x="748289" y="2420696"/>
              <a:ext cx="1264375" cy="1944000"/>
            </a:xfrm>
            <a:prstGeom prst="rect">
              <a:avLst/>
            </a:prstGeom>
            <a:noFill/>
          </p:spPr>
          <p:txBody>
            <a:bodyPr wrap="square" rtlCol="0" anchor="ctr">
              <a:noAutofit/>
            </a:bodyPr>
            <a:lstStyle/>
            <a:p>
              <a:pPr>
                <a:lnSpc>
                  <a:spcPct val="150000"/>
                </a:lnSpc>
              </a:pPr>
              <a:r>
                <a:rPr lang="zh-CN" altLang="en-US" sz="2400" b="1" dirty="0" smtClean="0"/>
                <a:t>程序设计语言</a:t>
              </a:r>
              <a:endParaRPr lang="zh-CN" altLang="en-US" sz="2400" b="1" dirty="0"/>
            </a:p>
          </p:txBody>
        </p:sp>
        <p:sp>
          <p:nvSpPr>
            <p:cNvPr id="9" name="MH_Other_4"/>
            <p:cNvSpPr/>
            <p:nvPr>
              <p:custDataLst>
                <p:tags r:id="rId6"/>
              </p:custDataLst>
            </p:nvPr>
          </p:nvSpPr>
          <p:spPr>
            <a:xfrm rot="2871886">
              <a:off x="2554284" y="1989322"/>
              <a:ext cx="558944" cy="725588"/>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chemeClr val="bg1"/>
                  </a:solidFill>
                </a:rPr>
                <a:t>02</a:t>
              </a:r>
              <a:endParaRPr lang="zh-CN" altLang="en-US" sz="2400" dirty="0">
                <a:solidFill>
                  <a:schemeClr val="bg1"/>
                </a:solidFill>
              </a:endParaRPr>
            </a:p>
          </p:txBody>
        </p:sp>
        <p:sp>
          <p:nvSpPr>
            <p:cNvPr id="10" name="MH_Other_5"/>
            <p:cNvSpPr/>
            <p:nvPr>
              <p:custDataLst>
                <p:tags r:id="rId7"/>
              </p:custDataLst>
            </p:nvPr>
          </p:nvSpPr>
          <p:spPr>
            <a:xfrm>
              <a:off x="2377229" y="2420696"/>
              <a:ext cx="36000" cy="19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MH_SubTitle_2"/>
            <p:cNvSpPr txBox="1"/>
            <p:nvPr>
              <p:custDataLst>
                <p:tags r:id="rId8"/>
              </p:custDataLst>
            </p:nvPr>
          </p:nvSpPr>
          <p:spPr>
            <a:xfrm>
              <a:off x="2433768" y="2420696"/>
              <a:ext cx="1454579" cy="1944000"/>
            </a:xfrm>
            <a:prstGeom prst="rect">
              <a:avLst/>
            </a:prstGeom>
            <a:noFill/>
          </p:spPr>
          <p:txBody>
            <a:bodyPr wrap="square" rtlCol="0" anchor="ctr">
              <a:noAutofit/>
            </a:bodyPr>
            <a:lstStyle/>
            <a:p>
              <a:pPr>
                <a:lnSpc>
                  <a:spcPct val="150000"/>
                </a:lnSpc>
              </a:pPr>
              <a:r>
                <a:rPr lang="zh-CN" altLang="en-US" sz="2400" b="1" dirty="0" smtClean="0"/>
                <a:t>框架</a:t>
              </a:r>
              <a:endParaRPr lang="zh-CN" altLang="en-US" sz="2400" b="1" dirty="0"/>
            </a:p>
          </p:txBody>
        </p:sp>
        <p:sp>
          <p:nvSpPr>
            <p:cNvPr id="12" name="MH_Other_6"/>
            <p:cNvSpPr/>
            <p:nvPr>
              <p:custDataLst>
                <p:tags r:id="rId9"/>
              </p:custDataLst>
            </p:nvPr>
          </p:nvSpPr>
          <p:spPr>
            <a:xfrm rot="2871886">
              <a:off x="4103930" y="1989322"/>
              <a:ext cx="558944" cy="725588"/>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rPr>
                <a:t>03</a:t>
              </a:r>
              <a:endParaRPr lang="zh-CN" altLang="en-US" sz="2400" dirty="0">
                <a:solidFill>
                  <a:srgbClr val="FEFFFF"/>
                </a:solidFill>
              </a:endParaRPr>
            </a:p>
          </p:txBody>
        </p:sp>
        <p:sp>
          <p:nvSpPr>
            <p:cNvPr id="13" name="MH_Other_7"/>
            <p:cNvSpPr/>
            <p:nvPr>
              <p:custDataLst>
                <p:tags r:id="rId10"/>
              </p:custDataLst>
            </p:nvPr>
          </p:nvSpPr>
          <p:spPr>
            <a:xfrm>
              <a:off x="3926874" y="2420696"/>
              <a:ext cx="36000" cy="19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MH_SubTitle_3"/>
            <p:cNvSpPr txBox="1"/>
            <p:nvPr>
              <p:custDataLst>
                <p:tags r:id="rId11"/>
              </p:custDataLst>
            </p:nvPr>
          </p:nvSpPr>
          <p:spPr>
            <a:xfrm>
              <a:off x="4132865" y="2420696"/>
              <a:ext cx="1264375" cy="1944000"/>
            </a:xfrm>
            <a:prstGeom prst="rect">
              <a:avLst/>
            </a:prstGeom>
            <a:noFill/>
          </p:spPr>
          <p:txBody>
            <a:bodyPr wrap="square" rtlCol="0" anchor="ctr">
              <a:normAutofit/>
            </a:bodyPr>
            <a:lstStyle/>
            <a:p>
              <a:pPr>
                <a:lnSpc>
                  <a:spcPct val="150000"/>
                </a:lnSpc>
              </a:pPr>
              <a:r>
                <a:rPr lang="zh-CN" altLang="en-US" sz="2400" b="1" dirty="0" smtClean="0"/>
                <a:t>软件体系结构</a:t>
              </a:r>
              <a:endParaRPr lang="zh-CN" altLang="en-US" sz="1800" b="1" dirty="0"/>
            </a:p>
          </p:txBody>
        </p:sp>
        <p:sp>
          <p:nvSpPr>
            <p:cNvPr id="16" name="MH_Other_9"/>
            <p:cNvSpPr/>
            <p:nvPr>
              <p:custDataLst>
                <p:tags r:id="rId12"/>
              </p:custDataLst>
            </p:nvPr>
          </p:nvSpPr>
          <p:spPr>
            <a:xfrm>
              <a:off x="5476519" y="2420696"/>
              <a:ext cx="36000" cy="19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MH_Other_11"/>
          <p:cNvSpPr/>
          <p:nvPr>
            <p:custDataLst>
              <p:tags r:id="rId1"/>
            </p:custDataLst>
          </p:nvPr>
        </p:nvSpPr>
        <p:spPr>
          <a:xfrm>
            <a:off x="3138772" y="2111228"/>
            <a:ext cx="61467" cy="19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69409" y="4013545"/>
            <a:ext cx="2811613" cy="2419124"/>
          </a:xfrm>
          <a:prstGeom prst="rect">
            <a:avLst/>
          </a:prstGeom>
          <a:noFill/>
        </p:spPr>
        <p:txBody>
          <a:bodyPr wrap="square" rtlCol="0">
            <a:spAutoFit/>
          </a:bodyPr>
          <a:lstStyle/>
          <a:p>
            <a:pPr marL="342900" indent="-342900">
              <a:lnSpc>
                <a:spcPct val="120000"/>
              </a:lnSpc>
              <a:buClr>
                <a:schemeClr val="accent1">
                  <a:lumMod val="50000"/>
                </a:schemeClr>
              </a:buClr>
              <a:buFont typeface="Wingdings" panose="05000000000000000000" pitchFamily="2" charset="2"/>
              <a:buChar char="l"/>
            </a:pPr>
            <a:r>
              <a:rPr lang="en-US" altLang="zh-CN" sz="1800" dirty="0" smtClean="0"/>
              <a:t>Typescript/JavaScript</a:t>
            </a:r>
          </a:p>
          <a:p>
            <a:pPr marL="342900" indent="-342900">
              <a:lnSpc>
                <a:spcPct val="120000"/>
              </a:lnSpc>
              <a:buClr>
                <a:schemeClr val="accent1">
                  <a:lumMod val="50000"/>
                </a:schemeClr>
              </a:buClr>
              <a:buFont typeface="Wingdings" panose="05000000000000000000" pitchFamily="2" charset="2"/>
              <a:buChar char="l"/>
            </a:pPr>
            <a:r>
              <a:rPr lang="en-US" altLang="zh-CN" sz="1800" dirty="0" smtClean="0"/>
              <a:t>Java 9</a:t>
            </a:r>
          </a:p>
          <a:p>
            <a:pPr marL="342900" indent="-342900">
              <a:lnSpc>
                <a:spcPct val="120000"/>
              </a:lnSpc>
              <a:buClr>
                <a:schemeClr val="accent1">
                  <a:lumMod val="50000"/>
                </a:schemeClr>
              </a:buClr>
              <a:buFont typeface="Wingdings" panose="05000000000000000000" pitchFamily="2" charset="2"/>
              <a:buChar char="l"/>
            </a:pPr>
            <a:r>
              <a:rPr lang="en-US" altLang="zh-CN" sz="1800" dirty="0" err="1" smtClean="0"/>
              <a:t>Kotlin</a:t>
            </a:r>
            <a:r>
              <a:rPr lang="en-US" altLang="zh-CN" sz="1800" dirty="0" smtClean="0"/>
              <a:t>: </a:t>
            </a:r>
            <a:r>
              <a:rPr lang="en-US" altLang="zh-CN" sz="1800" dirty="0" err="1" smtClean="0"/>
              <a:t>Andorid</a:t>
            </a:r>
            <a:r>
              <a:rPr lang="zh-CN" altLang="en-US" sz="1800" dirty="0" smtClean="0"/>
              <a:t>官方开发语言</a:t>
            </a:r>
            <a:endParaRPr lang="en-US" altLang="zh-CN" sz="1800" dirty="0" smtClean="0"/>
          </a:p>
          <a:p>
            <a:pPr marL="342900" indent="-342900">
              <a:lnSpc>
                <a:spcPct val="120000"/>
              </a:lnSpc>
              <a:buClr>
                <a:schemeClr val="accent1">
                  <a:lumMod val="50000"/>
                </a:schemeClr>
              </a:buClr>
              <a:buFont typeface="Wingdings" panose="05000000000000000000" pitchFamily="2" charset="2"/>
              <a:buChar char="l"/>
            </a:pPr>
            <a:r>
              <a:rPr lang="en-US" altLang="zh-CN" sz="1800" dirty="0" smtClean="0"/>
              <a:t>Swift</a:t>
            </a:r>
            <a:r>
              <a:rPr lang="en-US" altLang="zh-CN" sz="1800" dirty="0" smtClean="0"/>
              <a:t>: iOS</a:t>
            </a:r>
            <a:r>
              <a:rPr lang="zh-CN" altLang="en-US" sz="1800" dirty="0" smtClean="0"/>
              <a:t>和</a:t>
            </a:r>
            <a:r>
              <a:rPr lang="en-US" altLang="zh-CN" sz="1800" dirty="0" err="1" smtClean="0"/>
              <a:t>macOS</a:t>
            </a:r>
            <a:r>
              <a:rPr lang="zh-CN" altLang="en-US" sz="1800" dirty="0" smtClean="0"/>
              <a:t>开发语言</a:t>
            </a:r>
            <a:endParaRPr lang="en-US" altLang="zh-CN" sz="1800" dirty="0" smtClean="0"/>
          </a:p>
          <a:p>
            <a:pPr marL="342900" indent="-342900">
              <a:lnSpc>
                <a:spcPct val="120000"/>
              </a:lnSpc>
              <a:buClr>
                <a:schemeClr val="accent1">
                  <a:lumMod val="50000"/>
                </a:schemeClr>
              </a:buClr>
              <a:buFont typeface="Wingdings" panose="05000000000000000000" pitchFamily="2" charset="2"/>
              <a:buChar char="l"/>
            </a:pPr>
            <a:r>
              <a:rPr lang="en-US" altLang="zh-CN" sz="1800" dirty="0" smtClean="0"/>
              <a:t>Scala</a:t>
            </a:r>
            <a:endParaRPr lang="zh-CN" altLang="en-US" sz="1800" dirty="0"/>
          </a:p>
        </p:txBody>
      </p:sp>
      <p:sp>
        <p:nvSpPr>
          <p:cNvPr id="25" name="文本框 24"/>
          <p:cNvSpPr txBox="1"/>
          <p:nvPr/>
        </p:nvSpPr>
        <p:spPr>
          <a:xfrm>
            <a:off x="3205161" y="4013545"/>
            <a:ext cx="3082114" cy="1289071"/>
          </a:xfrm>
          <a:prstGeom prst="rect">
            <a:avLst/>
          </a:prstGeom>
          <a:noFill/>
        </p:spPr>
        <p:txBody>
          <a:bodyPr wrap="square" rtlCol="0">
            <a:spAutoFit/>
          </a:bodyPr>
          <a:lstStyle/>
          <a:p>
            <a:pPr marL="342900" indent="-342900">
              <a:lnSpc>
                <a:spcPct val="150000"/>
              </a:lnSpc>
              <a:buClr>
                <a:schemeClr val="accent1">
                  <a:lumMod val="50000"/>
                </a:schemeClr>
              </a:buClr>
              <a:buFont typeface="Wingdings" panose="05000000000000000000" pitchFamily="2" charset="2"/>
              <a:buChar char="l"/>
            </a:pPr>
            <a:r>
              <a:rPr lang="en-US" altLang="zh-CN" sz="1800" dirty="0"/>
              <a:t>Angular </a:t>
            </a:r>
            <a:r>
              <a:rPr lang="en-US" altLang="zh-CN" sz="1800" dirty="0" smtClean="0"/>
              <a:t>4</a:t>
            </a:r>
          </a:p>
          <a:p>
            <a:pPr marL="342900" indent="-342900">
              <a:lnSpc>
                <a:spcPct val="150000"/>
              </a:lnSpc>
              <a:buClr>
                <a:schemeClr val="accent1">
                  <a:lumMod val="50000"/>
                </a:schemeClr>
              </a:buClr>
              <a:buFont typeface="Wingdings" panose="05000000000000000000" pitchFamily="2" charset="2"/>
              <a:buChar char="l"/>
            </a:pPr>
            <a:r>
              <a:rPr lang="en-US" altLang="zh-CN" sz="1800" dirty="0" err="1" smtClean="0"/>
              <a:t>React.Js</a:t>
            </a:r>
            <a:endParaRPr lang="en-US" altLang="zh-CN" sz="1800" dirty="0" smtClean="0"/>
          </a:p>
          <a:p>
            <a:pPr marL="342900" indent="-342900">
              <a:lnSpc>
                <a:spcPct val="150000"/>
              </a:lnSpc>
              <a:buClr>
                <a:schemeClr val="accent1">
                  <a:lumMod val="50000"/>
                </a:schemeClr>
              </a:buClr>
              <a:buFont typeface="Wingdings" panose="05000000000000000000" pitchFamily="2" charset="2"/>
              <a:buChar char="l"/>
            </a:pPr>
            <a:r>
              <a:rPr lang="en-US" altLang="zh-CN" sz="1800" dirty="0" smtClean="0"/>
              <a:t>Express.js</a:t>
            </a:r>
          </a:p>
        </p:txBody>
      </p:sp>
      <p:sp>
        <p:nvSpPr>
          <p:cNvPr id="26" name="文本框 25"/>
          <p:cNvSpPr txBox="1"/>
          <p:nvPr/>
        </p:nvSpPr>
        <p:spPr>
          <a:xfrm>
            <a:off x="5774129" y="4013545"/>
            <a:ext cx="3082114" cy="2585323"/>
          </a:xfrm>
          <a:prstGeom prst="rect">
            <a:avLst/>
          </a:prstGeom>
          <a:noFill/>
        </p:spPr>
        <p:txBody>
          <a:bodyPr wrap="square" rtlCol="0">
            <a:spAutoFit/>
          </a:bodyPr>
          <a:lstStyle/>
          <a:p>
            <a:pPr marL="342900" indent="-342900">
              <a:lnSpc>
                <a:spcPct val="150000"/>
              </a:lnSpc>
              <a:buClr>
                <a:schemeClr val="accent1">
                  <a:lumMod val="50000"/>
                </a:schemeClr>
              </a:buClr>
              <a:buFont typeface="Wingdings" panose="05000000000000000000" pitchFamily="2" charset="2"/>
              <a:buChar char="l"/>
            </a:pPr>
            <a:r>
              <a:rPr lang="en-US" altLang="zh-CN" sz="1800" dirty="0" err="1" smtClean="0"/>
              <a:t>Microservices</a:t>
            </a:r>
            <a:endParaRPr lang="en-US" altLang="zh-CN" sz="1800" dirty="0" smtClean="0"/>
          </a:p>
          <a:p>
            <a:pPr marL="342900" indent="-342900">
              <a:lnSpc>
                <a:spcPct val="150000"/>
              </a:lnSpc>
              <a:buClr>
                <a:schemeClr val="accent1">
                  <a:lumMod val="50000"/>
                </a:schemeClr>
              </a:buClr>
              <a:buFont typeface="Wingdings" panose="05000000000000000000" pitchFamily="2" charset="2"/>
              <a:buChar char="l"/>
            </a:pPr>
            <a:r>
              <a:rPr lang="en-US" altLang="zh-CN" sz="1800" dirty="0" smtClean="0"/>
              <a:t>Docker</a:t>
            </a:r>
          </a:p>
          <a:p>
            <a:pPr marL="342900" indent="-342900">
              <a:lnSpc>
                <a:spcPct val="150000"/>
              </a:lnSpc>
              <a:buClr>
                <a:schemeClr val="accent1">
                  <a:lumMod val="50000"/>
                </a:schemeClr>
              </a:buClr>
              <a:buFont typeface="Wingdings" panose="05000000000000000000" pitchFamily="2" charset="2"/>
              <a:buChar char="l"/>
            </a:pPr>
            <a:r>
              <a:rPr lang="en-US" altLang="zh-CN" sz="1800" dirty="0"/>
              <a:t>Reactive </a:t>
            </a:r>
            <a:r>
              <a:rPr lang="en-US" altLang="zh-CN" sz="1800" dirty="0" smtClean="0"/>
              <a:t>programming </a:t>
            </a:r>
            <a:r>
              <a:rPr lang="zh-CN" altLang="en-US" sz="1800" dirty="0"/>
              <a:t>响应式</a:t>
            </a:r>
            <a:r>
              <a:rPr lang="zh-CN" altLang="en-US" sz="1800" dirty="0" smtClean="0"/>
              <a:t>编程</a:t>
            </a:r>
            <a:endParaRPr lang="en-US" altLang="zh-CN" sz="1800" dirty="0"/>
          </a:p>
          <a:p>
            <a:pPr marL="342900" indent="-342900">
              <a:lnSpc>
                <a:spcPct val="150000"/>
              </a:lnSpc>
              <a:buClr>
                <a:schemeClr val="accent1">
                  <a:lumMod val="50000"/>
                </a:schemeClr>
              </a:buClr>
              <a:buFont typeface="Wingdings" panose="05000000000000000000" pitchFamily="2" charset="2"/>
              <a:buChar char="l"/>
            </a:pPr>
            <a:r>
              <a:rPr lang="en-US" altLang="zh-CN" sz="1800" dirty="0"/>
              <a:t>Resilient software </a:t>
            </a:r>
            <a:r>
              <a:rPr lang="en-US" altLang="zh-CN" sz="1800" dirty="0" smtClean="0"/>
              <a:t>design </a:t>
            </a:r>
            <a:r>
              <a:rPr lang="zh-CN" altLang="en-US" sz="1800" dirty="0" smtClean="0"/>
              <a:t>弹性软件设计</a:t>
            </a:r>
            <a:endParaRPr lang="zh-CN" alt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a:lstStyle/>
          <a:p>
            <a:pPr eaLnBrk="1" hangingPunct="1"/>
            <a:endParaRPr lang="zh-CN" altLang="en-US" smtClean="0"/>
          </a:p>
          <a:p>
            <a:pPr eaLnBrk="1" hangingPunct="1"/>
            <a:endParaRPr lang="zh-CN" altLang="en-US" smtClean="0"/>
          </a:p>
        </p:txBody>
      </p:sp>
      <p:sp>
        <p:nvSpPr>
          <p:cNvPr id="7680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05E3CBFC-68B3-4895-A273-C42A01A9269B}" type="slidenum">
              <a:rPr lang="zh-CN" altLang="en-US" smtClean="0"/>
              <a:t>44</a:t>
            </a:fld>
            <a:r>
              <a:rPr lang="zh-CN" altLang="en-US" smtClean="0"/>
              <a:t>页</a:t>
            </a:r>
            <a:endParaRPr lang="zh-CN" altLang="en-US" smtClean="0">
              <a:solidFill>
                <a:schemeClr val="tx1"/>
              </a:solidFill>
            </a:endParaRPr>
          </a:p>
        </p:txBody>
      </p:sp>
      <p:sp>
        <p:nvSpPr>
          <p:cNvPr id="76802" name="Rectangle 2"/>
          <p:cNvSpPr>
            <a:spLocks noGrp="1" noChangeArrowheads="1"/>
          </p:cNvSpPr>
          <p:nvPr>
            <p:ph type="title" idx="4294967295"/>
          </p:nvPr>
        </p:nvSpPr>
        <p:spPr/>
        <p:txBody>
          <a:bodyPr/>
          <a:lstStyle/>
          <a:p>
            <a:pPr eaLnBrk="1" hangingPunct="1"/>
            <a:r>
              <a:rPr lang="zh-CN" altLang="en-US" sz="3600" smtClean="0"/>
              <a:t>高级语言中抽象、理论和设计形态</a:t>
            </a:r>
          </a:p>
        </p:txBody>
      </p:sp>
      <p:grpSp>
        <p:nvGrpSpPr>
          <p:cNvPr id="76804" name="Group 4"/>
          <p:cNvGrpSpPr/>
          <p:nvPr/>
        </p:nvGrpSpPr>
        <p:grpSpPr bwMode="auto">
          <a:xfrm>
            <a:off x="395288" y="1268413"/>
            <a:ext cx="8137525" cy="5805487"/>
            <a:chOff x="624" y="1008"/>
            <a:chExt cx="4896" cy="3312"/>
          </a:xfrm>
        </p:grpSpPr>
        <p:grpSp>
          <p:nvGrpSpPr>
            <p:cNvPr id="76805" name="Group 5"/>
            <p:cNvGrpSpPr/>
            <p:nvPr/>
          </p:nvGrpSpPr>
          <p:grpSpPr bwMode="auto">
            <a:xfrm>
              <a:off x="628" y="1013"/>
              <a:ext cx="2012" cy="379"/>
              <a:chOff x="0" y="0"/>
              <a:chExt cx="1425" cy="374"/>
            </a:xfrm>
          </p:grpSpPr>
          <p:sp>
            <p:nvSpPr>
              <p:cNvPr id="76806" name="Rectangle 6"/>
              <p:cNvSpPr>
                <a:spLocks noChangeArrowheads="1"/>
              </p:cNvSpPr>
              <p:nvPr/>
            </p:nvSpPr>
            <p:spPr bwMode="auto">
              <a:xfrm>
                <a:off x="43" y="0"/>
                <a:ext cx="133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eaLnBrk="1" hangingPunct="1"/>
                <a:r>
                  <a:rPr lang="zh-CN" altLang="en-US" sz="2400">
                    <a:ea typeface="黑体" panose="02010609060101010101" pitchFamily="49" charset="-122"/>
                  </a:rPr>
                  <a:t>抽象</a:t>
                </a:r>
                <a:endParaRPr lang="zh-CN" altLang="en-US" sz="2400"/>
              </a:p>
              <a:p>
                <a:endParaRPr lang="zh-CN" altLang="en-US" sz="2400"/>
              </a:p>
            </p:txBody>
          </p:sp>
          <p:sp>
            <p:nvSpPr>
              <p:cNvPr id="76807" name="Rectangle 7"/>
              <p:cNvSpPr>
                <a:spLocks noChangeArrowheads="1"/>
              </p:cNvSpPr>
              <p:nvPr/>
            </p:nvSpPr>
            <p:spPr bwMode="auto">
              <a:xfrm>
                <a:off x="0" y="0"/>
                <a:ext cx="1425" cy="37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grpSp>
          <p:nvGrpSpPr>
            <p:cNvPr id="76808" name="Group 8"/>
            <p:cNvGrpSpPr/>
            <p:nvPr/>
          </p:nvGrpSpPr>
          <p:grpSpPr bwMode="auto">
            <a:xfrm>
              <a:off x="2640" y="1013"/>
              <a:ext cx="864" cy="379"/>
              <a:chOff x="1425" y="0"/>
              <a:chExt cx="844" cy="374"/>
            </a:xfrm>
          </p:grpSpPr>
          <p:sp>
            <p:nvSpPr>
              <p:cNvPr id="76809" name="Rectangle 9"/>
              <p:cNvSpPr>
                <a:spLocks noChangeArrowheads="1"/>
              </p:cNvSpPr>
              <p:nvPr/>
            </p:nvSpPr>
            <p:spPr bwMode="auto">
              <a:xfrm>
                <a:off x="1468" y="0"/>
                <a:ext cx="75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eaLnBrk="1" hangingPunct="1"/>
                <a:r>
                  <a:rPr lang="zh-CN" altLang="en-US" sz="2400">
                    <a:ea typeface="黑体" panose="02010609060101010101" pitchFamily="49" charset="-122"/>
                  </a:rPr>
                  <a:t>理论</a:t>
                </a:r>
                <a:endParaRPr lang="zh-CN" altLang="en-US" sz="2400"/>
              </a:p>
              <a:p>
                <a:endParaRPr lang="zh-CN" altLang="en-US" sz="2400"/>
              </a:p>
            </p:txBody>
          </p:sp>
          <p:sp>
            <p:nvSpPr>
              <p:cNvPr id="76810" name="Rectangle 10"/>
              <p:cNvSpPr>
                <a:spLocks noChangeArrowheads="1"/>
              </p:cNvSpPr>
              <p:nvPr/>
            </p:nvSpPr>
            <p:spPr bwMode="auto">
              <a:xfrm>
                <a:off x="1425" y="0"/>
                <a:ext cx="844" cy="37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grpSp>
          <p:nvGrpSpPr>
            <p:cNvPr id="76811" name="Group 11"/>
            <p:cNvGrpSpPr/>
            <p:nvPr/>
          </p:nvGrpSpPr>
          <p:grpSpPr bwMode="auto">
            <a:xfrm>
              <a:off x="3504" y="1013"/>
              <a:ext cx="2012" cy="379"/>
              <a:chOff x="2269" y="0"/>
              <a:chExt cx="1009" cy="374"/>
            </a:xfrm>
          </p:grpSpPr>
          <p:sp>
            <p:nvSpPr>
              <p:cNvPr id="76812" name="Rectangle 12"/>
              <p:cNvSpPr>
                <a:spLocks noChangeArrowheads="1"/>
              </p:cNvSpPr>
              <p:nvPr/>
            </p:nvSpPr>
            <p:spPr bwMode="auto">
              <a:xfrm>
                <a:off x="2312" y="0"/>
                <a:ext cx="923"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eaLnBrk="1" hangingPunct="1"/>
                <a:r>
                  <a:rPr lang="zh-CN" altLang="en-US" sz="2400">
                    <a:ea typeface="黑体" panose="02010609060101010101" pitchFamily="49" charset="-122"/>
                  </a:rPr>
                  <a:t>设计</a:t>
                </a:r>
                <a:endParaRPr lang="zh-CN" altLang="en-US" sz="2400"/>
              </a:p>
              <a:p>
                <a:endParaRPr lang="zh-CN" altLang="en-US" sz="2400"/>
              </a:p>
            </p:txBody>
          </p:sp>
          <p:sp>
            <p:nvSpPr>
              <p:cNvPr id="76813" name="Rectangle 13"/>
              <p:cNvSpPr>
                <a:spLocks noChangeArrowheads="1"/>
              </p:cNvSpPr>
              <p:nvPr/>
            </p:nvSpPr>
            <p:spPr bwMode="auto">
              <a:xfrm>
                <a:off x="2269" y="0"/>
                <a:ext cx="1009" cy="37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grpSp>
          <p:nvGrpSpPr>
            <p:cNvPr id="76814" name="Group 14"/>
            <p:cNvGrpSpPr/>
            <p:nvPr/>
          </p:nvGrpSpPr>
          <p:grpSpPr bwMode="auto">
            <a:xfrm>
              <a:off x="624" y="1392"/>
              <a:ext cx="2016" cy="2928"/>
              <a:chOff x="0" y="374"/>
              <a:chExt cx="1425" cy="1664"/>
            </a:xfrm>
          </p:grpSpPr>
          <p:sp>
            <p:nvSpPr>
              <p:cNvPr id="76815" name="Rectangle 15"/>
              <p:cNvSpPr>
                <a:spLocks noChangeArrowheads="1"/>
              </p:cNvSpPr>
              <p:nvPr/>
            </p:nvSpPr>
            <p:spPr bwMode="auto">
              <a:xfrm>
                <a:off x="43" y="374"/>
                <a:ext cx="1339"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algn="l" eaLnBrk="1" hangingPunct="1"/>
                <a:r>
                  <a:rPr lang="zh-CN" altLang="en-US"/>
                  <a:t>常用的符号：数字</a:t>
                </a:r>
                <a:r>
                  <a:rPr lang="en-US" altLang="zh-CN"/>
                  <a:t>(0</a:t>
                </a:r>
                <a:r>
                  <a:rPr lang="en-US" altLang="zh-CN">
                    <a:sym typeface="Symbol" panose="05050102010706020507" pitchFamily="18" charset="2"/>
                  </a:rPr>
                  <a:t></a:t>
                </a:r>
                <a:r>
                  <a:rPr lang="en-US" altLang="zh-CN"/>
                  <a:t>9)</a:t>
                </a:r>
                <a:r>
                  <a:rPr lang="zh-CN" altLang="en-US">
                    <a:sym typeface="Symbol" panose="05050102010706020507" pitchFamily="18" charset="2"/>
                  </a:rPr>
                  <a:t>，大小写字母</a:t>
                </a:r>
                <a:r>
                  <a:rPr lang="en-US" altLang="zh-CN">
                    <a:sym typeface="Symbol" panose="05050102010706020507" pitchFamily="18" charset="2"/>
                  </a:rPr>
                  <a:t>(A</a:t>
                </a:r>
                <a:r>
                  <a:rPr lang="en-US" altLang="zh-CN"/>
                  <a:t>Z</a:t>
                </a:r>
                <a:r>
                  <a:rPr lang="zh-CN" altLang="en-US">
                    <a:sym typeface="Symbol" panose="05050102010706020507" pitchFamily="18" charset="2"/>
                  </a:rPr>
                  <a:t>、</a:t>
                </a:r>
                <a:r>
                  <a:rPr lang="en-US" altLang="zh-CN">
                    <a:sym typeface="Symbol" panose="05050102010706020507" pitchFamily="18" charset="2"/>
                  </a:rPr>
                  <a:t>a</a:t>
                </a:r>
                <a:r>
                  <a:rPr lang="en-US" altLang="zh-CN"/>
                  <a:t>z)</a:t>
                </a:r>
                <a:r>
                  <a:rPr lang="zh-CN" altLang="en-US">
                    <a:sym typeface="Symbol" panose="05050102010706020507" pitchFamily="18" charset="2"/>
                  </a:rPr>
                  <a:t>，括号，运算符</a:t>
                </a:r>
                <a:r>
                  <a:rPr lang="en-US" altLang="zh-CN">
                    <a:sym typeface="Symbol" panose="05050102010706020507" pitchFamily="18" charset="2"/>
                  </a:rPr>
                  <a:t>(+</a:t>
                </a:r>
                <a:r>
                  <a:rPr lang="zh-CN" altLang="en-US">
                    <a:sym typeface="Symbol" panose="05050102010706020507" pitchFamily="18" charset="2"/>
                  </a:rPr>
                  <a:t>，</a:t>
                </a:r>
                <a:r>
                  <a:rPr lang="zh-CN" altLang="en-US"/>
                  <a:t>，</a:t>
                </a:r>
                <a:r>
                  <a:rPr lang="zh-CN" altLang="en-US">
                    <a:sym typeface="Symbol" panose="05050102010706020507" pitchFamily="18" charset="2"/>
                  </a:rPr>
                  <a:t>*，</a:t>
                </a:r>
                <a:r>
                  <a:rPr lang="en-US" altLang="zh-CN">
                    <a:sym typeface="Symbol" panose="05050102010706020507" pitchFamily="18" charset="2"/>
                  </a:rPr>
                  <a:t>/)</a:t>
                </a:r>
                <a:r>
                  <a:rPr lang="zh-CN" altLang="en-US">
                    <a:sym typeface="Symbol" panose="05050102010706020507" pitchFamily="18" charset="2"/>
                  </a:rPr>
                  <a:t>等</a:t>
                </a:r>
                <a:r>
                  <a:rPr lang="en-US" altLang="zh-CN">
                    <a:sym typeface="Symbol" panose="05050102010706020507" pitchFamily="18" charset="2"/>
                  </a:rPr>
                  <a:t>;</a:t>
                </a:r>
              </a:p>
              <a:p>
                <a:pPr algn="l"/>
                <a:r>
                  <a:rPr lang="zh-CN" altLang="en-US">
                    <a:sym typeface="Symbol" panose="05050102010706020507" pitchFamily="18" charset="2"/>
                  </a:rPr>
                  <a:t>用高级语言对算法进行的描述；</a:t>
                </a:r>
              </a:p>
              <a:p>
                <a:pPr algn="l"/>
                <a:r>
                  <a:rPr lang="zh-CN" altLang="en-US">
                    <a:sym typeface="Symbol" panose="05050102010706020507" pitchFamily="18" charset="2"/>
                  </a:rPr>
                  <a:t>语言的分类方法；</a:t>
                </a:r>
              </a:p>
              <a:p>
                <a:pPr algn="l"/>
                <a:r>
                  <a:rPr lang="zh-CN" altLang="en-US">
                    <a:sym typeface="Symbol" panose="05050102010706020507" pitchFamily="18" charset="2"/>
                  </a:rPr>
                  <a:t>各种数据类型的抽象实现模型；</a:t>
                </a:r>
              </a:p>
              <a:p>
                <a:pPr algn="l"/>
                <a:r>
                  <a:rPr lang="zh-CN" altLang="en-US">
                    <a:sym typeface="Symbol" panose="05050102010706020507" pitchFamily="18" charset="2"/>
                  </a:rPr>
                  <a:t>词法分析、编译、解释和代码优化的方法；</a:t>
                </a:r>
              </a:p>
              <a:p>
                <a:pPr algn="l"/>
                <a:r>
                  <a:rPr lang="zh-CN" altLang="en-US">
                    <a:sym typeface="Symbol" panose="05050102010706020507" pitchFamily="18" charset="2"/>
                  </a:rPr>
                  <a:t>词法分析器、扫描器、编译器组件和编译器的自动生成方法</a:t>
                </a:r>
              </a:p>
            </p:txBody>
          </p:sp>
          <p:sp>
            <p:nvSpPr>
              <p:cNvPr id="76816" name="Rectangle 16"/>
              <p:cNvSpPr>
                <a:spLocks noChangeArrowheads="1"/>
              </p:cNvSpPr>
              <p:nvPr/>
            </p:nvSpPr>
            <p:spPr bwMode="auto">
              <a:xfrm>
                <a:off x="0" y="374"/>
                <a:ext cx="1425" cy="166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grpSp>
          <p:nvGrpSpPr>
            <p:cNvPr id="76817" name="Group 17"/>
            <p:cNvGrpSpPr/>
            <p:nvPr/>
          </p:nvGrpSpPr>
          <p:grpSpPr bwMode="auto">
            <a:xfrm>
              <a:off x="2640" y="1392"/>
              <a:ext cx="864" cy="2928"/>
              <a:chOff x="1425" y="374"/>
              <a:chExt cx="844" cy="1664"/>
            </a:xfrm>
          </p:grpSpPr>
          <p:sp>
            <p:nvSpPr>
              <p:cNvPr id="76818" name="Rectangle 18"/>
              <p:cNvSpPr>
                <a:spLocks noChangeArrowheads="1"/>
              </p:cNvSpPr>
              <p:nvPr/>
            </p:nvSpPr>
            <p:spPr bwMode="auto">
              <a:xfrm>
                <a:off x="1468" y="374"/>
                <a:ext cx="758"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algn="l" eaLnBrk="1" hangingPunct="1"/>
                <a:r>
                  <a:rPr lang="zh-CN" altLang="en-US"/>
                  <a:t>形式语言和自动机理论；</a:t>
                </a:r>
              </a:p>
              <a:p>
                <a:pPr algn="l"/>
                <a:r>
                  <a:rPr lang="zh-CN" altLang="en-US"/>
                  <a:t>形式语义学：操作、指称、公理、代数、并发和分布式程序的形式语义</a:t>
                </a:r>
              </a:p>
            </p:txBody>
          </p:sp>
          <p:sp>
            <p:nvSpPr>
              <p:cNvPr id="76819" name="Rectangle 19"/>
              <p:cNvSpPr>
                <a:spLocks noChangeArrowheads="1"/>
              </p:cNvSpPr>
              <p:nvPr/>
            </p:nvSpPr>
            <p:spPr bwMode="auto">
              <a:xfrm>
                <a:off x="1425" y="374"/>
                <a:ext cx="844" cy="166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sp>
          <p:nvSpPr>
            <p:cNvPr id="76820" name="Rectangle 20"/>
            <p:cNvSpPr>
              <a:spLocks noChangeArrowheads="1"/>
            </p:cNvSpPr>
            <p:nvPr/>
          </p:nvSpPr>
          <p:spPr bwMode="auto">
            <a:xfrm>
              <a:off x="3456" y="1392"/>
              <a:ext cx="2016" cy="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algn="l" eaLnBrk="1" hangingPunct="1"/>
              <a:r>
                <a:rPr lang="zh-CN" altLang="en-US"/>
                <a:t>特定语言：过程式的</a:t>
              </a:r>
              <a:r>
                <a:rPr lang="en-US" altLang="zh-CN"/>
                <a:t>COBOL</a:t>
              </a:r>
              <a:r>
                <a:rPr lang="zh-CN" altLang="en-US"/>
                <a:t>，</a:t>
              </a:r>
              <a:r>
                <a:rPr lang="en-US" altLang="zh-CN"/>
                <a:t>FORTURN</a:t>
              </a:r>
              <a:r>
                <a:rPr lang="zh-CN" altLang="en-US"/>
                <a:t>，</a:t>
              </a:r>
              <a:r>
                <a:rPr lang="en-US" altLang="zh-CN"/>
                <a:t>ALGOL</a:t>
              </a:r>
              <a:r>
                <a:rPr lang="zh-CN" altLang="en-US"/>
                <a:t>，</a:t>
              </a:r>
              <a:r>
                <a:rPr lang="en-US" altLang="zh-CN"/>
                <a:t>Pascal</a:t>
              </a:r>
              <a:r>
                <a:rPr lang="zh-CN" altLang="en-US"/>
                <a:t>，</a:t>
              </a:r>
              <a:r>
                <a:rPr lang="en-US" altLang="zh-CN"/>
                <a:t>Ada</a:t>
              </a:r>
              <a:r>
                <a:rPr lang="zh-CN" altLang="en-US"/>
                <a:t>，</a:t>
              </a:r>
              <a:r>
                <a:rPr lang="en-US" altLang="zh-CN"/>
                <a:t>C</a:t>
              </a:r>
              <a:r>
                <a:rPr lang="zh-CN" altLang="en-US"/>
                <a:t>），函数式的（</a:t>
              </a:r>
              <a:r>
                <a:rPr lang="en-US" altLang="zh-CN"/>
                <a:t>LISP</a:t>
              </a:r>
              <a:r>
                <a:rPr lang="zh-CN" altLang="en-US"/>
                <a:t>），数据流的（</a:t>
              </a:r>
              <a:r>
                <a:rPr lang="en-US" altLang="zh-CN"/>
                <a:t>SISAL</a:t>
              </a:r>
              <a:r>
                <a:rPr lang="zh-CN" altLang="en-US"/>
                <a:t>，</a:t>
              </a:r>
              <a:r>
                <a:rPr lang="en-US" altLang="zh-CN"/>
                <a:t>VAL</a:t>
              </a:r>
              <a:r>
                <a:rPr lang="zh-CN" altLang="en-US"/>
                <a:t>），面向对象的（</a:t>
              </a:r>
              <a:r>
                <a:rPr lang="en-US" altLang="zh-CN"/>
                <a:t>Smalltalk</a:t>
              </a:r>
              <a:r>
                <a:rPr lang="zh-CN" altLang="en-US"/>
                <a:t>，</a:t>
              </a:r>
              <a:r>
                <a:rPr lang="en-US" altLang="zh-CN"/>
                <a:t>C++</a:t>
              </a:r>
              <a:r>
                <a:rPr lang="zh-CN" altLang="en-US"/>
                <a:t>），逻辑的（</a:t>
              </a:r>
              <a:r>
                <a:rPr lang="en-US" altLang="zh-CN"/>
                <a:t>Prolog</a:t>
              </a:r>
              <a:r>
                <a:rPr lang="zh-CN" altLang="en-US"/>
                <a:t>），字符串（</a:t>
              </a:r>
              <a:r>
                <a:rPr lang="en-US" altLang="zh-CN"/>
                <a:t>SNOBOL</a:t>
              </a:r>
              <a:r>
                <a:rPr lang="zh-CN" altLang="en-US"/>
                <a:t>），和并发（</a:t>
              </a:r>
              <a:r>
                <a:rPr lang="en-US" altLang="zh-CN"/>
                <a:t>Concurrent Pascal</a:t>
              </a:r>
              <a:r>
                <a:rPr lang="zh-CN" altLang="en-US"/>
                <a:t>，</a:t>
              </a:r>
              <a:r>
                <a:rPr lang="en-US" altLang="zh-CN"/>
                <a:t>Modula 2</a:t>
              </a:r>
              <a:r>
                <a:rPr lang="zh-CN" altLang="en-US"/>
                <a:t>）等语言；</a:t>
              </a:r>
            </a:p>
            <a:p>
              <a:pPr algn="l"/>
              <a:r>
                <a:rPr lang="zh-CN" altLang="en-US"/>
                <a:t>词法分析器和扫描器的产生器（如</a:t>
              </a:r>
              <a:r>
                <a:rPr lang="en-US" altLang="zh-CN"/>
                <a:t>YACC</a:t>
              </a:r>
              <a:r>
                <a:rPr lang="zh-CN" altLang="en-US"/>
                <a:t>，</a:t>
              </a:r>
              <a:r>
                <a:rPr lang="en-US" altLang="zh-CN"/>
                <a:t>LEX</a:t>
              </a:r>
              <a:r>
                <a:rPr lang="zh-CN" altLang="en-US"/>
                <a:t>），编译器产生器；</a:t>
              </a:r>
            </a:p>
            <a:p>
              <a:pPr algn="l"/>
              <a:r>
                <a:rPr lang="zh-CN" altLang="en-US"/>
                <a:t>语法和语义检查，成型、调试和追踪程序</a:t>
              </a:r>
            </a:p>
          </p:txBody>
        </p:sp>
        <p:sp>
          <p:nvSpPr>
            <p:cNvPr id="76821" name="Rectangle 21"/>
            <p:cNvSpPr>
              <a:spLocks noChangeArrowheads="1"/>
            </p:cNvSpPr>
            <p:nvPr/>
          </p:nvSpPr>
          <p:spPr bwMode="auto">
            <a:xfrm>
              <a:off x="3504" y="1392"/>
              <a:ext cx="2012" cy="292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sp>
          <p:nvSpPr>
            <p:cNvPr id="76822" name="Rectangle 22"/>
            <p:cNvSpPr>
              <a:spLocks noChangeArrowheads="1"/>
            </p:cNvSpPr>
            <p:nvPr/>
          </p:nvSpPr>
          <p:spPr bwMode="auto">
            <a:xfrm>
              <a:off x="624" y="1008"/>
              <a:ext cx="4896" cy="3312"/>
            </a:xfrm>
            <a:prstGeom prst="rect">
              <a:avLst/>
            </a:prstGeom>
            <a:noFill/>
            <a:ln w="11112">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262531" y="2852936"/>
            <a:ext cx="6766596" cy="523220"/>
          </a:xfrm>
          <a:prstGeom prst="rect">
            <a:avLst/>
          </a:prstGeom>
          <a:noFill/>
          <a:ln w="9525">
            <a:noFill/>
            <a:miter lim="800000"/>
          </a:ln>
          <a:effectLst/>
        </p:spPr>
        <p:txBody>
          <a:bodyPr wrap="none">
            <a:spAutoFit/>
          </a:bodyPr>
          <a:lstStyle/>
          <a:p>
            <a:pPr>
              <a:defRPr/>
            </a:pPr>
            <a:r>
              <a:rPr lang="zh-CN" altLang="en-US" sz="2800" dirty="0"/>
              <a:t>三、面向应用的计算语言发展与学科</a:t>
            </a:r>
            <a:r>
              <a:rPr lang="zh-CN" altLang="en-US" sz="2800" dirty="0" smtClean="0"/>
              <a:t>形态</a:t>
            </a:r>
            <a:endParaRPr lang="zh-CN" altLang="en-US" sz="2800" dirty="0"/>
          </a:p>
        </p:txBody>
      </p:sp>
      <p:sp>
        <p:nvSpPr>
          <p:cNvPr id="2" name="灯片编号占位符 1"/>
          <p:cNvSpPr>
            <a:spLocks noGrp="1"/>
          </p:cNvSpPr>
          <p:nvPr>
            <p:ph type="sldNum" sz="quarter" idx="12"/>
          </p:nvPr>
        </p:nvSpPr>
        <p:spPr/>
        <p:txBody>
          <a:bodyPr/>
          <a:lstStyle/>
          <a:p>
            <a:r>
              <a:rPr lang="zh-CN" altLang="en-US" smtClean="0"/>
              <a:t>第</a:t>
            </a:r>
            <a:fld id="{C6A87D7B-A8C9-4573-B01F-5E34C45B7D97}" type="slidenum">
              <a:rPr lang="zh-CN" altLang="en-US" smtClean="0"/>
              <a:t>45</a:t>
            </a:fld>
            <a:r>
              <a:rPr lang="zh-CN" altLang="en-US" smtClean="0"/>
              <a:t>页</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lstStyle/>
          <a:p>
            <a:pPr eaLnBrk="1" hangingPunct="1">
              <a:buFontTx/>
              <a:buNone/>
            </a:pPr>
            <a:r>
              <a:rPr lang="zh-CN" altLang="en-US" smtClean="0"/>
              <a:t>一般将它划分为5代：</a:t>
            </a:r>
          </a:p>
          <a:p>
            <a:pPr eaLnBrk="1" hangingPunct="1"/>
            <a:r>
              <a:rPr lang="zh-CN" altLang="en-US" smtClean="0"/>
              <a:t>第一代为机器语言；</a:t>
            </a:r>
          </a:p>
          <a:p>
            <a:pPr eaLnBrk="1" hangingPunct="1"/>
            <a:r>
              <a:rPr lang="zh-CN" altLang="en-US" smtClean="0"/>
              <a:t>第二代为汇编语言；</a:t>
            </a:r>
          </a:p>
          <a:p>
            <a:pPr eaLnBrk="1" hangingPunct="1"/>
            <a:r>
              <a:rPr lang="zh-CN" altLang="en-US" smtClean="0"/>
              <a:t>第三代为高级语言；</a:t>
            </a:r>
          </a:p>
          <a:p>
            <a:pPr eaLnBrk="1" hangingPunct="1"/>
            <a:r>
              <a:rPr lang="zh-CN" altLang="en-US" smtClean="0"/>
              <a:t>第四代为“非过程性语言”；</a:t>
            </a:r>
          </a:p>
          <a:p>
            <a:pPr eaLnBrk="1" hangingPunct="1"/>
            <a:r>
              <a:rPr lang="zh-CN" altLang="en-US" smtClean="0"/>
              <a:t>第五代为自然语言。 </a:t>
            </a:r>
          </a:p>
        </p:txBody>
      </p:sp>
      <p:sp>
        <p:nvSpPr>
          <p:cNvPr id="7884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55AA9CDD-1FAF-4B69-B986-E0D1E398518A}" type="slidenum">
              <a:rPr lang="zh-CN" altLang="en-US" smtClean="0"/>
              <a:t>46</a:t>
            </a:fld>
            <a:r>
              <a:rPr lang="zh-CN" altLang="en-US" smtClean="0"/>
              <a:t>页</a:t>
            </a:r>
            <a:endParaRPr lang="zh-CN" altLang="en-US" smtClean="0">
              <a:solidFill>
                <a:schemeClr val="tx1"/>
              </a:solidFill>
            </a:endParaRPr>
          </a:p>
        </p:txBody>
      </p:sp>
      <p:sp>
        <p:nvSpPr>
          <p:cNvPr id="78850" name="Rectangle 2"/>
          <p:cNvSpPr>
            <a:spLocks noGrp="1" noChangeArrowheads="1"/>
          </p:cNvSpPr>
          <p:nvPr>
            <p:ph type="title" idx="4294967295"/>
          </p:nvPr>
        </p:nvSpPr>
        <p:spPr/>
        <p:txBody>
          <a:bodyPr/>
          <a:lstStyle/>
          <a:p>
            <a:pPr eaLnBrk="1" hangingPunct="1"/>
            <a:r>
              <a:rPr lang="zh-CN" altLang="en-US" dirty="0" smtClean="0"/>
              <a:t>计算机语言的划分</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p:txBody>
          <a:bodyPr/>
          <a:lstStyle/>
          <a:p>
            <a:pPr eaLnBrk="1" hangingPunct="1"/>
            <a:r>
              <a:rPr lang="zh-CN" altLang="en-US" smtClean="0"/>
              <a:t>提供了功能强大的非过程化问题定义手段，用户只需告知系统</a:t>
            </a:r>
            <a:r>
              <a:rPr lang="zh-CN" altLang="en-US" smtClean="0">
                <a:solidFill>
                  <a:srgbClr val="0000CC"/>
                </a:solidFill>
              </a:rPr>
              <a:t>“做什么”</a:t>
            </a:r>
            <a:r>
              <a:rPr lang="zh-CN" altLang="en-US" smtClean="0"/>
              <a:t>，而无需说明</a:t>
            </a:r>
            <a:r>
              <a:rPr lang="zh-CN" altLang="en-US" smtClean="0">
                <a:solidFill>
                  <a:srgbClr val="0000CC"/>
                </a:solidFill>
              </a:rPr>
              <a:t>“怎么做”</a:t>
            </a:r>
            <a:r>
              <a:rPr lang="zh-CN" altLang="en-US" smtClean="0"/>
              <a:t> </a:t>
            </a:r>
          </a:p>
          <a:p>
            <a:pPr eaLnBrk="1" hangingPunct="1"/>
            <a:r>
              <a:rPr lang="zh-CN" altLang="en-US" smtClean="0"/>
              <a:t>以数据库管理系统所提供的功能为核心，进一步构造了开发高层软件系统的开发环境，</a:t>
            </a:r>
          </a:p>
          <a:p>
            <a:pPr lvl="1" eaLnBrk="1" hangingPunct="1"/>
            <a:r>
              <a:rPr lang="zh-CN" altLang="en-US" smtClean="0"/>
              <a:t>报表生成</a:t>
            </a:r>
          </a:p>
          <a:p>
            <a:pPr lvl="1" eaLnBrk="1" hangingPunct="1"/>
            <a:r>
              <a:rPr lang="zh-CN" altLang="en-US" smtClean="0"/>
              <a:t>多窗口表格设计</a:t>
            </a:r>
          </a:p>
          <a:p>
            <a:pPr lvl="1" eaLnBrk="1" hangingPunct="1"/>
            <a:r>
              <a:rPr lang="zh-CN" altLang="en-US" smtClean="0"/>
              <a:t>菜单生成系统等</a:t>
            </a:r>
          </a:p>
          <a:p>
            <a:pPr eaLnBrk="1" hangingPunct="1"/>
            <a:r>
              <a:rPr lang="zh-CN" altLang="en-US" smtClean="0"/>
              <a:t>4</a:t>
            </a:r>
            <a:r>
              <a:rPr lang="en-US" altLang="zh-CN" smtClean="0"/>
              <a:t>GL</a:t>
            </a:r>
            <a:r>
              <a:rPr lang="zh-CN" altLang="en-US" smtClean="0"/>
              <a:t>的代表性软件系统有：</a:t>
            </a:r>
            <a:r>
              <a:rPr lang="en-US" altLang="zh-CN" smtClean="0"/>
              <a:t>PowerBuilder、Delphi</a:t>
            </a:r>
            <a:r>
              <a:rPr lang="zh-CN" altLang="en-US" smtClean="0"/>
              <a:t>和</a:t>
            </a:r>
            <a:r>
              <a:rPr lang="en-US" altLang="zh-CN" smtClean="0"/>
              <a:t>INFORMOX-4GL</a:t>
            </a:r>
            <a:r>
              <a:rPr lang="zh-CN" altLang="en-US" smtClean="0"/>
              <a:t>等。</a:t>
            </a:r>
          </a:p>
          <a:p>
            <a:pPr eaLnBrk="1" hangingPunct="1"/>
            <a:endParaRPr lang="zh-CN" altLang="en-US" smtClean="0"/>
          </a:p>
        </p:txBody>
      </p:sp>
      <p:sp>
        <p:nvSpPr>
          <p:cNvPr id="808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4573A299-6AFF-489B-B79A-D98D85B61115}" type="slidenum">
              <a:rPr lang="zh-CN" altLang="en-US" smtClean="0"/>
              <a:t>47</a:t>
            </a:fld>
            <a:r>
              <a:rPr lang="zh-CN" altLang="en-US" smtClean="0"/>
              <a:t>页</a:t>
            </a:r>
            <a:endParaRPr lang="zh-CN" altLang="en-US" smtClean="0">
              <a:solidFill>
                <a:schemeClr val="tx1"/>
              </a:solidFill>
            </a:endParaRPr>
          </a:p>
        </p:txBody>
      </p:sp>
      <p:sp>
        <p:nvSpPr>
          <p:cNvPr id="80898" name="Rectangle 2"/>
          <p:cNvSpPr>
            <a:spLocks noGrp="1" noChangeArrowheads="1"/>
          </p:cNvSpPr>
          <p:nvPr>
            <p:ph type="title" idx="4294967295"/>
          </p:nvPr>
        </p:nvSpPr>
        <p:spPr/>
        <p:txBody>
          <a:bodyPr/>
          <a:lstStyle/>
          <a:p>
            <a:pPr eaLnBrk="1" hangingPunct="1"/>
            <a:r>
              <a:rPr lang="zh-CN" altLang="en-US" dirty="0" smtClean="0"/>
              <a:t>4</a:t>
            </a:r>
            <a:r>
              <a:rPr lang="en-US" altLang="zh-CN" dirty="0" smtClean="0"/>
              <a:t>GL</a:t>
            </a:r>
            <a:endParaRPr lang="zh-CN" altLang="en-US" dirty="0" smtClean="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03609EAB-4EBB-4D8A-9971-4BD001FB025B}" type="slidenum">
              <a:rPr lang="zh-CN" altLang="en-US" smtClean="0"/>
              <a:t>48</a:t>
            </a:fld>
            <a:r>
              <a:rPr lang="zh-CN" altLang="en-US" smtClean="0"/>
              <a:t>页</a:t>
            </a:r>
            <a:endParaRPr lang="zh-CN" altLang="en-US" smtClean="0">
              <a:solidFill>
                <a:schemeClr val="tx1"/>
              </a:solidFill>
            </a:endParaRPr>
          </a:p>
        </p:txBody>
      </p:sp>
      <p:sp>
        <p:nvSpPr>
          <p:cNvPr id="81922" name="Rectangle 2"/>
          <p:cNvSpPr>
            <a:spLocks noGrp="1" noChangeArrowheads="1"/>
          </p:cNvSpPr>
          <p:nvPr>
            <p:ph type="title" idx="4294967295"/>
          </p:nvPr>
        </p:nvSpPr>
        <p:spPr/>
        <p:txBody>
          <a:bodyPr/>
          <a:lstStyle/>
          <a:p>
            <a:pPr eaLnBrk="1" hangingPunct="1"/>
            <a:r>
              <a:rPr lang="zh-CN" altLang="en-US" sz="4000" smtClean="0"/>
              <a:t>     应用语言中有关抽象、理论和设计形态的主要内容 </a:t>
            </a:r>
          </a:p>
        </p:txBody>
      </p:sp>
      <p:grpSp>
        <p:nvGrpSpPr>
          <p:cNvPr id="81923" name="Group 3"/>
          <p:cNvGrpSpPr/>
          <p:nvPr/>
        </p:nvGrpSpPr>
        <p:grpSpPr bwMode="auto">
          <a:xfrm>
            <a:off x="611188" y="2276475"/>
            <a:ext cx="7620000" cy="3352800"/>
            <a:chOff x="672" y="1728"/>
            <a:chExt cx="4800" cy="2112"/>
          </a:xfrm>
        </p:grpSpPr>
        <p:grpSp>
          <p:nvGrpSpPr>
            <p:cNvPr id="81924" name="Group 4"/>
            <p:cNvGrpSpPr/>
            <p:nvPr/>
          </p:nvGrpSpPr>
          <p:grpSpPr bwMode="auto">
            <a:xfrm>
              <a:off x="676" y="1728"/>
              <a:ext cx="1196" cy="417"/>
              <a:chOff x="0" y="0"/>
              <a:chExt cx="1063" cy="374"/>
            </a:xfrm>
          </p:grpSpPr>
          <p:sp>
            <p:nvSpPr>
              <p:cNvPr id="81925" name="Rectangle 5"/>
              <p:cNvSpPr>
                <a:spLocks noChangeArrowheads="1"/>
              </p:cNvSpPr>
              <p:nvPr/>
            </p:nvSpPr>
            <p:spPr bwMode="auto">
              <a:xfrm>
                <a:off x="43" y="7"/>
                <a:ext cx="97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eaLnBrk="1" hangingPunct="1"/>
                <a:r>
                  <a:rPr lang="zh-CN" altLang="en-US" sz="2400">
                    <a:ea typeface="黑体" panose="02010609060101010101" pitchFamily="49" charset="-122"/>
                  </a:rPr>
                  <a:t>抽象</a:t>
                </a:r>
                <a:endParaRPr lang="zh-CN" altLang="en-US" sz="2400"/>
              </a:p>
              <a:p>
                <a:endParaRPr lang="zh-CN" altLang="en-US" sz="2400"/>
              </a:p>
            </p:txBody>
          </p:sp>
          <p:sp>
            <p:nvSpPr>
              <p:cNvPr id="81926" name="Rectangle 6"/>
              <p:cNvSpPr>
                <a:spLocks noChangeArrowheads="1"/>
              </p:cNvSpPr>
              <p:nvPr/>
            </p:nvSpPr>
            <p:spPr bwMode="auto">
              <a:xfrm>
                <a:off x="0" y="0"/>
                <a:ext cx="1063" cy="37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grpSp>
          <p:nvGrpSpPr>
            <p:cNvPr id="81927" name="Group 7"/>
            <p:cNvGrpSpPr/>
            <p:nvPr/>
          </p:nvGrpSpPr>
          <p:grpSpPr bwMode="auto">
            <a:xfrm>
              <a:off x="1872" y="1728"/>
              <a:ext cx="1200" cy="417"/>
              <a:chOff x="1063" y="0"/>
              <a:chExt cx="1039" cy="374"/>
            </a:xfrm>
          </p:grpSpPr>
          <p:sp>
            <p:nvSpPr>
              <p:cNvPr id="81928" name="Rectangle 8"/>
              <p:cNvSpPr>
                <a:spLocks noChangeArrowheads="1"/>
              </p:cNvSpPr>
              <p:nvPr/>
            </p:nvSpPr>
            <p:spPr bwMode="auto">
              <a:xfrm>
                <a:off x="1106" y="7"/>
                <a:ext cx="95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eaLnBrk="1" hangingPunct="1"/>
                <a:r>
                  <a:rPr lang="zh-CN" altLang="en-US" sz="2400">
                    <a:ea typeface="黑体" panose="02010609060101010101" pitchFamily="49" charset="-122"/>
                  </a:rPr>
                  <a:t>理论</a:t>
                </a:r>
                <a:endParaRPr lang="zh-CN" altLang="en-US" sz="2400"/>
              </a:p>
              <a:p>
                <a:endParaRPr lang="zh-CN" altLang="en-US" sz="2400"/>
              </a:p>
            </p:txBody>
          </p:sp>
          <p:sp>
            <p:nvSpPr>
              <p:cNvPr id="81929" name="Rectangle 9"/>
              <p:cNvSpPr>
                <a:spLocks noChangeArrowheads="1"/>
              </p:cNvSpPr>
              <p:nvPr/>
            </p:nvSpPr>
            <p:spPr bwMode="auto">
              <a:xfrm>
                <a:off x="1063" y="0"/>
                <a:ext cx="1039" cy="37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grpSp>
          <p:nvGrpSpPr>
            <p:cNvPr id="81930" name="Group 10"/>
            <p:cNvGrpSpPr/>
            <p:nvPr/>
          </p:nvGrpSpPr>
          <p:grpSpPr bwMode="auto">
            <a:xfrm>
              <a:off x="3072" y="1728"/>
              <a:ext cx="2396" cy="417"/>
              <a:chOff x="2102" y="0"/>
              <a:chExt cx="1178" cy="374"/>
            </a:xfrm>
          </p:grpSpPr>
          <p:sp>
            <p:nvSpPr>
              <p:cNvPr id="81931" name="Rectangle 11"/>
              <p:cNvSpPr>
                <a:spLocks noChangeArrowheads="1"/>
              </p:cNvSpPr>
              <p:nvPr/>
            </p:nvSpPr>
            <p:spPr bwMode="auto">
              <a:xfrm>
                <a:off x="2145" y="7"/>
                <a:ext cx="109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eaLnBrk="1" hangingPunct="1"/>
                <a:r>
                  <a:rPr lang="zh-CN" altLang="en-US" sz="2400">
                    <a:ea typeface="黑体" panose="02010609060101010101" pitchFamily="49" charset="-122"/>
                  </a:rPr>
                  <a:t>设计</a:t>
                </a:r>
                <a:endParaRPr lang="zh-CN" altLang="en-US" sz="2400"/>
              </a:p>
              <a:p>
                <a:endParaRPr lang="zh-CN" altLang="en-US" sz="2400"/>
              </a:p>
            </p:txBody>
          </p:sp>
          <p:sp>
            <p:nvSpPr>
              <p:cNvPr id="81932" name="Rectangle 12"/>
              <p:cNvSpPr>
                <a:spLocks noChangeArrowheads="1"/>
              </p:cNvSpPr>
              <p:nvPr/>
            </p:nvSpPr>
            <p:spPr bwMode="auto">
              <a:xfrm>
                <a:off x="2102" y="0"/>
                <a:ext cx="1178" cy="374"/>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grpSp>
          <p:nvGrpSpPr>
            <p:cNvPr id="81933" name="Group 13"/>
            <p:cNvGrpSpPr/>
            <p:nvPr/>
          </p:nvGrpSpPr>
          <p:grpSpPr bwMode="auto">
            <a:xfrm>
              <a:off x="676" y="2171"/>
              <a:ext cx="1196" cy="1663"/>
              <a:chOff x="0" y="388"/>
              <a:chExt cx="1063" cy="890"/>
            </a:xfrm>
          </p:grpSpPr>
          <p:sp>
            <p:nvSpPr>
              <p:cNvPr id="81934" name="Rectangle 14"/>
              <p:cNvSpPr>
                <a:spLocks noChangeArrowheads="1"/>
              </p:cNvSpPr>
              <p:nvPr/>
            </p:nvSpPr>
            <p:spPr bwMode="auto">
              <a:xfrm>
                <a:off x="43" y="395"/>
                <a:ext cx="977"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algn="l" eaLnBrk="1" hangingPunct="1"/>
                <a:r>
                  <a:rPr lang="zh-CN" altLang="en-US" sz="2400"/>
                  <a:t>用应用语言对算法进行描述</a:t>
                </a:r>
              </a:p>
              <a:p>
                <a:pPr algn="l"/>
                <a:r>
                  <a:rPr lang="zh-CN" altLang="en-US" sz="900"/>
                  <a:t> </a:t>
                </a:r>
              </a:p>
              <a:p>
                <a:pPr algn="l"/>
                <a:endParaRPr lang="zh-CN" altLang="en-US" sz="2400"/>
              </a:p>
            </p:txBody>
          </p:sp>
          <p:sp>
            <p:nvSpPr>
              <p:cNvPr id="81935" name="Rectangle 15"/>
              <p:cNvSpPr>
                <a:spLocks noChangeArrowheads="1"/>
              </p:cNvSpPr>
              <p:nvPr/>
            </p:nvSpPr>
            <p:spPr bwMode="auto">
              <a:xfrm>
                <a:off x="0" y="388"/>
                <a:ext cx="1063" cy="89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grpSp>
          <p:nvGrpSpPr>
            <p:cNvPr id="81936" name="Group 16"/>
            <p:cNvGrpSpPr/>
            <p:nvPr/>
          </p:nvGrpSpPr>
          <p:grpSpPr bwMode="auto">
            <a:xfrm>
              <a:off x="1872" y="2171"/>
              <a:ext cx="1200" cy="1663"/>
              <a:chOff x="1063" y="388"/>
              <a:chExt cx="1039" cy="890"/>
            </a:xfrm>
          </p:grpSpPr>
          <p:sp>
            <p:nvSpPr>
              <p:cNvPr id="81937" name="Rectangle 17"/>
              <p:cNvSpPr>
                <a:spLocks noChangeArrowheads="1"/>
              </p:cNvSpPr>
              <p:nvPr/>
            </p:nvSpPr>
            <p:spPr bwMode="auto">
              <a:xfrm>
                <a:off x="1106" y="395"/>
                <a:ext cx="953"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algn="l" eaLnBrk="1" hangingPunct="1"/>
                <a:r>
                  <a:rPr lang="zh-CN" altLang="en-US" sz="2400"/>
                  <a:t>特定应用领域的支撑理论：数据库等领域的支撑理论</a:t>
                </a:r>
              </a:p>
              <a:p>
                <a:pPr algn="l"/>
                <a:endParaRPr lang="zh-CN" altLang="en-US" sz="2400"/>
              </a:p>
            </p:txBody>
          </p:sp>
          <p:sp>
            <p:nvSpPr>
              <p:cNvPr id="81938" name="Rectangle 18"/>
              <p:cNvSpPr>
                <a:spLocks noChangeArrowheads="1"/>
              </p:cNvSpPr>
              <p:nvPr/>
            </p:nvSpPr>
            <p:spPr bwMode="auto">
              <a:xfrm>
                <a:off x="1063" y="388"/>
                <a:ext cx="1039" cy="89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grpSp>
          <p:nvGrpSpPr>
            <p:cNvPr id="81939" name="Group 19"/>
            <p:cNvGrpSpPr/>
            <p:nvPr/>
          </p:nvGrpSpPr>
          <p:grpSpPr bwMode="auto">
            <a:xfrm>
              <a:off x="3072" y="2171"/>
              <a:ext cx="2396" cy="1663"/>
              <a:chOff x="2102" y="388"/>
              <a:chExt cx="1178" cy="890"/>
            </a:xfrm>
          </p:grpSpPr>
          <p:sp>
            <p:nvSpPr>
              <p:cNvPr id="81940" name="Rectangle 20"/>
              <p:cNvSpPr>
                <a:spLocks noChangeArrowheads="1"/>
              </p:cNvSpPr>
              <p:nvPr/>
            </p:nvSpPr>
            <p:spPr bwMode="auto">
              <a:xfrm>
                <a:off x="2145" y="395"/>
                <a:ext cx="1092"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tabLst>
                    <a:tab pos="2305050" algn="ctr"/>
                  </a:tabLst>
                  <a:defRPr sz="2000">
                    <a:solidFill>
                      <a:schemeClr val="tx1"/>
                    </a:solidFill>
                    <a:latin typeface="Times New Roman" panose="02020603050405020304" pitchFamily="18" charset="0"/>
                    <a:ea typeface="宋体" pitchFamily="2" charset="-122"/>
                  </a:defRPr>
                </a:lvl1pPr>
                <a:lvl2pPr algn="ctr" eaLnBrk="0" hangingPunct="0">
                  <a:tabLst>
                    <a:tab pos="2305050" algn="ctr"/>
                  </a:tabLst>
                  <a:defRPr sz="2000">
                    <a:solidFill>
                      <a:schemeClr val="tx1"/>
                    </a:solidFill>
                    <a:latin typeface="Times New Roman" panose="02020603050405020304" pitchFamily="18" charset="0"/>
                    <a:ea typeface="宋体" pitchFamily="2" charset="-122"/>
                  </a:defRPr>
                </a:lvl2pPr>
                <a:lvl3pPr algn="ctr" eaLnBrk="0" hangingPunct="0">
                  <a:tabLst>
                    <a:tab pos="2305050" algn="ctr"/>
                  </a:tabLst>
                  <a:defRPr sz="2000">
                    <a:solidFill>
                      <a:schemeClr val="tx1"/>
                    </a:solidFill>
                    <a:latin typeface="Times New Roman" panose="02020603050405020304" pitchFamily="18" charset="0"/>
                    <a:ea typeface="宋体" pitchFamily="2" charset="-122"/>
                  </a:defRPr>
                </a:lvl3pPr>
                <a:lvl4pPr algn="ctr" eaLnBrk="0" hangingPunct="0">
                  <a:tabLst>
                    <a:tab pos="2305050" algn="ctr"/>
                  </a:tabLst>
                  <a:defRPr sz="2000">
                    <a:solidFill>
                      <a:schemeClr val="tx1"/>
                    </a:solidFill>
                    <a:latin typeface="Times New Roman" panose="02020603050405020304" pitchFamily="18" charset="0"/>
                    <a:ea typeface="宋体" pitchFamily="2" charset="-122"/>
                  </a:defRPr>
                </a:lvl4pPr>
                <a:lvl5pPr algn="ctr" eaLnBrk="0" hangingPunct="0">
                  <a:tabLst>
                    <a:tab pos="2305050" algn="ctr"/>
                  </a:tabLst>
                  <a:defRPr sz="2000">
                    <a:solidFill>
                      <a:schemeClr val="tx1"/>
                    </a:solidFill>
                    <a:latin typeface="Times New Roman" panose="02020603050405020304" pitchFamily="18" charset="0"/>
                    <a:ea typeface="宋体" pitchFamily="2" charset="-122"/>
                  </a:defRPr>
                </a:lvl5pPr>
                <a:lvl6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6pPr>
                <a:lvl7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7pPr>
                <a:lvl8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8pPr>
                <a:lvl9pPr algn="ctr" eaLnBrk="0" fontAlgn="base" hangingPunct="0">
                  <a:spcBef>
                    <a:spcPct val="0"/>
                  </a:spcBef>
                  <a:spcAft>
                    <a:spcPct val="0"/>
                  </a:spcAft>
                  <a:tabLst>
                    <a:tab pos="2305050" algn="ctr"/>
                  </a:tabLst>
                  <a:defRPr sz="2000">
                    <a:solidFill>
                      <a:schemeClr val="tx1"/>
                    </a:solidFill>
                    <a:latin typeface="Times New Roman" panose="02020603050405020304" pitchFamily="18" charset="0"/>
                    <a:ea typeface="宋体" pitchFamily="2" charset="-122"/>
                  </a:defRPr>
                </a:lvl9pPr>
              </a:lstStyle>
              <a:p>
                <a:pPr algn="l" eaLnBrk="1" hangingPunct="1"/>
                <a:r>
                  <a:rPr lang="zh-CN" altLang="en-US" sz="2400"/>
                  <a:t>在文件处理等方面的应用：如表生成，图、数据处理，统计处理等；</a:t>
                </a:r>
              </a:p>
              <a:p>
                <a:pPr algn="l"/>
                <a:r>
                  <a:rPr lang="zh-CN" altLang="en-US" sz="2400"/>
                  <a:t>第四代语言（</a:t>
                </a:r>
                <a:r>
                  <a:rPr lang="en-US" altLang="zh-CN" sz="2400"/>
                  <a:t>4GL</a:t>
                </a:r>
                <a:r>
                  <a:rPr lang="zh-CN" altLang="en-US" sz="2400"/>
                  <a:t>），如</a:t>
                </a:r>
                <a:r>
                  <a:rPr lang="en-US" altLang="zh-CN" sz="2400"/>
                  <a:t>XML</a:t>
                </a:r>
                <a:r>
                  <a:rPr lang="zh-CN" altLang="en-US" sz="2400"/>
                  <a:t>、</a:t>
                </a:r>
                <a:r>
                  <a:rPr lang="en-US" altLang="zh-CN" sz="2400"/>
                  <a:t>HTML</a:t>
                </a:r>
                <a:r>
                  <a:rPr lang="zh-CN" altLang="en-US" sz="2400"/>
                  <a:t>等</a:t>
                </a:r>
                <a:endParaRPr lang="en-US" altLang="zh-CN" sz="2400"/>
              </a:p>
            </p:txBody>
          </p:sp>
          <p:sp>
            <p:nvSpPr>
              <p:cNvPr id="81941" name="Rectangle 21"/>
              <p:cNvSpPr>
                <a:spLocks noChangeArrowheads="1"/>
              </p:cNvSpPr>
              <p:nvPr/>
            </p:nvSpPr>
            <p:spPr bwMode="auto">
              <a:xfrm>
                <a:off x="2102" y="388"/>
                <a:ext cx="1178" cy="89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a:p>
            </p:txBody>
          </p:sp>
        </p:grpSp>
        <p:sp>
          <p:nvSpPr>
            <p:cNvPr id="81942" name="Rectangle 22"/>
            <p:cNvSpPr>
              <a:spLocks noChangeArrowheads="1"/>
            </p:cNvSpPr>
            <p:nvPr/>
          </p:nvSpPr>
          <p:spPr bwMode="auto">
            <a:xfrm>
              <a:off x="672" y="1728"/>
              <a:ext cx="4800" cy="2112"/>
            </a:xfrm>
            <a:prstGeom prst="rect">
              <a:avLst/>
            </a:prstGeom>
            <a:noFill/>
            <a:ln w="11112">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pPr algn="ctr" eaLnBrk="0" hangingPunct="0"/>
              <a:endParaRPr lang="zh-CN" altLang="en-US" sz="4400">
                <a:latin typeface="黑体" panose="02010609060101010101" pitchFamily="49" charset="-122"/>
                <a:ea typeface="黑体" panose="02010609060101010101" pitchFamily="49"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a:lstStyle/>
          <a:p>
            <a:pPr eaLnBrk="1" hangingPunct="1"/>
            <a:r>
              <a:rPr lang="zh-CN" altLang="en-US" sz="2400" dirty="0" smtClean="0"/>
              <a:t>并行：如何做并行程序设计是每个计算工作者的挑战</a:t>
            </a:r>
          </a:p>
          <a:p>
            <a:pPr lvl="1" eaLnBrk="1" hangingPunct="1"/>
            <a:r>
              <a:rPr lang="zh-CN" altLang="en-US" sz="2200" dirty="0" smtClean="0"/>
              <a:t>狭义摩尔定律失效</a:t>
            </a:r>
          </a:p>
          <a:p>
            <a:pPr lvl="1" eaLnBrk="1" hangingPunct="1"/>
            <a:r>
              <a:rPr lang="zh-CN" altLang="en-US" sz="2200" dirty="0" smtClean="0"/>
              <a:t>并行系统的可靠性</a:t>
            </a:r>
          </a:p>
          <a:p>
            <a:pPr lvl="1" eaLnBrk="1" hangingPunct="1"/>
            <a:r>
              <a:rPr lang="zh-CN" altLang="en-US" sz="2200" dirty="0" smtClean="0"/>
              <a:t>并行系统开发效率</a:t>
            </a:r>
          </a:p>
          <a:p>
            <a:pPr eaLnBrk="1" hangingPunct="1"/>
            <a:r>
              <a:rPr lang="zh-CN" altLang="en-US" sz="2400" dirty="0" smtClean="0"/>
              <a:t>脚本语言：计算机应用的崛起</a:t>
            </a:r>
            <a:endParaRPr lang="en-US" altLang="zh-CN" sz="2400" dirty="0" smtClean="0"/>
          </a:p>
          <a:p>
            <a:pPr lvl="1" eaLnBrk="1" hangingPunct="1"/>
            <a:r>
              <a:rPr lang="en-US" altLang="zh-CN" sz="2200" dirty="0" smtClean="0"/>
              <a:t>WEB</a:t>
            </a:r>
            <a:r>
              <a:rPr lang="zh-CN" altLang="en-US" sz="2200" dirty="0" smtClean="0"/>
              <a:t>服务端：</a:t>
            </a:r>
            <a:r>
              <a:rPr lang="en-US" altLang="zh-CN" sz="2200" dirty="0" smtClean="0"/>
              <a:t>PHP</a:t>
            </a:r>
            <a:r>
              <a:rPr lang="zh-CN" altLang="en-US" sz="2200" dirty="0" smtClean="0"/>
              <a:t>，</a:t>
            </a:r>
            <a:r>
              <a:rPr lang="en-US" altLang="zh-CN" sz="2200" dirty="0" smtClean="0"/>
              <a:t>ASP</a:t>
            </a:r>
            <a:r>
              <a:rPr lang="zh-CN" altLang="en-US" sz="2200" dirty="0" smtClean="0"/>
              <a:t>，</a:t>
            </a:r>
            <a:r>
              <a:rPr lang="en-US" altLang="zh-CN" sz="2200" dirty="0" smtClean="0"/>
              <a:t>JSP</a:t>
            </a:r>
            <a:r>
              <a:rPr lang="zh-CN" altLang="en-US" sz="2200" dirty="0" smtClean="0"/>
              <a:t>等</a:t>
            </a:r>
          </a:p>
          <a:p>
            <a:pPr lvl="1" eaLnBrk="1" hangingPunct="1"/>
            <a:r>
              <a:rPr lang="en-US" altLang="zh-CN" sz="2200" dirty="0" smtClean="0"/>
              <a:t>Web</a:t>
            </a:r>
            <a:r>
              <a:rPr lang="zh-CN" altLang="en-US" sz="2200" dirty="0" smtClean="0"/>
              <a:t>客户端：</a:t>
            </a:r>
            <a:r>
              <a:rPr lang="en-US" altLang="zh-CN" sz="2200" dirty="0" err="1" smtClean="0"/>
              <a:t>Javascipt</a:t>
            </a:r>
            <a:endParaRPr lang="en-US" altLang="zh-CN" sz="2200" dirty="0" smtClean="0"/>
          </a:p>
          <a:p>
            <a:pPr lvl="1" eaLnBrk="1" hangingPunct="1"/>
            <a:r>
              <a:rPr lang="zh-CN" altLang="en-US" sz="2200" dirty="0" smtClean="0"/>
              <a:t>广泛应用开发：</a:t>
            </a:r>
            <a:r>
              <a:rPr lang="en-US" altLang="zh-CN" sz="2200" dirty="0" smtClean="0"/>
              <a:t>Perl</a:t>
            </a:r>
            <a:r>
              <a:rPr lang="zh-CN" altLang="en-US" sz="2200" dirty="0" smtClean="0"/>
              <a:t>，</a:t>
            </a:r>
            <a:r>
              <a:rPr lang="en-US" altLang="zh-CN" sz="2200" dirty="0" smtClean="0"/>
              <a:t>Python</a:t>
            </a:r>
            <a:r>
              <a:rPr lang="zh-CN" altLang="en-US" sz="2200" dirty="0" smtClean="0"/>
              <a:t>，</a:t>
            </a:r>
            <a:r>
              <a:rPr lang="en-US" altLang="zh-CN" sz="2200" dirty="0" smtClean="0"/>
              <a:t>Ruby</a:t>
            </a:r>
          </a:p>
          <a:p>
            <a:pPr lvl="1" eaLnBrk="1" hangingPunct="1"/>
            <a:r>
              <a:rPr lang="zh-CN" altLang="en-US" sz="2200" dirty="0" smtClean="0"/>
              <a:t>专用脚本语言：</a:t>
            </a:r>
            <a:r>
              <a:rPr lang="en-US" altLang="zh-CN" sz="2200" dirty="0" err="1" smtClean="0"/>
              <a:t>Tcl</a:t>
            </a:r>
            <a:r>
              <a:rPr lang="en-US" altLang="zh-CN" sz="2200" dirty="0" smtClean="0"/>
              <a:t>/</a:t>
            </a:r>
            <a:r>
              <a:rPr lang="en-US" altLang="zh-CN" sz="2200" dirty="0" err="1" smtClean="0"/>
              <a:t>tk</a:t>
            </a:r>
            <a:endParaRPr lang="en-US" altLang="zh-CN" sz="2200" dirty="0" smtClean="0"/>
          </a:p>
          <a:p>
            <a:pPr lvl="1" eaLnBrk="1" hangingPunct="1"/>
            <a:r>
              <a:rPr lang="zh-CN" altLang="en-US" sz="2200" dirty="0" smtClean="0"/>
              <a:t>丰富、灵活、快速开发、解释执行、社区</a:t>
            </a:r>
          </a:p>
          <a:p>
            <a:pPr eaLnBrk="1" hangingPunct="1"/>
            <a:r>
              <a:rPr lang="zh-CN" altLang="en-US" sz="2400" dirty="0" smtClean="0"/>
              <a:t>软件设计：基于组件、服务、</a:t>
            </a:r>
            <a:r>
              <a:rPr lang="en-US" altLang="zh-CN" sz="2400" dirty="0" smtClean="0"/>
              <a:t>AOP</a:t>
            </a:r>
            <a:r>
              <a:rPr lang="zh-CN" altLang="en-US" sz="2400" dirty="0" smtClean="0"/>
              <a:t>的软件开发</a:t>
            </a:r>
            <a:endParaRPr lang="en-US" altLang="zh-CN" sz="2400" dirty="0" smtClean="0"/>
          </a:p>
        </p:txBody>
      </p:sp>
      <p:sp>
        <p:nvSpPr>
          <p:cNvPr id="82945"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912DCDDF-9B41-4CB2-91AE-5A7115120D1B}" type="slidenum">
              <a:rPr lang="zh-CN" altLang="en-US" smtClean="0"/>
              <a:t>49</a:t>
            </a:fld>
            <a:r>
              <a:rPr lang="zh-CN" altLang="en-US" smtClean="0"/>
              <a:t>页</a:t>
            </a:r>
            <a:endParaRPr lang="zh-CN" altLang="en-US" smtClean="0">
              <a:solidFill>
                <a:schemeClr val="tx1"/>
              </a:solidFill>
            </a:endParaRPr>
          </a:p>
        </p:txBody>
      </p:sp>
      <p:sp>
        <p:nvSpPr>
          <p:cNvPr id="82946" name="Rectangle 2"/>
          <p:cNvSpPr>
            <a:spLocks noGrp="1" noChangeArrowheads="1"/>
          </p:cNvSpPr>
          <p:nvPr>
            <p:ph type="title" idx="4294967295"/>
          </p:nvPr>
        </p:nvSpPr>
        <p:spPr/>
        <p:txBody>
          <a:bodyPr/>
          <a:lstStyle/>
          <a:p>
            <a:pPr eaLnBrk="1" hangingPunct="1"/>
            <a:r>
              <a:rPr lang="zh-CN" altLang="en-US" dirty="0" smtClean="0"/>
              <a:t>二十一世纪语言趋势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eaLnBrk="1" hangingPunct="1"/>
            <a:r>
              <a:rPr lang="zh-CN" altLang="en-US" sz="2800" dirty="0" smtClean="0"/>
              <a:t>在计算学科中，从为解决某个问题而实现系统或装置的过程来看，设计形态包括以下4个步骤的内容：</a:t>
            </a:r>
          </a:p>
          <a:p>
            <a:pPr algn="just" eaLnBrk="1" hangingPunct="1">
              <a:spcBef>
                <a:spcPct val="50000"/>
              </a:spcBef>
              <a:buFontTx/>
              <a:buNone/>
            </a:pPr>
            <a:r>
              <a:rPr lang="zh-CN" altLang="en-US" sz="2800" dirty="0" smtClean="0"/>
              <a:t>（1）需求分析；</a:t>
            </a:r>
          </a:p>
          <a:p>
            <a:pPr algn="just" eaLnBrk="1" hangingPunct="1">
              <a:spcBef>
                <a:spcPct val="50000"/>
              </a:spcBef>
              <a:buFontTx/>
              <a:buNone/>
            </a:pPr>
            <a:r>
              <a:rPr lang="zh-CN" altLang="en-US" sz="2800" dirty="0" smtClean="0"/>
              <a:t>（2）建立规格说明；</a:t>
            </a:r>
          </a:p>
          <a:p>
            <a:pPr algn="just" eaLnBrk="1" hangingPunct="1">
              <a:spcBef>
                <a:spcPct val="50000"/>
              </a:spcBef>
              <a:buFontTx/>
              <a:buNone/>
            </a:pPr>
            <a:r>
              <a:rPr lang="zh-CN" altLang="en-US" sz="2800" dirty="0" smtClean="0"/>
              <a:t>（3）设计并实现该系统；</a:t>
            </a:r>
          </a:p>
          <a:p>
            <a:pPr eaLnBrk="1" hangingPunct="1">
              <a:spcBef>
                <a:spcPct val="50000"/>
              </a:spcBef>
              <a:buFontTx/>
              <a:buNone/>
            </a:pPr>
            <a:r>
              <a:rPr lang="zh-CN" altLang="en-US" sz="2800" dirty="0" smtClean="0">
                <a:latin typeface="宋体" pitchFamily="2" charset="-122"/>
              </a:rPr>
              <a:t>（</a:t>
            </a:r>
            <a:r>
              <a:rPr lang="zh-CN" altLang="en-US" sz="2800" dirty="0" smtClean="0"/>
              <a:t>4</a:t>
            </a:r>
            <a:r>
              <a:rPr lang="zh-CN" altLang="en-US" sz="2800" dirty="0" smtClean="0">
                <a:latin typeface="宋体" pitchFamily="2" charset="-122"/>
              </a:rPr>
              <a:t>）对系统进行测试与分析。</a:t>
            </a:r>
            <a:r>
              <a:rPr lang="zh-CN" altLang="en-US" sz="2800" dirty="0" smtClean="0"/>
              <a:t> </a:t>
            </a:r>
          </a:p>
        </p:txBody>
      </p:sp>
      <p:sp>
        <p:nvSpPr>
          <p:cNvPr id="296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84B1D3C8-2322-48CD-AB1D-5C66D0B3281D}" type="slidenum">
              <a:rPr lang="zh-CN" altLang="en-US" smtClean="0"/>
              <a:t>5</a:t>
            </a:fld>
            <a:r>
              <a:rPr lang="zh-CN" altLang="en-US" smtClean="0"/>
              <a:t>页</a:t>
            </a:r>
            <a:endParaRPr lang="zh-CN" altLang="en-US" smtClean="0">
              <a:solidFill>
                <a:schemeClr val="tx1"/>
              </a:solidFill>
            </a:endParaRPr>
          </a:p>
        </p:txBody>
      </p:sp>
      <p:sp>
        <p:nvSpPr>
          <p:cNvPr id="2" name="标题 1"/>
          <p:cNvSpPr>
            <a:spLocks noGrp="1"/>
          </p:cNvSpPr>
          <p:nvPr>
            <p:ph type="title" idx="4294967295"/>
          </p:nvPr>
        </p:nvSpPr>
        <p:spPr/>
        <p:txBody>
          <a:bodyPr/>
          <a:lstStyle/>
          <a:p>
            <a:r>
              <a:rPr lang="zh-CN" altLang="en-US" dirty="0" smtClean="0"/>
              <a:t>计算学科中的设计形态</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4B664479-C4B6-48BB-898A-16EAF6DBF8B7}" type="slidenum">
              <a:rPr lang="zh-CN" altLang="en-US" smtClean="0"/>
              <a:t>50</a:t>
            </a:fld>
            <a:r>
              <a:rPr lang="zh-CN" altLang="en-US" smtClean="0"/>
              <a:t>页</a:t>
            </a:r>
            <a:endParaRPr lang="zh-CN" altLang="en-US" smtClean="0">
              <a:solidFill>
                <a:schemeClr val="tx1"/>
              </a:solidFill>
            </a:endParaRPr>
          </a:p>
        </p:txBody>
      </p:sp>
      <p:sp>
        <p:nvSpPr>
          <p:cNvPr id="83970" name="Rectangle 2"/>
          <p:cNvSpPr>
            <a:spLocks noGrp="1" noChangeArrowheads="1"/>
          </p:cNvSpPr>
          <p:nvPr>
            <p:ph idx="4294967295"/>
          </p:nvPr>
        </p:nvSpPr>
        <p:spPr>
          <a:xfrm>
            <a:off x="755576" y="1916832"/>
            <a:ext cx="7772400" cy="2880320"/>
          </a:xfrm>
        </p:spPr>
        <p:txBody>
          <a:bodyPr/>
          <a:lstStyle/>
          <a:p>
            <a:pPr eaLnBrk="1" hangingPunct="1"/>
            <a:r>
              <a:rPr lang="zh-CN" altLang="en-US" dirty="0" smtClean="0"/>
              <a:t>       对计算机语言抽象、理论和设计</a:t>
            </a:r>
            <a:r>
              <a:rPr lang="en-US" altLang="zh-CN" dirty="0" smtClean="0"/>
              <a:t>3</a:t>
            </a:r>
            <a:r>
              <a:rPr lang="zh-CN" altLang="en-US" dirty="0" smtClean="0"/>
              <a:t>个学科形态的研究，有助于我们正确理解计算机语言的本质，以及更好地把握它的研究方向，从而能更好地进行计算学科的研究。</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74A10925-1C34-47CA-AE98-5CBF7931D7ED}" type="slidenum">
              <a:rPr lang="zh-CN" altLang="en-US" smtClean="0"/>
              <a:t>51</a:t>
            </a:fld>
            <a:r>
              <a:rPr lang="zh-CN" altLang="en-US" smtClean="0"/>
              <a:t>页</a:t>
            </a:r>
            <a:endParaRPr lang="zh-CN" altLang="en-US" smtClean="0">
              <a:solidFill>
                <a:schemeClr val="tx1"/>
              </a:solidFill>
            </a:endParaRPr>
          </a:p>
        </p:txBody>
      </p:sp>
      <p:sp>
        <p:nvSpPr>
          <p:cNvPr id="84994" name="Rectangle 3"/>
          <p:cNvSpPr>
            <a:spLocks noChangeArrowheads="1"/>
          </p:cNvSpPr>
          <p:nvPr/>
        </p:nvSpPr>
        <p:spPr bwMode="auto">
          <a:xfrm>
            <a:off x="608013" y="1052513"/>
            <a:ext cx="215900" cy="7143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a:endParaRPr lang="zh-CN" altLang="en-US" sz="2400" i="1">
              <a:solidFill>
                <a:srgbClr val="FF0000"/>
              </a:solidFill>
              <a:latin typeface="Arial" panose="020B0604020202020204" pitchFamily="34" charset="0"/>
              <a:ea typeface="华文细黑" panose="02010600040101010101" pitchFamily="2" charset="-122"/>
            </a:endParaRPr>
          </a:p>
        </p:txBody>
      </p:sp>
      <p:sp>
        <p:nvSpPr>
          <p:cNvPr id="84995" name="Line 4"/>
          <p:cNvSpPr>
            <a:spLocks noChangeShapeType="1"/>
          </p:cNvSpPr>
          <p:nvPr/>
        </p:nvSpPr>
        <p:spPr bwMode="auto">
          <a:xfrm>
            <a:off x="611188" y="1052513"/>
            <a:ext cx="7848600" cy="0"/>
          </a:xfrm>
          <a:prstGeom prst="line">
            <a:avLst/>
          </a:prstGeom>
          <a:noFill/>
          <a:ln w="9525">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p:cNvGrpSpPr/>
          <p:nvPr/>
        </p:nvGrpSpPr>
        <p:grpSpPr bwMode="auto">
          <a:xfrm>
            <a:off x="755650" y="2205038"/>
            <a:ext cx="7635875" cy="4227512"/>
            <a:chOff x="702828" y="1994433"/>
            <a:chExt cx="7721600" cy="4227949"/>
          </a:xfrm>
        </p:grpSpPr>
        <p:grpSp>
          <p:nvGrpSpPr>
            <p:cNvPr id="84997" name="等腰三角形 25"/>
            <p:cNvGrpSpPr/>
            <p:nvPr/>
          </p:nvGrpSpPr>
          <p:grpSpPr bwMode="auto">
            <a:xfrm>
              <a:off x="702828" y="1994433"/>
              <a:ext cx="7721600" cy="4206875"/>
              <a:chOff x="0" y="0"/>
              <a:chExt cx="3648" cy="2650"/>
            </a:xfrm>
          </p:grpSpPr>
          <p:pic>
            <p:nvPicPr>
              <p:cNvPr id="84998" name="等腰三角形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648" cy="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9" name="Text Box 5"/>
              <p:cNvSpPr txBox="1">
                <a:spLocks noChangeArrowheads="1"/>
              </p:cNvSpPr>
              <p:nvPr/>
            </p:nvSpPr>
            <p:spPr bwMode="auto">
              <a:xfrm>
                <a:off x="955" y="1327"/>
                <a:ext cx="1741" cy="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sz="3200" b="1">
                  <a:solidFill>
                    <a:srgbClr val="4B4D4F"/>
                  </a:solidFill>
                </a:endParaRPr>
              </a:p>
            </p:txBody>
          </p:sp>
        </p:grpSp>
        <p:grpSp>
          <p:nvGrpSpPr>
            <p:cNvPr id="85000" name="组合 26"/>
            <p:cNvGrpSpPr/>
            <p:nvPr/>
          </p:nvGrpSpPr>
          <p:grpSpPr bwMode="auto">
            <a:xfrm>
              <a:off x="2661252" y="2846920"/>
              <a:ext cx="3814314" cy="3375462"/>
              <a:chOff x="-9919" y="0"/>
              <a:chExt cx="3754915" cy="4434531"/>
            </a:xfrm>
          </p:grpSpPr>
          <p:pic>
            <p:nvPicPr>
              <p:cNvPr id="85001" name="Picture 1" descr="C:\Users\huanggang\AppData\Local\Microsoft\Windows\Temporary Internet Files\Content.IE5\0SIC3KNJ\MCj0440108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144" y="683514"/>
                <a:ext cx="121443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9" y="2187697"/>
                <a:ext cx="1800321" cy="135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479" y="3124709"/>
                <a:ext cx="904161" cy="56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8582" y="1899385"/>
                <a:ext cx="744133" cy="137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5" name="TextBox 20"/>
              <p:cNvSpPr txBox="1">
                <a:spLocks noChangeArrowheads="1"/>
              </p:cNvSpPr>
              <p:nvPr/>
            </p:nvSpPr>
            <p:spPr bwMode="auto">
              <a:xfrm>
                <a:off x="-2017" y="3752456"/>
                <a:ext cx="1605637" cy="68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rgbClr val="996600"/>
                    </a:solidFill>
                  </a:rPr>
                  <a:t>人类社会</a:t>
                </a:r>
              </a:p>
            </p:txBody>
          </p:sp>
          <p:sp>
            <p:nvSpPr>
              <p:cNvPr id="85006" name="TextBox 22"/>
              <p:cNvSpPr txBox="1">
                <a:spLocks noChangeArrowheads="1"/>
              </p:cNvSpPr>
              <p:nvPr/>
            </p:nvSpPr>
            <p:spPr bwMode="auto">
              <a:xfrm>
                <a:off x="2087207" y="3752456"/>
                <a:ext cx="1605637" cy="68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rgbClr val="00B050"/>
                    </a:solidFill>
                  </a:rPr>
                  <a:t>物理系统</a:t>
                </a:r>
              </a:p>
            </p:txBody>
          </p:sp>
          <p:sp>
            <p:nvSpPr>
              <p:cNvPr id="85007" name="TextBox 21"/>
              <p:cNvSpPr txBox="1">
                <a:spLocks noChangeArrowheads="1"/>
              </p:cNvSpPr>
              <p:nvPr/>
            </p:nvSpPr>
            <p:spPr bwMode="auto">
              <a:xfrm>
                <a:off x="1108797" y="0"/>
                <a:ext cx="1605390" cy="68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rgbClr val="0066CC"/>
                    </a:solidFill>
                  </a:rPr>
                  <a:t>信息世界</a:t>
                </a:r>
              </a:p>
            </p:txBody>
          </p:sp>
          <p:sp>
            <p:nvSpPr>
              <p:cNvPr id="155666" name="椭圆 34"/>
              <p:cNvSpPr>
                <a:spLocks noChangeArrowheads="1"/>
              </p:cNvSpPr>
              <p:nvPr/>
            </p:nvSpPr>
            <p:spPr bwMode="auto">
              <a:xfrm>
                <a:off x="792953" y="467335"/>
                <a:ext cx="2139757" cy="2048258"/>
              </a:xfrm>
              <a:prstGeom prst="ellipse">
                <a:avLst/>
              </a:prstGeom>
              <a:noFill/>
              <a:ln w="28575">
                <a:solidFill>
                  <a:srgbClr val="6699FF"/>
                </a:solidFill>
                <a:round/>
              </a:ln>
              <a:effectLst>
                <a:outerShdw sx="102000" sy="102000" algn="ctr" rotWithShape="0">
                  <a:srgbClr val="000000">
                    <a:alpha val="39000"/>
                  </a:srgbClr>
                </a:outerShdw>
              </a:effectLst>
            </p:spPr>
            <p:txBody>
              <a:bodyPr anchor="ctr"/>
              <a:lstStyle/>
              <a:p>
                <a:pPr algn="ctr">
                  <a:defRPr/>
                </a:pPr>
                <a:endParaRPr lang="zh-CN" altLang="en-US" b="1">
                  <a:solidFill>
                    <a:srgbClr val="6699FF"/>
                  </a:solidFill>
                </a:endParaRPr>
              </a:p>
            </p:txBody>
          </p:sp>
          <p:sp>
            <p:nvSpPr>
              <p:cNvPr id="155667" name="椭圆 35"/>
              <p:cNvSpPr>
                <a:spLocks noChangeArrowheads="1"/>
              </p:cNvSpPr>
              <p:nvPr/>
            </p:nvSpPr>
            <p:spPr bwMode="auto">
              <a:xfrm>
                <a:off x="1556249" y="1660414"/>
                <a:ext cx="2188747" cy="2192179"/>
              </a:xfrm>
              <a:prstGeom prst="ellipse">
                <a:avLst/>
              </a:prstGeom>
              <a:noFill/>
              <a:ln w="28575">
                <a:solidFill>
                  <a:srgbClr val="00B050"/>
                </a:solidFill>
                <a:round/>
              </a:ln>
              <a:effectLst>
                <a:outerShdw sx="102000" sy="102000" algn="ctr" rotWithShape="0">
                  <a:srgbClr val="000000">
                    <a:alpha val="39000"/>
                  </a:srgbClr>
                </a:outerShdw>
              </a:effectLst>
            </p:spPr>
            <p:txBody>
              <a:bodyPr anchor="ctr"/>
              <a:lstStyle/>
              <a:p>
                <a:pPr algn="ctr">
                  <a:defRPr/>
                </a:pPr>
                <a:endParaRPr lang="zh-CN" altLang="en-US" b="1">
                  <a:solidFill>
                    <a:srgbClr val="6699FF"/>
                  </a:solidFill>
                </a:endParaRPr>
              </a:p>
            </p:txBody>
          </p:sp>
          <p:sp>
            <p:nvSpPr>
              <p:cNvPr id="155668" name="椭圆 36"/>
              <p:cNvSpPr>
                <a:spLocks noChangeArrowheads="1"/>
              </p:cNvSpPr>
              <p:nvPr/>
            </p:nvSpPr>
            <p:spPr bwMode="auto">
              <a:xfrm>
                <a:off x="-369" y="1660414"/>
                <a:ext cx="2149239" cy="2192179"/>
              </a:xfrm>
              <a:prstGeom prst="ellipse">
                <a:avLst/>
              </a:prstGeom>
              <a:noFill/>
              <a:ln w="28575">
                <a:solidFill>
                  <a:srgbClr val="FFC000"/>
                </a:solidFill>
                <a:round/>
              </a:ln>
              <a:effectLst>
                <a:outerShdw sx="102000" sy="102000" algn="ctr" rotWithShape="0">
                  <a:srgbClr val="000000">
                    <a:alpha val="39000"/>
                  </a:srgbClr>
                </a:outerShdw>
              </a:effectLst>
            </p:spPr>
            <p:txBody>
              <a:bodyPr anchor="ctr"/>
              <a:lstStyle/>
              <a:p>
                <a:pPr algn="ctr">
                  <a:defRPr/>
                </a:pPr>
                <a:endParaRPr lang="zh-CN" altLang="en-US" b="1">
                  <a:solidFill>
                    <a:srgbClr val="6699FF"/>
                  </a:solidFill>
                </a:endParaRPr>
              </a:p>
            </p:txBody>
          </p:sp>
        </p:grpSp>
      </p:grpSp>
      <p:sp>
        <p:nvSpPr>
          <p:cNvPr id="85011" name="Line 7"/>
          <p:cNvSpPr>
            <a:spLocks noChangeShapeType="1"/>
          </p:cNvSpPr>
          <p:nvPr/>
        </p:nvSpPr>
        <p:spPr bwMode="auto">
          <a:xfrm>
            <a:off x="1104900" y="1773238"/>
            <a:ext cx="6851650" cy="0"/>
          </a:xfrm>
          <a:prstGeom prst="line">
            <a:avLst/>
          </a:prstGeom>
          <a:noFill/>
          <a:ln w="9525">
            <a:solidFill>
              <a:srgbClr val="80808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6" name="椭圆 38"/>
          <p:cNvSpPr>
            <a:spLocks noChangeArrowheads="1"/>
          </p:cNvSpPr>
          <p:nvPr/>
        </p:nvSpPr>
        <p:spPr bwMode="auto">
          <a:xfrm>
            <a:off x="3708400" y="1866900"/>
            <a:ext cx="1511300" cy="720725"/>
          </a:xfrm>
          <a:prstGeom prst="ellipse">
            <a:avLst/>
          </a:prstGeom>
          <a:solidFill>
            <a:srgbClr val="3366CC"/>
          </a:solidFill>
          <a:ln w="25400">
            <a:solidFill>
              <a:srgbClr val="3366CC"/>
            </a:solidFill>
            <a:round/>
          </a:ln>
        </p:spPr>
        <p:txBody>
          <a:bodyPr anchor="ctr"/>
          <a:lstStyle/>
          <a:p>
            <a:pPr algn="ctr"/>
            <a:r>
              <a:rPr lang="zh-CN" altLang="en-US" sz="3600" b="1">
                <a:solidFill>
                  <a:srgbClr val="F5F9F9"/>
                </a:solidFill>
              </a:rPr>
              <a:t>能力</a:t>
            </a:r>
          </a:p>
        </p:txBody>
      </p:sp>
      <p:sp>
        <p:nvSpPr>
          <p:cNvPr id="49" name="椭圆 39"/>
          <p:cNvSpPr>
            <a:spLocks noChangeArrowheads="1"/>
          </p:cNvSpPr>
          <p:nvPr/>
        </p:nvSpPr>
        <p:spPr bwMode="auto">
          <a:xfrm>
            <a:off x="7346950" y="5768975"/>
            <a:ext cx="1546225" cy="720725"/>
          </a:xfrm>
          <a:prstGeom prst="ellipse">
            <a:avLst/>
          </a:prstGeom>
          <a:solidFill>
            <a:srgbClr val="3366CC"/>
          </a:solidFill>
          <a:ln w="25400">
            <a:solidFill>
              <a:srgbClr val="3366CC"/>
            </a:solidFill>
            <a:round/>
          </a:ln>
        </p:spPr>
        <p:txBody>
          <a:bodyPr anchor="ctr"/>
          <a:lstStyle/>
          <a:p>
            <a:pPr algn="ctr"/>
            <a:r>
              <a:rPr lang="zh-CN" altLang="en-US" sz="3600" b="1">
                <a:solidFill>
                  <a:srgbClr val="F5F9F9"/>
                </a:solidFill>
              </a:rPr>
              <a:t>资源</a:t>
            </a:r>
          </a:p>
        </p:txBody>
      </p:sp>
      <p:sp>
        <p:nvSpPr>
          <p:cNvPr id="50" name="椭圆 40"/>
          <p:cNvSpPr>
            <a:spLocks noChangeArrowheads="1"/>
          </p:cNvSpPr>
          <p:nvPr/>
        </p:nvSpPr>
        <p:spPr bwMode="auto">
          <a:xfrm>
            <a:off x="107950" y="5722938"/>
            <a:ext cx="1943100" cy="766762"/>
          </a:xfrm>
          <a:prstGeom prst="ellipse">
            <a:avLst/>
          </a:prstGeom>
          <a:solidFill>
            <a:srgbClr val="3366CC"/>
          </a:solidFill>
          <a:ln w="25400">
            <a:solidFill>
              <a:srgbClr val="3366CC"/>
            </a:solidFill>
            <a:round/>
          </a:ln>
        </p:spPr>
        <p:txBody>
          <a:bodyPr anchor="ctr"/>
          <a:lstStyle/>
          <a:p>
            <a:pPr algn="ctr"/>
            <a:r>
              <a:rPr lang="zh-CN" altLang="en-US" sz="3200" b="1">
                <a:solidFill>
                  <a:srgbClr val="F5F9F9"/>
                </a:solidFill>
              </a:rPr>
              <a:t>复杂性</a:t>
            </a:r>
          </a:p>
        </p:txBody>
      </p:sp>
      <p:sp>
        <p:nvSpPr>
          <p:cNvPr id="3" name="右箭头 2"/>
          <p:cNvSpPr/>
          <p:nvPr/>
        </p:nvSpPr>
        <p:spPr>
          <a:xfrm>
            <a:off x="5370513" y="2101850"/>
            <a:ext cx="496887" cy="24765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sz="1800" i="1"/>
          </a:p>
        </p:txBody>
      </p:sp>
      <p:sp>
        <p:nvSpPr>
          <p:cNvPr id="5" name="矩形 4"/>
          <p:cNvSpPr>
            <a:spLocks noChangeArrowheads="1"/>
          </p:cNvSpPr>
          <p:nvPr/>
        </p:nvSpPr>
        <p:spPr bwMode="auto">
          <a:xfrm>
            <a:off x="5940425" y="1866900"/>
            <a:ext cx="3024188"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4000"/>
              </a:lnSpc>
            </a:pPr>
            <a:r>
              <a:rPr lang="zh-CN" altLang="en-US" sz="1800" b="1">
                <a:latin typeface="微软雅黑" panose="020B0503020204020204" pitchFamily="34" charset="-122"/>
                <a:ea typeface="微软雅黑" panose="020B0503020204020204" pitchFamily="34" charset="-122"/>
              </a:rPr>
              <a:t>追求</a:t>
            </a:r>
            <a:r>
              <a:rPr lang="zh-CN" altLang="en-US" sz="1800" b="1">
                <a:solidFill>
                  <a:srgbClr val="FF9900"/>
                </a:solidFill>
                <a:latin typeface="微软雅黑" panose="020B0503020204020204" pitchFamily="34" charset="-122"/>
                <a:ea typeface="微软雅黑" panose="020B0503020204020204" pitchFamily="34" charset="-122"/>
              </a:rPr>
              <a:t>高能力</a:t>
            </a:r>
            <a:r>
              <a:rPr lang="zh-CN" altLang="en-US" sz="1800" b="1">
                <a:latin typeface="微软雅黑" panose="020B0503020204020204" pitchFamily="34" charset="-122"/>
                <a:ea typeface="微软雅黑" panose="020B0503020204020204" pitchFamily="34" charset="-122"/>
              </a:rPr>
              <a:t>（如功能、性能、智能、易用等）是信息化的客观需求，也是人类追求科学技术极限的主观愿望使然。</a:t>
            </a:r>
          </a:p>
        </p:txBody>
      </p:sp>
      <p:sp>
        <p:nvSpPr>
          <p:cNvPr id="53" name="右箭头 52"/>
          <p:cNvSpPr/>
          <p:nvPr/>
        </p:nvSpPr>
        <p:spPr>
          <a:xfrm rot="16200000">
            <a:off x="7917656" y="5285582"/>
            <a:ext cx="498475" cy="246062"/>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sz="1800" i="1"/>
          </a:p>
        </p:txBody>
      </p:sp>
      <p:sp>
        <p:nvSpPr>
          <p:cNvPr id="7" name="矩形 6"/>
          <p:cNvSpPr/>
          <p:nvPr/>
        </p:nvSpPr>
        <p:spPr>
          <a:xfrm>
            <a:off x="6945313" y="4041775"/>
            <a:ext cx="2259012" cy="1074738"/>
          </a:xfrm>
          <a:prstGeom prst="rect">
            <a:avLst/>
          </a:prstGeom>
        </p:spPr>
        <p:txBody>
          <a:bodyPr>
            <a:spAutoFit/>
          </a:bodyPr>
          <a:lstStyle/>
          <a:p>
            <a:pPr fontAlgn="auto">
              <a:lnSpc>
                <a:spcPct val="114000"/>
              </a:lnSpc>
              <a:spcBef>
                <a:spcPts val="0"/>
              </a:spcBef>
              <a:spcAft>
                <a:spcPts val="0"/>
              </a:spcAft>
              <a:defRPr/>
            </a:pPr>
            <a:r>
              <a:rPr lang="zh-CN" altLang="en-US" sz="1800" b="1" kern="0" dirty="0">
                <a:latin typeface="微软雅黑" panose="020B0503020204020204" pitchFamily="34" charset="-122"/>
                <a:ea typeface="微软雅黑" panose="020B0503020204020204" pitchFamily="34" charset="-122"/>
              </a:rPr>
              <a:t>资源的</a:t>
            </a:r>
            <a:r>
              <a:rPr lang="zh-CN" altLang="en-US" sz="1800" b="1" kern="0" dirty="0">
                <a:solidFill>
                  <a:srgbClr val="FF9900"/>
                </a:solidFill>
                <a:latin typeface="微软雅黑" panose="020B0503020204020204" pitchFamily="34" charset="-122"/>
                <a:ea typeface="微软雅黑" panose="020B0503020204020204" pitchFamily="34" charset="-122"/>
              </a:rPr>
              <a:t>合理消耗</a:t>
            </a:r>
            <a:r>
              <a:rPr lang="zh-CN" altLang="en-US" sz="1800" b="1" kern="0" dirty="0">
                <a:latin typeface="微软雅黑" panose="020B0503020204020204" pitchFamily="34" charset="-122"/>
                <a:ea typeface="微软雅黑" panose="020B0503020204020204" pitchFamily="34" charset="-122"/>
              </a:rPr>
              <a:t>是人类社会可持续发展的基本保障</a:t>
            </a:r>
            <a:endParaRPr lang="zh-CN" altLang="en-US" kern="0" dirty="0">
              <a:latin typeface="Arial" panose="020B0604020202020204" pitchFamily="34" charset="0"/>
              <a:ea typeface="华文细黑" panose="02010600040101010101" pitchFamily="2" charset="-122"/>
            </a:endParaRPr>
          </a:p>
        </p:txBody>
      </p:sp>
      <p:sp>
        <p:nvSpPr>
          <p:cNvPr id="56" name="右箭头 55"/>
          <p:cNvSpPr/>
          <p:nvPr/>
        </p:nvSpPr>
        <p:spPr>
          <a:xfrm rot="16200000">
            <a:off x="735806" y="5217320"/>
            <a:ext cx="498475" cy="246062"/>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sz="1800" i="1"/>
          </a:p>
        </p:txBody>
      </p:sp>
      <p:sp>
        <p:nvSpPr>
          <p:cNvPr id="51" name="矩形 50"/>
          <p:cNvSpPr/>
          <p:nvPr/>
        </p:nvSpPr>
        <p:spPr>
          <a:xfrm>
            <a:off x="146050" y="3357563"/>
            <a:ext cx="2085975" cy="1706562"/>
          </a:xfrm>
          <a:prstGeom prst="rect">
            <a:avLst/>
          </a:prstGeom>
        </p:spPr>
        <p:txBody>
          <a:bodyPr>
            <a:spAutoFit/>
          </a:bodyPr>
          <a:lstStyle/>
          <a:p>
            <a:pPr fontAlgn="auto">
              <a:lnSpc>
                <a:spcPct val="114000"/>
              </a:lnSpc>
              <a:spcBef>
                <a:spcPts val="0"/>
              </a:spcBef>
              <a:spcAft>
                <a:spcPts val="0"/>
              </a:spcAft>
              <a:defRPr/>
            </a:pPr>
            <a:r>
              <a:rPr lang="zh-CN" altLang="en-US" sz="1800" b="1" kern="0" dirty="0">
                <a:solidFill>
                  <a:srgbClr val="FF9900"/>
                </a:solidFill>
                <a:latin typeface="微软雅黑" panose="020B0503020204020204" pitchFamily="34" charset="-122"/>
                <a:ea typeface="微软雅黑" panose="020B0503020204020204" pitchFamily="34" charset="-122"/>
              </a:rPr>
              <a:t>复杂性</a:t>
            </a:r>
            <a:r>
              <a:rPr lang="zh-CN" altLang="en-US" sz="1800" b="1" kern="0" dirty="0">
                <a:latin typeface="微软雅黑" panose="020B0503020204020204" pitchFamily="34" charset="-122"/>
                <a:ea typeface="微软雅黑" panose="020B0503020204020204" pitchFamily="34" charset="-122"/>
              </a:rPr>
              <a:t>是现实世界的客观属性，控制复杂性也是人类在构造计算系统时自然的追求</a:t>
            </a:r>
            <a:endParaRPr lang="zh-CN" altLang="en-US" kern="0" dirty="0">
              <a:latin typeface="Arial" panose="020B0604020202020204" pitchFamily="34" charset="0"/>
              <a:ea typeface="华文细黑" panose="02010600040101010101" pitchFamily="2" charset="-122"/>
            </a:endParaRPr>
          </a:p>
        </p:txBody>
      </p:sp>
      <p:sp>
        <p:nvSpPr>
          <p:cNvPr id="85021" name="Rectangle 5"/>
          <p:cNvSpPr>
            <a:spLocks noChangeArrowheads="1"/>
          </p:cNvSpPr>
          <p:nvPr/>
        </p:nvSpPr>
        <p:spPr bwMode="auto">
          <a:xfrm>
            <a:off x="1033463" y="1270000"/>
            <a:ext cx="22272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Font typeface="Wingdings" panose="05000000000000000000" pitchFamily="2" charset="2"/>
              <a:buNone/>
            </a:pPr>
            <a:r>
              <a:rPr lang="zh-CN" altLang="en-US" sz="3600" b="1">
                <a:solidFill>
                  <a:srgbClr val="FF9900"/>
                </a:solidFill>
              </a:rPr>
              <a:t>信息技术</a:t>
            </a:r>
            <a:r>
              <a:rPr lang="zh-CN" altLang="en-US" sz="3600" b="1"/>
              <a:t>发展的三个维度</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xit" presetSubtype="0" fill="hold" grpId="1" nodeType="clickEffect">
                                  <p:stCondLst>
                                    <p:cond delay="0"/>
                                  </p:stCondLst>
                                  <p:childTnLst>
                                    <p:animEffect transition="out" filter="fade">
                                      <p:cBhvr>
                                        <p:cTn id="35" dur="500"/>
                                        <p:tgtEl>
                                          <p:spTgt spid="7"/>
                                        </p:tgtEl>
                                      </p:cBhvr>
                                    </p:animEffect>
                                    <p:anim calcmode="lin" valueType="num">
                                      <p:cBhvr>
                                        <p:cTn id="36" dur="500"/>
                                        <p:tgtEl>
                                          <p:spTgt spid="7"/>
                                        </p:tgtEl>
                                        <p:attrNameLst>
                                          <p:attrName>ppt_x</p:attrName>
                                        </p:attrNameLst>
                                      </p:cBhvr>
                                      <p:tavLst>
                                        <p:tav tm="0">
                                          <p:val>
                                            <p:strVal val="ppt_x"/>
                                          </p:val>
                                        </p:tav>
                                        <p:tav tm="100000">
                                          <p:val>
                                            <p:strVal val="ppt_x"/>
                                          </p:val>
                                        </p:tav>
                                      </p:tavLst>
                                    </p:anim>
                                    <p:anim calcmode="lin" valueType="num">
                                      <p:cBhvr>
                                        <p:cTn id="37" dur="500"/>
                                        <p:tgtEl>
                                          <p:spTgt spid="7"/>
                                        </p:tgtEl>
                                        <p:attrNameLst>
                                          <p:attrName>ppt_y</p:attrName>
                                        </p:attrNameLst>
                                      </p:cBhvr>
                                      <p:tavLst>
                                        <p:tav tm="0">
                                          <p:val>
                                            <p:strVal val="ppt_y"/>
                                          </p:val>
                                        </p:tav>
                                        <p:tav tm="100000">
                                          <p:val>
                                            <p:strVal val="ppt_y+.1"/>
                                          </p:val>
                                        </p:tav>
                                      </p:tavLst>
                                    </p:anim>
                                    <p:set>
                                      <p:cBhvr>
                                        <p:cTn id="38" dur="1" fill="hold">
                                          <p:stCondLst>
                                            <p:cond delay="499"/>
                                          </p:stCondLst>
                                        </p:cTn>
                                        <p:tgtEl>
                                          <p:spTgt spid="7"/>
                                        </p:tgtEl>
                                        <p:attrNameLst>
                                          <p:attrName>style.visibility</p:attrName>
                                        </p:attrNameLst>
                                      </p:cBhvr>
                                      <p:to>
                                        <p:strVal val="hidden"/>
                                      </p:to>
                                    </p:set>
                                  </p:childTnLst>
                                </p:cTn>
                              </p:par>
                              <p:par>
                                <p:cTn id="39" presetID="42" presetClass="exit" presetSubtype="0" fill="hold" grpId="1" nodeType="withEffect">
                                  <p:stCondLst>
                                    <p:cond delay="0"/>
                                  </p:stCondLst>
                                  <p:childTnLst>
                                    <p:animEffect transition="out" filter="fade">
                                      <p:cBhvr>
                                        <p:cTn id="40" dur="500"/>
                                        <p:tgtEl>
                                          <p:spTgt spid="53"/>
                                        </p:tgtEl>
                                      </p:cBhvr>
                                    </p:animEffect>
                                    <p:anim calcmode="lin" valueType="num">
                                      <p:cBhvr>
                                        <p:cTn id="41" dur="500"/>
                                        <p:tgtEl>
                                          <p:spTgt spid="53"/>
                                        </p:tgtEl>
                                        <p:attrNameLst>
                                          <p:attrName>ppt_x</p:attrName>
                                        </p:attrNameLst>
                                      </p:cBhvr>
                                      <p:tavLst>
                                        <p:tav tm="0">
                                          <p:val>
                                            <p:strVal val="ppt_x"/>
                                          </p:val>
                                        </p:tav>
                                        <p:tav tm="100000">
                                          <p:val>
                                            <p:strVal val="ppt_x"/>
                                          </p:val>
                                        </p:tav>
                                      </p:tavLst>
                                    </p:anim>
                                    <p:anim calcmode="lin" valueType="num">
                                      <p:cBhvr>
                                        <p:cTn id="42" dur="500"/>
                                        <p:tgtEl>
                                          <p:spTgt spid="53"/>
                                        </p:tgtEl>
                                        <p:attrNameLst>
                                          <p:attrName>ppt_y</p:attrName>
                                        </p:attrNameLst>
                                      </p:cBhvr>
                                      <p:tavLst>
                                        <p:tav tm="0">
                                          <p:val>
                                            <p:strVal val="ppt_y"/>
                                          </p:val>
                                        </p:tav>
                                        <p:tav tm="100000">
                                          <p:val>
                                            <p:strVal val="ppt_y+.1"/>
                                          </p:val>
                                        </p:tav>
                                      </p:tavLst>
                                    </p:anim>
                                    <p:set>
                                      <p:cBhvr>
                                        <p:cTn id="43" dur="1" fill="hold">
                                          <p:stCondLst>
                                            <p:cond delay="499"/>
                                          </p:stCondLst>
                                        </p:cTn>
                                        <p:tgtEl>
                                          <p:spTgt spid="53"/>
                                        </p:tgtEl>
                                        <p:attrNameLst>
                                          <p:attrName>style.visibility</p:attrName>
                                        </p:attrNameLst>
                                      </p:cBhvr>
                                      <p:to>
                                        <p:strVal val="hidden"/>
                                      </p:to>
                                    </p:set>
                                  </p:childTnLst>
                                </p:cTn>
                              </p:par>
                              <p:par>
                                <p:cTn id="44" presetID="42" presetClass="exit" presetSubtype="0" fill="hold" grpId="1" nodeType="withEffect">
                                  <p:stCondLst>
                                    <p:cond delay="0"/>
                                  </p:stCondLst>
                                  <p:childTnLst>
                                    <p:animEffect transition="out" filter="fade">
                                      <p:cBhvr>
                                        <p:cTn id="45" dur="500"/>
                                        <p:tgtEl>
                                          <p:spTgt spid="49"/>
                                        </p:tgtEl>
                                      </p:cBhvr>
                                    </p:animEffect>
                                    <p:anim calcmode="lin" valueType="num">
                                      <p:cBhvr>
                                        <p:cTn id="46" dur="500"/>
                                        <p:tgtEl>
                                          <p:spTgt spid="49"/>
                                        </p:tgtEl>
                                        <p:attrNameLst>
                                          <p:attrName>ppt_x</p:attrName>
                                        </p:attrNameLst>
                                      </p:cBhvr>
                                      <p:tavLst>
                                        <p:tav tm="0">
                                          <p:val>
                                            <p:strVal val="ppt_x"/>
                                          </p:val>
                                        </p:tav>
                                        <p:tav tm="100000">
                                          <p:val>
                                            <p:strVal val="ppt_x"/>
                                          </p:val>
                                        </p:tav>
                                      </p:tavLst>
                                    </p:anim>
                                    <p:anim calcmode="lin" valueType="num">
                                      <p:cBhvr>
                                        <p:cTn id="47" dur="500"/>
                                        <p:tgtEl>
                                          <p:spTgt spid="49"/>
                                        </p:tgtEl>
                                        <p:attrNameLst>
                                          <p:attrName>ppt_y</p:attrName>
                                        </p:attrNameLst>
                                      </p:cBhvr>
                                      <p:tavLst>
                                        <p:tav tm="0">
                                          <p:val>
                                            <p:strVal val="ppt_y"/>
                                          </p:val>
                                        </p:tav>
                                        <p:tav tm="100000">
                                          <p:val>
                                            <p:strVal val="ppt_y+.1"/>
                                          </p:val>
                                        </p:tav>
                                      </p:tavLst>
                                    </p:anim>
                                    <p:set>
                                      <p:cBhvr>
                                        <p:cTn id="48" dur="1" fill="hold">
                                          <p:stCondLst>
                                            <p:cond delay="499"/>
                                          </p:stCondLst>
                                        </p:cTn>
                                        <p:tgtEl>
                                          <p:spTgt spid="49"/>
                                        </p:tgtEl>
                                        <p:attrNameLst>
                                          <p:attrName>style.visibility</p:attrName>
                                        </p:attrNameLst>
                                      </p:cBhvr>
                                      <p:to>
                                        <p:strVal val="hidden"/>
                                      </p:to>
                                    </p:set>
                                  </p:childTnLst>
                                </p:cTn>
                              </p:par>
                              <p:par>
                                <p:cTn id="49" presetID="42" presetClass="exit" presetSubtype="0" fill="hold" grpId="1" nodeType="withEffect">
                                  <p:stCondLst>
                                    <p:cond delay="0"/>
                                  </p:stCondLst>
                                  <p:childTnLst>
                                    <p:animEffect transition="out" filter="fade">
                                      <p:cBhvr>
                                        <p:cTn id="50" dur="500"/>
                                        <p:tgtEl>
                                          <p:spTgt spid="5"/>
                                        </p:tgtEl>
                                      </p:cBhvr>
                                    </p:animEffect>
                                    <p:anim calcmode="lin" valueType="num">
                                      <p:cBhvr>
                                        <p:cTn id="51" dur="500"/>
                                        <p:tgtEl>
                                          <p:spTgt spid="5"/>
                                        </p:tgtEl>
                                        <p:attrNameLst>
                                          <p:attrName>ppt_x</p:attrName>
                                        </p:attrNameLst>
                                      </p:cBhvr>
                                      <p:tavLst>
                                        <p:tav tm="0">
                                          <p:val>
                                            <p:strVal val="ppt_x"/>
                                          </p:val>
                                        </p:tav>
                                        <p:tav tm="100000">
                                          <p:val>
                                            <p:strVal val="ppt_x"/>
                                          </p:val>
                                        </p:tav>
                                      </p:tavLst>
                                    </p:anim>
                                    <p:anim calcmode="lin" valueType="num">
                                      <p:cBhvr>
                                        <p:cTn id="52" dur="500"/>
                                        <p:tgtEl>
                                          <p:spTgt spid="5"/>
                                        </p:tgtEl>
                                        <p:attrNameLst>
                                          <p:attrName>ppt_y</p:attrName>
                                        </p:attrNameLst>
                                      </p:cBhvr>
                                      <p:tavLst>
                                        <p:tav tm="0">
                                          <p:val>
                                            <p:strVal val="ppt_y"/>
                                          </p:val>
                                        </p:tav>
                                        <p:tav tm="100000">
                                          <p:val>
                                            <p:strVal val="ppt_y+.1"/>
                                          </p:val>
                                        </p:tav>
                                      </p:tavLst>
                                    </p:anim>
                                    <p:set>
                                      <p:cBhvr>
                                        <p:cTn id="53" dur="1" fill="hold">
                                          <p:stCondLst>
                                            <p:cond delay="499"/>
                                          </p:stCondLst>
                                        </p:cTn>
                                        <p:tgtEl>
                                          <p:spTgt spid="5"/>
                                        </p:tgtEl>
                                        <p:attrNameLst>
                                          <p:attrName>style.visibility</p:attrName>
                                        </p:attrNameLst>
                                      </p:cBhvr>
                                      <p:to>
                                        <p:strVal val="hidden"/>
                                      </p:to>
                                    </p:set>
                                  </p:childTnLst>
                                </p:cTn>
                              </p:par>
                              <p:par>
                                <p:cTn id="54" presetID="42" presetClass="exit" presetSubtype="0" fill="hold" grpId="1" nodeType="withEffect">
                                  <p:stCondLst>
                                    <p:cond delay="0"/>
                                  </p:stCondLst>
                                  <p:childTnLst>
                                    <p:animEffect transition="out" filter="fade">
                                      <p:cBhvr>
                                        <p:cTn id="55" dur="500"/>
                                        <p:tgtEl>
                                          <p:spTgt spid="3"/>
                                        </p:tgtEl>
                                      </p:cBhvr>
                                    </p:animEffect>
                                    <p:anim calcmode="lin" valueType="num">
                                      <p:cBhvr>
                                        <p:cTn id="56" dur="500"/>
                                        <p:tgtEl>
                                          <p:spTgt spid="3"/>
                                        </p:tgtEl>
                                        <p:attrNameLst>
                                          <p:attrName>ppt_x</p:attrName>
                                        </p:attrNameLst>
                                      </p:cBhvr>
                                      <p:tavLst>
                                        <p:tav tm="0">
                                          <p:val>
                                            <p:strVal val="ppt_x"/>
                                          </p:val>
                                        </p:tav>
                                        <p:tav tm="100000">
                                          <p:val>
                                            <p:strVal val="ppt_x"/>
                                          </p:val>
                                        </p:tav>
                                      </p:tavLst>
                                    </p:anim>
                                    <p:anim calcmode="lin" valueType="num">
                                      <p:cBhvr>
                                        <p:cTn id="57" dur="500"/>
                                        <p:tgtEl>
                                          <p:spTgt spid="3"/>
                                        </p:tgtEl>
                                        <p:attrNameLst>
                                          <p:attrName>ppt_y</p:attrName>
                                        </p:attrNameLst>
                                      </p:cBhvr>
                                      <p:tavLst>
                                        <p:tav tm="0">
                                          <p:val>
                                            <p:strVal val="ppt_y"/>
                                          </p:val>
                                        </p:tav>
                                        <p:tav tm="100000">
                                          <p:val>
                                            <p:strVal val="ppt_y+.1"/>
                                          </p:val>
                                        </p:tav>
                                      </p:tavLst>
                                    </p:anim>
                                    <p:set>
                                      <p:cBhvr>
                                        <p:cTn id="58" dur="1" fill="hold">
                                          <p:stCondLst>
                                            <p:cond delay="499"/>
                                          </p:stCondLst>
                                        </p:cTn>
                                        <p:tgtEl>
                                          <p:spTgt spid="3"/>
                                        </p:tgtEl>
                                        <p:attrNameLst>
                                          <p:attrName>style.visibility</p:attrName>
                                        </p:attrNameLst>
                                      </p:cBhvr>
                                      <p:to>
                                        <p:strVal val="hidden"/>
                                      </p:to>
                                    </p:set>
                                  </p:childTnLst>
                                </p:cTn>
                              </p:par>
                              <p:par>
                                <p:cTn id="59" presetID="42" presetClass="exit" presetSubtype="0" fill="hold" grpId="1" nodeType="withEffect">
                                  <p:stCondLst>
                                    <p:cond delay="0"/>
                                  </p:stCondLst>
                                  <p:childTnLst>
                                    <p:animEffect transition="out" filter="fade">
                                      <p:cBhvr>
                                        <p:cTn id="60" dur="500"/>
                                        <p:tgtEl>
                                          <p:spTgt spid="46"/>
                                        </p:tgtEl>
                                      </p:cBhvr>
                                    </p:animEffect>
                                    <p:anim calcmode="lin" valueType="num">
                                      <p:cBhvr>
                                        <p:cTn id="61" dur="500"/>
                                        <p:tgtEl>
                                          <p:spTgt spid="46"/>
                                        </p:tgtEl>
                                        <p:attrNameLst>
                                          <p:attrName>ppt_x</p:attrName>
                                        </p:attrNameLst>
                                      </p:cBhvr>
                                      <p:tavLst>
                                        <p:tav tm="0">
                                          <p:val>
                                            <p:strVal val="ppt_x"/>
                                          </p:val>
                                        </p:tav>
                                        <p:tav tm="100000">
                                          <p:val>
                                            <p:strVal val="ppt_x"/>
                                          </p:val>
                                        </p:tav>
                                      </p:tavLst>
                                    </p:anim>
                                    <p:anim calcmode="lin" valueType="num">
                                      <p:cBhvr>
                                        <p:cTn id="62" dur="500"/>
                                        <p:tgtEl>
                                          <p:spTgt spid="46"/>
                                        </p:tgtEl>
                                        <p:attrNameLst>
                                          <p:attrName>ppt_y</p:attrName>
                                        </p:attrNameLst>
                                      </p:cBhvr>
                                      <p:tavLst>
                                        <p:tav tm="0">
                                          <p:val>
                                            <p:strVal val="ppt_y"/>
                                          </p:val>
                                        </p:tav>
                                        <p:tav tm="100000">
                                          <p:val>
                                            <p:strVal val="ppt_y+.1"/>
                                          </p:val>
                                        </p:tav>
                                      </p:tavLst>
                                    </p:anim>
                                    <p:set>
                                      <p:cBhvr>
                                        <p:cTn id="63" dur="1" fill="hold">
                                          <p:stCondLst>
                                            <p:cond delay="499"/>
                                          </p:stCondLst>
                                        </p:cTn>
                                        <p:tgtEl>
                                          <p:spTgt spid="46"/>
                                        </p:tgtEl>
                                        <p:attrNameLst>
                                          <p:attrName>style.visibility</p:attrName>
                                        </p:attrNameLst>
                                      </p:cBhvr>
                                      <p:to>
                                        <p:strVal val="hidden"/>
                                      </p:to>
                                    </p:set>
                                  </p:childTnLst>
                                </p:cTn>
                              </p:par>
                              <p:par>
                                <p:cTn id="64" presetID="42" presetClass="exit" presetSubtype="0" fill="hold" grpId="1" nodeType="withEffect">
                                  <p:stCondLst>
                                    <p:cond delay="0"/>
                                  </p:stCondLst>
                                  <p:childTnLst>
                                    <p:animEffect transition="out" filter="fade">
                                      <p:cBhvr>
                                        <p:cTn id="65" dur="500"/>
                                        <p:tgtEl>
                                          <p:spTgt spid="51"/>
                                        </p:tgtEl>
                                      </p:cBhvr>
                                    </p:animEffect>
                                    <p:anim calcmode="lin" valueType="num">
                                      <p:cBhvr>
                                        <p:cTn id="66" dur="500"/>
                                        <p:tgtEl>
                                          <p:spTgt spid="51"/>
                                        </p:tgtEl>
                                        <p:attrNameLst>
                                          <p:attrName>ppt_x</p:attrName>
                                        </p:attrNameLst>
                                      </p:cBhvr>
                                      <p:tavLst>
                                        <p:tav tm="0">
                                          <p:val>
                                            <p:strVal val="ppt_x"/>
                                          </p:val>
                                        </p:tav>
                                        <p:tav tm="100000">
                                          <p:val>
                                            <p:strVal val="ppt_x"/>
                                          </p:val>
                                        </p:tav>
                                      </p:tavLst>
                                    </p:anim>
                                    <p:anim calcmode="lin" valueType="num">
                                      <p:cBhvr>
                                        <p:cTn id="67" dur="500"/>
                                        <p:tgtEl>
                                          <p:spTgt spid="51"/>
                                        </p:tgtEl>
                                        <p:attrNameLst>
                                          <p:attrName>ppt_y</p:attrName>
                                        </p:attrNameLst>
                                      </p:cBhvr>
                                      <p:tavLst>
                                        <p:tav tm="0">
                                          <p:val>
                                            <p:strVal val="ppt_y"/>
                                          </p:val>
                                        </p:tav>
                                        <p:tav tm="100000">
                                          <p:val>
                                            <p:strVal val="ppt_y+.1"/>
                                          </p:val>
                                        </p:tav>
                                      </p:tavLst>
                                    </p:anim>
                                    <p:set>
                                      <p:cBhvr>
                                        <p:cTn id="68" dur="1" fill="hold">
                                          <p:stCondLst>
                                            <p:cond delay="499"/>
                                          </p:stCondLst>
                                        </p:cTn>
                                        <p:tgtEl>
                                          <p:spTgt spid="51"/>
                                        </p:tgtEl>
                                        <p:attrNameLst>
                                          <p:attrName>style.visibility</p:attrName>
                                        </p:attrNameLst>
                                      </p:cBhvr>
                                      <p:to>
                                        <p:strVal val="hidden"/>
                                      </p:to>
                                    </p:set>
                                  </p:childTnLst>
                                </p:cTn>
                              </p:par>
                              <p:par>
                                <p:cTn id="69" presetID="42" presetClass="exit" presetSubtype="0" fill="hold" grpId="1" nodeType="withEffect">
                                  <p:stCondLst>
                                    <p:cond delay="0"/>
                                  </p:stCondLst>
                                  <p:childTnLst>
                                    <p:animEffect transition="out" filter="fade">
                                      <p:cBhvr>
                                        <p:cTn id="70" dur="500"/>
                                        <p:tgtEl>
                                          <p:spTgt spid="50"/>
                                        </p:tgtEl>
                                      </p:cBhvr>
                                    </p:animEffect>
                                    <p:anim calcmode="lin" valueType="num">
                                      <p:cBhvr>
                                        <p:cTn id="71" dur="500"/>
                                        <p:tgtEl>
                                          <p:spTgt spid="50"/>
                                        </p:tgtEl>
                                        <p:attrNameLst>
                                          <p:attrName>ppt_x</p:attrName>
                                        </p:attrNameLst>
                                      </p:cBhvr>
                                      <p:tavLst>
                                        <p:tav tm="0">
                                          <p:val>
                                            <p:strVal val="ppt_x"/>
                                          </p:val>
                                        </p:tav>
                                        <p:tav tm="100000">
                                          <p:val>
                                            <p:strVal val="ppt_x"/>
                                          </p:val>
                                        </p:tav>
                                      </p:tavLst>
                                    </p:anim>
                                    <p:anim calcmode="lin" valueType="num">
                                      <p:cBhvr>
                                        <p:cTn id="72" dur="500"/>
                                        <p:tgtEl>
                                          <p:spTgt spid="50"/>
                                        </p:tgtEl>
                                        <p:attrNameLst>
                                          <p:attrName>ppt_y</p:attrName>
                                        </p:attrNameLst>
                                      </p:cBhvr>
                                      <p:tavLst>
                                        <p:tav tm="0">
                                          <p:val>
                                            <p:strVal val="ppt_y"/>
                                          </p:val>
                                        </p:tav>
                                        <p:tav tm="100000">
                                          <p:val>
                                            <p:strVal val="ppt_y+.1"/>
                                          </p:val>
                                        </p:tav>
                                      </p:tavLst>
                                    </p:anim>
                                    <p:set>
                                      <p:cBhvr>
                                        <p:cTn id="73" dur="1" fill="hold">
                                          <p:stCondLst>
                                            <p:cond delay="499"/>
                                          </p:stCondLst>
                                        </p:cTn>
                                        <p:tgtEl>
                                          <p:spTgt spid="50"/>
                                        </p:tgtEl>
                                        <p:attrNameLst>
                                          <p:attrName>style.visibility</p:attrName>
                                        </p:attrNameLst>
                                      </p:cBhvr>
                                      <p:to>
                                        <p:strVal val="hidden"/>
                                      </p:to>
                                    </p:set>
                                  </p:childTnLst>
                                </p:cTn>
                              </p:par>
                              <p:par>
                                <p:cTn id="74" presetID="42" presetClass="exit" presetSubtype="0" fill="hold" grpId="1" nodeType="withEffect">
                                  <p:stCondLst>
                                    <p:cond delay="0"/>
                                  </p:stCondLst>
                                  <p:childTnLst>
                                    <p:animEffect transition="out" filter="fade">
                                      <p:cBhvr>
                                        <p:cTn id="75" dur="500"/>
                                        <p:tgtEl>
                                          <p:spTgt spid="56"/>
                                        </p:tgtEl>
                                      </p:cBhvr>
                                    </p:animEffect>
                                    <p:anim calcmode="lin" valueType="num">
                                      <p:cBhvr>
                                        <p:cTn id="76" dur="500"/>
                                        <p:tgtEl>
                                          <p:spTgt spid="56"/>
                                        </p:tgtEl>
                                        <p:attrNameLst>
                                          <p:attrName>ppt_x</p:attrName>
                                        </p:attrNameLst>
                                      </p:cBhvr>
                                      <p:tavLst>
                                        <p:tav tm="0">
                                          <p:val>
                                            <p:strVal val="ppt_x"/>
                                          </p:val>
                                        </p:tav>
                                        <p:tav tm="100000">
                                          <p:val>
                                            <p:strVal val="ppt_x"/>
                                          </p:val>
                                        </p:tav>
                                      </p:tavLst>
                                    </p:anim>
                                    <p:anim calcmode="lin" valueType="num">
                                      <p:cBhvr>
                                        <p:cTn id="77" dur="500"/>
                                        <p:tgtEl>
                                          <p:spTgt spid="56"/>
                                        </p:tgtEl>
                                        <p:attrNameLst>
                                          <p:attrName>ppt_y</p:attrName>
                                        </p:attrNameLst>
                                      </p:cBhvr>
                                      <p:tavLst>
                                        <p:tav tm="0">
                                          <p:val>
                                            <p:strVal val="ppt_y"/>
                                          </p:val>
                                        </p:tav>
                                        <p:tav tm="100000">
                                          <p:val>
                                            <p:strVal val="ppt_y+.1"/>
                                          </p:val>
                                        </p:tav>
                                      </p:tavLst>
                                    </p:anim>
                                    <p:set>
                                      <p:cBhvr>
                                        <p:cTn id="78" dur="1" fill="hold">
                                          <p:stCondLst>
                                            <p:cond delay="499"/>
                                          </p:stCondLst>
                                        </p:cTn>
                                        <p:tgtEl>
                                          <p:spTgt spid="56"/>
                                        </p:tgtEl>
                                        <p:attrNameLst>
                                          <p:attrName>style.visibility</p:attrName>
                                        </p:attrNameLst>
                                      </p:cBhvr>
                                      <p:to>
                                        <p:strVal val="hidden"/>
                                      </p:to>
                                    </p:set>
                                  </p:childTnLst>
                                </p:cTn>
                              </p:par>
                              <p:par>
                                <p:cTn id="79" presetID="42" presetClass="exit" presetSubtype="0" fill="hold" nodeType="withEffect">
                                  <p:stCondLst>
                                    <p:cond delay="0"/>
                                  </p:stCondLst>
                                  <p:childTnLst>
                                    <p:animEffect transition="out" filter="fade">
                                      <p:cBhvr>
                                        <p:cTn id="80" dur="500"/>
                                        <p:tgtEl>
                                          <p:spTgt spid="2"/>
                                        </p:tgtEl>
                                      </p:cBhvr>
                                    </p:animEffect>
                                    <p:anim calcmode="lin" valueType="num">
                                      <p:cBhvr>
                                        <p:cTn id="81" dur="500"/>
                                        <p:tgtEl>
                                          <p:spTgt spid="2"/>
                                        </p:tgtEl>
                                        <p:attrNameLst>
                                          <p:attrName>ppt_x</p:attrName>
                                        </p:attrNameLst>
                                      </p:cBhvr>
                                      <p:tavLst>
                                        <p:tav tm="0">
                                          <p:val>
                                            <p:strVal val="ppt_x"/>
                                          </p:val>
                                        </p:tav>
                                        <p:tav tm="100000">
                                          <p:val>
                                            <p:strVal val="ppt_x"/>
                                          </p:val>
                                        </p:tav>
                                      </p:tavLst>
                                    </p:anim>
                                    <p:anim calcmode="lin" valueType="num">
                                      <p:cBhvr>
                                        <p:cTn id="82" dur="500"/>
                                        <p:tgtEl>
                                          <p:spTgt spid="2"/>
                                        </p:tgtEl>
                                        <p:attrNameLst>
                                          <p:attrName>ppt_y</p:attrName>
                                        </p:attrNameLst>
                                      </p:cBhvr>
                                      <p:tavLst>
                                        <p:tav tm="0">
                                          <p:val>
                                            <p:strVal val="ppt_y"/>
                                          </p:val>
                                        </p:tav>
                                        <p:tav tm="100000">
                                          <p:val>
                                            <p:strVal val="ppt_y+.1"/>
                                          </p:val>
                                        </p:tav>
                                      </p:tavLst>
                                    </p:anim>
                                    <p:set>
                                      <p:cBhvr>
                                        <p:cTn id="8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9" grpId="0" animBg="1"/>
      <p:bldP spid="49" grpId="1" animBg="1"/>
      <p:bldP spid="50" grpId="0" animBg="1"/>
      <p:bldP spid="50" grpId="1" animBg="1"/>
      <p:bldP spid="3" grpId="0" animBg="1"/>
      <p:bldP spid="3" grpId="1" animBg="1"/>
      <p:bldP spid="5" grpId="0"/>
      <p:bldP spid="5" grpId="1"/>
      <p:bldP spid="53" grpId="0" animBg="1"/>
      <p:bldP spid="53" grpId="1" animBg="1"/>
      <p:bldP spid="7" grpId="0"/>
      <p:bldP spid="7" grpId="1"/>
      <p:bldP spid="56" grpId="0" animBg="1"/>
      <p:bldP spid="56" grpId="1" animBg="1"/>
      <p:bldP spid="51" grpId="0"/>
      <p:bldP spid="51" grpId="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zh-CN" altLang="en-US" smtClean="0"/>
              <a:t>第</a:t>
            </a:r>
            <a:fld id="{C6A87D7B-A8C9-4573-B01F-5E34C45B7D97}" type="slidenum">
              <a:rPr lang="zh-CN" altLang="en-US" smtClean="0"/>
              <a:t>52</a:t>
            </a:fld>
            <a:r>
              <a:rPr lang="zh-CN" altLang="en-US" smtClean="0"/>
              <a:t>页</a:t>
            </a:r>
            <a:endParaRPr lang="zh-CN" altLang="en-US"/>
          </a:p>
        </p:txBody>
      </p:sp>
      <p:sp>
        <p:nvSpPr>
          <p:cNvPr id="6" name="Rectangle 4"/>
          <p:cNvSpPr>
            <a:spLocks noChangeArrowheads="1"/>
          </p:cNvSpPr>
          <p:nvPr/>
        </p:nvSpPr>
        <p:spPr bwMode="auto">
          <a:xfrm>
            <a:off x="1918765" y="2852936"/>
            <a:ext cx="7045722" cy="523220"/>
          </a:xfrm>
          <a:prstGeom prst="rect">
            <a:avLst/>
          </a:prstGeom>
          <a:noFill/>
          <a:ln w="9525">
            <a:noFill/>
            <a:miter lim="800000"/>
          </a:ln>
          <a:effectLst/>
        </p:spPr>
        <p:txBody>
          <a:bodyPr wrap="square">
            <a:spAutoFit/>
          </a:bodyPr>
          <a:lstStyle/>
          <a:p>
            <a:pPr>
              <a:defRPr/>
            </a:pPr>
            <a:r>
              <a:rPr lang="zh-CN" altLang="en-US" sz="2800" dirty="0"/>
              <a:t>四、程序设计语言分类与典型语言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idx="1"/>
          </p:nvPr>
        </p:nvSpPr>
        <p:spPr/>
        <p:txBody>
          <a:bodyPr/>
          <a:lstStyle/>
          <a:p>
            <a:pPr eaLnBrk="1" hangingPunct="1"/>
            <a:r>
              <a:rPr lang="zh-CN" altLang="en-US" smtClean="0"/>
              <a:t>机器依赖</a:t>
            </a:r>
            <a:r>
              <a:rPr lang="zh-CN" altLang="en-US" sz="2800" smtClean="0"/>
              <a:t>  </a:t>
            </a:r>
            <a:endParaRPr lang="zh-CN" altLang="en-US" sz="2400" smtClean="0"/>
          </a:p>
          <a:p>
            <a:pPr lvl="1" eaLnBrk="1" hangingPunct="1"/>
            <a:r>
              <a:rPr lang="zh-CN" altLang="en-US" sz="2400" smtClean="0"/>
              <a:t>低、高、中</a:t>
            </a:r>
          </a:p>
          <a:p>
            <a:pPr eaLnBrk="1" hangingPunct="1"/>
            <a:r>
              <a:rPr lang="zh-CN" altLang="en-US" smtClean="0"/>
              <a:t>应用领域</a:t>
            </a:r>
            <a:endParaRPr lang="zh-CN" altLang="en-US" sz="3600" smtClean="0"/>
          </a:p>
        </p:txBody>
      </p:sp>
      <p:sp>
        <p:nvSpPr>
          <p:cNvPr id="8806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099CC550-A806-42A9-964B-0E885C4AAD9E}" type="slidenum">
              <a:rPr lang="zh-CN" altLang="en-US" smtClean="0"/>
              <a:t>53</a:t>
            </a:fld>
            <a:r>
              <a:rPr lang="zh-CN" altLang="en-US" smtClean="0"/>
              <a:t>页</a:t>
            </a:r>
            <a:endParaRPr lang="zh-CN" altLang="en-US" smtClean="0">
              <a:solidFill>
                <a:schemeClr val="tx1"/>
              </a:solidFill>
            </a:endParaRPr>
          </a:p>
        </p:txBody>
      </p:sp>
      <p:sp>
        <p:nvSpPr>
          <p:cNvPr id="88067" name="Rectangle 3"/>
          <p:cNvSpPr>
            <a:spLocks noGrp="1" noChangeArrowheads="1"/>
          </p:cNvSpPr>
          <p:nvPr>
            <p:ph type="title" idx="4294967295"/>
          </p:nvPr>
        </p:nvSpPr>
        <p:spPr/>
        <p:txBody>
          <a:bodyPr/>
          <a:lstStyle/>
          <a:p>
            <a:pPr eaLnBrk="1" hangingPunct="1"/>
            <a:r>
              <a:rPr lang="en-US" altLang="zh-CN" smtClean="0"/>
              <a:t> </a:t>
            </a:r>
            <a:r>
              <a:rPr lang="zh-CN" altLang="en-US" smtClean="0"/>
              <a:t>语言分类</a:t>
            </a:r>
          </a:p>
        </p:txBody>
      </p:sp>
      <p:graphicFrame>
        <p:nvGraphicFramePr>
          <p:cNvPr id="2" name="表格 1"/>
          <p:cNvGraphicFramePr>
            <a:graphicFrameLocks noGrp="1"/>
          </p:cNvGraphicFramePr>
          <p:nvPr/>
        </p:nvGraphicFramePr>
        <p:xfrm>
          <a:off x="539552" y="2924944"/>
          <a:ext cx="8280920" cy="3581400"/>
        </p:xfrm>
        <a:graphic>
          <a:graphicData uri="http://schemas.openxmlformats.org/drawingml/2006/table">
            <a:tbl>
              <a:tblPr firstRow="1" bandRow="1">
                <a:tableStyleId>{2D5ABB26-0587-4C30-8999-92F81FD0307C}</a:tableStyleId>
              </a:tblPr>
              <a:tblGrid>
                <a:gridCol w="1656184"/>
                <a:gridCol w="1656184"/>
                <a:gridCol w="1656184"/>
                <a:gridCol w="1656184"/>
                <a:gridCol w="1656184"/>
              </a:tblGrid>
              <a:tr h="370840">
                <a:tc>
                  <a:txBody>
                    <a:bodyPr/>
                    <a:lstStyle/>
                    <a:p>
                      <a:r>
                        <a:rPr lang="zh-CN" altLang="en-US" dirty="0" smtClean="0"/>
                        <a:t>商用</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smtClean="0"/>
                        <a:t>科学</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smtClean="0"/>
                        <a:t>系统</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smtClean="0"/>
                        <a:t>模拟</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smtClean="0"/>
                        <a:t>实时</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r>
                        <a:rPr lang="en-US" altLang="zh-CN" dirty="0" smtClean="0"/>
                        <a:t>COBOL</a:t>
                      </a:r>
                    </a:p>
                    <a:p>
                      <a:r>
                        <a:rPr lang="zh-CN" altLang="en-US" dirty="0" smtClean="0"/>
                        <a:t>各种表单语言 </a:t>
                      </a:r>
                      <a:r>
                        <a:rPr lang="en-US" altLang="zh-CN" dirty="0" smtClean="0"/>
                        <a:t>C,</a:t>
                      </a:r>
                      <a:r>
                        <a:rPr lang="en-US" altLang="zh-CN" baseline="0" dirty="0" smtClean="0"/>
                        <a:t> </a:t>
                      </a:r>
                      <a:r>
                        <a:rPr lang="en-US" altLang="zh-CN" dirty="0" smtClean="0"/>
                        <a:t>C++</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dirty="0" smtClean="0"/>
                        <a:t>FORTRAN</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dirty="0" smtClean="0"/>
                        <a:t>BLISS</a:t>
                      </a:r>
                    </a:p>
                    <a:p>
                      <a:r>
                        <a:rPr lang="en-US" altLang="zh-CN" dirty="0" smtClean="0"/>
                        <a:t>C, C++</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dirty="0" smtClean="0"/>
                        <a:t>GPSS</a:t>
                      </a:r>
                    </a:p>
                    <a:p>
                      <a:r>
                        <a:rPr lang="en-US" altLang="zh-CN" dirty="0" smtClean="0"/>
                        <a:t>SIMULA</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dirty="0" smtClean="0"/>
                        <a:t>CHILL</a:t>
                      </a:r>
                    </a:p>
                    <a:p>
                      <a:r>
                        <a:rPr lang="en-US" altLang="zh-CN" dirty="0" smtClean="0"/>
                        <a:t>GYPSY</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r>
                        <a:rPr lang="zh-CN" altLang="en-US" dirty="0" smtClean="0"/>
                        <a:t>嵌入式</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smtClean="0"/>
                        <a:t>人工智能</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smtClean="0"/>
                        <a:t>处理命令</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smtClean="0"/>
                        <a:t>教学</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smtClean="0"/>
                        <a:t>正文</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r>
                        <a:rPr lang="en-US" altLang="zh-CN" dirty="0" smtClean="0"/>
                        <a:t>Ada</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dirty="0" smtClean="0"/>
                        <a:t>Prolog</a:t>
                      </a:r>
                    </a:p>
                    <a:p>
                      <a:r>
                        <a:rPr lang="en-US" altLang="zh-CN" dirty="0" smtClean="0"/>
                        <a:t>LISP</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dirty="0" smtClean="0"/>
                        <a:t>Sell</a:t>
                      </a:r>
                    </a:p>
                    <a:p>
                      <a:r>
                        <a:rPr lang="en-US" altLang="zh-CN" dirty="0" smtClean="0"/>
                        <a:t>TCL PERL</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dirty="0" smtClean="0"/>
                        <a:t>Pascal</a:t>
                      </a:r>
                    </a:p>
                    <a:p>
                      <a:r>
                        <a:rPr lang="en-US" altLang="zh-CN" dirty="0" smtClean="0"/>
                        <a:t>BASIC</a:t>
                      </a:r>
                      <a:r>
                        <a:rPr lang="en-US" altLang="zh-CN" baseline="0" dirty="0" smtClean="0"/>
                        <a:t> LOGO</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dirty="0" smtClean="0"/>
                        <a:t>SNOBOL</a:t>
                      </a:r>
                    </a:p>
                    <a:p>
                      <a:r>
                        <a:rPr lang="en-US" altLang="zh-CN" dirty="0" smtClean="0"/>
                        <a:t>Word</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r>
                        <a:rPr lang="zh-CN" altLang="en-US" dirty="0" smtClean="0"/>
                        <a:t>打印出版</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smtClean="0"/>
                        <a:t>串、数组、表</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zh-CN" altLang="en-US" dirty="0" smtClean="0"/>
                        <a:t>数据库</a:t>
                      </a:r>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zh-CN" altLang="en-US" dirty="0"/>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r>
                        <a:rPr lang="en-US" altLang="zh-CN" dirty="0" smtClean="0"/>
                        <a:t>Postscript</a:t>
                      </a:r>
                    </a:p>
                    <a:p>
                      <a:r>
                        <a:rPr lang="en-US" altLang="zh-CN" dirty="0" err="1" smtClean="0"/>
                        <a:t>TeX</a:t>
                      </a:r>
                      <a:endParaRPr lang="zh-CN" altLang="en-US" dirty="0"/>
                    </a:p>
                  </a:txBody>
                  <a:tcPr>
                    <a:lnT w="19050" cap="flat" cmpd="sng" algn="ctr">
                      <a:solidFill>
                        <a:schemeClr val="tx1"/>
                      </a:solidFill>
                      <a:prstDash val="solid"/>
                      <a:round/>
                      <a:headEnd type="none" w="med" len="med"/>
                      <a:tailEnd type="none" w="med" len="med"/>
                    </a:lnT>
                  </a:tcPr>
                </a:tc>
                <a:tc>
                  <a:txBody>
                    <a:bodyPr/>
                    <a:lstStyle/>
                    <a:p>
                      <a:r>
                        <a:rPr lang="en-US" altLang="zh-CN" dirty="0" smtClean="0"/>
                        <a:t>APL</a:t>
                      </a:r>
                    </a:p>
                    <a:p>
                      <a:r>
                        <a:rPr lang="en-US" altLang="zh-CN" dirty="0" smtClean="0"/>
                        <a:t>SNOBOL</a:t>
                      </a:r>
                    </a:p>
                    <a:p>
                      <a:r>
                        <a:rPr lang="en-US" altLang="zh-CN" dirty="0" smtClean="0"/>
                        <a:t>LISP</a:t>
                      </a:r>
                      <a:endParaRPr lang="zh-CN" altLang="en-US" dirty="0"/>
                    </a:p>
                  </a:txBody>
                  <a:tcPr>
                    <a:lnT w="19050" cap="flat" cmpd="sng" algn="ctr">
                      <a:solidFill>
                        <a:schemeClr val="tx1"/>
                      </a:solidFill>
                      <a:prstDash val="solid"/>
                      <a:round/>
                      <a:headEnd type="none" w="med" len="med"/>
                      <a:tailEnd type="none" w="med" len="med"/>
                    </a:lnT>
                  </a:tcPr>
                </a:tc>
                <a:tc>
                  <a:txBody>
                    <a:bodyPr/>
                    <a:lstStyle/>
                    <a:p>
                      <a:r>
                        <a:rPr lang="en-US" altLang="zh-CN" dirty="0" smtClean="0"/>
                        <a:t>SQL</a:t>
                      </a:r>
                      <a:endParaRPr lang="zh-CN" altLang="en-US" dirty="0"/>
                    </a:p>
                  </a:txBody>
                  <a:tcPr>
                    <a:lnT w="19050" cap="flat" cmpd="sng" algn="ctr">
                      <a:solidFill>
                        <a:schemeClr val="tx1"/>
                      </a:solidFill>
                      <a:prstDash val="solid"/>
                      <a:round/>
                      <a:headEnd type="none" w="med" len="med"/>
                      <a:tailEnd type="none" w="med" len="med"/>
                    </a:lnT>
                  </a:tcPr>
                </a:tc>
                <a:tc>
                  <a:txBody>
                    <a:bodyPr/>
                    <a:lstStyle/>
                    <a:p>
                      <a:endParaRPr lang="zh-CN" altLang="en-US" dirty="0"/>
                    </a:p>
                  </a:txBody>
                  <a:tcPr>
                    <a:lnT w="19050" cap="flat" cmpd="sng" algn="ctr">
                      <a:solidFill>
                        <a:schemeClr val="tx1"/>
                      </a:solidFill>
                      <a:prstDash val="solid"/>
                      <a:round/>
                      <a:headEnd type="none" w="med" len="med"/>
                      <a:tailEnd type="none" w="med" len="med"/>
                    </a:lnT>
                  </a:tcPr>
                </a:tc>
                <a:tc>
                  <a:txBody>
                    <a:bodyPr/>
                    <a:lstStyle/>
                    <a:p>
                      <a:endParaRPr lang="zh-CN" altLang="en-US" dirty="0"/>
                    </a:p>
                  </a:txBody>
                  <a:tcPr>
                    <a:lnT w="19050" cap="flat" cmpd="sng" algn="ctr">
                      <a:solidFill>
                        <a:schemeClr val="tx1"/>
                      </a:solidFill>
                      <a:prstDash val="solid"/>
                      <a:round/>
                      <a:headEnd type="none" w="med" len="med"/>
                      <a:tailEnd type="none" w="med" len="med"/>
                    </a:lnT>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p:txBody>
          <a:bodyPr/>
          <a:lstStyle/>
          <a:p>
            <a:pPr eaLnBrk="1" hangingPunct="1"/>
            <a:r>
              <a:rPr lang="zh-CN" altLang="en-US" dirty="0" smtClean="0"/>
              <a:t>程序范型</a:t>
            </a:r>
            <a:endParaRPr lang="zh-CN" altLang="en-US" sz="3600" dirty="0" smtClean="0"/>
          </a:p>
          <a:p>
            <a:pPr lvl="1" eaLnBrk="1" hangingPunct="1"/>
            <a:r>
              <a:rPr lang="zh-CN" altLang="en-US" dirty="0" smtClean="0"/>
              <a:t>单范型/多范型</a:t>
            </a:r>
          </a:p>
          <a:p>
            <a:pPr marL="1162050" lvl="2" eaLnBrk="1" hangingPunct="1"/>
            <a:r>
              <a:rPr lang="zh-CN" altLang="en-US" dirty="0" smtClean="0"/>
              <a:t>命令式（过程式） </a:t>
            </a:r>
            <a:r>
              <a:rPr lang="en-US" altLang="zh-CN" dirty="0" smtClean="0"/>
              <a:t>FORTRAN、COBOL、PL/1、PASCAL、Ada-83</a:t>
            </a:r>
            <a:endParaRPr lang="zh-CN" altLang="en-US" dirty="0" smtClean="0"/>
          </a:p>
          <a:p>
            <a:pPr marL="1162050" lvl="2" eaLnBrk="1" hangingPunct="1"/>
            <a:r>
              <a:rPr lang="zh-CN" altLang="en-US" dirty="0" smtClean="0"/>
              <a:t>面向对象 </a:t>
            </a:r>
            <a:r>
              <a:rPr lang="en-US" altLang="zh-CN" dirty="0" err="1" smtClean="0"/>
              <a:t>Smalltalk、Java、Eiffel</a:t>
            </a:r>
            <a:endParaRPr lang="zh-CN" altLang="en-US" dirty="0" smtClean="0"/>
          </a:p>
          <a:p>
            <a:pPr marL="1162050" lvl="2" eaLnBrk="1" hangingPunct="1"/>
            <a:r>
              <a:rPr lang="zh-CN" altLang="en-US" dirty="0" smtClean="0"/>
              <a:t>数据流 </a:t>
            </a:r>
            <a:r>
              <a:rPr lang="en-US" altLang="zh-CN" dirty="0" smtClean="0"/>
              <a:t>Val</a:t>
            </a:r>
          </a:p>
          <a:p>
            <a:pPr marL="1162050" lvl="2" eaLnBrk="1" hangingPunct="1"/>
            <a:r>
              <a:rPr lang="zh-CN" altLang="en-US" dirty="0" smtClean="0"/>
              <a:t>函数式 </a:t>
            </a:r>
            <a:r>
              <a:rPr lang="en-US" altLang="zh-CN" dirty="0" smtClean="0"/>
              <a:t>ML LISP</a:t>
            </a:r>
          </a:p>
          <a:p>
            <a:pPr marL="1162050" lvl="2" eaLnBrk="1" hangingPunct="1"/>
            <a:r>
              <a:rPr lang="zh-CN" altLang="en-US" dirty="0" smtClean="0"/>
              <a:t>逻辑式 </a:t>
            </a:r>
            <a:r>
              <a:rPr lang="en-US" altLang="zh-CN" dirty="0" smtClean="0"/>
              <a:t>Prolog</a:t>
            </a:r>
          </a:p>
          <a:p>
            <a:pPr marL="1162050" lvl="2" eaLnBrk="1" hangingPunct="1"/>
            <a:r>
              <a:rPr lang="zh-CN" altLang="en-US" dirty="0" smtClean="0"/>
              <a:t>关系式 </a:t>
            </a:r>
            <a:r>
              <a:rPr lang="en-US" altLang="zh-CN" dirty="0" smtClean="0"/>
              <a:t>SQL</a:t>
            </a:r>
          </a:p>
          <a:p>
            <a:pPr lvl="1" eaLnBrk="1" hangingPunct="1"/>
            <a:r>
              <a:rPr lang="zh-CN" altLang="en-US" dirty="0" smtClean="0"/>
              <a:t>多范型</a:t>
            </a:r>
            <a:r>
              <a:rPr lang="en-US" altLang="zh-CN" dirty="0" smtClean="0"/>
              <a:t>Nail (1983) G (1986)  </a:t>
            </a:r>
            <a:r>
              <a:rPr lang="en-US" altLang="zh-CN" sz="2400" dirty="0" smtClean="0"/>
              <a:t>C++、Ada-95 、CLOS</a:t>
            </a:r>
            <a:endParaRPr lang="zh-CN" altLang="en-US" sz="2400" dirty="0" smtClean="0"/>
          </a:p>
        </p:txBody>
      </p:sp>
      <p:sp>
        <p:nvSpPr>
          <p:cNvPr id="8908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E7161D36-7C6D-4B2C-8B22-743D0222CC5F}" type="slidenum">
              <a:rPr lang="zh-CN" altLang="en-US" smtClean="0"/>
              <a:t>54</a:t>
            </a:fld>
            <a:r>
              <a:rPr lang="zh-CN" altLang="en-US" smtClean="0"/>
              <a:t>页</a:t>
            </a:r>
            <a:endParaRPr lang="zh-CN" altLang="en-US" smtClean="0">
              <a:solidFill>
                <a:schemeClr val="tx1"/>
              </a:solidFill>
            </a:endParaRPr>
          </a:p>
        </p:txBody>
      </p:sp>
      <p:sp>
        <p:nvSpPr>
          <p:cNvPr id="2" name="标题 1"/>
          <p:cNvSpPr>
            <a:spLocks noGrp="1"/>
          </p:cNvSpPr>
          <p:nvPr>
            <p:ph type="title" idx="4294967295"/>
          </p:nvPr>
        </p:nvSpPr>
        <p:spPr/>
        <p:txBody>
          <a:bodyPr/>
          <a:lstStyle/>
          <a:p>
            <a:pPr algn="r"/>
            <a:r>
              <a:rPr lang="zh-CN" altLang="en-US" dirty="0" smtClean="0"/>
              <a:t>续</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pPr eaLnBrk="1" hangingPunct="1"/>
            <a:r>
              <a:rPr lang="en-US" altLang="zh-CN" smtClean="0">
                <a:latin typeface="宋体" pitchFamily="2" charset="-122"/>
              </a:rPr>
              <a:t>FORTRAN、COBOL、ALGOL、PL/1</a:t>
            </a:r>
          </a:p>
          <a:p>
            <a:pPr eaLnBrk="1" hangingPunct="1"/>
            <a:r>
              <a:rPr lang="en-US" altLang="zh-CN" smtClean="0">
                <a:latin typeface="宋体" pitchFamily="2" charset="-122"/>
              </a:rPr>
              <a:t>LISP、ALGOL-68、BASIC、PASCAL</a:t>
            </a:r>
          </a:p>
          <a:p>
            <a:pPr eaLnBrk="1" hangingPunct="1"/>
            <a:r>
              <a:rPr lang="en-US" altLang="zh-CN" smtClean="0">
                <a:latin typeface="宋体" pitchFamily="2" charset="-122"/>
              </a:rPr>
              <a:t>APL、Ada、Simula、C/C++</a:t>
            </a:r>
          </a:p>
          <a:p>
            <a:pPr eaLnBrk="1" hangingPunct="1"/>
            <a:r>
              <a:rPr lang="en-US" altLang="zh-CN" smtClean="0">
                <a:latin typeface="宋体" pitchFamily="2" charset="-122"/>
              </a:rPr>
              <a:t>Smalltalk、ML、Prolog、SQL</a:t>
            </a:r>
          </a:p>
          <a:p>
            <a:pPr eaLnBrk="1" hangingPunct="1"/>
            <a:r>
              <a:rPr lang="en-US" altLang="zh-CN" smtClean="0">
                <a:latin typeface="宋体" pitchFamily="2" charset="-122"/>
              </a:rPr>
              <a:t>Java</a:t>
            </a:r>
            <a:r>
              <a:rPr lang="zh-CN" altLang="en-US" smtClean="0">
                <a:latin typeface="宋体" pitchFamily="2" charset="-122"/>
              </a:rPr>
              <a:t>、</a:t>
            </a:r>
            <a:r>
              <a:rPr lang="en-US" altLang="zh-CN" smtClean="0">
                <a:latin typeface="宋体" pitchFamily="2" charset="-122"/>
              </a:rPr>
              <a:t>XML</a:t>
            </a:r>
            <a:r>
              <a:rPr lang="zh-CN" altLang="en-US" smtClean="0">
                <a:latin typeface="宋体" pitchFamily="2" charset="-122"/>
              </a:rPr>
              <a:t>、</a:t>
            </a:r>
            <a:r>
              <a:rPr lang="en-US" altLang="zh-CN" smtClean="0">
                <a:latin typeface="宋体" pitchFamily="2" charset="-122"/>
              </a:rPr>
              <a:t>Python</a:t>
            </a:r>
            <a:r>
              <a:rPr lang="zh-CN" altLang="en-US" smtClean="0">
                <a:latin typeface="宋体" pitchFamily="2" charset="-122"/>
              </a:rPr>
              <a:t>、</a:t>
            </a:r>
            <a:r>
              <a:rPr lang="en-US" altLang="zh-CN" smtClean="0">
                <a:latin typeface="宋体" pitchFamily="2" charset="-122"/>
              </a:rPr>
              <a:t>Ruby</a:t>
            </a:r>
            <a:r>
              <a:rPr lang="zh-CN" altLang="en-US" smtClean="0">
                <a:latin typeface="宋体" pitchFamily="2" charset="-122"/>
              </a:rPr>
              <a:t>、</a:t>
            </a:r>
            <a:r>
              <a:rPr lang="en-US" altLang="zh-CN" smtClean="0">
                <a:latin typeface="宋体" pitchFamily="2" charset="-122"/>
              </a:rPr>
              <a:t>R</a:t>
            </a:r>
          </a:p>
        </p:txBody>
      </p:sp>
      <p:sp>
        <p:nvSpPr>
          <p:cNvPr id="9011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B353CDA9-8077-4673-9EB6-AD7274B2C945}" type="slidenum">
              <a:rPr lang="zh-CN" altLang="en-US" smtClean="0"/>
              <a:t>55</a:t>
            </a:fld>
            <a:r>
              <a:rPr lang="zh-CN" altLang="en-US" smtClean="0"/>
              <a:t>页</a:t>
            </a:r>
            <a:endParaRPr lang="zh-CN" altLang="en-US" smtClean="0">
              <a:solidFill>
                <a:schemeClr val="tx1"/>
              </a:solidFill>
            </a:endParaRPr>
          </a:p>
        </p:txBody>
      </p:sp>
      <p:sp>
        <p:nvSpPr>
          <p:cNvPr id="90114" name="Rectangle 2"/>
          <p:cNvSpPr>
            <a:spLocks noGrp="1" noChangeArrowheads="1"/>
          </p:cNvSpPr>
          <p:nvPr>
            <p:ph type="title" idx="4294967295"/>
          </p:nvPr>
        </p:nvSpPr>
        <p:spPr/>
        <p:txBody>
          <a:bodyPr/>
          <a:lstStyle/>
          <a:p>
            <a:pPr eaLnBrk="1" hangingPunct="1"/>
            <a:r>
              <a:rPr lang="zh-CN" altLang="en-US" smtClean="0"/>
              <a:t>重要语言</a:t>
            </a:r>
            <a:r>
              <a:rPr lang="en-US" altLang="zh-CN" smtClean="0"/>
              <a:t>20</a:t>
            </a:r>
            <a:r>
              <a:rPr lang="zh-CN" altLang="en-US" smtClean="0"/>
              <a:t>种</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p:txBody>
          <a:bodyPr vert="horz" wrap="square" lIns="91440" tIns="45720" rIns="91440" bIns="45720" anchor="ctr" anchorCtr="0"/>
          <a:lstStyle/>
          <a:p>
            <a:r>
              <a:rPr lang="zh-CN" altLang="en-US" dirty="0"/>
              <a:t>课程编程语言要求</a:t>
            </a: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600" b="0" i="0" u="none" strike="noStrike" kern="0" cap="none" spc="0" normalizeH="0" baseline="0" noProof="0" dirty="0">
                <a:ln>
                  <a:noFill/>
                </a:ln>
                <a:solidFill>
                  <a:schemeClr val="tx1"/>
                </a:solidFill>
                <a:effectLst/>
                <a:uLnTx/>
                <a:uFillTx/>
                <a:latin typeface="+mn-lt"/>
                <a:ea typeface="+mn-ea"/>
                <a:cs typeface="+mn-cs"/>
              </a:rPr>
              <a:t>熟悉</a:t>
            </a:r>
            <a:r>
              <a:rPr kumimoji="0" lang="en-US" altLang="zh-CN" sz="3600" b="0" i="0" u="none" strike="noStrike" kern="0" cap="none" spc="0" normalizeH="0" baseline="0" noProof="0" dirty="0" smtClean="0">
                <a:ln>
                  <a:noFill/>
                </a:ln>
                <a:solidFill>
                  <a:schemeClr val="tx1"/>
                </a:solidFill>
                <a:effectLst/>
                <a:uLnTx/>
                <a:uFillTx/>
                <a:latin typeface="+mn-lt"/>
                <a:ea typeface="+mn-ea"/>
                <a:cs typeface="+mn-cs"/>
              </a:rPr>
              <a:t>Go</a:t>
            </a:r>
            <a:r>
              <a:rPr kumimoji="0" lang="zh-CN" altLang="en-US" sz="36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600" b="0" i="0" u="none" strike="noStrike" kern="0" cap="none" spc="0" normalizeH="0" baseline="0" noProof="0" dirty="0" smtClean="0">
                <a:ln>
                  <a:noFill/>
                </a:ln>
                <a:solidFill>
                  <a:schemeClr val="tx1"/>
                </a:solidFill>
                <a:effectLst/>
                <a:uLnTx/>
                <a:uFillTx/>
                <a:latin typeface="+mn-lt"/>
                <a:ea typeface="+mn-ea"/>
                <a:cs typeface="+mn-cs"/>
              </a:rPr>
              <a:t>Python</a:t>
            </a:r>
            <a:r>
              <a:rPr kumimoji="0" lang="zh-CN" altLang="en-US" sz="36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600" b="0" i="0" u="none" strike="noStrike" kern="0" cap="none" spc="0" normalizeH="0" baseline="0" noProof="0" dirty="0" smtClean="0">
                <a:ln>
                  <a:noFill/>
                </a:ln>
                <a:solidFill>
                  <a:schemeClr val="tx1"/>
                </a:solidFill>
                <a:effectLst/>
                <a:uLnTx/>
                <a:uFillTx/>
                <a:latin typeface="+mn-lt"/>
                <a:ea typeface="+mn-ea"/>
                <a:cs typeface="+mn-cs"/>
              </a:rPr>
              <a:t>Scala</a:t>
            </a:r>
            <a:r>
              <a:rPr kumimoji="0" lang="zh-CN" altLang="en-US" sz="3600" b="0" i="0" u="none" strike="noStrike" kern="0" cap="none" spc="0" normalizeH="0" baseline="0" noProof="0" dirty="0" smtClean="0">
                <a:ln>
                  <a:noFill/>
                </a:ln>
                <a:solidFill>
                  <a:schemeClr val="tx1"/>
                </a:solidFill>
                <a:effectLst/>
                <a:uLnTx/>
                <a:uFillTx/>
                <a:latin typeface="+mn-lt"/>
                <a:ea typeface="+mn-ea"/>
                <a:cs typeface="+mn-cs"/>
              </a:rPr>
              <a:t>三种语言</a:t>
            </a:r>
            <a:endParaRPr kumimoji="0" lang="en-US" altLang="zh-CN" sz="3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掌握形式化的描述语言的语法特征</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了解三种语言的主要特征和</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机制</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熟练使用三种语言实现程序设计与软件开发</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67588" name="灯片编号占位符 3"/>
          <p:cNvSpPr txBox="1">
            <a:spLocks noGrp="1"/>
          </p:cNvSpPr>
          <p:nvPr>
            <p:ph type="sldNum" sz="quarter" idx="12"/>
          </p:nvPr>
        </p:nvSpPr>
        <p:spPr/>
        <p:txBody>
          <a:bodyPr/>
          <a:lstStyle/>
          <a:p>
            <a:pPr marL="0" indent="0" algn="r" eaLnBrk="1" hangingPunct="1">
              <a:spcBef>
                <a:spcPct val="0"/>
              </a:spcBef>
              <a:buNone/>
            </a:pPr>
            <a:r>
              <a:rPr lang="zh-CN" altLang="en-US" sz="1400" dirty="0">
                <a:solidFill>
                  <a:srgbClr val="66FFFF"/>
                </a:solidFill>
                <a:latin typeface="+mn-lt"/>
                <a:ea typeface="+mn-ea"/>
                <a:cs typeface="+mn-cs"/>
              </a:rPr>
              <a:t>第</a:t>
            </a:r>
            <a:fld id="{9A0DB2DC-4C9A-4742-B13C-FB6460FD3503}" type="slidenum">
              <a:rPr lang="zh-CN" altLang="en-US" sz="1400" dirty="0">
                <a:solidFill>
                  <a:srgbClr val="66FFFF"/>
                </a:solidFill>
                <a:latin typeface="+mn-lt"/>
                <a:ea typeface="+mn-ea"/>
                <a:cs typeface="+mn-cs"/>
              </a:rPr>
              <a:t>56</a:t>
            </a:fld>
            <a:r>
              <a:rPr lang="zh-CN" altLang="en-US" sz="1400" dirty="0">
                <a:solidFill>
                  <a:srgbClr val="66FFFF"/>
                </a:solidFill>
                <a:latin typeface="+mn-lt"/>
                <a:ea typeface="+mn-ea"/>
                <a:cs typeface="+mn-cs"/>
              </a:rPr>
              <a:t>页</a:t>
            </a:r>
            <a:endParaRPr lang="zh-CN" altLang="en-US" sz="1400" dirty="0">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eaLnBrk="1" hangingPunct="1">
              <a:lnSpc>
                <a:spcPct val="90000"/>
              </a:lnSpc>
              <a:buFontTx/>
              <a:buNone/>
            </a:pPr>
            <a:r>
              <a:rPr lang="zh-CN" altLang="en-US" sz="2800" dirty="0" smtClean="0"/>
              <a:t>3</a:t>
            </a:r>
            <a:r>
              <a:rPr lang="zh-CN" altLang="en-US" sz="2800" dirty="0" smtClean="0">
                <a:latin typeface="宋体" pitchFamily="2" charset="-122"/>
              </a:rPr>
              <a:t>个学科形态的内在联系</a:t>
            </a:r>
            <a:r>
              <a:rPr lang="zh-CN" altLang="en-US" sz="2800" b="1" dirty="0" smtClean="0"/>
              <a:t> </a:t>
            </a:r>
          </a:p>
          <a:p>
            <a:pPr eaLnBrk="1" hangingPunct="1">
              <a:lnSpc>
                <a:spcPct val="90000"/>
              </a:lnSpc>
            </a:pPr>
            <a:r>
              <a:rPr lang="zh-CN" altLang="en-US" sz="2800" dirty="0" smtClean="0">
                <a:latin typeface="宋体" pitchFamily="2" charset="-122"/>
              </a:rPr>
              <a:t>抽象源于现实世界。建立对客观事物进行抽象描述的方法。建立具体问题的概念模型，实现对客观世界的感性认识。</a:t>
            </a:r>
            <a:r>
              <a:rPr lang="zh-CN" altLang="en-US" sz="2800" dirty="0" smtClean="0"/>
              <a:t> </a:t>
            </a:r>
          </a:p>
          <a:p>
            <a:pPr eaLnBrk="1" hangingPunct="1">
              <a:lnSpc>
                <a:spcPct val="90000"/>
              </a:lnSpc>
            </a:pPr>
            <a:r>
              <a:rPr lang="zh-CN" altLang="en-US" sz="2800" dirty="0" smtClean="0">
                <a:latin typeface="宋体" pitchFamily="2" charset="-122"/>
              </a:rPr>
              <a:t>理论源于数学。建立完整的理论体系     建立具体问题的数学模型，从而实现对客观世界的理性认识。</a:t>
            </a:r>
          </a:p>
          <a:p>
            <a:pPr eaLnBrk="1" hangingPunct="1">
              <a:lnSpc>
                <a:spcPct val="90000"/>
              </a:lnSpc>
            </a:pPr>
            <a:r>
              <a:rPr lang="zh-CN" altLang="en-US" sz="2800" dirty="0" smtClean="0">
                <a:latin typeface="宋体" pitchFamily="2" charset="-122"/>
              </a:rPr>
              <a:t>设计源于工程 。对客观世界的感性认识和理性认识的基础上，完成一个具体的任务；对工程设计中所遇到的问题进行总结，提出问题，由理论界去解决它。</a:t>
            </a:r>
          </a:p>
        </p:txBody>
      </p:sp>
      <p:sp>
        <p:nvSpPr>
          <p:cNvPr id="296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84B1D3C8-2322-48CD-AB1D-5C66D0B3281D}" type="slidenum">
              <a:rPr lang="zh-CN" altLang="en-US" smtClean="0"/>
              <a:t>6</a:t>
            </a:fld>
            <a:r>
              <a:rPr lang="zh-CN" altLang="en-US" smtClean="0"/>
              <a:t>页</a:t>
            </a:r>
            <a:endParaRPr lang="zh-CN" altLang="en-US" smtClean="0">
              <a:solidFill>
                <a:schemeClr val="tx1"/>
              </a:solidFill>
            </a:endParaRPr>
          </a:p>
        </p:txBody>
      </p:sp>
      <p:sp>
        <p:nvSpPr>
          <p:cNvPr id="2" name="标题 1"/>
          <p:cNvSpPr>
            <a:spLocks noGrp="1"/>
          </p:cNvSpPr>
          <p:nvPr>
            <p:ph type="title" idx="4294967295"/>
          </p:nvPr>
        </p:nvSpPr>
        <p:spPr/>
        <p:txBody>
          <a:bodyPr/>
          <a:lstStyle/>
          <a:p>
            <a:r>
              <a:rPr lang="zh-CN" altLang="en-US" dirty="0" smtClean="0"/>
              <a:t>计算学科中</a:t>
            </a:r>
            <a:r>
              <a:rPr lang="en-US" altLang="zh-CN" dirty="0" smtClean="0"/>
              <a:t>3</a:t>
            </a:r>
            <a:r>
              <a:rPr lang="zh-CN" altLang="en-US" dirty="0" smtClean="0"/>
              <a:t>个学科形态内在联系</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0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4625" y="4797425"/>
            <a:ext cx="1349375" cy="1801813"/>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379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FF87EC3D-0C85-4402-A524-C635078E0CB0}" type="slidenum">
              <a:rPr lang="zh-CN" altLang="en-US" smtClean="0"/>
              <a:t>7</a:t>
            </a:fld>
            <a:r>
              <a:rPr lang="zh-CN" altLang="en-US" smtClean="0"/>
              <a:t>页</a:t>
            </a:r>
            <a:endParaRPr lang="zh-CN" altLang="en-US" smtClean="0">
              <a:solidFill>
                <a:schemeClr val="tx1"/>
              </a:solidFill>
            </a:endParaRPr>
          </a:p>
        </p:txBody>
      </p:sp>
      <p:sp>
        <p:nvSpPr>
          <p:cNvPr id="33794" name="Rectangle 3"/>
          <p:cNvSpPr>
            <a:spLocks noGrp="1" noChangeArrowheads="1"/>
          </p:cNvSpPr>
          <p:nvPr>
            <p:ph type="body" idx="4294967295"/>
          </p:nvPr>
        </p:nvSpPr>
        <p:spPr>
          <a:xfrm>
            <a:off x="291308" y="1484784"/>
            <a:ext cx="7471568" cy="5114453"/>
          </a:xfrm>
        </p:spPr>
        <p:txBody>
          <a:bodyPr/>
          <a:lstStyle/>
          <a:p>
            <a:pPr eaLnBrk="1" hangingPunct="1">
              <a:spcBef>
                <a:spcPct val="50000"/>
              </a:spcBef>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 伯特兰</a:t>
            </a:r>
            <a:r>
              <a:rPr lang="en-US" altLang="zh-CN" dirty="0" smtClean="0"/>
              <a:t>·</a:t>
            </a:r>
            <a:r>
              <a:rPr lang="zh-CN" altLang="en-US" sz="2800" dirty="0" smtClean="0">
                <a:latin typeface="微软雅黑" panose="020B0503020204020204" pitchFamily="34" charset="-122"/>
                <a:ea typeface="微软雅黑" panose="020B0503020204020204" pitchFamily="34" charset="-122"/>
              </a:rPr>
              <a:t>罗素：符号主义，为每一个数学事实都给出证明，而且都是机械进行的。</a:t>
            </a:r>
          </a:p>
          <a:p>
            <a:pPr eaLnBrk="1" hangingPunct="1">
              <a:spcBef>
                <a:spcPct val="50000"/>
              </a:spcBef>
              <a:buFont typeface="Wingdings" panose="05000000000000000000" pitchFamily="2" charset="2"/>
              <a:buChar char="p"/>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悖论问题：贝里悖论、理发师悖论</a:t>
            </a:r>
          </a:p>
          <a:p>
            <a:pPr eaLnBrk="1" hangingPunct="1">
              <a:spcBef>
                <a:spcPct val="50000"/>
              </a:spcBef>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 库尔特</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哥德尔：元数学、形式，是否只需要一些机械规则就能证明任何定理</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不存在完全自治的形式体系。</a:t>
            </a:r>
          </a:p>
          <a:p>
            <a:pPr eaLnBrk="1" hangingPunct="1">
              <a:spcBef>
                <a:spcPct val="50000"/>
              </a:spcBef>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 图灵计算机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阿兰</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图灵，论可计算数，设计了一个自动计算的机器，用于生成可计算数</a:t>
            </a:r>
          </a:p>
        </p:txBody>
      </p:sp>
      <p:sp>
        <p:nvSpPr>
          <p:cNvPr id="33795" name="Rectangle 7"/>
          <p:cNvSpPr>
            <a:spLocks noChangeArrowheads="1"/>
          </p:cNvSpPr>
          <p:nvPr/>
        </p:nvSpPr>
        <p:spPr bwMode="auto">
          <a:xfrm>
            <a:off x="291307" y="538744"/>
            <a:ext cx="7952581" cy="799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a:latin typeface="微软雅黑" panose="020B0503020204020204" pitchFamily="34" charset="-122"/>
                <a:ea typeface="微软雅黑" panose="020B0503020204020204" pitchFamily="34" charset="-122"/>
              </a:rPr>
              <a:t>现代信息技术的起源</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数学原理</a:t>
            </a:r>
          </a:p>
        </p:txBody>
      </p:sp>
      <p:sp>
        <p:nvSpPr>
          <p:cNvPr id="33797" name="Rectangle 2"/>
          <p:cNvSpPr>
            <a:spLocks noChangeArrowheads="1"/>
          </p:cNvSpPr>
          <p:nvPr/>
        </p:nvSpPr>
        <p:spPr bwMode="auto">
          <a:xfrm>
            <a:off x="291307" y="178382"/>
            <a:ext cx="25908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buFont typeface="Wingdings" panose="05000000000000000000" pitchFamily="2" charset="2"/>
              <a:buNone/>
            </a:pPr>
            <a:r>
              <a:rPr lang="zh-CN" altLang="en-US" sz="1800" b="1" dirty="0">
                <a:solidFill>
                  <a:srgbClr val="7F7F7F"/>
                </a:solidFill>
                <a:latin typeface="微软雅黑" panose="020B0503020204020204" pitchFamily="34" charset="-122"/>
                <a:ea typeface="微软雅黑" panose="020B0503020204020204" pitchFamily="34" charset="-122"/>
              </a:rPr>
              <a:t>信息技术 发展历程</a:t>
            </a:r>
            <a:endParaRPr lang="en-US" altLang="zh-CN" sz="1800" b="1" dirty="0">
              <a:solidFill>
                <a:srgbClr val="7F7F7F"/>
              </a:solidFill>
              <a:latin typeface="微软雅黑" panose="020B0503020204020204" pitchFamily="34" charset="-122"/>
              <a:ea typeface="微软雅黑" panose="020B0503020204020204" pitchFamily="34" charset="-122"/>
            </a:endParaRPr>
          </a:p>
        </p:txBody>
      </p:sp>
      <p:sp>
        <p:nvSpPr>
          <p:cNvPr id="33798" name="Line 4"/>
          <p:cNvSpPr>
            <a:spLocks noChangeShapeType="1"/>
          </p:cNvSpPr>
          <p:nvPr/>
        </p:nvSpPr>
        <p:spPr bwMode="auto">
          <a:xfrm>
            <a:off x="291307" y="538744"/>
            <a:ext cx="7848600" cy="0"/>
          </a:xfrm>
          <a:prstGeom prst="line">
            <a:avLst/>
          </a:prstGeom>
          <a:noFill/>
          <a:ln w="9525">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799" name="Line 7"/>
          <p:cNvSpPr>
            <a:spLocks noChangeShapeType="1"/>
          </p:cNvSpPr>
          <p:nvPr/>
        </p:nvSpPr>
        <p:spPr bwMode="auto">
          <a:xfrm>
            <a:off x="291307" y="1376363"/>
            <a:ext cx="6851650" cy="0"/>
          </a:xfrm>
          <a:prstGeom prst="line">
            <a:avLst/>
          </a:prstGeom>
          <a:noFill/>
          <a:ln w="9525">
            <a:solidFill>
              <a:srgbClr val="808080"/>
            </a:solidFill>
            <a:prstDash val="dash"/>
            <a:round/>
          </a:ln>
          <a:extLst>
            <a:ext uri="{909E8E84-426E-40DD-AFC4-6F175D3DCCD1}">
              <a14:hiddenFill xmlns:a14="http://schemas.microsoft.com/office/drawing/2010/main">
                <a:noFill/>
              </a14:hiddenFill>
            </a:ext>
          </a:extLst>
        </p:spPr>
        <p:txBody>
          <a:bodyPr/>
          <a:lstStyle/>
          <a:p>
            <a:endParaRPr lang="zh-CN" altLang="en-US"/>
          </a:p>
        </p:txBody>
      </p:sp>
      <p:pic>
        <p:nvPicPr>
          <p:cNvPr id="33800" name="Picture 9" descr="u=476948566,828041965&amp;fm=21&amp;g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7788" y="0"/>
            <a:ext cx="1446212"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10" descr="cc11728b4710b91289c247c3c0fdfc039245228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2875" y="2422525"/>
            <a:ext cx="13811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6800" y="0"/>
            <a:ext cx="1727200" cy="18732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379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FF87EC3D-0C85-4402-A524-C635078E0CB0}" type="slidenum">
              <a:rPr lang="zh-CN" altLang="en-US" smtClean="0"/>
              <a:t>8</a:t>
            </a:fld>
            <a:r>
              <a:rPr lang="zh-CN" altLang="en-US" smtClean="0"/>
              <a:t>页</a:t>
            </a:r>
            <a:endParaRPr lang="zh-CN" altLang="en-US" smtClean="0">
              <a:solidFill>
                <a:schemeClr val="tx1"/>
              </a:solidFill>
            </a:endParaRPr>
          </a:p>
        </p:txBody>
      </p:sp>
      <p:sp>
        <p:nvSpPr>
          <p:cNvPr id="33794" name="Rectangle 3"/>
          <p:cNvSpPr>
            <a:spLocks noGrp="1" noChangeArrowheads="1"/>
          </p:cNvSpPr>
          <p:nvPr>
            <p:ph type="body" idx="4294967295"/>
          </p:nvPr>
        </p:nvSpPr>
        <p:spPr>
          <a:xfrm>
            <a:off x="291307" y="1484784"/>
            <a:ext cx="8673179" cy="5114453"/>
          </a:xfrm>
        </p:spPr>
        <p:txBody>
          <a:bodyPr/>
          <a:lstStyle/>
          <a:p>
            <a:pPr eaLnBrk="1" hangingPunct="1">
              <a:spcBef>
                <a:spcPct val="50000"/>
              </a:spcBef>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 电报、电话和无线电技术迅猛发展</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密码挑战</a:t>
            </a:r>
          </a:p>
          <a:p>
            <a:pPr eaLnBrk="1" hangingPunct="1">
              <a:spcBef>
                <a:spcPct val="50000"/>
              </a:spcBef>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1941</a:t>
            </a:r>
            <a:r>
              <a:rPr lang="zh-CN" altLang="en-US" sz="2800" dirty="0" smtClean="0">
                <a:latin typeface="微软雅黑" panose="020B0503020204020204" pitchFamily="34" charset="-122"/>
                <a:ea typeface="微软雅黑" panose="020B0503020204020204" pitchFamily="34" charset="-122"/>
              </a:rPr>
              <a:t>年 </a:t>
            </a:r>
            <a:r>
              <a:rPr lang="en-US" altLang="zh-CN" sz="2800" dirty="0" smtClean="0">
                <a:latin typeface="微软雅黑" panose="020B0503020204020204" pitchFamily="34" charset="-122"/>
                <a:ea typeface="微软雅黑" panose="020B0503020204020204" pitchFamily="34" charset="-122"/>
              </a:rPr>
              <a:t>Z-1</a:t>
            </a:r>
            <a:r>
              <a:rPr lang="zh-CN" altLang="en-US" sz="2800" dirty="0" smtClean="0">
                <a:latin typeface="微软雅黑" panose="020B0503020204020204" pitchFamily="34" charset="-122"/>
                <a:ea typeface="微软雅黑" panose="020B0503020204020204" pitchFamily="34" charset="-122"/>
              </a:rPr>
              <a:t>计算机：德国人发明。第一台采用二进制和继电器的通用程序计算机。用于破译敌人的密码，德国政府没有批准</a:t>
            </a:r>
          </a:p>
          <a:p>
            <a:pPr eaLnBrk="1" hangingPunct="1">
              <a:spcBef>
                <a:spcPct val="50000"/>
              </a:spcBef>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1943</a:t>
            </a:r>
            <a:r>
              <a:rPr lang="zh-CN" altLang="en-US" sz="2800" dirty="0" smtClean="0">
                <a:latin typeface="微软雅黑" panose="020B0503020204020204" pitchFamily="34" charset="-122"/>
                <a:ea typeface="微软雅黑" panose="020B0503020204020204" pitchFamily="34" charset="-122"/>
              </a:rPr>
              <a:t>年，</a:t>
            </a:r>
            <a:r>
              <a:rPr lang="en-US" altLang="zh-CN" sz="2800" dirty="0" smtClean="0">
                <a:latin typeface="微软雅黑" panose="020B0503020204020204" pitchFamily="34" charset="-122"/>
                <a:ea typeface="微软雅黑" panose="020B0503020204020204" pitchFamily="34" charset="-122"/>
              </a:rPr>
              <a:t>Colossus</a:t>
            </a:r>
            <a:r>
              <a:rPr lang="zh-CN" altLang="en-US" sz="2800" dirty="0" smtClean="0">
                <a:latin typeface="微软雅黑" panose="020B0503020204020204" pitchFamily="34" charset="-122"/>
                <a:ea typeface="微软雅黑" panose="020B0503020204020204" pitchFamily="34" charset="-122"/>
              </a:rPr>
              <a:t>（巨人计算机） 英国政府秘密组建一个由科学家和工程师组成的绝密小组，使得英国军方能够窃取并破译德国的军事情报。</a:t>
            </a:r>
          </a:p>
          <a:p>
            <a:pPr eaLnBrk="1" hangingPunct="1">
              <a:spcBef>
                <a:spcPct val="50000"/>
              </a:spcBef>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rPr>
              <a:t>阿兰</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图灵，设计了一个自动计算的机器，部分参与了上述计算系统的研制。</a:t>
            </a:r>
          </a:p>
        </p:txBody>
      </p:sp>
      <p:sp>
        <p:nvSpPr>
          <p:cNvPr id="33795" name="Rectangle 7"/>
          <p:cNvSpPr>
            <a:spLocks noChangeArrowheads="1"/>
          </p:cNvSpPr>
          <p:nvPr/>
        </p:nvSpPr>
        <p:spPr bwMode="auto">
          <a:xfrm>
            <a:off x="291307" y="538744"/>
            <a:ext cx="7952581" cy="799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dirty="0" smtClean="0">
                <a:latin typeface="微软雅黑" panose="020B0503020204020204" pitchFamily="34" charset="-122"/>
                <a:ea typeface="微软雅黑" panose="020B0503020204020204" pitchFamily="34" charset="-122"/>
              </a:rPr>
              <a:t>现代信息技术的起源</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二战后期</a:t>
            </a:r>
          </a:p>
        </p:txBody>
      </p:sp>
      <p:sp>
        <p:nvSpPr>
          <p:cNvPr id="33797" name="Rectangle 2"/>
          <p:cNvSpPr>
            <a:spLocks noChangeArrowheads="1"/>
          </p:cNvSpPr>
          <p:nvPr/>
        </p:nvSpPr>
        <p:spPr bwMode="auto">
          <a:xfrm>
            <a:off x="291307" y="178382"/>
            <a:ext cx="25908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buFont typeface="Wingdings" panose="05000000000000000000" pitchFamily="2" charset="2"/>
              <a:buNone/>
            </a:pPr>
            <a:r>
              <a:rPr lang="zh-CN" altLang="en-US" sz="1800" b="1" dirty="0">
                <a:solidFill>
                  <a:srgbClr val="7F7F7F"/>
                </a:solidFill>
                <a:latin typeface="微软雅黑" panose="020B0503020204020204" pitchFamily="34" charset="-122"/>
                <a:ea typeface="微软雅黑" panose="020B0503020204020204" pitchFamily="34" charset="-122"/>
              </a:rPr>
              <a:t>信息技术 发展历程</a:t>
            </a:r>
            <a:endParaRPr lang="en-US" altLang="zh-CN" sz="1800" b="1" dirty="0">
              <a:solidFill>
                <a:srgbClr val="7F7F7F"/>
              </a:solidFill>
              <a:latin typeface="微软雅黑" panose="020B0503020204020204" pitchFamily="34" charset="-122"/>
              <a:ea typeface="微软雅黑" panose="020B0503020204020204" pitchFamily="34" charset="-122"/>
            </a:endParaRPr>
          </a:p>
        </p:txBody>
      </p:sp>
      <p:sp>
        <p:nvSpPr>
          <p:cNvPr id="33798" name="Line 4"/>
          <p:cNvSpPr>
            <a:spLocks noChangeShapeType="1"/>
          </p:cNvSpPr>
          <p:nvPr/>
        </p:nvSpPr>
        <p:spPr bwMode="auto">
          <a:xfrm>
            <a:off x="291307" y="538744"/>
            <a:ext cx="7848600" cy="0"/>
          </a:xfrm>
          <a:prstGeom prst="line">
            <a:avLst/>
          </a:prstGeom>
          <a:noFill/>
          <a:ln w="9525">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799" name="Line 7"/>
          <p:cNvSpPr>
            <a:spLocks noChangeShapeType="1"/>
          </p:cNvSpPr>
          <p:nvPr/>
        </p:nvSpPr>
        <p:spPr bwMode="auto">
          <a:xfrm>
            <a:off x="291307" y="1376363"/>
            <a:ext cx="6851650" cy="0"/>
          </a:xfrm>
          <a:prstGeom prst="line">
            <a:avLst/>
          </a:prstGeom>
          <a:noFill/>
          <a:ln w="9525">
            <a:solidFill>
              <a:srgbClr val="808080"/>
            </a:solidFill>
            <a:prstDash val="dash"/>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fld id="{FF87EC3D-0C85-4402-A524-C635078E0CB0}" type="slidenum">
              <a:rPr lang="zh-CN" altLang="en-US" smtClean="0"/>
              <a:t>9</a:t>
            </a:fld>
            <a:r>
              <a:rPr lang="zh-CN" altLang="en-US" smtClean="0"/>
              <a:t>页</a:t>
            </a:r>
            <a:endParaRPr lang="zh-CN" altLang="en-US" smtClean="0">
              <a:solidFill>
                <a:schemeClr val="tx1"/>
              </a:solidFill>
            </a:endParaRPr>
          </a:p>
        </p:txBody>
      </p:sp>
      <p:sp>
        <p:nvSpPr>
          <p:cNvPr id="33794" name="Rectangle 3"/>
          <p:cNvSpPr>
            <a:spLocks noGrp="1" noChangeArrowheads="1"/>
          </p:cNvSpPr>
          <p:nvPr>
            <p:ph type="body" idx="4294967295"/>
          </p:nvPr>
        </p:nvSpPr>
        <p:spPr>
          <a:xfrm>
            <a:off x="291307" y="1484784"/>
            <a:ext cx="5432821" cy="4073845"/>
          </a:xfrm>
        </p:spPr>
        <p:txBody>
          <a:bodyPr/>
          <a:lstStyle/>
          <a:p>
            <a:pPr eaLnBrk="1" hangingPunct="1">
              <a:spcBef>
                <a:spcPct val="50000"/>
              </a:spcBef>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 ENIAC</a:t>
            </a:r>
            <a:r>
              <a:rPr lang="zh-CN" altLang="en-US" sz="2400" dirty="0" smtClean="0">
                <a:latin typeface="微软雅黑" panose="020B0503020204020204" pitchFamily="34" charset="-122"/>
                <a:ea typeface="微软雅黑" panose="020B0503020204020204" pitchFamily="34" charset="-122"/>
              </a:rPr>
              <a:t>：美国人发明。</a:t>
            </a:r>
          </a:p>
          <a:p>
            <a:pPr eaLnBrk="1" hangingPunct="1">
              <a:spcBef>
                <a:spcPct val="50000"/>
              </a:spcBef>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背景：军械部为计算弹道和射击表启动的计划，宾夕法尼亚大学。</a:t>
            </a:r>
          </a:p>
          <a:p>
            <a:pPr eaLnBrk="1" hangingPunct="1">
              <a:spcBef>
                <a:spcPct val="50000"/>
              </a:spcBef>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1946</a:t>
            </a:r>
            <a:r>
              <a:rPr lang="zh-CN" altLang="en-US" sz="2400" dirty="0" smtClean="0">
                <a:latin typeface="微软雅黑" panose="020B0503020204020204" pitchFamily="34" charset="-122"/>
                <a:ea typeface="微软雅黑" panose="020B0503020204020204" pitchFamily="34" charset="-122"/>
              </a:rPr>
              <a:t>年宣告竣工。</a:t>
            </a:r>
          </a:p>
          <a:p>
            <a:pPr eaLnBrk="1" hangingPunct="1">
              <a:spcBef>
                <a:spcPct val="50000"/>
              </a:spcBef>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18 000</a:t>
            </a:r>
            <a:r>
              <a:rPr lang="zh-CN" altLang="en-US" sz="2400" dirty="0" smtClean="0">
                <a:latin typeface="微软雅黑" panose="020B0503020204020204" pitchFamily="34" charset="-122"/>
                <a:ea typeface="微软雅黑" panose="020B0503020204020204" pitchFamily="34" charset="-122"/>
              </a:rPr>
              <a:t>个电子管，占地 </a:t>
            </a:r>
            <a:r>
              <a:rPr lang="en-US" altLang="zh-CN" sz="2400" dirty="0" smtClean="0">
                <a:latin typeface="微软雅黑" panose="020B0503020204020204" pitchFamily="34" charset="-122"/>
                <a:ea typeface="微软雅黑" panose="020B0503020204020204" pitchFamily="34" charset="-122"/>
              </a:rPr>
              <a:t>167 </a:t>
            </a:r>
            <a:r>
              <a:rPr lang="zh-CN" altLang="en-US" sz="2400" dirty="0" smtClean="0">
                <a:latin typeface="微软雅黑" panose="020B0503020204020204" pitchFamily="34" charset="-122"/>
                <a:ea typeface="微软雅黑" panose="020B0503020204020204" pitchFamily="34" charset="-122"/>
              </a:rPr>
              <a:t>平方米，重达 </a:t>
            </a:r>
            <a:r>
              <a:rPr lang="en-US" altLang="zh-CN" sz="2400" dirty="0" smtClean="0">
                <a:latin typeface="微软雅黑" panose="020B0503020204020204" pitchFamily="34" charset="-122"/>
                <a:ea typeface="微软雅黑" panose="020B0503020204020204" pitchFamily="34" charset="-122"/>
              </a:rPr>
              <a:t>30 </a:t>
            </a:r>
            <a:r>
              <a:rPr lang="zh-CN" altLang="en-US" sz="2400" dirty="0" smtClean="0">
                <a:latin typeface="微软雅黑" panose="020B0503020204020204" pitchFamily="34" charset="-122"/>
                <a:ea typeface="微软雅黑" panose="020B0503020204020204" pitchFamily="34" charset="-122"/>
              </a:rPr>
              <a:t>吨。</a:t>
            </a:r>
          </a:p>
          <a:p>
            <a:pPr eaLnBrk="1" hangingPunct="1">
              <a:spcBef>
                <a:spcPct val="50000"/>
              </a:spcBef>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每秒</a:t>
            </a:r>
            <a:r>
              <a:rPr lang="en-US" altLang="zh-CN" sz="2400" dirty="0" smtClean="0">
                <a:latin typeface="微软雅黑" panose="020B0503020204020204" pitchFamily="34" charset="-122"/>
                <a:ea typeface="微软雅黑" panose="020B0503020204020204" pitchFamily="34" charset="-122"/>
              </a:rPr>
              <a:t>5000</a:t>
            </a:r>
            <a:r>
              <a:rPr lang="zh-CN" altLang="en-US" sz="2400" dirty="0" smtClean="0">
                <a:latin typeface="微软雅黑" panose="020B0503020204020204" pitchFamily="34" charset="-122"/>
                <a:ea typeface="微软雅黑" panose="020B0503020204020204" pitchFamily="34" charset="-122"/>
              </a:rPr>
              <a:t>次加法，</a:t>
            </a:r>
            <a:r>
              <a:rPr lang="en-US" altLang="zh-CN" sz="2400" dirty="0" smtClean="0">
                <a:latin typeface="微软雅黑" panose="020B0503020204020204" pitchFamily="34" charset="-122"/>
                <a:ea typeface="微软雅黑" panose="020B0503020204020204" pitchFamily="34" charset="-122"/>
              </a:rPr>
              <a:t>300</a:t>
            </a:r>
            <a:r>
              <a:rPr lang="zh-CN" altLang="en-US" sz="2400" dirty="0" smtClean="0">
                <a:latin typeface="微软雅黑" panose="020B0503020204020204" pitchFamily="34" charset="-122"/>
                <a:ea typeface="微软雅黑" panose="020B0503020204020204" pitchFamily="34" charset="-122"/>
              </a:rPr>
              <a:t>次乘法。</a:t>
            </a:r>
          </a:p>
          <a:p>
            <a:pPr eaLnBrk="1" hangingPunct="1">
              <a:spcBef>
                <a:spcPct val="50000"/>
              </a:spcBef>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冯</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诺依曼体系结构：来源于</a:t>
            </a:r>
            <a:r>
              <a:rPr lang="en-US" altLang="zh-CN" sz="2400" dirty="0" smtClean="0">
                <a:latin typeface="微软雅黑" panose="020B0503020204020204" pitchFamily="34" charset="-122"/>
                <a:ea typeface="微软雅黑" panose="020B0503020204020204" pitchFamily="34" charset="-122"/>
              </a:rPr>
              <a:t>EDVAC</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101</a:t>
            </a:r>
            <a:r>
              <a:rPr lang="zh-CN" altLang="en-US" sz="2400" dirty="0" smtClean="0">
                <a:latin typeface="微软雅黑" panose="020B0503020204020204" pitchFamily="34" charset="-122"/>
                <a:ea typeface="微软雅黑" panose="020B0503020204020204" pitchFamily="34" charset="-122"/>
              </a:rPr>
              <a:t>）方案</a:t>
            </a:r>
          </a:p>
        </p:txBody>
      </p:sp>
      <p:sp>
        <p:nvSpPr>
          <p:cNvPr id="33795" name="Rectangle 7"/>
          <p:cNvSpPr>
            <a:spLocks noChangeArrowheads="1"/>
          </p:cNvSpPr>
          <p:nvPr/>
        </p:nvSpPr>
        <p:spPr bwMode="auto">
          <a:xfrm>
            <a:off x="291307" y="538744"/>
            <a:ext cx="7952581" cy="799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dirty="0" smtClean="0">
                <a:latin typeface="微软雅黑" panose="020B0503020204020204" pitchFamily="34" charset="-122"/>
                <a:ea typeface="微软雅黑" panose="020B0503020204020204" pitchFamily="34" charset="-122"/>
              </a:rPr>
              <a:t>电子计算机</a:t>
            </a:r>
            <a:r>
              <a:rPr lang="en-US" altLang="zh-CN" sz="3200" dirty="0" smtClean="0">
                <a:latin typeface="微软雅黑" panose="020B0503020204020204" pitchFamily="34" charset="-122"/>
                <a:ea typeface="微软雅黑" panose="020B0503020204020204" pitchFamily="34" charset="-122"/>
              </a:rPr>
              <a:t>——ENIAC</a:t>
            </a:r>
          </a:p>
        </p:txBody>
      </p:sp>
      <p:sp>
        <p:nvSpPr>
          <p:cNvPr id="33797" name="Rectangle 2"/>
          <p:cNvSpPr>
            <a:spLocks noChangeArrowheads="1"/>
          </p:cNvSpPr>
          <p:nvPr/>
        </p:nvSpPr>
        <p:spPr bwMode="auto">
          <a:xfrm>
            <a:off x="291307" y="178382"/>
            <a:ext cx="25908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buFont typeface="Wingdings" panose="05000000000000000000" pitchFamily="2" charset="2"/>
              <a:buNone/>
            </a:pPr>
            <a:r>
              <a:rPr lang="zh-CN" altLang="en-US" sz="1800" b="1" dirty="0">
                <a:solidFill>
                  <a:srgbClr val="7F7F7F"/>
                </a:solidFill>
                <a:latin typeface="微软雅黑" panose="020B0503020204020204" pitchFamily="34" charset="-122"/>
                <a:ea typeface="微软雅黑" panose="020B0503020204020204" pitchFamily="34" charset="-122"/>
              </a:rPr>
              <a:t>信息技术 发展历程</a:t>
            </a:r>
            <a:endParaRPr lang="en-US" altLang="zh-CN" sz="1800" b="1" dirty="0">
              <a:solidFill>
                <a:srgbClr val="7F7F7F"/>
              </a:solidFill>
              <a:latin typeface="微软雅黑" panose="020B0503020204020204" pitchFamily="34" charset="-122"/>
              <a:ea typeface="微软雅黑" panose="020B0503020204020204" pitchFamily="34" charset="-122"/>
            </a:endParaRPr>
          </a:p>
        </p:txBody>
      </p:sp>
      <p:sp>
        <p:nvSpPr>
          <p:cNvPr id="33798" name="Line 4"/>
          <p:cNvSpPr>
            <a:spLocks noChangeShapeType="1"/>
          </p:cNvSpPr>
          <p:nvPr/>
        </p:nvSpPr>
        <p:spPr bwMode="auto">
          <a:xfrm>
            <a:off x="291307" y="538744"/>
            <a:ext cx="7848600" cy="0"/>
          </a:xfrm>
          <a:prstGeom prst="line">
            <a:avLst/>
          </a:prstGeom>
          <a:noFill/>
          <a:ln w="9525">
            <a:solidFill>
              <a:srgbClr val="808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799" name="Line 7"/>
          <p:cNvSpPr>
            <a:spLocks noChangeShapeType="1"/>
          </p:cNvSpPr>
          <p:nvPr/>
        </p:nvSpPr>
        <p:spPr bwMode="auto">
          <a:xfrm>
            <a:off x="291307" y="1376363"/>
            <a:ext cx="6851650" cy="0"/>
          </a:xfrm>
          <a:prstGeom prst="line">
            <a:avLst/>
          </a:prstGeom>
          <a:noFill/>
          <a:ln w="9525">
            <a:solidFill>
              <a:srgbClr val="808080"/>
            </a:solidFill>
            <a:prstDash val="dash"/>
            <a:round/>
          </a:ln>
          <a:extLst>
            <a:ext uri="{909E8E84-426E-40DD-AFC4-6F175D3DCCD1}">
              <a14:hiddenFill xmlns:a14="http://schemas.microsoft.com/office/drawing/2010/main">
                <a:noFill/>
              </a14:hiddenFill>
            </a:ext>
          </a:extLst>
        </p:spPr>
        <p:txBody>
          <a:bodyPr/>
          <a:lstStyle/>
          <a:p>
            <a:endParaRPr lang="zh-CN" altLang="en-US"/>
          </a:p>
        </p:txBody>
      </p:sp>
      <p:pic>
        <p:nvPicPr>
          <p:cNvPr id="9" name="Picture 6" descr="Eni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381" y="1602256"/>
            <a:ext cx="3288106"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35" name="Text Box 12"/>
          <p:cNvSpPr txBox="1">
            <a:spLocks noChangeArrowheads="1"/>
          </p:cNvSpPr>
          <p:nvPr/>
        </p:nvSpPr>
        <p:spPr bwMode="auto">
          <a:xfrm>
            <a:off x="6443663" y="3860800"/>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chemeClr val="folHlink"/>
                </a:solidFill>
              </a:rPr>
              <a:t>1946 </a:t>
            </a:r>
            <a:r>
              <a:rPr lang="zh-CN" altLang="en-US" sz="2800" b="1">
                <a:solidFill>
                  <a:schemeClr val="folHlink"/>
                </a:solidFill>
              </a:rPr>
              <a:t>年 </a:t>
            </a:r>
          </a:p>
        </p:txBody>
      </p:sp>
      <p:sp>
        <p:nvSpPr>
          <p:cNvPr id="36" name="Rectangle 10" descr="羊皮纸"/>
          <p:cNvSpPr>
            <a:spLocks noChangeArrowheads="1"/>
          </p:cNvSpPr>
          <p:nvPr/>
        </p:nvSpPr>
        <p:spPr bwMode="auto">
          <a:xfrm>
            <a:off x="0" y="6021388"/>
            <a:ext cx="9144000" cy="836612"/>
          </a:xfrm>
          <a:prstGeom prst="rect">
            <a:avLst/>
          </a:prstGeom>
          <a:solidFill>
            <a:srgbClr val="FF6600"/>
          </a:solidFill>
          <a:ln w="31750">
            <a:noFill/>
            <a:miter lim="800000"/>
          </a:ln>
        </p:spPr>
        <p:txBody>
          <a:bodyPr wrap="none" lIns="91395" tIns="45700" rIns="91395" bIns="45700" anchor="ctr"/>
          <a:lstStyle/>
          <a:p>
            <a:pPr fontAlgn="auto">
              <a:spcBef>
                <a:spcPct val="50000"/>
              </a:spcBef>
              <a:spcAft>
                <a:spcPts val="0"/>
              </a:spcAft>
              <a:defRPr/>
            </a:pPr>
            <a:r>
              <a:rPr lang="zh-CN" altLang="en-US" sz="2800" b="1" dirty="0">
                <a:solidFill>
                  <a:schemeClr val="bg1">
                    <a:lumMod val="95000"/>
                  </a:schemeClr>
                </a:solidFill>
                <a:latin typeface="Tahoma" pitchFamily="34" charset="0"/>
              </a:rPr>
              <a:t>第一台真正运转的电子计算机，开启了电子计算机的序幕</a:t>
            </a:r>
          </a:p>
        </p:txBody>
      </p:sp>
      <p:grpSp>
        <p:nvGrpSpPr>
          <p:cNvPr id="37" name="Group 3"/>
          <p:cNvGrpSpPr/>
          <p:nvPr/>
        </p:nvGrpSpPr>
        <p:grpSpPr bwMode="auto">
          <a:xfrm>
            <a:off x="4932040" y="4437063"/>
            <a:ext cx="4375473" cy="1470025"/>
            <a:chOff x="222" y="1529"/>
            <a:chExt cx="5376" cy="1577"/>
          </a:xfrm>
        </p:grpSpPr>
        <p:sp>
          <p:nvSpPr>
            <p:cNvPr id="38" name="Text Box 4"/>
            <p:cNvSpPr txBox="1">
              <a:spLocks noChangeArrowheads="1"/>
            </p:cNvSpPr>
            <p:nvPr/>
          </p:nvSpPr>
          <p:spPr bwMode="auto">
            <a:xfrm>
              <a:off x="2477" y="1529"/>
              <a:ext cx="871" cy="270"/>
            </a:xfrm>
            <a:prstGeom prst="rect">
              <a:avLst/>
            </a:prstGeom>
            <a:solidFill>
              <a:srgbClr val="FFFFFF"/>
            </a:solidFill>
            <a:ln w="9525">
              <a:solidFill>
                <a:srgbClr val="000000"/>
              </a:solidFill>
              <a:miter lim="800000"/>
            </a:ln>
          </p:spPr>
          <p:txBody>
            <a:bodyPr lIns="54000" tIns="0" rIns="0" bIns="0"/>
            <a:lstStyle/>
            <a:p>
              <a:pPr algn="just">
                <a:lnSpc>
                  <a:spcPct val="120000"/>
                </a:lnSpc>
              </a:pPr>
              <a:r>
                <a:rPr lang="en-US" altLang="zh-CN" sz="1600" b="1"/>
                <a:t>  </a:t>
              </a:r>
              <a:r>
                <a:rPr lang="zh-CN" altLang="en-US" sz="1200" b="1"/>
                <a:t>存储器</a:t>
              </a:r>
              <a:endParaRPr lang="zh-CN" altLang="en-US" sz="1200" b="1">
                <a:latin typeface="Tahoma" pitchFamily="34" charset="0"/>
              </a:endParaRPr>
            </a:p>
          </p:txBody>
        </p:sp>
        <p:sp>
          <p:nvSpPr>
            <p:cNvPr id="39" name="Text Box 5"/>
            <p:cNvSpPr txBox="1">
              <a:spLocks noChangeArrowheads="1"/>
            </p:cNvSpPr>
            <p:nvPr/>
          </p:nvSpPr>
          <p:spPr bwMode="auto">
            <a:xfrm>
              <a:off x="2477" y="2176"/>
              <a:ext cx="871" cy="270"/>
            </a:xfrm>
            <a:prstGeom prst="rect">
              <a:avLst/>
            </a:prstGeom>
            <a:solidFill>
              <a:srgbClr val="FFFFFF"/>
            </a:solidFill>
            <a:ln w="9525">
              <a:solidFill>
                <a:srgbClr val="000000"/>
              </a:solidFill>
              <a:miter lim="800000"/>
            </a:ln>
          </p:spPr>
          <p:txBody>
            <a:bodyPr tIns="0" bIns="0"/>
            <a:lstStyle/>
            <a:p>
              <a:pPr algn="just">
                <a:lnSpc>
                  <a:spcPct val="120000"/>
                </a:lnSpc>
              </a:pPr>
              <a:r>
                <a:rPr lang="en-US" altLang="zh-CN" sz="1600" b="1"/>
                <a:t>  </a:t>
              </a:r>
              <a:r>
                <a:rPr lang="zh-CN" altLang="en-US" sz="1200" b="1"/>
                <a:t>运算器</a:t>
              </a:r>
              <a:endParaRPr lang="zh-CN" altLang="en-US" sz="1200" b="1">
                <a:latin typeface="Tahoma" pitchFamily="34" charset="0"/>
              </a:endParaRPr>
            </a:p>
          </p:txBody>
        </p:sp>
        <p:sp>
          <p:nvSpPr>
            <p:cNvPr id="40" name="Text Box 6"/>
            <p:cNvSpPr txBox="1">
              <a:spLocks noChangeArrowheads="1"/>
            </p:cNvSpPr>
            <p:nvPr/>
          </p:nvSpPr>
          <p:spPr bwMode="auto">
            <a:xfrm>
              <a:off x="2477" y="2836"/>
              <a:ext cx="871" cy="270"/>
            </a:xfrm>
            <a:prstGeom prst="rect">
              <a:avLst/>
            </a:prstGeom>
            <a:solidFill>
              <a:srgbClr val="FFFFFF"/>
            </a:solidFill>
            <a:ln w="9525">
              <a:solidFill>
                <a:srgbClr val="000000"/>
              </a:solidFill>
              <a:miter lim="800000"/>
            </a:ln>
          </p:spPr>
          <p:txBody>
            <a:bodyPr tIns="0" bIns="0"/>
            <a:lstStyle/>
            <a:p>
              <a:pPr algn="just">
                <a:lnSpc>
                  <a:spcPct val="120000"/>
                </a:lnSpc>
              </a:pPr>
              <a:r>
                <a:rPr lang="en-US" altLang="zh-CN" sz="1600" b="1" dirty="0"/>
                <a:t>  </a:t>
              </a:r>
              <a:r>
                <a:rPr lang="zh-CN" altLang="en-US" sz="1200" b="1" dirty="0"/>
                <a:t>控制器</a:t>
              </a:r>
              <a:endParaRPr lang="zh-CN" altLang="en-US" sz="1200" b="1" dirty="0">
                <a:latin typeface="Tahoma" pitchFamily="34" charset="0"/>
              </a:endParaRPr>
            </a:p>
          </p:txBody>
        </p:sp>
        <p:sp>
          <p:nvSpPr>
            <p:cNvPr id="41" name="Text Box 7"/>
            <p:cNvSpPr txBox="1">
              <a:spLocks noChangeArrowheads="1"/>
            </p:cNvSpPr>
            <p:nvPr/>
          </p:nvSpPr>
          <p:spPr bwMode="auto">
            <a:xfrm>
              <a:off x="4056" y="1529"/>
              <a:ext cx="870" cy="270"/>
            </a:xfrm>
            <a:prstGeom prst="rect">
              <a:avLst/>
            </a:prstGeom>
            <a:solidFill>
              <a:srgbClr val="FFFFFF"/>
            </a:solidFill>
            <a:ln w="9525">
              <a:solidFill>
                <a:srgbClr val="000000"/>
              </a:solidFill>
              <a:miter lim="800000"/>
            </a:ln>
          </p:spPr>
          <p:txBody>
            <a:bodyPr lIns="54000" tIns="0" rIns="0" bIns="0"/>
            <a:lstStyle/>
            <a:p>
              <a:pPr algn="just">
                <a:lnSpc>
                  <a:spcPct val="120000"/>
                </a:lnSpc>
              </a:pPr>
              <a:r>
                <a:rPr lang="en-US" altLang="zh-CN" sz="1600" b="1"/>
                <a:t> </a:t>
              </a:r>
              <a:r>
                <a:rPr lang="zh-CN" altLang="en-US" sz="1200" b="1"/>
                <a:t>输出设备</a:t>
              </a:r>
              <a:endParaRPr lang="zh-CN" altLang="en-US" sz="1200" b="1">
                <a:latin typeface="Tahoma" pitchFamily="34" charset="0"/>
              </a:endParaRPr>
            </a:p>
          </p:txBody>
        </p:sp>
        <p:sp>
          <p:nvSpPr>
            <p:cNvPr id="42" name="Text Box 8"/>
            <p:cNvSpPr txBox="1">
              <a:spLocks noChangeArrowheads="1"/>
            </p:cNvSpPr>
            <p:nvPr/>
          </p:nvSpPr>
          <p:spPr bwMode="auto">
            <a:xfrm>
              <a:off x="899" y="1529"/>
              <a:ext cx="871" cy="270"/>
            </a:xfrm>
            <a:prstGeom prst="rect">
              <a:avLst/>
            </a:prstGeom>
            <a:solidFill>
              <a:srgbClr val="FFFFFF"/>
            </a:solidFill>
            <a:ln w="12700">
              <a:solidFill>
                <a:schemeClr val="tx1"/>
              </a:solidFill>
              <a:miter lim="800000"/>
            </a:ln>
          </p:spPr>
          <p:txBody>
            <a:bodyPr lIns="54000" tIns="0" rIns="0" bIns="0"/>
            <a:lstStyle/>
            <a:p>
              <a:pPr algn="just">
                <a:lnSpc>
                  <a:spcPct val="120000"/>
                </a:lnSpc>
              </a:pPr>
              <a:r>
                <a:rPr lang="en-US" altLang="zh-CN" sz="1600" b="1"/>
                <a:t> </a:t>
              </a:r>
              <a:r>
                <a:rPr lang="zh-CN" altLang="en-US" sz="1200" b="1"/>
                <a:t>输入设备</a:t>
              </a:r>
              <a:endParaRPr lang="zh-CN" altLang="en-US" sz="1200" b="1">
                <a:latin typeface="Tahoma" pitchFamily="34" charset="0"/>
              </a:endParaRPr>
            </a:p>
          </p:txBody>
        </p:sp>
        <p:sp>
          <p:nvSpPr>
            <p:cNvPr id="43" name="Line 9"/>
            <p:cNvSpPr>
              <a:spLocks noChangeShapeType="1"/>
            </p:cNvSpPr>
            <p:nvPr/>
          </p:nvSpPr>
          <p:spPr bwMode="auto">
            <a:xfrm flipV="1">
              <a:off x="222" y="1663"/>
              <a:ext cx="669" cy="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4" name="Line 10"/>
            <p:cNvSpPr>
              <a:spLocks noChangeShapeType="1"/>
            </p:cNvSpPr>
            <p:nvPr/>
          </p:nvSpPr>
          <p:spPr bwMode="auto">
            <a:xfrm flipV="1">
              <a:off x="1781" y="1655"/>
              <a:ext cx="689" cy="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5" name="Line 11"/>
            <p:cNvSpPr>
              <a:spLocks noChangeShapeType="1"/>
            </p:cNvSpPr>
            <p:nvPr/>
          </p:nvSpPr>
          <p:spPr bwMode="auto">
            <a:xfrm flipV="1">
              <a:off x="3359" y="1655"/>
              <a:ext cx="689" cy="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6" name="Line 12"/>
            <p:cNvSpPr>
              <a:spLocks noChangeShapeType="1"/>
            </p:cNvSpPr>
            <p:nvPr/>
          </p:nvSpPr>
          <p:spPr bwMode="auto">
            <a:xfrm flipV="1">
              <a:off x="4928" y="1666"/>
              <a:ext cx="670" cy="0"/>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7" name="Line 13"/>
            <p:cNvSpPr>
              <a:spLocks noChangeShapeType="1"/>
            </p:cNvSpPr>
            <p:nvPr/>
          </p:nvSpPr>
          <p:spPr bwMode="auto">
            <a:xfrm>
              <a:off x="2690" y="1799"/>
              <a:ext cx="0" cy="381"/>
            </a:xfrm>
            <a:prstGeom prst="line">
              <a:avLst/>
            </a:prstGeom>
            <a:noFill/>
            <a:ln w="28575">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8" name="Line 14"/>
            <p:cNvSpPr>
              <a:spLocks noChangeShapeType="1"/>
            </p:cNvSpPr>
            <p:nvPr/>
          </p:nvSpPr>
          <p:spPr bwMode="auto">
            <a:xfrm flipV="1">
              <a:off x="3149" y="1781"/>
              <a:ext cx="0" cy="382"/>
            </a:xfrm>
            <a:prstGeom prst="line">
              <a:avLst/>
            </a:prstGeom>
            <a:noFill/>
            <a:ln w="28575">
              <a:solidFill>
                <a:schemeClr val="tx2"/>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49" name="Line 15"/>
            <p:cNvSpPr>
              <a:spLocks noChangeShapeType="1"/>
            </p:cNvSpPr>
            <p:nvPr/>
          </p:nvSpPr>
          <p:spPr bwMode="auto">
            <a:xfrm flipV="1">
              <a:off x="3159" y="2447"/>
              <a:ext cx="0" cy="385"/>
            </a:xfrm>
            <a:prstGeom prst="line">
              <a:avLst/>
            </a:prstGeom>
            <a:noFill/>
            <a:ln w="28575">
              <a:solidFill>
                <a:srgbClr val="000000"/>
              </a:solidFill>
              <a:prstDash val="dash"/>
              <a:rou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0" name="Line 16"/>
            <p:cNvSpPr>
              <a:spLocks noChangeShapeType="1"/>
            </p:cNvSpPr>
            <p:nvPr/>
          </p:nvSpPr>
          <p:spPr bwMode="auto">
            <a:xfrm flipV="1">
              <a:off x="1369" y="1817"/>
              <a:ext cx="0" cy="1210"/>
            </a:xfrm>
            <a:prstGeom prst="line">
              <a:avLst/>
            </a:prstGeom>
            <a:noFill/>
            <a:ln w="28575">
              <a:solidFill>
                <a:schemeClr val="tx1"/>
              </a:solidFill>
              <a:prstDash val="dash"/>
              <a:rou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 name="Line 17"/>
            <p:cNvSpPr>
              <a:spLocks noChangeShapeType="1"/>
            </p:cNvSpPr>
            <p:nvPr/>
          </p:nvSpPr>
          <p:spPr bwMode="auto">
            <a:xfrm>
              <a:off x="1370" y="3020"/>
              <a:ext cx="1081" cy="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2" name="Line 18"/>
            <p:cNvSpPr>
              <a:spLocks noChangeShapeType="1"/>
            </p:cNvSpPr>
            <p:nvPr/>
          </p:nvSpPr>
          <p:spPr bwMode="auto">
            <a:xfrm>
              <a:off x="3369" y="3022"/>
              <a:ext cx="1129" cy="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9"/>
            <p:cNvSpPr>
              <a:spLocks noChangeShapeType="1"/>
            </p:cNvSpPr>
            <p:nvPr/>
          </p:nvSpPr>
          <p:spPr bwMode="auto">
            <a:xfrm flipV="1">
              <a:off x="4525" y="1792"/>
              <a:ext cx="0" cy="1212"/>
            </a:xfrm>
            <a:prstGeom prst="line">
              <a:avLst/>
            </a:prstGeom>
            <a:noFill/>
            <a:ln w="28575">
              <a:solidFill>
                <a:srgbClr val="000000"/>
              </a:solidFill>
              <a:prstDash val="dash"/>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 name="Line 20"/>
            <p:cNvSpPr>
              <a:spLocks noChangeShapeType="1"/>
            </p:cNvSpPr>
            <p:nvPr/>
          </p:nvSpPr>
          <p:spPr bwMode="auto">
            <a:xfrm flipH="1" flipV="1">
              <a:off x="2106" y="1732"/>
              <a:ext cx="0" cy="1186"/>
            </a:xfrm>
            <a:prstGeom prst="line">
              <a:avLst/>
            </a:prstGeom>
            <a:noFill/>
            <a:ln w="28575">
              <a:solidFill>
                <a:srgbClr val="000000"/>
              </a:solidFill>
              <a:prstDash val="dash"/>
              <a:rou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5" name="Line 21"/>
            <p:cNvSpPr>
              <a:spLocks noChangeShapeType="1"/>
            </p:cNvSpPr>
            <p:nvPr/>
          </p:nvSpPr>
          <p:spPr bwMode="auto">
            <a:xfrm>
              <a:off x="2106" y="1726"/>
              <a:ext cx="373" cy="0"/>
            </a:xfrm>
            <a:prstGeom prst="line">
              <a:avLst/>
            </a:prstGeom>
            <a:noFill/>
            <a:ln w="28575">
              <a:solidFill>
                <a:srgbClr val="000000"/>
              </a:solidFill>
              <a:prstDash val="dash"/>
              <a:rou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6" name="Line 22"/>
            <p:cNvSpPr>
              <a:spLocks noChangeShapeType="1"/>
            </p:cNvSpPr>
            <p:nvPr/>
          </p:nvSpPr>
          <p:spPr bwMode="auto">
            <a:xfrm>
              <a:off x="2125" y="2926"/>
              <a:ext cx="345" cy="0"/>
            </a:xfrm>
            <a:prstGeom prst="line">
              <a:avLst/>
            </a:prstGeom>
            <a:noFill/>
            <a:ln w="28575">
              <a:solidFill>
                <a:srgbClr val="000000"/>
              </a:solidFill>
              <a:prstDash val="dash"/>
              <a:rou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7" name="Line 23"/>
            <p:cNvSpPr>
              <a:spLocks noChangeShapeType="1"/>
            </p:cNvSpPr>
            <p:nvPr/>
          </p:nvSpPr>
          <p:spPr bwMode="auto">
            <a:xfrm flipH="1" flipV="1">
              <a:off x="3723" y="1716"/>
              <a:ext cx="0" cy="1221"/>
            </a:xfrm>
            <a:prstGeom prst="line">
              <a:avLst/>
            </a:prstGeom>
            <a:noFill/>
            <a:ln w="28575">
              <a:solidFill>
                <a:schemeClr val="tx2"/>
              </a:solidFill>
              <a:rou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8" name="Line 24"/>
            <p:cNvSpPr>
              <a:spLocks noChangeShapeType="1"/>
            </p:cNvSpPr>
            <p:nvPr/>
          </p:nvSpPr>
          <p:spPr bwMode="auto">
            <a:xfrm>
              <a:off x="3350" y="1723"/>
              <a:ext cx="373" cy="0"/>
            </a:xfrm>
            <a:prstGeom prst="line">
              <a:avLst/>
            </a:prstGeom>
            <a:noFill/>
            <a:ln w="28575">
              <a:solidFill>
                <a:schemeClr val="tx2"/>
              </a:solidFill>
              <a:rou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59" name="Line 25"/>
            <p:cNvSpPr>
              <a:spLocks noChangeShapeType="1"/>
            </p:cNvSpPr>
            <p:nvPr/>
          </p:nvSpPr>
          <p:spPr bwMode="auto">
            <a:xfrm>
              <a:off x="3359" y="2924"/>
              <a:ext cx="364" cy="0"/>
            </a:xfrm>
            <a:prstGeom prst="line">
              <a:avLst/>
            </a:prstGeom>
            <a:noFill/>
            <a:ln w="28575">
              <a:solidFill>
                <a:schemeClr val="tx2"/>
              </a:solidFill>
              <a:round/>
              <a:headEnd type="stealth" w="lg" len="lg"/>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0" name="Line 26"/>
            <p:cNvSpPr>
              <a:spLocks noChangeShapeType="1"/>
            </p:cNvSpPr>
            <p:nvPr/>
          </p:nvSpPr>
          <p:spPr bwMode="auto">
            <a:xfrm>
              <a:off x="2681" y="2455"/>
              <a:ext cx="0" cy="381"/>
            </a:xfrm>
            <a:prstGeom prst="line">
              <a:avLst/>
            </a:prstGeom>
            <a:noFill/>
            <a:ln w="28575">
              <a:solidFill>
                <a:schemeClr val="tx2"/>
              </a:solidFill>
              <a:rou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Other"/>
  <p:tag name="MH_ORDER" val="11"/>
</p:tagLst>
</file>

<file path=ppt/tags/tag10.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SubTitle"/>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Other"/>
  <p:tag name="MH_ORDER" val="9"/>
</p:tagLst>
</file>

<file path=ppt/tags/tag2.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90911130330"/>
  <p:tag name="MH_LIBRARY" val="GRAPHIC"/>
  <p:tag name="MH_TYPE" val="Other"/>
  <p:tag name="MH_ORDER" val="6"/>
</p:tagLst>
</file>

<file path=ppt/theme/theme1.xml><?xml version="1.0" encoding="utf-8"?>
<a:theme xmlns:a="http://schemas.openxmlformats.org/drawingml/2006/main" name="冲动型模板">
  <a:themeElements>
    <a:clrScheme name="冲动型模板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冲动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Times New Roman" panose="02020603050405020304"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Times New Roman" panose="02020603050405020304" pitchFamily="18" charset="0"/>
            <a:ea typeface="宋体" pitchFamily="2" charset="-122"/>
          </a:defRPr>
        </a:defPPr>
      </a:lstStyle>
    </a:lnDef>
  </a:objectDefaults>
  <a:extraClrSchemeLst>
    <a:extraClrScheme>
      <a:clrScheme name="冲动型模板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冲动型模板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冲动型模板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冲动型模板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冲动型模板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冲动型模板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4163</Words>
  <Application>Microsoft Office PowerPoint</Application>
  <PresentationFormat>全屏显示(4:3)</PresentationFormat>
  <Paragraphs>574</Paragraphs>
  <Slides>56</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0" baseType="lpstr">
      <vt:lpstr>黑体</vt:lpstr>
      <vt:lpstr>华文细黑</vt:lpstr>
      <vt:lpstr>楷体_GB2312</vt:lpstr>
      <vt:lpstr>宋体</vt:lpstr>
      <vt:lpstr>微软雅黑</vt:lpstr>
      <vt:lpstr>Arial</vt:lpstr>
      <vt:lpstr>Calibri</vt:lpstr>
      <vt:lpstr>Symbol</vt:lpstr>
      <vt:lpstr>Tahoma</vt:lpstr>
      <vt:lpstr>Times New Roman</vt:lpstr>
      <vt:lpstr>Wingdings</vt:lpstr>
      <vt:lpstr>冲动型模板</vt:lpstr>
      <vt:lpstr>MS_ClipArt_Gallery.2</vt:lpstr>
      <vt:lpstr>Picture</vt:lpstr>
      <vt:lpstr>程序设计语言原理</vt:lpstr>
      <vt:lpstr>第一章  计算机语言的学科形态与发展历程</vt:lpstr>
      <vt:lpstr>计算学科中的抽象形态</vt:lpstr>
      <vt:lpstr>计算学科中的理论形态</vt:lpstr>
      <vt:lpstr>计算学科中的设计形态</vt:lpstr>
      <vt:lpstr>计算学科中3个学科形态内在联系</vt:lpstr>
      <vt:lpstr>PowerPoint 演示文稿</vt:lpstr>
      <vt:lpstr>PowerPoint 演示文稿</vt:lpstr>
      <vt:lpstr>PowerPoint 演示文稿</vt:lpstr>
      <vt:lpstr>PowerPoint 演示文稿</vt:lpstr>
      <vt:lpstr>PowerPoint 演示文稿</vt:lpstr>
      <vt:lpstr>目录</vt:lpstr>
      <vt:lpstr>  </vt:lpstr>
      <vt:lpstr>形式语言的基本特点</vt:lpstr>
      <vt:lpstr>形式语言的语法</vt:lpstr>
      <vt:lpstr>图灵机</vt:lpstr>
      <vt:lpstr>图灵机</vt:lpstr>
      <vt:lpstr>图灵机</vt:lpstr>
      <vt:lpstr>一个给定机器的“程序”</vt:lpstr>
      <vt:lpstr>图灵机及其他计算模型</vt:lpstr>
      <vt:lpstr>图灵机的计算能力</vt:lpstr>
      <vt:lpstr>冯·诺依曼型计算机 </vt:lpstr>
      <vt:lpstr>冯·诺依曼型计算机的组织结构 </vt:lpstr>
      <vt:lpstr>指令系统</vt:lpstr>
      <vt:lpstr>CISC</vt:lpstr>
      <vt:lpstr>CISC缺点</vt:lpstr>
      <vt:lpstr>RISC</vt:lpstr>
      <vt:lpstr>机器指令</vt:lpstr>
      <vt:lpstr>计算机语言在裸机级所取得的主要成果</vt:lpstr>
      <vt:lpstr>  </vt:lpstr>
      <vt:lpstr>汇编语言</vt:lpstr>
      <vt:lpstr>汇编语言</vt:lpstr>
      <vt:lpstr>虚拟机</vt:lpstr>
      <vt:lpstr>虚拟机的层次之分</vt:lpstr>
      <vt:lpstr>虚拟机的意义和作用 </vt:lpstr>
      <vt:lpstr>高级语言</vt:lpstr>
      <vt:lpstr>高级语言的分类</vt:lpstr>
      <vt:lpstr>高级语言的形式化 </vt:lpstr>
      <vt:lpstr>高级语言的形式化</vt:lpstr>
      <vt:lpstr>高级语言简史</vt:lpstr>
      <vt:lpstr>PowerPoint 演示文稿</vt:lpstr>
      <vt:lpstr>Platform-Based Development (PBD)</vt:lpstr>
      <vt:lpstr>软件开发新趋势</vt:lpstr>
      <vt:lpstr>高级语言中抽象、理论和设计形态</vt:lpstr>
      <vt:lpstr>PowerPoint 演示文稿</vt:lpstr>
      <vt:lpstr>计算机语言的划分</vt:lpstr>
      <vt:lpstr>4GL</vt:lpstr>
      <vt:lpstr>     应用语言中有关抽象、理论和设计形态的主要内容 </vt:lpstr>
      <vt:lpstr>二十一世纪语言趋势</vt:lpstr>
      <vt:lpstr>PowerPoint 演示文稿</vt:lpstr>
      <vt:lpstr>PowerPoint 演示文稿</vt:lpstr>
      <vt:lpstr>PowerPoint 演示文稿</vt:lpstr>
      <vt:lpstr> 语言分类</vt:lpstr>
      <vt:lpstr>续</vt:lpstr>
      <vt:lpstr>重要语言20种</vt:lpstr>
      <vt:lpstr>课程编程语言要求</vt:lpstr>
    </vt:vector>
  </TitlesOfParts>
  <Company>oops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历史回顾与语言分类</dc:title>
  <dc:creator>徐飞</dc:creator>
  <cp:lastModifiedBy>zhao jie</cp:lastModifiedBy>
  <cp:revision>362</cp:revision>
  <dcterms:created xsi:type="dcterms:W3CDTF">2019-09-12T08:16:56Z</dcterms:created>
  <dcterms:modified xsi:type="dcterms:W3CDTF">2019-09-12T10:21:38Z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