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7"/>
  </p:notesMasterIdLst>
  <p:sldIdLst>
    <p:sldId id="256" r:id="rId3"/>
    <p:sldId id="405" r:id="rId4"/>
    <p:sldId id="376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414" r:id="rId14"/>
    <p:sldId id="415" r:id="rId15"/>
    <p:sldId id="28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4">
          <p15:clr>
            <a:srgbClr val="A4A3A4"/>
          </p15:clr>
        </p15:guide>
        <p15:guide id="2" pos="314">
          <p15:clr>
            <a:srgbClr val="A4A3A4"/>
          </p15:clr>
        </p15:guide>
        <p15:guide id="3" orient="horz" pos="2653">
          <p15:clr>
            <a:srgbClr val="A4A3A4"/>
          </p15:clr>
        </p15:guide>
        <p15:guide id="4" pos="7576">
          <p15:clr>
            <a:srgbClr val="A4A3A4"/>
          </p15:clr>
        </p15:guide>
        <p15:guide id="5" pos="1142">
          <p15:clr>
            <a:srgbClr val="A4A3A4"/>
          </p15:clr>
        </p15:guide>
        <p15:guide id="6" orient="horz" pos="2160">
          <p15:clr>
            <a:srgbClr val="A4A3A4"/>
          </p15:clr>
        </p15:guide>
        <p15:guide id="7" orient="horz" pos="10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2A64D2"/>
    <a:srgbClr val="E0E0E0"/>
    <a:srgbClr val="116EAF"/>
    <a:srgbClr val="3DA7FD"/>
    <a:srgbClr val="1438D1"/>
    <a:srgbClr val="3FAFFD"/>
    <a:srgbClr val="5FA0E3"/>
    <a:srgbClr val="FCBE2C"/>
    <a:srgbClr val="118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86572" autoAdjust="0"/>
  </p:normalViewPr>
  <p:slideViewPr>
    <p:cSldViewPr snapToGrid="0" showGuides="1">
      <p:cViewPr varScale="1">
        <p:scale>
          <a:sx n="110" d="100"/>
          <a:sy n="110" d="100"/>
        </p:scale>
        <p:origin x="810" y="96"/>
      </p:cViewPr>
      <p:guideLst>
        <p:guide orient="horz" pos="2824"/>
        <p:guide pos="314"/>
        <p:guide orient="horz" pos="2653"/>
        <p:guide pos="7576"/>
        <p:guide pos="1142"/>
        <p:guide orient="horz" pos="2160"/>
        <p:guide orient="horz" pos="10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2E80F96-9820-4CA6-AD38-E3CD7DE1BCB2}" type="datetimeFigureOut">
              <a:rPr lang="zh-CN" altLang="en-US" smtClean="0"/>
              <a:t>21/1/9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EB011A8-E05E-4B93-9FD6-542999B8B1C9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53DC1-3190-4821-A8F7-18A8698288B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742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通过优化技术，使得系统产生性能剩余，这部分空间可以采用提升</a:t>
            </a:r>
            <a:r>
              <a:rPr lang="en-US" altLang="zh-CN"/>
              <a:t>CU</a:t>
            </a:r>
            <a:r>
              <a:rPr lang="zh-CN" altLang="en-US"/>
              <a:t>个数</a:t>
            </a:r>
            <a:r>
              <a:rPr lang="en-US" altLang="zh-CN"/>
              <a:t>/</a:t>
            </a:r>
            <a:r>
              <a:rPr lang="zh-CN" altLang="en-US"/>
              <a:t>频率以补充，形成优势互补。</a:t>
            </a:r>
            <a:endParaRPr lang="en-US" altLang="zh-CN"/>
          </a:p>
          <a:p>
            <a:r>
              <a:rPr lang="zh-CN" altLang="en-US"/>
              <a:t>例如在采用低功耗链路和流量压缩技术后，片间传输瓶颈问题得以缓解，这时，可继续提升</a:t>
            </a:r>
            <a:r>
              <a:rPr lang="en-US" altLang="zh-CN"/>
              <a:t>CU</a:t>
            </a:r>
            <a:r>
              <a:rPr lang="zh-CN" altLang="en-US"/>
              <a:t>单元个数或计算频率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最后个人感想，</a:t>
            </a:r>
            <a:r>
              <a:rPr lang="en-US" altLang="zh-CN"/>
              <a:t>E</a:t>
            </a:r>
            <a:r>
              <a:rPr lang="zh-CN" altLang="en-US"/>
              <a:t>级计算机为了实现计算速度的提升，已经不单单需要硬件的提升，还应与应用紧密结合，不同应用在超算机执行过程中，系统所处的瓶颈是不同的，需要针对这些应用做相应的优化，以寻求最大效能比。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202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84550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以上就是我答辩的全部内容，感谢各位的聆听，请各位评委老师批评指正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我的汇报主要分为以下五部分：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4953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作者首先分析这三类不同应用的执行特征，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85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通过对以上三种不同应用执行特性的分析，可以大致得出对于不同程序的执行，其所在瓶颈在什么地方，以及为如何优化提供了大致方向。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通过上次的分享，我们得知片上</a:t>
            </a:r>
            <a:r>
              <a:rPr lang="en-US" altLang="zh-CN"/>
              <a:t>DRAM</a:t>
            </a:r>
            <a:r>
              <a:rPr lang="zh-CN" altLang="en-US"/>
              <a:t>为应用程序提供高带宽的支持，应用程序有限从片上内存获取数据，那么当作为</a:t>
            </a:r>
            <a:r>
              <a:rPr lang="en-US" altLang="zh-CN"/>
              <a:t>cache</a:t>
            </a:r>
            <a:r>
              <a:rPr lang="zh-CN" altLang="en-US"/>
              <a:t>的片上</a:t>
            </a:r>
            <a:r>
              <a:rPr lang="en-US" altLang="zh-CN"/>
              <a:t>DRAM</a:t>
            </a:r>
            <a:r>
              <a:rPr lang="zh-CN" altLang="en-US"/>
              <a:t>出现数据缺失时，不同应用出现的性能下降情况。如图所示是在片内</a:t>
            </a:r>
            <a:r>
              <a:rPr lang="en-US" altLang="zh-CN"/>
              <a:t>DRAM</a:t>
            </a:r>
            <a:r>
              <a:rPr lang="zh-CN" altLang="en-US"/>
              <a:t>缓存缺失不同比例时，不同应用的性能下降情况。</a:t>
            </a:r>
            <a:endParaRPr lang="en-US" altLang="zh-CN"/>
          </a:p>
          <a:p>
            <a:r>
              <a:rPr lang="zh-CN" altLang="en-US"/>
              <a:t>可以看到像是</a:t>
            </a:r>
            <a:r>
              <a:rPr lang="en-US" altLang="zh-CN"/>
              <a:t>MaxFlops</a:t>
            </a:r>
            <a:r>
              <a:rPr lang="zh-CN" altLang="en-US"/>
              <a:t>这类计算密集型应用，由于其高度的计算并行性以及对于缓存的有效控制，使得其对于缓存的缺失不敏感，而像</a:t>
            </a:r>
            <a:r>
              <a:rPr lang="en-US" altLang="zh-CN"/>
              <a:t>XSBench</a:t>
            </a:r>
            <a:r>
              <a:rPr lang="zh-CN" altLang="en-US"/>
              <a:t>和</a:t>
            </a:r>
            <a:r>
              <a:rPr lang="en-US" altLang="zh-CN"/>
              <a:t>SNAP</a:t>
            </a:r>
            <a:r>
              <a:rPr lang="zh-CN" altLang="en-US"/>
              <a:t>这类访存密集型应用，当缓存缺失比例增加时，应用性能下降较为明显。</a:t>
            </a:r>
            <a:endParaRPr lang="en-US" altLang="zh-CN"/>
          </a:p>
          <a:p>
            <a:r>
              <a:rPr lang="zh-CN" altLang="en-US"/>
              <a:t>综上，计算密集型应用可以组织在较大的网络规模上，以进一步提升计算峰值性能。访存密集型应用，考虑提升片上DRAM容量和频率，不适合在网络规模较大的机器上运行，否则会因为访存延迟和总线竞争影响程序执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888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该实验对比了片外两种存储架构（完全基于</a:t>
            </a:r>
            <a:r>
              <a:rPr lang="en-US" altLang="zh-CN"/>
              <a:t>DRAM</a:t>
            </a:r>
            <a:r>
              <a:rPr lang="zh-CN" altLang="en-US"/>
              <a:t>和</a:t>
            </a:r>
            <a:r>
              <a:rPr lang="en-US" altLang="zh-CN"/>
              <a:t>DRAM+NVM</a:t>
            </a:r>
            <a:r>
              <a:rPr lang="zh-CN" altLang="en-US"/>
              <a:t>）在不同应用场景下的功耗对比。因此这类应用适合于采取</a:t>
            </a:r>
            <a:r>
              <a:rPr lang="en-US" altLang="zh-CN"/>
              <a:t>NVM</a:t>
            </a:r>
            <a:r>
              <a:rPr lang="zh-CN" altLang="en-US"/>
              <a:t>作为后备存储器，以提供高效、大容量的存储资源。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011A8-E05E-4B93-9FD6-542999B8B1C9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76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背景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1615440" y="497945"/>
            <a:ext cx="1225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2">
                    <a:lumMod val="9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  <a:endParaRPr lang="zh-CN" altLang="en-US" b="1" dirty="0">
              <a:solidFill>
                <a:schemeClr val="bg2">
                  <a:lumMod val="9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梯形 53"/>
          <p:cNvSpPr/>
          <p:nvPr userDrawn="1"/>
        </p:nvSpPr>
        <p:spPr>
          <a:xfrm>
            <a:off x="0" y="381678"/>
            <a:ext cx="1295400" cy="634321"/>
          </a:xfrm>
          <a:custGeom>
            <a:avLst/>
            <a:gdLst>
              <a:gd name="connsiteX0" fmla="*/ 0 w 1295400"/>
              <a:gd name="connsiteY0" fmla="*/ 634321 h 634321"/>
              <a:gd name="connsiteX1" fmla="*/ 0 w 1295400"/>
              <a:gd name="connsiteY1" fmla="*/ 0 h 634321"/>
              <a:gd name="connsiteX2" fmla="*/ 1295400 w 1295400"/>
              <a:gd name="connsiteY2" fmla="*/ 0 h 634321"/>
              <a:gd name="connsiteX3" fmla="*/ 1295400 w 1295400"/>
              <a:gd name="connsiteY3" fmla="*/ 634321 h 634321"/>
              <a:gd name="connsiteX4" fmla="*/ 0 w 1295400"/>
              <a:gd name="connsiteY4" fmla="*/ 634321 h 634321"/>
              <a:gd name="connsiteX0-1" fmla="*/ 0 w 1295400"/>
              <a:gd name="connsiteY0-2" fmla="*/ 649561 h 649561"/>
              <a:gd name="connsiteX1-3" fmla="*/ 0 w 1295400"/>
              <a:gd name="connsiteY1-4" fmla="*/ 15240 h 649561"/>
              <a:gd name="connsiteX2-5" fmla="*/ 731520 w 1295400"/>
              <a:gd name="connsiteY2-6" fmla="*/ 0 h 649561"/>
              <a:gd name="connsiteX3-7" fmla="*/ 1295400 w 1295400"/>
              <a:gd name="connsiteY3-8" fmla="*/ 649561 h 649561"/>
              <a:gd name="connsiteX4-9" fmla="*/ 0 w 1295400"/>
              <a:gd name="connsiteY4-10" fmla="*/ 649561 h 649561"/>
              <a:gd name="connsiteX0-11" fmla="*/ 0 w 1295400"/>
              <a:gd name="connsiteY0-12" fmla="*/ 649561 h 649561"/>
              <a:gd name="connsiteX1-13" fmla="*/ 0 w 1295400"/>
              <a:gd name="connsiteY1-14" fmla="*/ 15240 h 649561"/>
              <a:gd name="connsiteX2-15" fmla="*/ 975360 w 1295400"/>
              <a:gd name="connsiteY2-16" fmla="*/ 0 h 649561"/>
              <a:gd name="connsiteX3-17" fmla="*/ 1295400 w 1295400"/>
              <a:gd name="connsiteY3-18" fmla="*/ 649561 h 649561"/>
              <a:gd name="connsiteX4-19" fmla="*/ 0 w 1295400"/>
              <a:gd name="connsiteY4-20" fmla="*/ 649561 h 649561"/>
              <a:gd name="connsiteX0-21" fmla="*/ 0 w 1295400"/>
              <a:gd name="connsiteY0-22" fmla="*/ 634321 h 634321"/>
              <a:gd name="connsiteX1-23" fmla="*/ 0 w 1295400"/>
              <a:gd name="connsiteY1-24" fmla="*/ 0 h 634321"/>
              <a:gd name="connsiteX2-25" fmla="*/ 975360 w 1295400"/>
              <a:gd name="connsiteY2-26" fmla="*/ 0 h 634321"/>
              <a:gd name="connsiteX3-27" fmla="*/ 1295400 w 1295400"/>
              <a:gd name="connsiteY3-28" fmla="*/ 634321 h 634321"/>
              <a:gd name="connsiteX4-29" fmla="*/ 0 w 1295400"/>
              <a:gd name="connsiteY4-30" fmla="*/ 634321 h 63432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95400" h="634321">
                <a:moveTo>
                  <a:pt x="0" y="634321"/>
                </a:moveTo>
                <a:lnTo>
                  <a:pt x="0" y="0"/>
                </a:lnTo>
                <a:lnTo>
                  <a:pt x="975360" y="0"/>
                </a:lnTo>
                <a:lnTo>
                  <a:pt x="1295400" y="634321"/>
                </a:lnTo>
                <a:lnTo>
                  <a:pt x="0" y="634321"/>
                </a:lnTo>
                <a:close/>
              </a:path>
            </a:pathLst>
          </a:custGeom>
          <a:solidFill>
            <a:srgbClr val="116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88680" y="382905"/>
            <a:ext cx="3481070" cy="529590"/>
          </a:xfrm>
          <a:prstGeom prst="rect">
            <a:avLst/>
          </a:prstGeom>
        </p:spPr>
      </p:pic>
      <p:cxnSp>
        <p:nvCxnSpPr>
          <p:cNvPr id="2" name="直接连接符 1"/>
          <p:cNvCxnSpPr/>
          <p:nvPr userDrawn="1"/>
        </p:nvCxnSpPr>
        <p:spPr>
          <a:xfrm>
            <a:off x="-10160" y="1075690"/>
            <a:ext cx="12303760" cy="1016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92028" y="4211659"/>
            <a:ext cx="11445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/>
              <a:t>Design and Analysis of an APU for Exascale Computing</a:t>
            </a:r>
            <a:endParaRPr lang="zh-CN" altLang="en-US" sz="3200" b="1" dirty="0">
              <a:solidFill>
                <a:schemeClr val="tx1">
                  <a:lumMod val="85000"/>
                  <a:lumOff val="15000"/>
                  <a:alpha val="81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92028" y="4964671"/>
            <a:ext cx="11445765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/home/qys/Desktop/通知书/主页.jpeg主页"/>
          <p:cNvPicPr>
            <a:picLocks noChangeAspect="1"/>
          </p:cNvPicPr>
          <p:nvPr/>
        </p:nvPicPr>
        <p:blipFill rotWithShape="1">
          <a:blip r:embed="rId3"/>
          <a:srcRect t="31657" b="17773"/>
          <a:stretch/>
        </p:blipFill>
        <p:spPr>
          <a:xfrm>
            <a:off x="-72813" y="-1"/>
            <a:ext cx="12272433" cy="315806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-20884" y="-1"/>
            <a:ext cx="12271587" cy="356446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5059340" y="2156944"/>
            <a:ext cx="2112000" cy="211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/>
          </a:p>
        </p:txBody>
      </p:sp>
      <p:pic>
        <p:nvPicPr>
          <p:cNvPr id="4" name="Picture 3" descr="/home/qys/Desktop/通知书/timg.pngtim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92028" y="460407"/>
            <a:ext cx="2500630" cy="474980"/>
          </a:xfrm>
          <a:prstGeom prst="rect">
            <a:avLst/>
          </a:prstGeom>
        </p:spPr>
      </p:pic>
      <p:pic>
        <p:nvPicPr>
          <p:cNvPr id="6" name="Picture 5" descr="/home/qys/Desktop/通知书/logo.jpeglogo"/>
          <p:cNvPicPr>
            <a:picLocks noChangeAspect="1"/>
          </p:cNvPicPr>
          <p:nvPr/>
        </p:nvPicPr>
        <p:blipFill>
          <a:blip r:embed="rId5"/>
          <a:srcRect l="31569" t="13284" r="33595" b="7021"/>
          <a:stretch>
            <a:fillRect/>
          </a:stretch>
        </p:blipFill>
        <p:spPr>
          <a:xfrm>
            <a:off x="5393055" y="2448560"/>
            <a:ext cx="1443990" cy="13887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49140" y="5288280"/>
            <a:ext cx="3807460" cy="1035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spcAft>
                <a:spcPts val="1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武仕沛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ZY2006357  50%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>
              <a:spcAft>
                <a:spcPts val="1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温雅楠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SY2006345  50%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3033" y="350340"/>
            <a:ext cx="3481070" cy="529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72"/>
    </mc:Choice>
    <mc:Fallback xmlns="">
      <p:transition spd="slow" advTm="98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实验测试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DE1A6F-39AF-488F-BFA9-259DC2BEB498}"/>
              </a:ext>
            </a:extLst>
          </p:cNvPr>
          <p:cNvSpPr txBox="1"/>
          <p:nvPr/>
        </p:nvSpPr>
        <p:spPr>
          <a:xfrm>
            <a:off x="482139" y="1509828"/>
            <a:ext cx="407019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不同存储器的功耗测试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6DC734-403A-449C-BF16-5E95C631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979" y="2002112"/>
            <a:ext cx="5034118" cy="360983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8BEE86A-9493-4BE4-8F3A-962A939F0C35}"/>
              </a:ext>
            </a:extLst>
          </p:cNvPr>
          <p:cNvSpPr txBox="1"/>
          <p:nvPr/>
        </p:nvSpPr>
        <p:spPr>
          <a:xfrm>
            <a:off x="482139" y="2505670"/>
            <a:ext cx="48862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片外</a:t>
            </a:r>
            <a:r>
              <a:rPr lang="en-US" altLang="zh-CN"/>
              <a:t>NVM</a:t>
            </a:r>
            <a:r>
              <a:rPr lang="zh-CN" altLang="en-US"/>
              <a:t>有助于解决容量问题，用于数据存储的静态功耗低，但数据读写时的动态功耗高。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D8761A-9182-4FD9-85CF-ED1011BA8D60}"/>
              </a:ext>
            </a:extLst>
          </p:cNvPr>
          <p:cNvSpPr txBox="1"/>
          <p:nvPr/>
        </p:nvSpPr>
        <p:spPr>
          <a:xfrm>
            <a:off x="482139" y="3580618"/>
            <a:ext cx="52697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CoMD、MaxFlops这些计算密集型应用，片外流量较低，得益于NVM的静态低功耗，使得系统总功耗较低，适合混合架构。</a:t>
            </a:r>
            <a:endParaRPr lang="en-US" altLang="zh-CN"/>
          </a:p>
          <a:p>
            <a:r>
              <a:rPr lang="zh-CN" altLang="en-US"/>
              <a:t>而其他应用，较大的片外流量，因此受制于NVM的高动态功耗，系统总体功耗有明显增加，需要综合功耗和容量需求两方面，选择合适的配置参数。</a:t>
            </a:r>
          </a:p>
        </p:txBody>
      </p:sp>
    </p:spTree>
    <p:extLst>
      <p:ext uri="{BB962C8B-B14F-4D97-AF65-F5344CB8AC3E}">
        <p14:creationId xmlns:p14="http://schemas.microsoft.com/office/powerpoint/2010/main" val="350456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验证及测试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4FD75C-47E8-4A3C-99BD-23A396395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282" y="1747175"/>
            <a:ext cx="5578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>
                <a:latin typeface="+mn-lt"/>
              </a:rPr>
              <a:t>在不牺牲程序性能的前提下，通过优化技术，降低整机功耗，平衡系统负载率。</a:t>
            </a:r>
            <a:endParaRPr lang="en-US" altLang="zh-CN">
              <a:latin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5AAE2E-F56D-46A9-82F0-C4FF9764C37A}"/>
              </a:ext>
            </a:extLst>
          </p:cNvPr>
          <p:cNvSpPr txBox="1"/>
          <p:nvPr/>
        </p:nvSpPr>
        <p:spPr>
          <a:xfrm>
            <a:off x="736282" y="2626420"/>
            <a:ext cx="72609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Asynchronous Compute Units(</a:t>
            </a:r>
            <a:r>
              <a:rPr lang="zh-CN" altLang="en-US"/>
              <a:t>片内异步交换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/>
              <a:t>4.3%</a:t>
            </a:r>
            <a:r>
              <a:rPr lang="zh-CN" altLang="en-US"/>
              <a:t>功耗节省</a:t>
            </a:r>
            <a:endParaRPr lang="en-US" altLang="zh-CN"/>
          </a:p>
          <a:p>
            <a:r>
              <a:rPr lang="en-US" altLang="zh-CN"/>
              <a:t>DRAM Traffic Compression(</a:t>
            </a:r>
            <a:r>
              <a:rPr lang="zh-CN" altLang="en-US"/>
              <a:t>片间流量压缩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/>
              <a:t>1.7%</a:t>
            </a:r>
            <a:r>
              <a:rPr lang="zh-CN" altLang="en-US"/>
              <a:t>功耗节省</a:t>
            </a:r>
          </a:p>
          <a:p>
            <a:r>
              <a:rPr lang="en-US" altLang="zh-CN"/>
              <a:t>Asynchronous Routers(</a:t>
            </a:r>
            <a:r>
              <a:rPr lang="zh-CN" altLang="en-US"/>
              <a:t>片外异步路由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/>
              <a:t>3%</a:t>
            </a:r>
            <a:r>
              <a:rPr lang="zh-CN" altLang="en-US"/>
              <a:t>功耗节省</a:t>
            </a:r>
            <a:endParaRPr lang="en-US" altLang="zh-CN"/>
          </a:p>
          <a:p>
            <a:r>
              <a:rPr lang="en-US" altLang="zh-CN"/>
              <a:t>Low-Power Links(</a:t>
            </a:r>
            <a:r>
              <a:rPr lang="zh-CN" altLang="en-US"/>
              <a:t>低功耗链路</a:t>
            </a:r>
            <a:r>
              <a:rPr lang="en-US" altLang="zh-CN"/>
              <a:t>)</a:t>
            </a:r>
            <a:r>
              <a:rPr lang="zh-CN" altLang="en-US"/>
              <a:t>： </a:t>
            </a:r>
            <a:r>
              <a:rPr lang="en-US" altLang="zh-CN"/>
              <a:t>1.6%</a:t>
            </a:r>
            <a:r>
              <a:rPr lang="zh-CN" altLang="en-US"/>
              <a:t>功耗节省</a:t>
            </a:r>
            <a:endParaRPr lang="en-US" altLang="zh-CN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C54BB2E-3CE8-40E8-ABE7-08A210D82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757" y="3226584"/>
            <a:ext cx="5501293" cy="3308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82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验证及测试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43FEF1-75E8-47DD-B157-31700459D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674" y="4336238"/>
            <a:ext cx="5363323" cy="231489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7303037-AE38-4C1D-ADC4-32069C331434}"/>
              </a:ext>
            </a:extLst>
          </p:cNvPr>
          <p:cNvSpPr txBox="1"/>
          <p:nvPr/>
        </p:nvSpPr>
        <p:spPr>
          <a:xfrm>
            <a:off x="153810" y="2505670"/>
            <a:ext cx="6164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各类应用在采用优化技术后，单位瓦特所提升的性能比。</a:t>
            </a:r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B24C74-BD77-4CE1-8E6A-3BC69BD64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634" y="1689334"/>
            <a:ext cx="5511363" cy="264690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C3A6570-7B9C-4B76-A1D6-53EA808AF6EB}"/>
              </a:ext>
            </a:extLst>
          </p:cNvPr>
          <p:cNvSpPr txBox="1"/>
          <p:nvPr/>
        </p:nvSpPr>
        <p:spPr>
          <a:xfrm>
            <a:off x="153810" y="5035415"/>
            <a:ext cx="6164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20MW</a:t>
            </a:r>
            <a:r>
              <a:rPr lang="zh-CN" altLang="en-US"/>
              <a:t>功耗的限制下，提升</a:t>
            </a:r>
            <a:r>
              <a:rPr lang="en-US" altLang="zh-CN"/>
              <a:t>CU</a:t>
            </a:r>
            <a:r>
              <a:rPr lang="zh-CN" altLang="en-US"/>
              <a:t>个数所得到的整机计算峰值。最终可达到</a:t>
            </a:r>
            <a:r>
              <a:rPr lang="en-US" altLang="zh-CN"/>
              <a:t>1.86E</a:t>
            </a:r>
            <a:r>
              <a:rPr lang="zh-CN" altLang="en-US"/>
              <a:t>级别的算力。</a:t>
            </a:r>
          </a:p>
        </p:txBody>
      </p:sp>
    </p:spTree>
    <p:extLst>
      <p:ext uri="{BB962C8B-B14F-4D97-AF65-F5344CB8AC3E}">
        <p14:creationId xmlns:p14="http://schemas.microsoft.com/office/powerpoint/2010/main" val="135112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论文感想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303037-AE38-4C1D-ADC4-32069C331434}"/>
              </a:ext>
            </a:extLst>
          </p:cNvPr>
          <p:cNvSpPr txBox="1"/>
          <p:nvPr/>
        </p:nvSpPr>
        <p:spPr>
          <a:xfrm>
            <a:off x="153809" y="2505670"/>
            <a:ext cx="89379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E</a:t>
            </a:r>
            <a:r>
              <a:rPr lang="zh-CN" altLang="en-US"/>
              <a:t>级计算机比传统计算机更专用，更追求极限性能，不仅硬件组成要求苛刻，同时对于运行在之上的软件十分敏感，本篇论文将应用大体分为计算密集型、访存密集型、均衡型，从</a:t>
            </a:r>
            <a:r>
              <a:rPr lang="en-US" altLang="zh-CN"/>
              <a:t>APU</a:t>
            </a:r>
            <a:r>
              <a:rPr lang="zh-CN" altLang="en-US"/>
              <a:t>、内存和功耗多个角度分析如何针对不同应用做硬件上的适配。在追求极致效能的超算机上，软硬件越发的无法分开。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10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29755" y="3072353"/>
            <a:ext cx="6961517" cy="1198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gradFill>
                  <a:gsLst>
                    <a:gs pos="0">
                      <a:schemeClr val="accent3">
                        <a:lumMod val="50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9000000" scaled="0"/>
                </a:gradFill>
                <a:latin typeface="华文行楷" panose="02010800040101010101" pitchFamily="2" charset="-122"/>
                <a:ea typeface="华文行楷" panose="02010800040101010101" pitchFamily="2" charset="-122"/>
              </a:rPr>
              <a:t>谢谢指正！</a:t>
            </a:r>
          </a:p>
        </p:txBody>
      </p:sp>
      <p:sp>
        <p:nvSpPr>
          <p:cNvPr id="5" name="椭圆 4"/>
          <p:cNvSpPr/>
          <p:nvPr/>
        </p:nvSpPr>
        <p:spPr>
          <a:xfrm>
            <a:off x="3622257" y="2015167"/>
            <a:ext cx="114300" cy="3314700"/>
          </a:xfrm>
          <a:prstGeom prst="ellipse">
            <a:avLst/>
          </a:prstGeom>
          <a:gradFill flip="none" rotWithShape="1">
            <a:gsLst>
              <a:gs pos="0">
                <a:schemeClr val="bg1">
                  <a:alpha val="70000"/>
                </a:schemeClr>
              </a:gs>
              <a:gs pos="5600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266545" y="184727"/>
            <a:ext cx="3925455" cy="794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2364" y="6326372"/>
            <a:ext cx="2623127" cy="485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 descr="/home/qys/Desktop/通知书/logo.jpeglogo"/>
          <p:cNvPicPr>
            <a:picLocks noChangeAspect="1"/>
          </p:cNvPicPr>
          <p:nvPr/>
        </p:nvPicPr>
        <p:blipFill>
          <a:blip r:embed="rId3"/>
          <a:srcRect l="31569" t="13284" r="33595" b="7021"/>
          <a:stretch>
            <a:fillRect/>
          </a:stretch>
        </p:blipFill>
        <p:spPr>
          <a:xfrm>
            <a:off x="1325880" y="2662555"/>
            <a:ext cx="2099945" cy="2019300"/>
          </a:xfrm>
          <a:prstGeom prst="rect">
            <a:avLst/>
          </a:prstGeom>
        </p:spPr>
      </p:pic>
      <p:pic>
        <p:nvPicPr>
          <p:cNvPr id="7" name="图片 6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590" y="382905"/>
            <a:ext cx="3481070" cy="5295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590" y="382905"/>
            <a:ext cx="3481070" cy="529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84881" y="513986"/>
            <a:ext cx="2667718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级计算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                  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66545" y="184727"/>
            <a:ext cx="3925455" cy="794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0160" y="1075690"/>
            <a:ext cx="12303760" cy="1016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680" y="382905"/>
            <a:ext cx="3481070" cy="5295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85215" y="1774190"/>
            <a:ext cx="1002220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目标：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100,000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个互联节点，每秒可进行百亿亿次计算。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每个节点传送 10 teraflops数据功耗要少于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200W</a:t>
            </a:r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截至2020年11月，最快的超算Fugaku的峰值运行速度达到442010 TFlop/s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挑战：内存容量，传输速率，功耗等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0120" y="4124325"/>
            <a:ext cx="3872230" cy="222885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590" y="382905"/>
            <a:ext cx="3481070" cy="529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84881" y="513986"/>
            <a:ext cx="2667718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设计及实现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                  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66545" y="184727"/>
            <a:ext cx="3925455" cy="794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0160" y="1075690"/>
            <a:ext cx="12303760" cy="1016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680" y="382905"/>
            <a:ext cx="3481070" cy="5295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23950" y="1475105"/>
            <a:ext cx="73647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APU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：集成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GPU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与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CPU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GPU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具有高吞吐量的特性，从而提高计算能力。多核高性能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CPU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负责处理串行化程序。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5115" y="1184910"/>
            <a:ext cx="1938020" cy="2096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475" y="3369310"/>
            <a:ext cx="4796155" cy="3267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172075" y="3825240"/>
            <a:ext cx="661035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内存技术：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3D-stacked DRAM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直接堆叠到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GPU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上，可以提供高带宽。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External Memory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提供大容量。在内存管理上，操作系统将尽可能提高到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DRAM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访问数据的比例。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590" y="382905"/>
            <a:ext cx="3481070" cy="529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84881" y="513986"/>
            <a:ext cx="2667718" cy="3987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设计及实现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                  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66545" y="184727"/>
            <a:ext cx="3925455" cy="794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-10160" y="1075690"/>
            <a:ext cx="12303760" cy="10160"/>
          </a:xfrm>
          <a:prstGeom prst="line">
            <a:avLst/>
          </a:prstGeom>
          <a:ln w="28575" cmpd="sng"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680" y="382905"/>
            <a:ext cx="3481070" cy="5295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9115" y="2044700"/>
            <a:ext cx="68681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模块化芯片设计：</a:t>
            </a:r>
            <a:r>
              <a:rPr 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E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级节点要求将计算单元和内存集成 到一起，使用堆叠技术将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EHP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分为由芯片和有源插入器。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22630" y="3929380"/>
            <a:ext cx="97942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可靠性设计：多线程冗余技术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功耗优化：近似阈值计算，异步电路，数据压缩电路等</a:t>
            </a:r>
          </a:p>
          <a:p>
            <a:pPr indent="0">
              <a:buFont typeface="Arial" panose="020B0604020202020204" pitchFamily="34" charset="0"/>
              <a:buNone/>
            </a:pP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2845" y="1840865"/>
            <a:ext cx="4619625" cy="21831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实验测试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77B081-8919-4BE9-BCD1-255F46A16CD6}"/>
              </a:ext>
            </a:extLst>
          </p:cNvPr>
          <p:cNvSpPr txBox="1"/>
          <p:nvPr/>
        </p:nvSpPr>
        <p:spPr>
          <a:xfrm>
            <a:off x="662312" y="1590514"/>
            <a:ext cx="7842496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作者分析了三种不同类型的应用在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E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级计算机节点上的执行行为，指出该体系架构的瓶颈所在，从延迟、功耗两个指标分析如何改善现有体系架构，最大化整机效能。</a:t>
            </a:r>
          </a:p>
        </p:txBody>
      </p:sp>
      <p:pic>
        <p:nvPicPr>
          <p:cNvPr id="1026" name="Picture 2" descr="image-20201230114738913">
            <a:extLst>
              <a:ext uri="{FF2B5EF4-FFF2-40B4-BE49-F238E27FC236}">
                <a16:creationId xmlns:a16="http://schemas.microsoft.com/office/drawing/2014/main" id="{F595716A-EAC1-404D-B74F-FB09418B7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028" y="2841877"/>
            <a:ext cx="6107097" cy="350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D8C5A97-2534-4E83-B577-9A6C0F67937C}"/>
              </a:ext>
            </a:extLst>
          </p:cNvPr>
          <p:cNvSpPr txBox="1"/>
          <p:nvPr/>
        </p:nvSpPr>
        <p:spPr>
          <a:xfrm>
            <a:off x="2307866" y="3636282"/>
            <a:ext cx="2275694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计算密集型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计算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-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访存均衡型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  <a:sym typeface="+mn-ea"/>
              </a:rPr>
              <a:t>访存密集型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98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实验测试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BEA43B-38CC-4027-9C2D-195AB1F61F93}"/>
              </a:ext>
            </a:extLst>
          </p:cNvPr>
          <p:cNvSpPr txBox="1"/>
          <p:nvPr/>
        </p:nvSpPr>
        <p:spPr>
          <a:xfrm>
            <a:off x="449247" y="2287105"/>
            <a:ext cx="5871653" cy="12618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X-axis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：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相对于内存的计算能力，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个数*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频率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/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内存带宽。提升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指标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X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坐标向右移动。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  <a:p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Y-axis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：整机性能指标，以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1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为基准。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(CU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CPU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和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GPU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的简称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)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F3E595-45B2-4255-BCFA-636309795CC2}"/>
              </a:ext>
            </a:extLst>
          </p:cNvPr>
          <p:cNvSpPr txBox="1"/>
          <p:nvPr/>
        </p:nvSpPr>
        <p:spPr>
          <a:xfrm>
            <a:off x="7046837" y="5931276"/>
            <a:ext cx="417601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>
                <a:latin typeface="Consolas" panose="020B0609020204030204" pitchFamily="49" charset="0"/>
                <a:ea typeface="宋体" panose="02010600030101010101" pitchFamily="2" charset="-122"/>
                <a:cs typeface="华文楷体" panose="02010600040101010101" pitchFamily="2" charset="-122"/>
              </a:rPr>
              <a:t>Compute intensive</a:t>
            </a:r>
            <a:endParaRPr lang="zh-CN" altLang="en-US" sz="1600" b="1">
              <a:latin typeface="Consolas" panose="020B0609020204030204" pitchFamily="49" charset="0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76276DA-9754-49FE-B265-84EA45BA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517" y="1910252"/>
            <a:ext cx="4977840" cy="382671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3C35B1A-3640-4174-8811-575DFB8DFD55}"/>
              </a:ext>
            </a:extLst>
          </p:cNvPr>
          <p:cNvSpPr txBox="1"/>
          <p:nvPr/>
        </p:nvSpPr>
        <p:spPr>
          <a:xfrm>
            <a:off x="683643" y="4127113"/>
            <a:ext cx="5212237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性能受限于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个数和频率，相同内存下，提升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指标，整机性能峰值提升。不同内存下，性能峰值一致。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123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实验测试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B8FEF5-F372-4027-8A45-353E45B8D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131" y="1842718"/>
            <a:ext cx="4742417" cy="380651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C5F5DF0-780D-472A-A884-C0BA013F766C}"/>
              </a:ext>
            </a:extLst>
          </p:cNvPr>
          <p:cNvSpPr txBox="1"/>
          <p:nvPr/>
        </p:nvSpPr>
        <p:spPr>
          <a:xfrm>
            <a:off x="7046837" y="5931276"/>
            <a:ext cx="417601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>
                <a:latin typeface="Consolas" panose="020B0609020204030204" pitchFamily="49" charset="0"/>
                <a:ea typeface="宋体" panose="02010600030101010101" pitchFamily="2" charset="-122"/>
                <a:cs typeface="华文楷体" panose="02010600040101010101" pitchFamily="2" charset="-122"/>
              </a:rPr>
              <a:t>Balanced</a:t>
            </a:r>
            <a:endParaRPr lang="zh-CN" altLang="en-US" sz="1600" b="1">
              <a:latin typeface="Consolas" panose="020B0609020204030204" pitchFamily="49" charset="0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F962FD2-10DC-4226-AD09-84656FC1B041}"/>
              </a:ext>
            </a:extLst>
          </p:cNvPr>
          <p:cNvSpPr txBox="1"/>
          <p:nvPr/>
        </p:nvSpPr>
        <p:spPr>
          <a:xfrm>
            <a:off x="983680" y="2846590"/>
            <a:ext cx="51357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CU和内存指标都有助于提升应用总体性能，提升内存指标可以提升应用性能上限，单纯提高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指标，前期有明显提升，后期提升缓和。</a:t>
            </a:r>
          </a:p>
        </p:txBody>
      </p:sp>
    </p:spTree>
    <p:extLst>
      <p:ext uri="{BB962C8B-B14F-4D97-AF65-F5344CB8AC3E}">
        <p14:creationId xmlns:p14="http://schemas.microsoft.com/office/powerpoint/2010/main" val="154639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实验测试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71178F-CC56-443C-9567-D09B1CB2E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717" y="1594354"/>
            <a:ext cx="4910220" cy="39953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5706EE-E925-49FD-A6E6-89A0A49E0FFA}"/>
              </a:ext>
            </a:extLst>
          </p:cNvPr>
          <p:cNvSpPr txBox="1"/>
          <p:nvPr/>
        </p:nvSpPr>
        <p:spPr>
          <a:xfrm>
            <a:off x="7046837" y="5931276"/>
            <a:ext cx="4176018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600" b="1">
                <a:latin typeface="Consolas" panose="020B0609020204030204" pitchFamily="49" charset="0"/>
                <a:ea typeface="宋体" panose="02010600030101010101" pitchFamily="2" charset="-122"/>
                <a:cs typeface="华文楷体" panose="02010600040101010101" pitchFamily="2" charset="-122"/>
              </a:rPr>
              <a:t>Memory-intensive</a:t>
            </a:r>
            <a:endParaRPr lang="zh-CN" altLang="en-US" sz="1600" b="1">
              <a:latin typeface="Consolas" panose="020B0609020204030204" pitchFamily="49" charset="0"/>
              <a:ea typeface="宋体" panose="0201060003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A2C338-90BF-42AF-999C-FC70A0369B83}"/>
              </a:ext>
            </a:extLst>
          </p:cNvPr>
          <p:cNvSpPr txBox="1"/>
          <p:nvPr/>
        </p:nvSpPr>
        <p:spPr>
          <a:xfrm>
            <a:off x="840690" y="2517509"/>
            <a:ext cx="51274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内存访问成为主要瓶颈，</a:t>
            </a: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</a:rPr>
              <a:t>CU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的提升对于整机性能提升不明显，且一味增加CU指标，则会由于缓存破坏、总线争用导致总体性能下降。</a:t>
            </a:r>
          </a:p>
        </p:txBody>
      </p:sp>
    </p:spTree>
    <p:extLst>
      <p:ext uri="{BB962C8B-B14F-4D97-AF65-F5344CB8AC3E}">
        <p14:creationId xmlns:p14="http://schemas.microsoft.com/office/powerpoint/2010/main" val="323681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94313F2-3356-4F73-834A-BE260E0936EC}"/>
              </a:ext>
            </a:extLst>
          </p:cNvPr>
          <p:cNvSpPr txBox="1"/>
          <p:nvPr/>
        </p:nvSpPr>
        <p:spPr>
          <a:xfrm>
            <a:off x="1284881" y="513986"/>
            <a:ext cx="266771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实验测试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79C0D0-DA2B-4C6F-A15B-D02F81E09660}"/>
              </a:ext>
            </a:extLst>
          </p:cNvPr>
          <p:cNvSpPr txBox="1"/>
          <p:nvPr/>
        </p:nvSpPr>
        <p:spPr>
          <a:xfrm>
            <a:off x="92075" y="580390"/>
            <a:ext cx="12884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Part  2</a:t>
            </a:r>
            <a:endParaRPr lang="en-US" altLang="zh-CN"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65BCEEA-7ECB-4183-8D98-D1B4A9C5B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072" y="1903521"/>
            <a:ext cx="5839640" cy="35819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C2A0750-99AF-47A8-B7A4-17878A909549}"/>
              </a:ext>
            </a:extLst>
          </p:cNvPr>
          <p:cNvSpPr txBox="1"/>
          <p:nvPr/>
        </p:nvSpPr>
        <p:spPr>
          <a:xfrm>
            <a:off x="482139" y="2505670"/>
            <a:ext cx="48862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计算密集型流量集中在片内，访存密集型流量集中在片外，缓存缺失所导致的应用性能下降对该类应用影响显著。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512C903-C09C-42A7-9639-B834AFF15585}"/>
              </a:ext>
            </a:extLst>
          </p:cNvPr>
          <p:cNvSpPr txBox="1"/>
          <p:nvPr/>
        </p:nvSpPr>
        <p:spPr>
          <a:xfrm>
            <a:off x="482141" y="4195703"/>
            <a:ext cx="48174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计算密集型应用可以组织在较大的网络规模上。</a:t>
            </a:r>
            <a:endParaRPr lang="en-US" altLang="zh-CN"/>
          </a:p>
          <a:p>
            <a:r>
              <a:rPr lang="zh-CN" altLang="en-US"/>
              <a:t>访存密集型应用，综合考虑提升片上DRAM容量和频率，不适合在网络规模较大的机器上运行。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E6CD74-B3B4-403A-BBE4-8B177B4060D9}"/>
              </a:ext>
            </a:extLst>
          </p:cNvPr>
          <p:cNvSpPr txBox="1"/>
          <p:nvPr/>
        </p:nvSpPr>
        <p:spPr>
          <a:xfrm>
            <a:off x="482139" y="1509828"/>
            <a:ext cx="4070196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  <a:cs typeface="华文楷体" panose="02010600040101010101" pitchFamily="2" charset="-122"/>
              </a:rPr>
              <a:t>片外流量访问对应用性能的影响</a:t>
            </a:r>
          </a:p>
        </p:txBody>
      </p:sp>
    </p:spTree>
    <p:extLst>
      <p:ext uri="{BB962C8B-B14F-4D97-AF65-F5344CB8AC3E}">
        <p14:creationId xmlns:p14="http://schemas.microsoft.com/office/powerpoint/2010/main" val="24835094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MARTDIAGRAM" val="#394649;"/>
  <p:tag name="ISLIDE.ICON" val="#118562;"/>
</p:tagLst>
</file>

<file path=ppt/theme/theme1.xml><?xml version="1.0" encoding="utf-8"?>
<a:theme xmlns:a="http://schemas.openxmlformats.org/drawingml/2006/main" name="研究背景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1281</Words>
  <Application>Microsoft Office PowerPoint</Application>
  <PresentationFormat>宽屏</PresentationFormat>
  <Paragraphs>102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华文行楷</vt:lpstr>
      <vt:lpstr>宋体</vt:lpstr>
      <vt:lpstr>微软雅黑</vt:lpstr>
      <vt:lpstr>Arial</vt:lpstr>
      <vt:lpstr>Consolas</vt:lpstr>
      <vt:lpstr>Wingdings</vt:lpstr>
      <vt:lpstr>研究背景</vt:lpstr>
      <vt:lpstr>1_OfficePLUS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didazhao@foxmail.com</dc:creator>
  <cp:lastModifiedBy>Wsp</cp:lastModifiedBy>
  <cp:revision>406</cp:revision>
  <dcterms:created xsi:type="dcterms:W3CDTF">2020-08-14T03:23:00Z</dcterms:created>
  <dcterms:modified xsi:type="dcterms:W3CDTF">2021-01-09T02:20:24Z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2052-11.3.0.8858</vt:lpwstr>
  </property>
</Properties>
</file>