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  <p:sldMasterId id="2147483792" r:id="rId13"/>
  </p:sldMasterIdLst>
  <p:notesMasterIdLst>
    <p:notesMasterId r:id="rId36"/>
  </p:notesMasterIdLst>
  <p:sldIdLst>
    <p:sldId id="257" r:id="rId14"/>
    <p:sldId id="309" r:id="rId15"/>
    <p:sldId id="266" r:id="rId16"/>
    <p:sldId id="318" r:id="rId17"/>
    <p:sldId id="302" r:id="rId18"/>
    <p:sldId id="314" r:id="rId19"/>
    <p:sldId id="315" r:id="rId20"/>
    <p:sldId id="316" r:id="rId21"/>
    <p:sldId id="317" r:id="rId22"/>
    <p:sldId id="303" r:id="rId23"/>
    <p:sldId id="304" r:id="rId24"/>
    <p:sldId id="321" r:id="rId25"/>
    <p:sldId id="319" r:id="rId26"/>
    <p:sldId id="306" r:id="rId27"/>
    <p:sldId id="305" r:id="rId28"/>
    <p:sldId id="307" r:id="rId29"/>
    <p:sldId id="320" r:id="rId30"/>
    <p:sldId id="308" r:id="rId31"/>
    <p:sldId id="312" r:id="rId32"/>
    <p:sldId id="310" r:id="rId33"/>
    <p:sldId id="311" r:id="rId34"/>
    <p:sldId id="295" r:id="rId3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sp" initials="W" lastIdx="1" clrIdx="0">
    <p:extLst>
      <p:ext uri="{19B8F6BF-5375-455C-9EA6-DF929625EA0E}">
        <p15:presenceInfo xmlns:p15="http://schemas.microsoft.com/office/powerpoint/2012/main" userId="Ws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86"/>
    <a:srgbClr val="008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88042" autoAdjust="0"/>
  </p:normalViewPr>
  <p:slideViewPr>
    <p:cSldViewPr snapToGrid="0">
      <p:cViewPr varScale="1">
        <p:scale>
          <a:sx n="112" d="100"/>
          <a:sy n="112" d="100"/>
        </p:scale>
        <p:origin x="636" y="96"/>
      </p:cViewPr>
      <p:guideLst>
        <p:guide orient="horz" pos="227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viewProps" Target="viewProps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E80AF-A050-44DB-B126-09E7E75144AF}" type="datetimeFigureOut">
              <a:rPr lang="zh-CN" altLang="en-US" smtClean="0"/>
              <a:t>20/12/1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54478-4498-4D22-91B2-B51B23A97A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CPU</a:t>
            </a:r>
            <a:r>
              <a:rPr lang="zh-CN" altLang="en-US"/>
              <a:t>的</a:t>
            </a:r>
            <a:r>
              <a:rPr lang="en-US" altLang="zh-CN"/>
              <a:t>RFO</a:t>
            </a:r>
            <a:r>
              <a:rPr lang="zh-CN" altLang="en-US"/>
              <a:t>（</a:t>
            </a:r>
            <a:r>
              <a:rPr lang="en-US" altLang="zh-CN"/>
              <a:t>read for ownership</a:t>
            </a:r>
            <a:r>
              <a:rPr lang="zh-CN" altLang="en-US"/>
              <a:t>读取所有权）一致性协议不适合在大规模并行流计算环境下工作，论文提出的</a:t>
            </a:r>
            <a:r>
              <a:rPr lang="en-US" altLang="zh-CN"/>
              <a:t>QR</a:t>
            </a:r>
            <a:r>
              <a:rPr lang="zh-CN" altLang="en-US"/>
              <a:t>（</a:t>
            </a:r>
            <a:r>
              <a:rPr lang="en-US" altLang="zh-CN"/>
              <a:t>QuickRelease</a:t>
            </a:r>
            <a:r>
              <a:rPr lang="zh-CN" altLang="en-US"/>
              <a:t>）机制从两个方面进行改进，一是针对诸如图像、视频处理这种粗粒度的计算，使用</a:t>
            </a:r>
            <a:r>
              <a:rPr lang="en-US" altLang="zh-CN"/>
              <a:t>FIFO</a:t>
            </a:r>
            <a:r>
              <a:rPr lang="zh-CN" altLang="en-US"/>
              <a:t>队列执行写入过程，避免频繁缓存刷新，二是针对更加通用的</a:t>
            </a:r>
            <a:r>
              <a:rPr lang="en-US" altLang="zh-CN"/>
              <a:t>GPU</a:t>
            </a:r>
            <a:r>
              <a:rPr lang="zh-CN" altLang="en-US"/>
              <a:t>计算，提供细粒度同步机制，通过组合写直达和写回两种策略，并配备一个缓存跟踪硬件，使同步操作保持正确的顺序，同时保持了系统原有的吞吐量。相较于传统的细粒度的同步方案，性能提升了</a:t>
            </a:r>
            <a:r>
              <a:rPr lang="en-US" altLang="zh-CN"/>
              <a:t>42%</a:t>
            </a:r>
            <a:r>
              <a:rPr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对于异构的计算机体系结构，全局地址空间的通信延迟较高，采用传统的内存一致性模型存在一定局部性。因此涉及两个方面，对于在同一范围内的地址空间，采用</a:t>
            </a:r>
            <a:r>
              <a:rPr lang="en-US" altLang="zh-CN"/>
              <a:t>HRF-direct</a:t>
            </a:r>
            <a:r>
              <a:rPr lang="zh-CN" altLang="en-US"/>
              <a:t>（直接内存一致性管理），不同范围的地址空间，采用</a:t>
            </a:r>
            <a:r>
              <a:rPr lang="en-US" altLang="zh-CN"/>
              <a:t>HRF-indirect</a:t>
            </a:r>
            <a:r>
              <a:rPr lang="zh-CN" altLang="en-US"/>
              <a:t>（间接内存一致性管理），综合性能提升了</a:t>
            </a:r>
            <a:r>
              <a:rPr lang="en-US" altLang="zh-CN"/>
              <a:t>10%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305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508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传统的冯诺依曼架构计算机，存储和计算分离，导致数据的传输成为了计算的主要瓶颈，那么将内存和计算单元直接集成在片上，可将计算吞吐量提升</a:t>
            </a:r>
            <a:r>
              <a:rPr lang="en-US" altLang="zh-CN"/>
              <a:t>4</a:t>
            </a:r>
            <a:r>
              <a:rPr lang="zh-CN" altLang="en-US"/>
              <a:t>倍。在存储单元中直接分配小型计算单元，移动计算比移动数据更廉价，但功能相对简单，无法实现复杂逻辑运算，可在主存储器和后备存储器中实现数据预处理或计算后的清洗操作。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54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F5F8FA"/>
                </a:solidFill>
                <a:effectLst/>
                <a:latin typeface="-apple-system"/>
              </a:rPr>
              <a:t>程序员需要构造新的软件开发开发环境，了解这些暴露于软件层面的硬件接口的含义，从而了解软件应该如何开发才能最大化整机的利用率。</a:t>
            </a:r>
            <a:endParaRPr lang="en-US" altLang="zh-CN" b="0" i="0">
              <a:solidFill>
                <a:srgbClr val="F5F8FA"/>
              </a:solidFill>
              <a:effectLst/>
              <a:latin typeface="-apple-system"/>
            </a:endParaRPr>
          </a:p>
          <a:p>
            <a:r>
              <a:rPr lang="zh-CN" altLang="en-US"/>
              <a:t>传统的</a:t>
            </a:r>
            <a:r>
              <a:rPr lang="en-US" altLang="zh-CN"/>
              <a:t>GPU</a:t>
            </a:r>
            <a:r>
              <a:rPr lang="zh-CN" altLang="en-US"/>
              <a:t>编程模型需要编程人员发掘任务的并行性，运行效率和编程人员划分的任务、分配的处理器个数有关，</a:t>
            </a:r>
            <a:r>
              <a:rPr lang="zh-CN" altLang="en-US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开发新的编译器和运行时增强，实现将不同的任务分配到不同处理器上，最大化运行效率的同时，也能根据运行时功耗策略动态的调整数据资源、计算资源的分布。将这些功能交由系统自己来完成，减少开发复杂性。</a:t>
            </a:r>
            <a:endParaRPr lang="en-US" altLang="zh-CN" sz="1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对于系统和库开发人员，需要对系统接口拥有高度控制权，调用底层硬件接口提升系统性能，而对于软件开发人员，可适当通过抽象底层实现细节，提升编程效率。例如</a:t>
            </a:r>
            <a:r>
              <a:rPr lang="en-US" altLang="zh-CN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PIM</a:t>
            </a:r>
            <a:r>
              <a:rPr lang="zh-CN" altLang="en-US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编程模型，简单的调用即可实现存储片上的</a:t>
            </a:r>
            <a:r>
              <a:rPr lang="en-US" altLang="zh-CN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级计算。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889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765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036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386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108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54478-4498-4D22-91B2-B51B23A97A9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BE43B-5E6A-4E90-BB92-A171AEA82DC1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B780-88E4-41AB-BC26-74F8AAB55DF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B8D6A-BAAE-4922-ABA1-0EA2A41954E4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12ED8F-3DB7-4655-83D1-FB6CE22AD2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94816-9A0A-4327-ACAD-0A4DC98A5628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26C7F-16DE-4309-9F77-5DFCC3E38CB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A58D9-2CB3-436A-879B-768B52B3698C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F924F-95EA-46A4-A8A4-9E475342618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DAAD2-FD19-48E5-AC08-193EADFE2B74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7D79FE-902E-4FC6-BC71-8ADDFEF5F88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98CAF-651B-4943-B3A8-CDFB6626AA61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DA3007-4708-4763-9C55-B6A1FE6BA26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2F7BF-B280-457A-914C-DB9127A4BEEF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85ED6-92CC-4520-BEE1-642CCFBC790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60E10-9F58-4870-BA71-1B2E51D91A5F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B0B28A-65C6-4C37-8408-68F5197BB0D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B7043-4CF5-4EEA-84F2-2D0607140995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337DF-C07F-40E2-95AC-B4CB88FD286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D8CD4-6858-4396-BF9D-EDA93EAA507E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F6174-E1AE-42BA-83AD-469A60FC2B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B6FBF-4537-43D2-AF9A-EA9CB499C782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2C9E6-AE9B-4CB5-9811-23B779E44BD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22084-A2B8-494F-92DB-45530A15C872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026F53-9344-46C7-8DBF-1FC4929929B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3D23A-7FCE-4298-BC65-B7A3CEB39183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D1E738-8544-4FA8-9B61-FF9D90CC1DE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282EB-93DA-4731-845A-1C675AA68CF2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3F5DE3-76ED-4E1B-A3FE-577533CABC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1633-5317-43F3-83EB-69BE07896F7C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AD88A-E19D-4B2D-AD7C-78F6BB94D9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E8C80-EBC2-4805-A8A5-E7D0B1CD611F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1FFA4-8FFB-47E3-869E-5E54AFED42F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FB35F-233F-47DC-AE89-F53A8DC1687F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C81BE-816B-4D04-9CB2-D86520C4C26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A5BB8-DD8D-47E9-91FC-C3D48B08D63A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06543-EE52-4828-9E45-881530F5121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8FBF0-7B6F-4E3F-A809-AE15B76B9C5A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3AC0D-6DCA-467C-87CF-E5706CE5016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C7876-D5A6-40ED-B813-29C15B8E274C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28901F-FD76-4551-9163-29E3886E8B3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F1379-B902-44CE-8EA1-1574D67BCF43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5400D-F6D2-4C52-B68D-5BA7455F20A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42B6B-9C93-48C8-9869-90FBCEC215B0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CBA2B-C5C7-49D4-B556-884E64543CC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87CFE-C095-4C9E-B10C-F3917B6533CE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3DD55-0466-4C32-B061-4A91643EE6A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E7118-CB2A-4A36-BA84-EFB6019747E6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033314-BCB5-4A9F-9154-09B88C7DB95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4EB8D-3613-48D7-A0A7-D9D5FF28E6F8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CF32E-73CE-45BF-901B-F7E47BDCD50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B7A00-CEDE-4D87-AEB7-5BA8923370F8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B7BA8-33B7-47E3-BD7B-FAA41A07743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E0248-8091-4D4C-BED3-5713EAEED472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C21293-1B33-48CF-9248-28752FE9B8D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A853D-0522-406B-9622-C4EF8903A1EB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5AB7E-C7F6-42D4-BB3B-C2ADCE50D51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34F0A-CED7-47D5-8F7E-AF3D4AE3AA2E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FC306-989D-4D83-99EF-DE9DD5F51C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B9C7F-66F4-4433-95E3-857432B111FF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6539C0-977A-4C13-B133-5F637ED164A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FA302-D18A-41D2-80AC-A3CB0B9CD3AC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6AAF81-EC64-4A45-A678-E54824CC639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F5660-62D1-46C8-8FC7-6F43E8717CCC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A0199-AA13-4F99-A58A-06FD78959CD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87D57-2A8E-47F8-A428-519AEE284E6C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A36C4C-108F-4210-8E10-62016E194A6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A72D1-BA94-4D99-82FF-D8DA1C5C4944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70D31E-B964-41BE-9DE8-D5CD06E5DDA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D6818-D6E6-4774-825F-65880A2B7762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E4797-372F-4238-B90D-666300708B2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1B2AC-EC0C-4FBF-9374-25C5C0EEDB63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5FE726-561C-41F1-B901-67E0B40EB43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FB6D3-F847-465B-A5D0-C629C2C12123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E6A90E-EA76-42C2-803C-01BFA533569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56C90-5EEB-4167-8F33-47D9020C91A7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C9D28A-B253-422B-91DC-9B81C97462D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7703B-DA0D-4912-8777-3C425DE38849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CCAB0-8901-4568-9B51-D8B7AE1B1F1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829C0-5F14-4D89-A0B6-98243DEE2EFE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9F155-824D-4D43-931A-75177D1E28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D8FDD-A71A-4523-AEE0-FB1247F5A7EB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0B4D4F-73F1-477F-AC45-B14C804F61C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D6D77-F48E-4C54-87E4-C3115DF2FF79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06EB9-42E9-4184-928E-1616531329C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88024-78B2-485C-A08A-D83B7960A292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1A93D8-222D-457B-A07D-7F492EB97B7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38F99-A50A-4ED2-87E1-CF368FF57F9F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9AE7C-8603-4C9B-862E-5BE963BBE49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1EDCB-E964-4AA6-9B30-E7718396D429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AFB1D-D3CD-451E-9D48-B7CEF763783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7A754-C7F4-4914-ADAB-2DD8AAF6FC73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7DF8E-22B8-45AF-9841-6961C10A4FB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EFCDD-B1F5-4728-ABCF-0A8F245A125D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BB008-D16F-4968-9F60-61C12DB03E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B3E8C-F2D3-4438-9CCD-B47ABFEB94AE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5F5F9-ABDB-41F2-8519-FA3E9044549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A9457-074F-470E-81B4-313AF8942D60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A4670-E45E-4D28-8C07-9D2FBE34D60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B1350-0949-4987-98E9-EA01C5C928A1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4A91AC-5796-45C7-88F9-A34F630A312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49A9B-AFEB-45FF-9334-A4DDE803C26C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8A3B5-CD76-456A-9119-8733656BAEF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50390-BE51-4494-B5EE-8F1DD8DA3FF9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DCD02-F8D4-44E0-9BAB-292AB542FA4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71AAE-373D-4006-AE7F-40CE834F5A2C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FABC5-B349-4CB0-BFC4-EDAEEADD1D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1BCD9-FE7E-4781-97F7-AECACB635121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8A961-78FA-4772-971D-7858E6B888C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16DBF-7AB5-4A66-AC8F-FD8AFFA60102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C91BB4-4B3E-477E-9CA6-0B53296B11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F6A67-8165-4713-9CE6-1E8A5CFDEAC5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B3BB75-2E09-4E39-8CFA-58311C40F6B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41147-B3ED-4A70-B867-B96048422F98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E9565D-F432-4EDC-B14F-6FC43219129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F4D53-E08C-46A0-888A-F459629F5333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794A33-95B9-49BE-94AB-5B20CAC88F0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A0E02-F74C-4691-B87E-4C7197BFC779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7B84C-5AC8-4B67-9142-721882D9DF3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13270-C223-44B3-BC22-EAFE552E3A70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F0C78-7EA1-4B87-8D3C-9075AAF303E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67B13-C0EA-4329-B454-9A16B3628D14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08036-0BE8-4FB0-A4D0-3BBAE13D24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376B7-539C-4AF2-844C-FD2270F75B96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78308E-DEEB-4FD4-9E1C-C86F631BCC9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CE89C-3523-4806-8168-27FAF787F060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5E02B-C86F-43D7-B192-11FBB69DBAF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9DD6E-97D6-4034-A01B-CFC0199923C2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253857-CD73-4CD6-8312-76201000C6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D3AC9-5B2D-4553-A671-69876E122752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F94E2-640F-42C4-8BA7-1F1A8E3F9EE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317BB-B533-47D7-8B6B-125016F65AF2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B6EF2-316C-4558-83CD-4A36113B69B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B5FBE-BB2A-473C-8007-E201F8BEA8FE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72F4F8-A7C1-467C-9D86-90AEF60DEC4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CE0C6-7D32-4BB3-BB26-B63269523623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75C82-901B-4212-813C-F9BD535DA96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DED2D-1C9C-4C24-A426-B9B9A44641B3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AB3BE-0133-4643-8BA7-2AC2823804A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61CE1-F7C4-4EA2-A40A-FF19C0A2F254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31F53-C225-42C6-B389-5FEBEEC534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5FC12-289B-4CDB-8922-AD0FBB8D6764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04044-C7EE-4C69-9687-307FD995E6E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F5421-8EF2-4A40-A60B-F75795C14F86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98542-4941-4DF7-9CE4-DE5FD814E49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C7EE7-1E68-4CF7-A9D5-BEC83686E732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52C084-1CF6-4907-BB92-4879C743219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36DD9-47CF-4904-A512-0CCA573DD051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669B8C-CD27-40A0-9D6F-BF7C5582278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F42F1-0DE0-483C-90A4-1D628001E248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97BA1F-4FDC-4796-8204-B75A7BEDA11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C2D7D-B2B5-4DAE-A629-12356761D9D0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F4472-C721-44AA-B285-765898AE8DB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CAE2E-92EF-4C12-984C-C11AEF9D78BE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DDB1E-006C-4069-9FBC-EA4919C9DA4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86B9A-0333-4953-ADE4-92E63EA801D6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DAAE6-8339-48B7-99A8-8CB053F6332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FE3AB-81DC-46C6-A9F6-28B2AC5D2941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D482A8-56A4-4359-9D87-668EA8219C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420E8-8E49-45D7-940C-8CF8647F77A9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6D47F-503E-4ADB-8640-D9ECC797CE6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3ED3D-7A13-4AB1-B0EB-F942B09E71F0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1340DF-FB16-48F8-8CA0-0AAF92CD048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2D34B-007A-423B-8003-9118F86AFD89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690CD-14CD-440C-A93C-658E5293E61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9DB6E-E325-40F8-9CB1-595BC18D8847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DD80D0-AE02-40D3-AED6-ADCEBEC210B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6711-BA87-4A7B-BAF9-A5B02F4A65AB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783E1E-99CE-48C4-9984-5312938895B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A6C7F-EBB7-47BD-9DB4-2FE7E0C23E95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60BCBF-946C-40DB-B539-FBD5D615082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6F70E-5A65-44E5-B392-D3EFB162ACAD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490C6-7708-4D33-893F-4CD0324CEF3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36FF3-7A71-41FC-A0E7-42AD8584FF35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F24A2-A362-4BB5-9EA5-321858CE958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7E57A-9B4E-41AE-90EE-0DCEE83F9573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452B7-DB98-47A3-BE80-916DE85A090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142F3-0C9D-4A2D-A33C-9241CCEE200A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53A49-BC62-461A-9AF5-BCE53E18448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C4B08-5E37-44D4-9B2D-758507240DC3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81FC0-2A3F-45D8-8627-CDD2F645BFE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CBBD7-14F6-4F99-B297-7DDD5D109571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315DC-179A-4DFA-AE5E-5BC59319A44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5D31A-0D19-4DD3-BDCC-899A6F55193D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C4492-8319-47B5-8270-DFB884D764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660B3-C734-4EA0-9F5B-08727870CFDE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9CB3B-F62A-4AE0-878B-D771D9B8196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7D789-1708-4AD4-8E46-1DFF1C88A499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F41197-4A84-4459-9F2C-68C16B1A8A6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4C018-B9BD-430B-8FE4-95B3C7B9FFA1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1E608-8AA6-456A-B60D-77052FC9B7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561B1-442C-4F3E-805A-8B628D46367E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3DA9D8-9612-4608-8B39-2E7FC3C7047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85593-B5EC-4BA8-8B73-97EA501BCB6B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AEF275-38A6-4BDB-BD7A-67803350020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F9485-2AFA-4899-8234-2E4693DEC84D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99732-CEB0-4826-8A87-4C06C811699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21FAD-0A06-453A-AB6C-E38440C079F9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F44191-E920-43AC-BE2E-C604DAE9809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80FEC-8392-46AF-A842-263AC5D4F9C3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9EBD9-10F4-45AF-91C8-CFC5C259AA2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51E4F-C67D-4642-B257-6EDA80B75877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325E19-26CB-4A76-8A57-833BA6EEDD4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108C0-1DAE-45A5-8190-08870FDDF348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550FE4-8B61-4E5D-A20B-C4A3A1BABD6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355A1-B9E6-4E2C-AB5A-5245D356C5D2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83FF5C-A122-40D4-BF04-728C8F4EE77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7A01E-F251-44B0-B695-DB33A582CC05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3693A-EE85-409D-ACC6-49574AFB5C6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1C058-F1A6-4140-9BA9-09086A41C869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9F2C25-754D-4FEA-A980-82DED52E44E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2C82F-5B40-4704-B4F6-4190DECFF771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EAB94-E420-434E-9308-53E186BCDF9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3639F-DB6F-4BC2-9582-710603223E43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A6B9D2-E3E5-4006-B1B9-2B25BD56294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C0766-186F-48FF-8378-7A38A9142CFB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D1B5BA-B86F-4699-BCDC-C0EF658C9B4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0CAE9-D4C7-4167-B1FF-6E95A90B4CF0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C5B6F2-87B5-45ED-8AF3-EAB046F4785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90714-1190-4EC6-B0DC-A34932992D28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25E69-8A81-4816-9FF0-370166075C9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21BA6-7C03-482E-9E7D-72D2695A631E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93266-1BAA-41A1-BE7F-E3008949D49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01606-2C34-4AF4-8584-8EF0AE820665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DA133-3188-4B77-AEB9-5B37FFE7339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FBF9C-1847-402B-BCE8-44D2E139815B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FB6B9D-AE78-4C74-BE66-1586D8CC9E2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5BF10-C7AB-408C-BA63-F185934F49C7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00A07-0A6E-4C2E-BD12-B63F29FD22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BE6F8-CF53-483F-8799-BB87D20F9F1D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65BD6-DAA5-4C2C-ABD3-88605B03D28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9D546-2BD9-477B-A4CC-411A0C1CA71A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38AA-BE98-426E-9B26-4666E750F7D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DFC95-1D64-4663-AEFF-DE6D739560A7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5C7EB-BF24-48A1-A55F-DDB4B5ED166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A5930-B9BA-431D-8F24-C9848736D9B0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779038-F6DE-420D-B6D9-11A129A6F13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0896A-71C0-4E76-A1F9-5CD65E02E3D1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4DD60A-C5D2-4B0C-B901-A819E740049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943E9-1E12-4375-A6D8-7C3839835EC6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B08C5-103E-4A1D-B002-CA9597F2622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BBD27-1236-495E-8832-2BE8AD5E99B0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3B0E4-A1C6-44CF-80E3-5E022BAFDA2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B0EF5-34D1-481E-B186-576B9015EA79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08337-9050-40BF-887B-FB1FF57205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9CFBD-E90A-4696-AB18-713EB0419B55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FE3CAD-E1D6-47BF-B16F-B950F79C5E5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635E1-DA72-47A8-A3D0-A8FD53C39F2E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AE8D2-5CA0-4638-9E85-3133FF3A619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128FC-8CE2-4B1D-BE7C-31F044EFAD68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7B71F-5ABB-4883-8415-EB0552F8D1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468FB-C51B-45EA-AB73-27E8E1798BC0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352746-6530-471B-82EC-2AF81DF955E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CAAB5-6CF8-4341-A96A-0D21584752EE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EEBDEE-AE42-4A83-98EB-C30B8BB154B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8DE34-4755-4623-8CA6-55685B776FC4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A17C6-788C-49FF-AB03-08A69EAC525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15BE3-A7B3-434A-97E3-F98BDD032934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C3BA6-4C7A-4C34-879E-69B682884DC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D0794-4582-4140-8775-1383FF2A474A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11A561-5D69-4776-9A5A-BEBEBB3ECD3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29CBF-BAAA-4393-B1A3-C34BAC8540C9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0433C3-90CD-4ED6-B32B-0B2D3E0720D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71A03-8D8B-4B4F-ACD2-5A803D6CD455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C8270-5BDD-45EF-91BC-33144E630D5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F4AB9-7D57-4EF5-981C-BFE25EE41554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35F36A-C99C-411F-BE12-22766395206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2FD07-9A9B-4D2C-91A0-DC0818317D9A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EB1B1D-4FD9-42AE-B48A-4545928D6E7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F6607-617F-489E-9CAA-1DB4B8AC0D36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92452-ACB1-44BE-9E00-D0A40234CCC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D594F-A2DB-46FD-8E36-B1F19FA4499E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EA1E30-C06F-4B64-A675-8D52BB43FAB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9083B-1C38-47D5-B626-E4101128DECD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08D547-99A6-4797-A471-8E6FDE82214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24307-BB3C-4D44-BCFC-B83A543A4256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87EDF2-5B79-423A-95F8-6E2605159E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AFA50-DE62-42A0-9DE2-0C5BBEE73667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89080-9BAC-4D7D-9A70-868DE6EFDBE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6A67D-AB12-418F-AC5A-C5DD88D8E399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181A3B-A428-429F-B8D4-E3213E624DB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25B40-3561-4BB6-9D54-E82EE5A45189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923F6-142C-4FC1-A7CF-C9D191B7BC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C229E-74B1-47F7-82BC-89836EF7E4B7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713E49-4478-4891-B1B9-EC27C50E1E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9A62F-9E94-4506-B7FE-C0A1FFDC341A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B90F1A-3C6F-4504-A92E-5A70B6E3BF7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0297DFC-D6BD-4630-8C75-6516808B934A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E6567D1A-4D58-4297-93D9-8BAD18463C4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4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126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2CB988A-32B3-4F22-B37F-9F8FDB8CB7AC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1126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3BCD6FB3-C1A2-4F22-A1C6-53E3E17F5DA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126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2292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C1177EE-6835-437E-AA72-DD0FA305031D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12293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D0B99C06-756F-472C-A616-3683334A720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331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3C22E3D-BD78-4D0B-88E1-816C97B5D874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1331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B3838CF5-F780-4649-A2B3-E2F6F3A2FB8B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331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434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2BD3F97-543C-46BE-B86C-B42BED21154A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1434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4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DEA17AEB-BDD1-49DB-BD54-762EF92EC7B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6D4817D-A68E-4352-8E2F-E702DCFF63EE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4EF864D6-3F47-4A5E-8A92-AE809415B74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C974AA-97CF-4710-BC4E-B46BBA726AF7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DD2BA7BF-7FC3-46F7-AA68-2C1EE610E53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512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6791698-2338-4E07-8DE5-C3DFF5BF91E2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512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6E723E18-3427-4E9A-A24F-A22534C2437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614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CBAEF8D-2530-4016-A0B0-C85F4E0ECBE1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614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75B149CA-66AF-4AFF-BF5D-EF31C8D4628B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7172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66C58AA-83A5-4E5E-B4D0-B1345A16EF69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7173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50A2B94A-8547-44A8-BE0E-4B48073E59C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8196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FC5A624-BFB0-4744-AE57-690CDDD9331E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8197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08CBB0F2-BA76-40C3-AF82-6982DEC795C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819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9220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FB7EE28-4F2F-4CB0-97D6-2720CAFFEDD7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9221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2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0E2041A3-4677-4D4F-9D33-92632FB2ABC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921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44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92A4992-6B30-443D-95D2-7FA6F2DFD9A0}" type="datetimeFigureOut">
              <a:rPr lang="zh-CN" altLang="en-US"/>
              <a:t>20/12/1</a:t>
            </a:fld>
            <a:endParaRPr lang="zh-CN" altLang="en-US"/>
          </a:p>
        </p:txBody>
      </p:sp>
      <p:sp>
        <p:nvSpPr>
          <p:cNvPr id="10245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09C65194-7C6A-4CD2-A768-C151E285AFE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等腰三角形 4"/>
          <p:cNvSpPr/>
          <p:nvPr/>
        </p:nvSpPr>
        <p:spPr bwMode="auto">
          <a:xfrm>
            <a:off x="3411538" y="0"/>
            <a:ext cx="3540125" cy="6858000"/>
          </a:xfrm>
          <a:custGeom>
            <a:avLst/>
            <a:gdLst>
              <a:gd name="T0" fmla="*/ 818724 w 3540538"/>
              <a:gd name="T1" fmla="*/ 6858000 h 6858000"/>
              <a:gd name="T2" fmla="*/ 3538886 w 3540538"/>
              <a:gd name="T3" fmla="*/ 0 h 6858000"/>
              <a:gd name="T4" fmla="*/ 1689179 w 3540538"/>
              <a:gd name="T5" fmla="*/ 6858000 h 6858000"/>
              <a:gd name="T6" fmla="*/ 818724 w 3540538"/>
              <a:gd name="T7" fmla="*/ 6858000 h 6858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64" name="文本框 6"/>
          <p:cNvSpPr txBox="1">
            <a:spLocks noChangeArrowheads="1"/>
          </p:cNvSpPr>
          <p:nvPr/>
        </p:nvSpPr>
        <p:spPr bwMode="auto">
          <a:xfrm>
            <a:off x="3971925" y="2942590"/>
            <a:ext cx="809498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chieving</a:t>
            </a:r>
            <a:r>
              <a:rPr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</a:t>
            </a:r>
            <a:r>
              <a:rPr 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xascale</a:t>
            </a:r>
            <a:r>
              <a:rPr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apabilities</a:t>
            </a:r>
            <a:r>
              <a:rPr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</a:t>
            </a:r>
            <a:r>
              <a:rPr 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hrough</a:t>
            </a:r>
            <a:r>
              <a:rPr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eterogeneous</a:t>
            </a:r>
            <a:r>
              <a:rPr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omputing</a:t>
            </a:r>
            <a:endParaRPr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5407EE4-4739-4D27-9B44-50C8BAEAA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575639"/>
              </p:ext>
            </p:extLst>
          </p:nvPr>
        </p:nvGraphicFramePr>
        <p:xfrm>
          <a:off x="4858761" y="4504986"/>
          <a:ext cx="6686607" cy="1143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69">
                  <a:extLst>
                    <a:ext uri="{9D8B030D-6E8A-4147-A177-3AD203B41FA5}">
                      <a16:colId xmlns:a16="http://schemas.microsoft.com/office/drawing/2014/main" val="1689680964"/>
                    </a:ext>
                  </a:extLst>
                </a:gridCol>
                <a:gridCol w="2228869">
                  <a:extLst>
                    <a:ext uri="{9D8B030D-6E8A-4147-A177-3AD203B41FA5}">
                      <a16:colId xmlns:a16="http://schemas.microsoft.com/office/drawing/2014/main" val="2723312450"/>
                    </a:ext>
                  </a:extLst>
                </a:gridCol>
                <a:gridCol w="2228869">
                  <a:extLst>
                    <a:ext uri="{9D8B030D-6E8A-4147-A177-3AD203B41FA5}">
                      <a16:colId xmlns:a16="http://schemas.microsoft.com/office/drawing/2014/main" val="216335490"/>
                    </a:ext>
                  </a:extLst>
                </a:gridCol>
              </a:tblGrid>
              <a:tr h="381261">
                <a:tc>
                  <a:txBody>
                    <a:bodyPr/>
                    <a:lstStyle/>
                    <a:p>
                      <a:r>
                        <a:rPr lang="zh-CN" altLang="en-US"/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分数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757195"/>
                  </a:ext>
                </a:extLst>
              </a:tr>
              <a:tr h="381261">
                <a:tc>
                  <a:txBody>
                    <a:bodyPr/>
                    <a:lstStyle/>
                    <a:p>
                      <a:r>
                        <a:rPr lang="en-US" altLang="zh-CN"/>
                        <a:t>ZY2006357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武仕沛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50%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357338"/>
                  </a:ext>
                </a:extLst>
              </a:tr>
              <a:tr h="381261">
                <a:tc>
                  <a:txBody>
                    <a:bodyPr/>
                    <a:lstStyle/>
                    <a:p>
                      <a:r>
                        <a:rPr lang="en-US" altLang="zh-CN"/>
                        <a:t>SY2006345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温雅楠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50%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5325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31572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APUs—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实现异构计算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1129706"/>
            <a:ext cx="11969750" cy="5408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其他设计思路：</a:t>
            </a:r>
          </a:p>
          <a:p>
            <a:pPr indent="266700">
              <a:lnSpc>
                <a:spcPct val="160000"/>
              </a:lnSpc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60000"/>
              </a:lnSpc>
              <a:spcAft>
                <a:spcPts val="0"/>
              </a:spcAft>
              <a:buAutoNum type="arabicPeriod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只有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核心组成的节点</a:t>
            </a: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a)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有利于编程</a:t>
            </a: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b)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耗能高，在所需电力预算范围内无法达到预期的计算吞吐量</a:t>
            </a: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使用外部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，而不是集成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CPU-GPU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。集成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CPU-GPU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的优势如下：</a:t>
            </a: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a)降低数据传输的能耗、延迟</a:t>
            </a: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b)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通过负载监控，有助于动态分配电能，降低整体功耗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c)避免显示的同步操作（如消息发送、接受），降低编程复杂性</a:t>
            </a: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d)更高的性能/面积比</a:t>
            </a: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31572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APUs—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实现异构计算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1125" y="1137961"/>
            <a:ext cx="4839247" cy="4613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8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提高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APU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运行效率</a:t>
            </a:r>
          </a:p>
          <a:p>
            <a:pPr>
              <a:lnSpc>
                <a:spcPct val="280000"/>
              </a:lnSpc>
              <a:spcAft>
                <a:spcPts val="0"/>
              </a:spcAft>
            </a:pPr>
            <a:r>
              <a:rPr lang="en-US" altLang="zh-CN"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同步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机制由于节点中的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全部共享同一地址空间，传统基于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的同步机制会严重影响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的吞吐量的效率</a:t>
            </a:r>
            <a:r>
              <a:rPr lang="zh-CN" altLang="en-US"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，因此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采用</a:t>
            </a:r>
            <a:r>
              <a:rPr lang="zh-CN" altLang="en-US"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新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的同步机制</a:t>
            </a:r>
            <a:r>
              <a:rPr lang="zh-CN" altLang="en-US" sz="1800" b="1" kern="100" dirty="0">
                <a:solidFill>
                  <a:srgbClr val="004D86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QuickRelease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，实现了GPU线程间的轻量级</a:t>
            </a:r>
            <a:r>
              <a:rPr lang="zh-CN" altLang="en-US"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同步。</a:t>
            </a:r>
            <a:endParaRPr lang="zh-CN" altLang="en-US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BF6E69-C269-4056-B228-640CD1CE0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552" y="1273222"/>
            <a:ext cx="4910983" cy="54519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31572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APUs—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实现异构计算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1125" y="1137961"/>
            <a:ext cx="6100489" cy="5139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8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提高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APU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运行效率</a:t>
            </a:r>
          </a:p>
          <a:p>
            <a:pPr>
              <a:lnSpc>
                <a:spcPct val="280000"/>
              </a:lnSpc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采用</a:t>
            </a:r>
            <a:r>
              <a:rPr lang="zh-CN" altLang="en-US"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内存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一致性模型</a:t>
            </a:r>
            <a:r>
              <a:rPr lang="zh-CN" altLang="en-US" sz="1800" b="1" kern="100" dirty="0">
                <a:solidFill>
                  <a:srgbClr val="004D86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HRF（heterogeneous-race-</a:t>
            </a:r>
            <a:r>
              <a:rPr lang="zh-CN" altLang="en-US" sz="1800" b="1" kern="100">
                <a:solidFill>
                  <a:srgbClr val="004D86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free）</a:t>
            </a:r>
            <a:r>
              <a:rPr lang="zh-CN" altLang="en-US"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，为程序员提供了一个框架来分析大型片上内存系统</a:t>
            </a:r>
            <a:endParaRPr lang="zh-CN" altLang="en-US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80000"/>
              </a:lnSpc>
              <a:spcAft>
                <a:spcPts val="0"/>
              </a:spcAft>
            </a:pPr>
            <a:r>
              <a:rPr lang="en-US" altLang="zh-CN"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提出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了异构系统一致性协议</a:t>
            </a:r>
            <a:r>
              <a:rPr lang="zh-CN" altLang="en-US" sz="1800" b="1" kern="100" dirty="0">
                <a:solidFill>
                  <a:srgbClr val="004D86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HSC（heterogeneous system </a:t>
            </a:r>
            <a:r>
              <a:rPr lang="zh-CN" altLang="en-US" sz="1800" b="1" kern="100">
                <a:solidFill>
                  <a:srgbClr val="004D86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coherence）</a:t>
            </a:r>
            <a:r>
              <a:rPr lang="zh-CN" altLang="en-US"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，通过加大缓存块管理粒度，来降低平均每次计算时通信所占的开销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6691DF-F78F-4386-AD3D-524C63BEE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139" y="1030287"/>
            <a:ext cx="4841497" cy="575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19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21856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级超算的展望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1129706"/>
            <a:ext cx="119697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硬件组成：</a:t>
            </a: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）每个节点由高性能APU组成，最容易突出异构计算概念：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1.GPU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提供高吞吐量，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处理难以并行化的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程序。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(APU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异构计算模型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2.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堆叠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DRAM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</a:t>
            </a:r>
            <a:r>
              <a:rPr lang="zh-CN" altLang="en-US" b="1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高带宽，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高容量非易失性内存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(NVM)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提供足够的内存</a:t>
            </a:r>
            <a:r>
              <a:rPr lang="zh-CN" altLang="en-US" b="1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空间。（内存异构模型）</a:t>
            </a:r>
            <a:endParaRPr lang="en-US" altLang="zh-CN" b="1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3.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对外提供完整的、易于访问的软硬件接口，最大化提升利用率（可编程性）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640" y="1634490"/>
            <a:ext cx="4441190" cy="3038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767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2316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异构的内存模型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1137326"/>
            <a:ext cx="11969750" cy="5361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级超算对内存容量和带宽的要求</a:t>
            </a: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每个节点需要达到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4TB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的访存带宽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1TB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内存容量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带宽：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3D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堆叠内存架构，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128GBps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1TBps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），提升信号速率、总线宽度、信道数量，达到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4TBps</a:t>
            </a: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容量：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8GB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16GB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64off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两层存储架构模型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第一层：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3D-DRAM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（高带宽）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第二层：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off-package NVRAM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高容量）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202" y="3429000"/>
            <a:ext cx="6157595" cy="24695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2316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异构的内存模型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1125" y="1129706"/>
            <a:ext cx="11969750" cy="5361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两层存储架构模型的内存访问机制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1.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3D-DRAM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视为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传统的内存来访问，降低编程复杂性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2.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将异构内存公开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给软件层，自定义数据存储、移动，对热点应用的完全控制，最大化吞吐量（针对不同应用，了解存储访问模式）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202" y="2011988"/>
            <a:ext cx="6157595" cy="24695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2316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异构的内存模型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1125" y="1129706"/>
            <a:ext cx="6429057" cy="5361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大容量异构内存的功耗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6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大容量的存储系统，需要考虑时延和功耗，提出了内存计算模型即</a:t>
            </a:r>
            <a:r>
              <a:rPr b="1" kern="100">
                <a:solidFill>
                  <a:srgbClr val="004D86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processing </a:t>
            </a:r>
            <a:r>
              <a:rPr b="1" kern="100" dirty="0">
                <a:solidFill>
                  <a:srgbClr val="004D86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 memory</a:t>
            </a:r>
            <a:r>
              <a:rPr sz="1800" b="1" kern="100" dirty="0">
                <a:solidFill>
                  <a:srgbClr val="004D86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sz="1800" b="1" kern="100">
                <a:solidFill>
                  <a:srgbClr val="004D86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PIM）</a:t>
            </a:r>
            <a:r>
              <a:rPr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两个含义：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和存储单元的片上集成，在主存中分配由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直接控制的计算单元。最大化提升计算吞吐量和降低访存功耗。</a:t>
            </a:r>
            <a:endParaRPr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63" y="2278446"/>
            <a:ext cx="5257637" cy="2108585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E7AE0C03-B724-4963-8621-030C2D4169EF}"/>
              </a:ext>
            </a:extLst>
          </p:cNvPr>
          <p:cNvGrpSpPr/>
          <p:nvPr/>
        </p:nvGrpSpPr>
        <p:grpSpPr>
          <a:xfrm>
            <a:off x="5140012" y="1276419"/>
            <a:ext cx="6838343" cy="5035482"/>
            <a:chOff x="5353657" y="1276419"/>
            <a:chExt cx="6838343" cy="503548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ED17197-5597-46B5-8945-D914EC59E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1624" y="2425159"/>
              <a:ext cx="5020376" cy="3886742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003D6C9-BF27-4EBA-BE69-8D5F6DCD6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53657" y="1276419"/>
              <a:ext cx="6838343" cy="9569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21856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级超算的展望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1129706"/>
            <a:ext cx="1196975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硬件组成：</a:t>
            </a: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）每个节点由高性能APU组成，最容易突出异构计算概念：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1.GPU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提供高吞吐量，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处理难以并行化的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程序。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(APU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异构计算模型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2.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堆叠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DRAM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提供高带宽低能耗，高容量非易失性内存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(NVM)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提供足够的内存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空间。（内存异构模型）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b="1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3.</a:t>
            </a:r>
            <a:r>
              <a:rPr lang="zh-CN" altLang="en-US" b="1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对外提供完整的、易于访问的软硬件接口，最大化提升利用率（可编程性）</a:t>
            </a:r>
            <a:endParaRPr lang="zh-CN" altLang="en-US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640" y="1634490"/>
            <a:ext cx="4441190" cy="3038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0743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编程挑战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1125" y="1129706"/>
            <a:ext cx="11969750" cy="3230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1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对程序员的要求：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超算系统拥有</a:t>
            </a:r>
            <a:r>
              <a:rPr lang="en-US" altLang="zh-CN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10W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个节点，包含APU异构模型、内存异构模型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、PIM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功能、</a:t>
            </a:r>
            <a:r>
              <a:rPr lang="en-US" altLang="zh-CN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HRF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内存管理，将硬件底层暴漏给编程人员，提升复杂性，但可以探索系统最大性能</a:t>
            </a:r>
            <a:endParaRPr lang="zh-CN" altLang="en-US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1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可编程性与系统高效性的权衡，如</a:t>
            </a:r>
            <a:r>
              <a:rPr lang="en-US" altLang="zh-CN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PIM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编程模型。</a:t>
            </a:r>
            <a:endParaRPr lang="en-US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1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通过开发编译器和运行时增强，实现将不同的任务分配到不同处理器上，提升性能，调整功耗</a:t>
            </a:r>
          </a:p>
          <a:p>
            <a:pPr marL="285750" indent="-285750">
              <a:lnSpc>
                <a:spcPct val="21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zh-CN" altLang="en-US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编程挑战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1125" y="1129706"/>
            <a:ext cx="11969750" cy="3230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1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单个节点的异构计算环境得到了保障，如何扩充到整个系统。需要网络协议栈、分布式协议栈、分区地址管理等提供支持。</a:t>
            </a:r>
            <a:endParaRPr lang="en-US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210000"/>
              </a:lnSpc>
              <a:spcAft>
                <a:spcPts val="0"/>
              </a:spcAft>
            </a:pPr>
            <a:r>
              <a:rPr lang="en-US" altLang="zh-CN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、考虑不同节点间数据的传输时延，协同计算应当如何设置同步等待技术</a:t>
            </a:r>
            <a:endParaRPr lang="en-US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210000"/>
              </a:lnSpc>
              <a:spcAft>
                <a:spcPts val="0"/>
              </a:spcAft>
            </a:pPr>
            <a:r>
              <a:rPr lang="en-US" altLang="zh-CN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、全局地址空间下，资源的地址是否需要人为指定</a:t>
            </a:r>
            <a:endParaRPr lang="en-US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210000"/>
              </a:lnSpc>
              <a:spcAft>
                <a:spcPts val="0"/>
              </a:spcAft>
            </a:pPr>
            <a:r>
              <a:rPr lang="en-US" altLang="zh-CN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zh-CN" altLang="en-US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792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1129706"/>
            <a:ext cx="11969750" cy="5164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第一台P级（10^15）超算机在2008年实现</a:t>
            </a:r>
          </a:p>
          <a:p>
            <a:pPr marL="0" indent="0"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截至2020年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月，最快的超算Fugaku的峰值运行速度达到442010 TFlop</a:t>
            </a:r>
            <a:r>
              <a:rPr lang="zh-CN" altLang="en-US" sz="24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/s</a:t>
            </a:r>
            <a:r>
              <a:rPr lang="en-US" altLang="zh-CN" sz="24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(431PB)</a:t>
            </a:r>
            <a:endParaRPr lang="zh-CN" altLang="en-US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下一代将要实现的是E级（10^18）浮点运算，包含100000个互联的计算节点，平均每个计算节点需实现10T（10^13）次浮点运算，但现代的高端显卡计算速度最多达到该目标的2/3。</a:t>
            </a:r>
          </a:p>
          <a:p>
            <a:pPr marL="285750" indent="-285750"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endParaRPr lang="zh-CN" altLang="en-US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目前的挑战在于，系统的内存容量、传输速率、电源功率必须提高几个数量级，另外节点数量众多，因此还要保证系统的可靠性和可扩展性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2011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物理环境约束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1129665"/>
            <a:ext cx="11660505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3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4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功耗、散热、建筑结构等</a:t>
            </a:r>
            <a:endParaRPr lang="zh-CN" altLang="en-US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35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APU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采取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紧耦合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方式，降低了通信延迟提高了功率效率，改善了性能。同时也导致了热耦合，性能耦合。对于运行时设备指标的监管可以改善这个状况，并将监控模块与电源管理模块整合在一块，以实现节点级，甚至是片上级组件的功率协调，以提高能效。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容错技术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1129706"/>
            <a:ext cx="11969750" cy="538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即使单节点的故障概率很小，但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在包含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100000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个节点的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级超算系统中进行乘法运算时很可能造成数小时的故障时间。</a:t>
            </a:r>
          </a:p>
          <a:p>
            <a:pPr marL="285750" indent="-285750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传统的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GPU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架构不能提供足够的可靠性，</a:t>
            </a:r>
            <a:r>
              <a:rPr lang="zh-CN" altLang="en-US"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可用性和可服务性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RAS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）。而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HPC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应用在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GPU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上的部署对错误检测和纠正提出了新要求。</a:t>
            </a:r>
          </a:p>
          <a:p>
            <a:pPr marL="285750" indent="-285750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针对E级系统可靠性研究应该解决两个主要目标：</a:t>
            </a:r>
          </a:p>
          <a:p>
            <a:pPr marL="0" indent="0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1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）最小化节点中静默错误率</a:t>
            </a:r>
          </a:p>
          <a:p>
            <a:pPr marL="0" indent="0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故障检测、恢复技术减小静默错误率</a:t>
            </a:r>
          </a:p>
          <a:p>
            <a:pPr marL="0" indent="0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	大型超级计算机中SRAM和DRAM故障性质的现场研究</a:t>
            </a:r>
          </a:p>
          <a:p>
            <a:pPr marL="0" indent="0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差错监管工具的开发</a:t>
            </a: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）降低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RSA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解决方案的总成本</a:t>
            </a:r>
          </a:p>
          <a:p>
            <a:pPr marL="0" indent="0">
              <a:lnSpc>
                <a:spcPct val="14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将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RSA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的实现提到软件层面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——Redundant MultiThreading (RMT)</a:t>
            </a: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等腰三角形 4"/>
          <p:cNvSpPr/>
          <p:nvPr/>
        </p:nvSpPr>
        <p:spPr bwMode="auto">
          <a:xfrm>
            <a:off x="3175000" y="0"/>
            <a:ext cx="3540125" cy="6858000"/>
          </a:xfrm>
          <a:custGeom>
            <a:avLst/>
            <a:gdLst>
              <a:gd name="T0" fmla="*/ 818724 w 3540538"/>
              <a:gd name="T1" fmla="*/ 6858000 h 6858000"/>
              <a:gd name="T2" fmla="*/ 3538886 w 3540538"/>
              <a:gd name="T3" fmla="*/ 0 h 6858000"/>
              <a:gd name="T4" fmla="*/ 1689179 w 3540538"/>
              <a:gd name="T5" fmla="*/ 6858000 h 6858000"/>
              <a:gd name="T6" fmla="*/ 818724 w 3540538"/>
              <a:gd name="T7" fmla="*/ 6858000 h 6858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60" name="文本框 6"/>
          <p:cNvSpPr txBox="1">
            <a:spLocks noChangeArrowheads="1"/>
          </p:cNvSpPr>
          <p:nvPr/>
        </p:nvSpPr>
        <p:spPr bwMode="auto">
          <a:xfrm>
            <a:off x="4185104" y="2582636"/>
            <a:ext cx="835677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7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THANK YOU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7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LISTENING</a:t>
            </a:r>
            <a:r>
              <a:rPr lang="zh-CN" altLang="en-US" sz="7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21856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级超算的展望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1129706"/>
            <a:ext cx="119697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硬件组成：</a:t>
            </a: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通过供应商指定的网络技术和拓扑结构互联许多机柜，通常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包含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数百台机柜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机柜内部包括多个计算节点，包括计算资源和存储资源，顶部有交换机和IO处理机和系统管理设备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）每个节点由高性能APU组成，最容易突出异构计算概念：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1.GPU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提供高吞吐量，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处理难以并行化的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程序。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(APU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异构计算模型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2.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堆叠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DRAM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提供高带宽低能耗，高容量非易失性内存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(NVM)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提供足够的内存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空间。（内存异构模型）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3.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对外提供完整的、易于访问的软硬件接口，最大化提升利用率（可编程性）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640" y="1634490"/>
            <a:ext cx="444119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21856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级超算的展望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1129706"/>
            <a:ext cx="119697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硬件组成：</a:t>
            </a: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）每个节点由高性能APU组成，最容易突出异构计算概念：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1.GPU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提供高吞吐量，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处理难以并行化的</a:t>
            </a:r>
            <a:r>
              <a:rPr lang="zh-CN" altLang="en-US" b="1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程序。</a:t>
            </a:r>
            <a:r>
              <a:rPr lang="en-US" altLang="zh-CN" b="1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(APU</a:t>
            </a:r>
            <a:r>
              <a:rPr lang="zh-CN" altLang="en-US" b="1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异构计算模型</a:t>
            </a:r>
            <a:r>
              <a:rPr lang="en-US" altLang="zh-CN" b="1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2.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堆叠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DRAM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提供高带宽低能耗，高容量非易失性内存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(NVM)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提供足够的内存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空间。（内存异构模型）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3.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对外提供完整的、易于访问的软硬件接口，最大化提升利用率（可编程性）</a:t>
            </a: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640" y="1634490"/>
            <a:ext cx="4441190" cy="3038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96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31572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APUs—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实现异构计算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86055" y="1726606"/>
            <a:ext cx="11969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统一的内存地址空间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</a:p>
          <a:p>
            <a:pPr indent="266700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a)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加快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之间的数据传输。</a:t>
            </a:r>
          </a:p>
          <a:p>
            <a:pPr indent="266700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b)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避免昂贵的内存开销（PCIE传输、数据格式重新编码，内存分配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等）。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245" y="1550670"/>
            <a:ext cx="7005955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31572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APUs—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实现异构计算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2250" y="2465661"/>
            <a:ext cx="119697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一代：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将数据从内存中拷贝至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显存中，传输带宽限制了系统计算吞吐量。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二代：将传输通道由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PCIE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总线变更为内部总线，降低数据传输延迟。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三代：通过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hUMA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直接与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共享内存空间，访问、修改变得更加迅速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8" name="Picture 4" descr="统一寻址">
            <a:extLst>
              <a:ext uri="{FF2B5EF4-FFF2-40B4-BE49-F238E27FC236}">
                <a16:creationId xmlns:a16="http://schemas.microsoft.com/office/drawing/2014/main" id="{61015DA6-402D-4868-A17E-B31408456A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6" t="18576" r="5921" b="9773"/>
          <a:stretch/>
        </p:blipFill>
        <p:spPr bwMode="auto">
          <a:xfrm>
            <a:off x="722067" y="1835723"/>
            <a:ext cx="5021943" cy="27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统一寻址">
            <a:extLst>
              <a:ext uri="{FF2B5EF4-FFF2-40B4-BE49-F238E27FC236}">
                <a16:creationId xmlns:a16="http://schemas.microsoft.com/office/drawing/2014/main" id="{84F2A1C5-5F4A-470E-B969-14AFABBC09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" t="17810" r="3834" b="9026"/>
          <a:stretch/>
        </p:blipFill>
        <p:spPr bwMode="auto">
          <a:xfrm>
            <a:off x="6447992" y="1806909"/>
            <a:ext cx="5384347" cy="27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B4FD95D-AF35-4952-ADBB-314C22C13B70}"/>
              </a:ext>
            </a:extLst>
          </p:cNvPr>
          <p:cNvSpPr txBox="1"/>
          <p:nvPr/>
        </p:nvSpPr>
        <p:spPr>
          <a:xfrm>
            <a:off x="185738" y="123923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AMD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的异构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之路</a:t>
            </a:r>
          </a:p>
        </p:txBody>
      </p:sp>
    </p:spTree>
    <p:extLst>
      <p:ext uri="{BB962C8B-B14F-4D97-AF65-F5344CB8AC3E}">
        <p14:creationId xmlns:p14="http://schemas.microsoft.com/office/powerpoint/2010/main" val="182606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31572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APUs—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实现异构计算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86055" y="1726606"/>
            <a:ext cx="119697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硬件支持的用户级任务队列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GPU可以直接取得任务并生成执行线程，避免了与CPU的交互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245" y="1550670"/>
            <a:ext cx="700595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31572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APUs—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实现异构计算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54154" y="360170"/>
            <a:ext cx="635180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不再是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的附庸，拥有独立的内存操作能力，支持分页内存管理（产生缺页异常，不用通过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进行调度），支持内存空间全局管理（独立生成执行线程、独立分配内存）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C9F5AE2B-467E-426D-86FB-80D358208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02" r="2392" b="9973"/>
          <a:stretch/>
        </p:blipFill>
        <p:spPr bwMode="auto">
          <a:xfrm>
            <a:off x="7932631" y="2267738"/>
            <a:ext cx="2726423" cy="296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2974888-B224-40CB-8ED4-AD4FD2839E0E}"/>
              </a:ext>
            </a:extLst>
          </p:cNvPr>
          <p:cNvSpPr txBox="1"/>
          <p:nvPr/>
        </p:nvSpPr>
        <p:spPr>
          <a:xfrm>
            <a:off x="927482" y="126318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Heterogeneous Queue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HQ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）异构系统队列模型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17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31572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APUs—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实现异构计算</a:t>
            </a:r>
          </a:p>
        </p:txBody>
      </p:sp>
      <p:grpSp>
        <p:nvGrpSpPr>
          <p:cNvPr id="19483" name="组合 73"/>
          <p:cNvGrpSpPr/>
          <p:nvPr/>
        </p:nvGrpSpPr>
        <p:grpSpPr bwMode="auto">
          <a:xfrm>
            <a:off x="11480800" y="479425"/>
            <a:ext cx="333375" cy="333375"/>
            <a:chOff x="0" y="0"/>
            <a:chExt cx="449943" cy="449943"/>
          </a:xfrm>
        </p:grpSpPr>
        <p:sp>
          <p:nvSpPr>
            <p:cNvPr id="19484" name="椭圆 7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85" name="等腰三角形 7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76337" y="363538"/>
            <a:ext cx="119697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zh-CN" altLang="en-US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提升整体计算吞吐量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避免因硬件分离导致内存空间的浪费</a:t>
            </a:r>
            <a:endParaRPr lang="en-US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74" name="Picture 2" descr="统一寻址">
            <a:extLst>
              <a:ext uri="{FF2B5EF4-FFF2-40B4-BE49-F238E27FC236}">
                <a16:creationId xmlns:a16="http://schemas.microsoft.com/office/drawing/2014/main" id="{A47546E0-C37D-4D8E-8262-71FBDE9049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8"/>
          <a:stretch/>
        </p:blipFill>
        <p:spPr bwMode="auto">
          <a:xfrm>
            <a:off x="6609362" y="1784148"/>
            <a:ext cx="4190228" cy="353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7670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1_Office 主题">
  <a:themeElements>
    <a:clrScheme name="1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3_Office 主题">
  <a:themeElements>
    <a:clrScheme name="1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4_Office 主题">
  <a:themeElements>
    <a:clrScheme name="1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2093</Words>
  <Application>Microsoft Office PowerPoint</Application>
  <PresentationFormat>宽屏</PresentationFormat>
  <Paragraphs>295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22</vt:i4>
      </vt:variant>
    </vt:vector>
  </HeadingPairs>
  <TitlesOfParts>
    <vt:vector size="42" baseType="lpstr">
      <vt:lpstr>-apple-system</vt:lpstr>
      <vt:lpstr>等线</vt:lpstr>
      <vt:lpstr>微软雅黑</vt:lpstr>
      <vt:lpstr>Arial</vt:lpstr>
      <vt:lpstr>Calibri</vt:lpstr>
      <vt:lpstr>Calibri Light</vt:lpstr>
      <vt:lpstr>Wingdings</vt:lpstr>
      <vt:lpstr>1_Office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11_Office 主题</vt:lpstr>
      <vt:lpstr>12_Office 主题</vt:lpstr>
      <vt:lpstr>13_Office 主题</vt:lpstr>
      <vt:lpstr>14_Office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哎呀小小草</dc:creator>
  <cp:lastModifiedBy>Wsp</cp:lastModifiedBy>
  <cp:revision>245</cp:revision>
  <dcterms:created xsi:type="dcterms:W3CDTF">2015-08-12T02:06:00Z</dcterms:created>
  <dcterms:modified xsi:type="dcterms:W3CDTF">2020-12-01T03:26:36Z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2052-11.3.0.8858</vt:lpwstr>
  </property>
</Properties>
</file>