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5" r:id="rId3"/>
    <p:sldId id="384" r:id="rId4"/>
    <p:sldId id="38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59DA8-6608-4544-AAD6-C37F29D18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F191DA-5B05-4C68-B69D-5C304B1D8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67517-0C7C-4229-B5FD-C482F2E7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13740-FCF3-41D1-BC8C-62847A82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278794-14E1-47B6-B4C2-AE8D1411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70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F65DA-13CB-4838-A53C-DB00E8CF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90F52C-1328-4ECD-B85B-29DDD86C9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D9281-B155-4AF1-B44B-76F31BFC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DCC0F-9BBA-4871-8E39-A8AC9354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DBE19-2BA0-447F-BD9F-C62F974D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92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7C9555-9675-4F51-9481-F9500B05C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AEE465-6509-4497-8C74-C139D3152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44E82-6266-4532-BEE0-7C84B3F8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F8EF6-0462-4E84-883A-A8185EAE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65A98-C007-424B-AF14-36ED6E26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28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1AAB3-4F31-4B94-A769-4B5D8990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BF949-A468-4833-89FD-3A20BD42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62515-805C-4F86-97F9-007ADF5C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DD17DE-AEF6-4B65-81B3-420C4E78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56262-3143-41CB-83C8-00FFFB6C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09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4933F-0442-4A07-B88A-DE293534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666062-4B43-4602-91B3-1229B0E49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7979E-2EF2-4592-9DB6-DAC4AC82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CC1B9-AA31-43D1-A3A9-180C740D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4D3EE-91DC-40C1-BF58-67E97B09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06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CFA75-A468-46A1-AE89-1BAF42FA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56AA0-F29B-44DD-89A3-983F47D59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253CF7-D122-44EF-BF01-9A2F44FBB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1F19B2-D3D4-4100-8291-086B8484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724F03-3292-4005-A731-D140918F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BD107D-4DBC-46B9-B1C8-057ABC66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81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A5742-AA82-42AB-A0F7-B48A0334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F92C99-723F-4420-982A-6881AD131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6AD8A0-00D2-4347-9611-84A3D2757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FAFCD7-2192-4A16-8A73-B5D17FE6A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706790-A4EE-4F21-80D7-6020525D9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7BDD2F-BEA1-44E5-8767-AECA74C9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982E1A-246E-4DB5-8606-D8AD0848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F65B45-1D8B-4FFF-BCEA-AB91E014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6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37BB4-FF22-4833-9006-05519F2C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3879B8-C8E9-46EE-B5B3-F4AFABC0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293AA2-9608-4E8B-979C-E4B3B4E4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7B3239-36D9-4775-AA54-F44B5349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59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5258BC-1D0B-4256-B9DD-C2DB6E51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9BCE24-2E13-4459-A396-BBAB8501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F9A393-14F2-479C-9CE9-3521D206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74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279F3-C50A-4FFB-83E2-5D7DEF3C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96D14-6F83-45E9-BA29-A2FD917C7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846A67-07B2-4C7F-B047-8FB1E6D2F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BB4220-352C-421E-9911-D6882FB2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A4FBD5-2E04-451F-82C1-3E66E5FC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42FE09-7919-4F0C-9112-AC6E0A4D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33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C39D2-F64D-4B64-B965-A204C96E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11E2BE-19AF-40ED-8CFB-CC36E92B2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670234-1524-4D64-936C-A33B58DEB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4FE6FD-5AC2-4594-87E8-4AB66AD6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207DF6-C72F-4ADF-A0F9-B2C4332E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F6805F-A494-4CF5-8EEA-F7B3826D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61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693E74-366F-444F-A534-47F1536C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B30C1E-8541-4A87-8021-F0D36D05F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ACA200-FBB2-4153-B010-3656C8DD2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03DA-256A-4C2E-870E-F60DBB56BF9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A10B6-9BEF-41C3-BE55-35F4303D2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A94D2-8B6D-4588-B75E-4D4A2BCC9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44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E0DDF-B17E-4B42-A837-F0A5EE5726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31416B-EDCE-4E0B-A87C-FCE1CD801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0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44A88-D9AF-4D5B-B2DA-D8175694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Lec02</a:t>
            </a:r>
            <a:r>
              <a:rPr lang="zh-CN" altLang="en-US" dirty="0"/>
              <a:t>作业：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76A666-2201-4B0F-BD00-DDBE6CA32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tx1"/>
                </a:solidFill>
              </a:rPr>
              <a:t>根据课堂讲义</a:t>
            </a:r>
            <a:r>
              <a:rPr lang="en-US" altLang="zh-CN" sz="3600" dirty="0">
                <a:solidFill>
                  <a:schemeClr val="tx1"/>
                </a:solidFill>
              </a:rPr>
              <a:t>P49-P50</a:t>
            </a:r>
            <a:r>
              <a:rPr lang="zh-CN" altLang="en-US" sz="3600" dirty="0">
                <a:solidFill>
                  <a:schemeClr val="tx1"/>
                </a:solidFill>
              </a:rPr>
              <a:t>中</a:t>
            </a:r>
            <a:r>
              <a:rPr lang="en-US" altLang="zh-CN" sz="3600" dirty="0">
                <a:solidFill>
                  <a:schemeClr val="tx1"/>
                </a:solidFill>
              </a:rPr>
              <a:t>BNF</a:t>
            </a:r>
            <a:r>
              <a:rPr lang="zh-CN" altLang="en-US" sz="3600" dirty="0"/>
              <a:t>所描述的“</a:t>
            </a:r>
            <a:r>
              <a:rPr lang="en-US" altLang="zh-CN" sz="3600" dirty="0"/>
              <a:t>program</a:t>
            </a:r>
            <a:r>
              <a:rPr lang="zh-CN" altLang="en-US" sz="3600" dirty="0"/>
              <a:t>”文法，</a:t>
            </a:r>
            <a:r>
              <a:rPr lang="zh-CN" altLang="en-US" sz="3600" dirty="0">
                <a:solidFill>
                  <a:schemeClr val="tx1"/>
                </a:solidFill>
              </a:rPr>
              <a:t>针对上述</a:t>
            </a:r>
            <a:r>
              <a:rPr lang="zh-CN" altLang="en-US" sz="3600" b="1" u="sng" dirty="0">
                <a:solidFill>
                  <a:schemeClr val="tx1"/>
                </a:solidFill>
              </a:rPr>
              <a:t>每个产生式</a:t>
            </a:r>
            <a:r>
              <a:rPr lang="zh-CN" altLang="en-US" sz="3600" dirty="0">
                <a:solidFill>
                  <a:schemeClr val="tx1"/>
                </a:solidFill>
              </a:rPr>
              <a:t>，给出一组满足规则的语言实例，要求覆盖基本分支。既一个产生式至少给出一个满足该文法的字符串示例。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80E69C-21B5-4046-9B27-D66D5594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 rtl="0"/>
              <a:t>2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7766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8ED61E-E217-0C4C-94A1-33137150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 rtl="0"/>
              <a:t>3</a:t>
            </a:fld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C276D8-1640-874F-B1B8-337F1DAC86E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3220" y="473947"/>
            <a:ext cx="11029950" cy="630092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2.5 </a:t>
            </a:r>
            <a:r>
              <a:rPr lang="zh-CN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将以下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BNF</a:t>
            </a:r>
            <a:r>
              <a:rPr lang="zh-CN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表示的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Algol60</a:t>
            </a:r>
            <a:r>
              <a:rPr lang="zh-CN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部分产生式画成语法图</a:t>
            </a:r>
            <a:endParaRPr lang="en-US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&lt;unsigned integer&gt; </a:t>
            </a:r>
            <a:r>
              <a:rPr lang="zh-CN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：：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 &lt;digit&gt;</a:t>
            </a:r>
            <a:endParaRPr lang="zh-CN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| &lt;unsigned integer&gt; &lt;digit&gt;</a:t>
            </a:r>
            <a:endParaRPr lang="zh-CN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&lt;integer&gt; </a:t>
            </a:r>
            <a:r>
              <a:rPr lang="zh-CN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：：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 +&lt;unsigned integer&gt;</a:t>
            </a:r>
            <a:endParaRPr lang="zh-CN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| -&lt;unsigned integer&gt;</a:t>
            </a:r>
            <a:endParaRPr lang="zh-CN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|  &lt;unsigned integer&gt;</a:t>
            </a:r>
            <a:endParaRPr lang="zh-CN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&lt;decimal fraction&gt; </a:t>
            </a:r>
            <a:r>
              <a:rPr lang="zh-CN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：：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 . &lt;unsigned integer&gt;</a:t>
            </a:r>
            <a:endParaRPr lang="zh-CN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&lt;exponent part&gt; </a:t>
            </a:r>
            <a:r>
              <a:rPr lang="zh-CN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：：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 10&lt;integer&gt;                     //10</a:t>
            </a:r>
            <a:r>
              <a:rPr lang="zh-CN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为下标。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&lt;decimal number&gt; </a:t>
            </a:r>
            <a:r>
              <a:rPr lang="zh-CN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：：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 &lt;unsigned integer&gt;</a:t>
            </a:r>
            <a:endParaRPr lang="zh-CN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| &lt;decimal fraction&gt;</a:t>
            </a:r>
            <a:endParaRPr lang="zh-CN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| &lt;unsigned integer&gt; &lt;decimal fraction&gt;</a:t>
            </a:r>
            <a:endParaRPr lang="zh-CN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&lt;unsigned number&gt; </a:t>
            </a:r>
            <a:r>
              <a:rPr lang="zh-CN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：：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 &lt;decimal number&gt;</a:t>
            </a:r>
            <a:endParaRPr lang="zh-CN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| &lt;exponent part&gt;</a:t>
            </a:r>
            <a:endParaRPr lang="zh-CN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| &lt;decimal number&gt; &lt;exponent part&gt;           </a:t>
            </a:r>
            <a:endParaRPr lang="zh-CN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&lt;number&gt; </a:t>
            </a:r>
            <a:r>
              <a:rPr lang="zh-CN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：：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 +&lt;unsigned number&gt;</a:t>
            </a:r>
            <a:endParaRPr lang="zh-CN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| -&lt;unsigned number&gt;</a:t>
            </a:r>
            <a:endParaRPr lang="zh-CN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|  &lt;unsigned number&gt;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EF9A6E-C639-7049-A9F2-146C89C82F87}"/>
              </a:ext>
            </a:extLst>
          </p:cNvPr>
          <p:cNvSpPr/>
          <p:nvPr/>
        </p:nvSpPr>
        <p:spPr>
          <a:xfrm>
            <a:off x="5644429" y="-1385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358477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B0EDB5-61FA-F242-9BEF-1A0CB864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 rtl="0"/>
              <a:t>4</a:t>
            </a:fld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01BE9-4A52-5B48-9FAD-C411D5CFA27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0860" y="789105"/>
            <a:ext cx="11029950" cy="5756662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zh-CN" sz="2400" dirty="0">
                <a:solidFill>
                  <a:schemeClr val="tx1"/>
                </a:solidFill>
              </a:rPr>
              <a:t>2.6 </a:t>
            </a:r>
            <a:r>
              <a:rPr lang="zh-CN" altLang="zh-CN" sz="2400" dirty="0">
                <a:solidFill>
                  <a:schemeClr val="tx1"/>
                </a:solidFill>
              </a:rPr>
              <a:t>将下面的</a:t>
            </a:r>
            <a:r>
              <a:rPr lang="en-US" altLang="zh-CN" sz="2400" dirty="0">
                <a:solidFill>
                  <a:schemeClr val="tx1"/>
                </a:solidFill>
              </a:rPr>
              <a:t>EBNF</a:t>
            </a:r>
            <a:r>
              <a:rPr lang="zh-CN" altLang="zh-CN" sz="2400" dirty="0">
                <a:solidFill>
                  <a:schemeClr val="tx1"/>
                </a:solidFill>
              </a:rPr>
              <a:t>转换为</a:t>
            </a:r>
            <a:r>
              <a:rPr lang="en-US" altLang="zh-CN" sz="2400" dirty="0">
                <a:solidFill>
                  <a:schemeClr val="tx1"/>
                </a:solidFill>
              </a:rPr>
              <a:t>BNF</a:t>
            </a:r>
            <a:r>
              <a:rPr lang="zh-CN" altLang="zh-CN" sz="2400" dirty="0">
                <a:solidFill>
                  <a:schemeClr val="tx1"/>
                </a:solidFill>
              </a:rPr>
              <a:t>：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         </a:t>
            </a:r>
            <a:r>
              <a:rPr lang="en-US" altLang="zh-CN" sz="2000" dirty="0">
                <a:solidFill>
                  <a:schemeClr val="tx1"/>
                </a:solidFill>
              </a:rPr>
              <a:t>S -&gt; A { </a:t>
            </a:r>
            <a:r>
              <a:rPr lang="en-US" altLang="zh-CN" sz="2000" dirty="0" err="1">
                <a:solidFill>
                  <a:schemeClr val="tx1"/>
                </a:solidFill>
              </a:rPr>
              <a:t>bA</a:t>
            </a:r>
            <a:r>
              <a:rPr lang="en-US" altLang="zh-CN" sz="2000" dirty="0">
                <a:solidFill>
                  <a:schemeClr val="tx1"/>
                </a:solidFill>
              </a:rPr>
              <a:t> }</a:t>
            </a:r>
            <a:endParaRPr lang="zh-CN" altLang="zh-CN" sz="200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         </a:t>
            </a:r>
            <a:r>
              <a:rPr lang="en-US" altLang="zh-CN" sz="2000" dirty="0">
                <a:solidFill>
                  <a:schemeClr val="tx1"/>
                </a:solidFill>
              </a:rPr>
              <a:t>A -&gt; a [ b ] A</a:t>
            </a:r>
            <a:endParaRPr lang="zh-CN" altLang="zh-CN" sz="20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zh-CN" sz="2400" dirty="0">
                <a:solidFill>
                  <a:schemeClr val="tx1"/>
                </a:solidFill>
              </a:rPr>
              <a:t>2.7 </a:t>
            </a:r>
            <a:r>
              <a:rPr lang="zh-CN" altLang="zh-CN" sz="2400" dirty="0">
                <a:solidFill>
                  <a:schemeClr val="tx1"/>
                </a:solidFill>
              </a:rPr>
              <a:t>考虑下列文法：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 </a:t>
            </a:r>
            <a:r>
              <a:rPr lang="zh-CN" altLang="en-US" sz="2000" dirty="0">
                <a:solidFill>
                  <a:schemeClr val="tx1"/>
                </a:solidFill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</a:rPr>
              <a:t>&lt; S &gt; -&gt; &lt; A &gt; a &lt; B &gt; b</a:t>
            </a:r>
            <a:endParaRPr lang="zh-CN" altLang="zh-CN" sz="200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 </a:t>
            </a:r>
            <a:r>
              <a:rPr lang="zh-CN" altLang="en-US" sz="2000" dirty="0">
                <a:solidFill>
                  <a:schemeClr val="tx1"/>
                </a:solidFill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</a:rPr>
              <a:t>&lt; A &gt; -&gt; &lt; A &gt; b | b</a:t>
            </a:r>
            <a:endParaRPr lang="zh-CN" altLang="zh-CN" sz="200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 </a:t>
            </a:r>
            <a:r>
              <a:rPr lang="zh-CN" altLang="en-US" sz="2000" dirty="0">
                <a:solidFill>
                  <a:schemeClr val="tx1"/>
                </a:solidFill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</a:rPr>
              <a:t>&lt; B &gt; -&gt; a &lt; B &gt; | a</a:t>
            </a:r>
            <a:endParaRPr lang="zh-CN" altLang="zh-CN" sz="20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</a:pPr>
            <a:r>
              <a:rPr lang="zh-CN" altLang="zh-CN" sz="2400" dirty="0">
                <a:solidFill>
                  <a:schemeClr val="tx1"/>
                </a:solidFill>
              </a:rPr>
              <a:t>下面的哪些句子属于这些文法所产生的语言？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</a:rPr>
              <a:t>baab</a:t>
            </a:r>
            <a:endParaRPr lang="zh-CN" altLang="zh-CN" sz="200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</a:rPr>
              <a:t>bbbab</a:t>
            </a:r>
            <a:endParaRPr lang="zh-CN" altLang="zh-CN" sz="200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</a:rPr>
              <a:t>bbaaaaa</a:t>
            </a:r>
            <a:endParaRPr lang="zh-CN" altLang="zh-CN" sz="200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</a:rPr>
              <a:t>bbaab</a:t>
            </a:r>
            <a:endParaRPr lang="zh-CN" altLang="zh-CN" sz="20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CE1302-5661-6640-94E2-089BDE97EA88}"/>
              </a:ext>
            </a:extLst>
          </p:cNvPr>
          <p:cNvSpPr/>
          <p:nvPr/>
        </p:nvSpPr>
        <p:spPr>
          <a:xfrm>
            <a:off x="5644429" y="-1385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173327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309</Words>
  <Application>Microsoft Office PowerPoint</Application>
  <PresentationFormat>宽屏</PresentationFormat>
  <Paragraphs>37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Microsoft YaHei</vt:lpstr>
      <vt:lpstr>Arial</vt:lpstr>
      <vt:lpstr>Office 主题​​</vt:lpstr>
      <vt:lpstr>作业</vt:lpstr>
      <vt:lpstr>Lec02作业：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</dc:title>
  <dc:creator>zhu tony</dc:creator>
  <cp:lastModifiedBy>zhu tony</cp:lastModifiedBy>
  <cp:revision>1</cp:revision>
  <dcterms:created xsi:type="dcterms:W3CDTF">2020-10-20T07:44:43Z</dcterms:created>
  <dcterms:modified xsi:type="dcterms:W3CDTF">2020-10-20T07:48:09Z</dcterms:modified>
</cp:coreProperties>
</file>