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2" r:id="rId5"/>
    <p:sldId id="261" r:id="rId6"/>
    <p:sldId id="286" r:id="rId7"/>
    <p:sldId id="270" r:id="rId8"/>
    <p:sldId id="282" r:id="rId9"/>
    <p:sldId id="271" r:id="rId10"/>
    <p:sldId id="283" r:id="rId11"/>
    <p:sldId id="284" r:id="rId12"/>
    <p:sldId id="285" r:id="rId13"/>
    <p:sldId id="278" r:id="rId14"/>
    <p:sldId id="28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87434" autoAdjust="0"/>
  </p:normalViewPr>
  <p:slideViewPr>
    <p:cSldViewPr snapToGrid="0">
      <p:cViewPr varScale="1">
        <p:scale>
          <a:sx n="111" d="100"/>
          <a:sy n="111" d="100"/>
        </p:scale>
        <p:origin x="65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8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26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0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16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攻击：通俗点讲就是利用网络节点资源如：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服务器、个人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、手机、智能设备、打印机、摄像头等对目标发起大量攻击请求，从而导致服务器拥塞而无法对外提供正常服务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传统的针对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的防范体系可以分为两个方面，分别是攻击检测和攻击响应。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）源端检测。主要部署在用户本地网络的接入路由器，能够在源端及早地阻止攻击行为。但是这样存在一个问题，就是很多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攻击可能在不同区域发起，单一区域的攻击流量没有形成一定规模的话，可能很难被检测到。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）末端检测。这个机制运行在服务端，提高了检测精度，同时降低了部署开销，但又引入了处理滞后性的问题。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）中间网络检测。折中前两种策略，部署在传输路径中的路由器，建立多点流量检测分析机制，然而其部署成本和通信成本也随之增加。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）分布式检测。从集中式单点检测向分布式检测转变，是一种较为有效的方案。然而在构建分布式防御体系的过程中，仍然存在一定问题，例如节点间信任、通信负载等问题。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effectLst/>
              </a:rPr>
              <a:t>以上所有问题，究其根本原因在于网络本身的分布式，难以做到既准确又快速的收集数据。</a:t>
            </a:r>
            <a:endParaRPr lang="en-US" altLang="zh-CN">
              <a:effectLst/>
            </a:endParaRPr>
          </a:p>
          <a:p>
            <a:pPr algn="just">
              <a:lnSpc>
                <a:spcPct val="100000"/>
              </a:lnSpc>
            </a:pPr>
            <a:endParaRPr lang="en-US" altLang="zh-CN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报文过滤技术针对地址欺骗的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攻击，通过检测报文源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IP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地址真实性并过滤源地址欺骗报文进行防御。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速率限制通过抑制可疑攻击流的发送速率，避免大量报文拥塞链路或淹没攻击受害者。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攻击容忍的目的是缓解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攻击对目标系统的影响，尽可能地维持系统服务的继续进行，但本身并不能阻止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攻击溯源的作用是追踪发起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攻击的真正攻击者，为攻击响应机制提供真实的攻击源位置及攻击路径信息。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攻击种类的多样化使得难以用统一的规则过滤掉所有非法请求，加之网络协议本身难以改变，大规模的更新部署在原本的网络架构下难以实现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基于控制与转发分离这样的架构，使得收集、统一全局信息更加方便，这位算法分析提供了实时、可靠的数据支撑。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通过控制器下发流表，使得新的防御规则能够迅速的应用于网络系统。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软件定义网络，也能针对不同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攻击种类做特定处理规则，处理更加灵活。</a:t>
            </a:r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7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本实验通过在虚拟网络环境中模拟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泛洪，实现初步的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攻击，通过建立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体系架构并配置控制器和下发流表，实现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防御，从而对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的核心原理、工作过程有一个完整的认识。后期通过进一步实现更加多元化的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攻击和定制相应的防御机制，以发掘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更多的价值潜力。</a:t>
            </a:r>
            <a:endParaRPr lang="zh-CN" altLang="en-US">
              <a:effectLst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4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2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基础设施层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：数据平面由交换机等网络通用硬件组成，各个网络设备之间通过不同规则形成的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数据通路连接。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：这控制平面包含了逻辑上为中心的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控制器，它掌握着全局网络信息，负责各种转发规则的控制。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：包含着各种基于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的网络应用，用户无需关心底层细节就可以编程、部署新应用。</a:t>
            </a:r>
            <a:endParaRPr lang="zh-CN" altLang="en-US">
              <a:effectLst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除了三个平面还有两个接口非常重要：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南向接口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(Southbound Interface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D-CPI)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：位于数据平面和控制平面之间，具有统一的通信标准，主要负责将控制器中的转发规则下发至转发设备，最主要应用的是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北向接口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(Northbound Interface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A-CPI)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：位于控制平面与应用平面之间，上层的应用程序通过北向接口获取下层的网络资源，并通过北向接口向下层网络发送数据。没有统一的通信接口，它允许用户根据自身需求定制开发各种网络管理应用</a:t>
            </a:r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03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2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83D1-D221-40E5-9E58-AAEE22C68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50581-029C-49BB-8888-73D45955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2AAB-B99A-4E54-AA06-3AD0891D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53766-E02F-4B0E-8651-D1D0B5B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BFE9E-728F-41C0-B127-8095A2E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7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B833-7405-49AC-A27C-2DB8860D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6F4C7-16D9-48FF-893B-460F8FA3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147D5-727A-40A5-89F8-04AE5100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7F158-05AF-43AC-9305-17325AC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990CE-C9F6-4D1A-8522-124B1E9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52321-DCDE-434E-BE51-A8BA85B2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C7B3D-9760-4147-BF09-CFCE07D6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B0F0A-1234-4758-97E5-09A90F84C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94F97-7A96-4D54-9FBE-782AA963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8E7D2-FFE9-4DCA-8D9A-9DAD2B4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47949-1C3E-447B-ACAA-9002B9CF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EC13-6D72-4D7E-B14D-6B1D8668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40F47-2991-4C09-AE0C-6336733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B7736-D660-44BB-9B63-B896AE96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9E95C-FE65-4696-B639-E61BAA91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AB70B-440D-48A1-A314-4D1224F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7C5FD-463B-4895-8086-71DCE481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5B699-FE94-4AA2-A416-E994D226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907D3-6B1D-41CD-8746-D249EDD5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61BB0-FE07-466C-A17D-033F07C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64299-991A-49D9-B306-0D65CEC1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AABB2-B4EA-40BC-811A-8034CB6A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684-2436-45B0-8B56-FC367FA7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25B1-942B-4779-80F6-4B21AED0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DD878-8ED1-43F2-8B7A-96D94E12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05BC9-720D-451D-B308-3D293181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7E53F-3D66-4C2C-B7A5-3060C65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F9F-72F1-4B8C-B219-42670190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9BB91-5D82-48BE-8F8C-87EADF9C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B5CBD-B4BC-46B3-A85D-FA4CE33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E1D87-6F91-496B-900B-1EFF5486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D9787-DE80-4B1E-A62E-4C98841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FB15-1322-4F26-9CE9-9354980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2CA28-3CDE-4C18-8C2A-842D31EF3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8F109-AA96-4E47-85AD-85E088B5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D91A1-2DD5-4023-B700-9E9C5F1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4A27B-DBE8-42FF-BB72-954D168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2BB8-3BFE-49DF-AD89-59E507BA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5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B3FD-97ED-4BB9-8F5E-CF34D46B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2B9F0-E284-47E1-9294-0E85A0A0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D8628-BD5A-4834-9BAD-F7F18179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1847C-6AF2-4229-8942-3FD311066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BEF1D-1C9D-412D-8EB8-E37CD3166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A3B2A-2BC4-4140-A139-912259B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CBA78-A90D-43BE-8C9B-CACC266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B256A-8D36-4C6F-A7E6-C238663D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7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5999-5B4C-4F61-A4E0-F661ECE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EEE6FF-F44B-47A5-932F-2909D12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7FCE7-3CF6-45ED-946D-F923059E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C49F3-54CF-4905-BFD4-9E3D7EA6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F2147C-8FF8-4836-A743-24688FB9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D0378-9575-4013-BAAF-1224554F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0CF72-4357-42E0-AA2E-DA133FF6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9039B-3390-43DF-BEDE-5264730E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5A941-F4F7-492A-B4B9-FD9CB660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280C4-E751-4473-A9E6-CF4199F88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  <a:t>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7E2D4-CB64-4B27-9D3A-55BC55AA7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5D7E-957E-4972-9AD0-B00E2617B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5355131" y="1182258"/>
            <a:ext cx="1473868" cy="1473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45277" y="1504216"/>
            <a:ext cx="2070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开题</a:t>
            </a:r>
            <a:endParaRPr lang="en-US" altLang="zh-CN" sz="480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2005264" y="2896708"/>
            <a:ext cx="875898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基于</a:t>
            </a:r>
            <a:r>
              <a:rPr lang="en-US" altLang="zh-CN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SDN</a:t>
            </a: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的</a:t>
            </a:r>
            <a:r>
              <a:rPr lang="en-US" altLang="zh-CN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DDoS</a:t>
            </a: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攻击防御实现</a:t>
            </a:r>
            <a:endParaRPr kumimoji="0" lang="zh-CN" altLang="en-US" sz="4000" b="1" i="0" u="none" strike="noStrike" kern="0" cap="none" spc="60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sym typeface="微软雅黑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893169" y="381089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0" name="TextBox 7"/>
          <p:cNvSpPr>
            <a:spLocks noChangeArrowheads="1"/>
          </p:cNvSpPr>
          <p:nvPr/>
        </p:nvSpPr>
        <p:spPr bwMode="auto">
          <a:xfrm>
            <a:off x="2893169" y="3899886"/>
            <a:ext cx="67687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30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温雅楠 武仕沛 王宇翔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2893169" y="427466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4080066" y="4530978"/>
            <a:ext cx="373081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高等计算机网络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  2020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年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10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月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21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日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3973289" y="5134662"/>
            <a:ext cx="571870" cy="574400"/>
            <a:chOff x="9096726" y="250316"/>
            <a:chExt cx="626458" cy="629230"/>
          </a:xfrm>
        </p:grpSpPr>
        <p:sp>
          <p:nvSpPr>
            <p:cNvPr id="104" name="Oval 4"/>
            <p:cNvSpPr/>
            <p:nvPr/>
          </p:nvSpPr>
          <p:spPr>
            <a:xfrm>
              <a:off x="9096726" y="250316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9304846" y="396473"/>
              <a:ext cx="210218" cy="336915"/>
              <a:chOff x="4638" y="-33"/>
              <a:chExt cx="667" cy="1069"/>
            </a:xfrm>
            <a:solidFill>
              <a:sysClr val="window" lastClr="FFFFFF"/>
            </a:solidFill>
          </p:grpSpPr>
          <p:sp>
            <p:nvSpPr>
              <p:cNvPr id="106" name="Freeform 5"/>
              <p:cNvSpPr>
                <a:spLocks/>
              </p:cNvSpPr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5156624" y="5134662"/>
            <a:ext cx="571870" cy="574400"/>
            <a:chOff x="10596810" y="-683024"/>
            <a:chExt cx="626458" cy="629230"/>
          </a:xfrm>
        </p:grpSpPr>
        <p:sp>
          <p:nvSpPr>
            <p:cNvPr id="109" name="Oval 4"/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 9"/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39959" y="5134662"/>
            <a:ext cx="571870" cy="574400"/>
            <a:chOff x="10596810" y="503370"/>
            <a:chExt cx="626458" cy="629230"/>
          </a:xfrm>
        </p:grpSpPr>
        <p:sp>
          <p:nvSpPr>
            <p:cNvPr id="112" name="Oval 4"/>
            <p:cNvSpPr/>
            <p:nvPr/>
          </p:nvSpPr>
          <p:spPr>
            <a:xfrm>
              <a:off x="10596810" y="503370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145"/>
            <p:cNvSpPr>
              <a:spLocks noEditPoints="1"/>
            </p:cNvSpPr>
            <p:nvPr/>
          </p:nvSpPr>
          <p:spPr bwMode="auto">
            <a:xfrm>
              <a:off x="10817663" y="652160"/>
              <a:ext cx="219899" cy="331652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523295" y="5134662"/>
            <a:ext cx="571870" cy="574400"/>
            <a:chOff x="10596810" y="1655498"/>
            <a:chExt cx="626458" cy="629230"/>
          </a:xfrm>
        </p:grpSpPr>
        <p:sp>
          <p:nvSpPr>
            <p:cNvPr id="115" name="Oval 4"/>
            <p:cNvSpPr/>
            <p:nvPr/>
          </p:nvSpPr>
          <p:spPr>
            <a:xfrm>
              <a:off x="10596810" y="1655498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206"/>
            <p:cNvSpPr>
              <a:spLocks noChangeAspect="1" noEditPoints="1"/>
            </p:cNvSpPr>
            <p:nvPr/>
          </p:nvSpPr>
          <p:spPr bwMode="auto">
            <a:xfrm>
              <a:off x="10795680" y="1793062"/>
              <a:ext cx="263864" cy="318957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648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控制器作为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网络中的重要组成部分，能集中、灵活地控制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网络，为核心网络及应用创新提供了良好的扩展平台。常规的控制器无法单独使用，需要由北向接口的应用对控制器进行调度、管理。不过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Floodlight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本身实现了一套控制和查询网络的通用功能，基于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Rest Api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访问模式可以便捷的操控控制器。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FloodLight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控制器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7170" name="Picture 2" descr="https://docimg8.docs.qq.com/image/ycpfUPlsC4BM43z1X-gWKg?w=750&amp;h=520">
            <a:extLst>
              <a:ext uri="{FF2B5EF4-FFF2-40B4-BE49-F238E27FC236}">
                <a16:creationId xmlns:a16="http://schemas.microsoft.com/office/drawing/2014/main" id="{DBC46B3D-81B2-4141-9470-6110BE7F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68" y="668790"/>
            <a:ext cx="7535703" cy="521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1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是一种用于监控数据网络上交换机或者路由器流量转发状况的技术。系统包括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Agent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Collector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Agent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通过特定的采样技术获取网络设备上的流量转发统计并实时地通过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数据报文发送给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Collector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，并生成流量报告。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代理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8194" name="Picture 2" descr="https://img-blog.csdnimg.cn/2019011413272427.png?x-oss-process=image/watermark,type_ZmFuZ3poZW5naGVpdGk,shadow_10,text_aHR0cHM6Ly9ibG9nLmNzZG4ubmV0L2EzMTkyMDQ4,size_16,color_FFFFFF,t_70">
            <a:extLst>
              <a:ext uri="{FF2B5EF4-FFF2-40B4-BE49-F238E27FC236}">
                <a16:creationId xmlns:a16="http://schemas.microsoft.com/office/drawing/2014/main" id="{04AD523D-6A9C-49E4-89B4-E34CC3B21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79" y="2214271"/>
            <a:ext cx="5382579" cy="21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9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是控制器和交换机之间的标准协议，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最基本的特点是基于流（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）的概念来匹配转发规则，每一个交换机都维护一个流表（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Flow Table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），依据流表中的转发规则进行转发，而流表的建立、维护和下发都是由控制器完成的。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协议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9222" name="Picture 6" descr="https://upload-images.jianshu.io/upload_images/1192537-180eea5048d22bae.png">
            <a:extLst>
              <a:ext uri="{FF2B5EF4-FFF2-40B4-BE49-F238E27FC236}">
                <a16:creationId xmlns:a16="http://schemas.microsoft.com/office/drawing/2014/main" id="{A361822D-BFF3-4E21-9564-9994C280E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5" b="8739"/>
          <a:stretch/>
        </p:blipFill>
        <p:spPr bwMode="auto">
          <a:xfrm>
            <a:off x="4347092" y="1007706"/>
            <a:ext cx="6800850" cy="434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7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866430-712D-4C55-8F5C-6727DAB7AEFC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04</a:t>
            </a:r>
            <a:endParaRPr lang="zh-CN" altLang="en-US"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F18552E-DE89-4E58-A161-5739EBC6123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36465529-5220-470D-BF71-D304D23F8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59517"/>
              </p:ext>
            </p:extLst>
          </p:nvPr>
        </p:nvGraphicFramePr>
        <p:xfrm>
          <a:off x="959658" y="1505219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37612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90143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5939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温雅楠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0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武仕沛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8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王宇翔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76297"/>
                  </a:ext>
                </a:extLst>
              </a:tr>
            </a:tbl>
          </a:graphicData>
        </a:graphic>
      </p:graphicFrame>
      <p:sp>
        <p:nvSpPr>
          <p:cNvPr id="25" name="Rectangle 2">
            <a:extLst>
              <a:ext uri="{FF2B5EF4-FFF2-40B4-BE49-F238E27FC236}">
                <a16:creationId xmlns:a16="http://schemas.microsoft.com/office/drawing/2014/main" id="{CD08341F-9493-4D75-A3AE-49BB0DB52C1B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分工</a:t>
            </a:r>
            <a:r>
              <a:rPr lang="en-US" altLang="zh-CN" b="1">
                <a:solidFill>
                  <a:srgbClr val="1A1D1A"/>
                </a:solidFill>
                <a:cs typeface="+mn-ea"/>
                <a:sym typeface="+mn-lt"/>
              </a:rPr>
              <a:t>/</a:t>
            </a:r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44560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44D9AB-8F0C-46C2-8E8C-253912D72B14}"/>
              </a:ext>
            </a:extLst>
          </p:cNvPr>
          <p:cNvSpPr txBox="1"/>
          <p:nvPr/>
        </p:nvSpPr>
        <p:spPr>
          <a:xfrm>
            <a:off x="3726791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A23D7C-6294-48A8-9073-1126B926B7BB}"/>
              </a:ext>
            </a:extLst>
          </p:cNvPr>
          <p:cNvSpPr txBox="1"/>
          <p:nvPr/>
        </p:nvSpPr>
        <p:spPr>
          <a:xfrm>
            <a:off x="3793463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553692-393C-4C26-A6B3-9A54F7F6CB1A}"/>
              </a:ext>
            </a:extLst>
          </p:cNvPr>
          <p:cNvSpPr txBox="1"/>
          <p:nvPr/>
        </p:nvSpPr>
        <p:spPr>
          <a:xfrm>
            <a:off x="3872046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BE1158F-94EA-4943-8D46-8BF9354F0335}"/>
              </a:ext>
            </a:extLst>
          </p:cNvPr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AA7044-9076-4457-8B85-3D800B81A499}"/>
              </a:ext>
            </a:extLst>
          </p:cNvPr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75486A-EBC8-45DA-8A84-1F24C9926EF2}"/>
              </a:ext>
            </a:extLst>
          </p:cNvPr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89B4FB-8D7A-42B2-8D99-03220A6D52AC}"/>
              </a:ext>
            </a:extLst>
          </p:cNvPr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1B0A80-6ADF-4C17-B1EE-82B00A1D3681}"/>
              </a:ext>
            </a:extLst>
          </p:cNvPr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2561E1-C612-4E75-9277-E8602A17750F}"/>
              </a:ext>
            </a:extLst>
          </p:cNvPr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596609-E74A-4550-B2EC-452745A115BA}"/>
              </a:ext>
            </a:extLst>
          </p:cNvPr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F2E986C-8318-4FD7-970D-D4F9C84AB6A1}"/>
              </a:ext>
            </a:extLst>
          </p:cNvPr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5C5E52-5DEB-461E-B0E7-6A02692F308B}"/>
              </a:ext>
            </a:extLst>
          </p:cNvPr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36AC6E-A5DE-4BA9-9004-B239CC85C1F6}"/>
              </a:ext>
            </a:extLst>
          </p:cNvPr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5D2D7A-F391-4DB1-B16D-C168450A34B3}"/>
              </a:ext>
            </a:extLst>
          </p:cNvPr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B7165B1-61EC-472F-B9F1-94F7B5EDEEFE}"/>
              </a:ext>
            </a:extLst>
          </p:cNvPr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35D353-98E3-4DA0-AA47-8FF781CE58FB}"/>
              </a:ext>
            </a:extLst>
          </p:cNvPr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C20628-6C61-44F9-B7A9-488F9AD9F198}"/>
              </a:ext>
            </a:extLst>
          </p:cNvPr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20576B-705A-4622-A9E6-44B825F42AA5}"/>
              </a:ext>
            </a:extLst>
          </p:cNvPr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A5D4BC6-5218-4149-A520-BAD6A3B78FC3}"/>
              </a:ext>
            </a:extLst>
          </p:cNvPr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D30914-FD85-43C4-A92F-D1A7ABB8ED70}"/>
              </a:ext>
            </a:extLst>
          </p:cNvPr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ECEA92-A4D3-4B13-8ED3-6EFC44C14E36}"/>
              </a:ext>
            </a:extLst>
          </p:cNvPr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9CD65BD-CCFC-4849-86CE-E9D162CBB323}"/>
              </a:ext>
            </a:extLst>
          </p:cNvPr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078AB91-6743-4A1A-8CCD-0A7CDE035825}"/>
              </a:ext>
            </a:extLst>
          </p:cNvPr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ECB641-1757-4598-B227-5FED030F704B}"/>
              </a:ext>
            </a:extLst>
          </p:cNvPr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FD2F61F-327E-4BFA-A9EF-63ADA5049E47}"/>
              </a:ext>
            </a:extLst>
          </p:cNvPr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1CB6111-8D54-4E37-A6C2-4D3685FC626B}"/>
              </a:ext>
            </a:extLst>
          </p:cNvPr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5A75089-A340-4624-8927-027B6B24BA27}"/>
              </a:ext>
            </a:extLst>
          </p:cNvPr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D27EE8-D69E-43C9-A2D9-27E937E75776}"/>
              </a:ext>
            </a:extLst>
          </p:cNvPr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5162DA2-1B8A-431D-9FBC-FAFD93BD283F}"/>
              </a:ext>
            </a:extLst>
          </p:cNvPr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02E7A1A-121D-425E-80BC-30EA466A3CB7}"/>
              </a:ext>
            </a:extLst>
          </p:cNvPr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184CB0-F79A-4BBC-8F8B-378138C458A3}"/>
              </a:ext>
            </a:extLst>
          </p:cNvPr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A9A17F3-7C82-4DD8-9881-3B33D212ABCF}"/>
              </a:ext>
            </a:extLst>
          </p:cNvPr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310FB96-DA1C-4B4B-9ABA-73C7006C2859}"/>
              </a:ext>
            </a:extLst>
          </p:cNvPr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FE5C1A-1726-41FD-939D-9A9EFC69ECF0}"/>
              </a:ext>
            </a:extLst>
          </p:cNvPr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030DBDF-8C8C-4CA8-89D4-D881E217DABB}"/>
              </a:ext>
            </a:extLst>
          </p:cNvPr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211E9A4-4611-474E-AAE7-32163ABF7011}"/>
              </a:ext>
            </a:extLst>
          </p:cNvPr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1E99D0-19EC-4F64-9ABC-4AAFFDF4AA3B}"/>
              </a:ext>
            </a:extLst>
          </p:cNvPr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9C42576-27C3-43C5-BB3C-2E93F5E9CB37}"/>
              </a:ext>
            </a:extLst>
          </p:cNvPr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6A20B27-73F4-4899-B45B-67FBD2933A3C}"/>
              </a:ext>
            </a:extLst>
          </p:cNvPr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8C1BCF-93F6-467C-A8D0-12DB8B74475B}"/>
              </a:ext>
            </a:extLst>
          </p:cNvPr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0F784D-AEFC-4B39-8A37-C97F8CA5B9F1}"/>
              </a:ext>
            </a:extLst>
          </p:cNvPr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>
            <a:extLst>
              <a:ext uri="{FF2B5EF4-FFF2-40B4-BE49-F238E27FC236}">
                <a16:creationId xmlns:a16="http://schemas.microsoft.com/office/drawing/2014/main" id="{E10D487B-5B88-44B9-BE22-40D24BF91D43}"/>
              </a:ext>
            </a:extLst>
          </p:cNvPr>
          <p:cNvSpPr txBox="1"/>
          <p:nvPr/>
        </p:nvSpPr>
        <p:spPr>
          <a:xfrm>
            <a:off x="3426039" y="2637414"/>
            <a:ext cx="5339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6600">
                <a:cs typeface="+mn-ea"/>
                <a:sym typeface="+mn-lt"/>
              </a:rPr>
              <a:t>感谢您的聆听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A62D3B-5CA8-42DE-8BB4-11E7ADB36984}"/>
              </a:ext>
            </a:extLst>
          </p:cNvPr>
          <p:cNvSpPr/>
          <p:nvPr/>
        </p:nvSpPr>
        <p:spPr>
          <a:xfrm>
            <a:off x="4526690" y="5171203"/>
            <a:ext cx="2929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cs typeface="+mn-ea"/>
                <a:sym typeface="+mn-lt"/>
              </a:rPr>
              <a:t>时间：</a:t>
            </a:r>
            <a:r>
              <a:rPr lang="en-US" altLang="zh-CN" sz="2000">
                <a:cs typeface="+mn-ea"/>
                <a:sym typeface="+mn-lt"/>
              </a:rPr>
              <a:t>2020</a:t>
            </a:r>
            <a:r>
              <a:rPr lang="zh-CN" altLang="en-US" sz="2000">
                <a:cs typeface="+mn-ea"/>
                <a:sym typeface="+mn-lt"/>
              </a:rPr>
              <a:t>年</a:t>
            </a:r>
            <a:r>
              <a:rPr lang="en-US" altLang="zh-CN" sz="2000">
                <a:cs typeface="+mn-ea"/>
                <a:sym typeface="+mn-lt"/>
              </a:rPr>
              <a:t>10</a:t>
            </a:r>
            <a:r>
              <a:rPr lang="zh-CN" altLang="en-US" sz="2000">
                <a:cs typeface="+mn-ea"/>
                <a:sym typeface="+mn-lt"/>
              </a:rPr>
              <a:t>月</a:t>
            </a:r>
            <a:r>
              <a:rPr lang="en-US" altLang="zh-CN" sz="2000">
                <a:cs typeface="+mn-ea"/>
                <a:sym typeface="+mn-lt"/>
              </a:rPr>
              <a:t>21</a:t>
            </a:r>
            <a:r>
              <a:rPr lang="zh-CN" altLang="en-US" sz="2000">
                <a:cs typeface="+mn-ea"/>
                <a:sym typeface="+mn-lt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590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CD74CF4-E3AC-42DE-BE86-BA549A10CED8}"/>
              </a:ext>
            </a:extLst>
          </p:cNvPr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AED42A-6513-4C4A-B81B-E6471E6EA26D}"/>
              </a:ext>
            </a:extLst>
          </p:cNvPr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DF232E9-434A-45A1-AB46-0289A115B839}"/>
              </a:ext>
            </a:extLst>
          </p:cNvPr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35A74A-F37C-4D21-8349-130CB4CBC913}"/>
              </a:ext>
            </a:extLst>
          </p:cNvPr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88320D-E277-405D-8507-2DF9FAD28CBF}"/>
              </a:ext>
            </a:extLst>
          </p:cNvPr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C46F47-B150-4E64-BDBC-6FD5E2B6A4CD}"/>
              </a:ext>
            </a:extLst>
          </p:cNvPr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E9DDEB-D483-4F4B-A0D1-01695E3552F4}"/>
              </a:ext>
            </a:extLst>
          </p:cNvPr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9DE8E9-A93D-470C-9260-C6AC384E3AC9}"/>
              </a:ext>
            </a:extLst>
          </p:cNvPr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E9EAC7-78C7-4183-BB9A-286766AD2B54}"/>
              </a:ext>
            </a:extLst>
          </p:cNvPr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D159BF-362F-4D77-9FF9-A3A270CF781A}"/>
              </a:ext>
            </a:extLst>
          </p:cNvPr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E4EC92-6F90-431C-8C98-6A63D4E1C6F0}"/>
              </a:ext>
            </a:extLst>
          </p:cNvPr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64C32B-FDF3-417B-9EFF-F02342164B9A}"/>
              </a:ext>
            </a:extLst>
          </p:cNvPr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33E55B-4B2C-4FE7-8F58-FB06E303BF01}"/>
              </a:ext>
            </a:extLst>
          </p:cNvPr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03D889-676F-4108-9C0D-F9F304363CAC}"/>
              </a:ext>
            </a:extLst>
          </p:cNvPr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B276F9F-C0F6-448B-BE00-DC1A0D52BC9C}"/>
              </a:ext>
            </a:extLst>
          </p:cNvPr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40E2A2B-5DE1-4F35-B4F3-8CC2072CE168}"/>
              </a:ext>
            </a:extLst>
          </p:cNvPr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E59EE2E-F7EC-42BD-BAEB-9A4B496A70E2}"/>
              </a:ext>
            </a:extLst>
          </p:cNvPr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CFC26F0-037C-4FB8-A92E-5A1A93CDE746}"/>
              </a:ext>
            </a:extLst>
          </p:cNvPr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C07957-A3F9-4DD4-9961-C5803F87310A}"/>
              </a:ext>
            </a:extLst>
          </p:cNvPr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2CE081-1DD0-4EB3-98F9-064323B33F9A}"/>
              </a:ext>
            </a:extLst>
          </p:cNvPr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18A57201-9A09-4A02-9AEB-9B8CA12AE11A}"/>
              </a:ext>
            </a:extLst>
          </p:cNvPr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8BF0C59-05B0-4230-ACE6-599858A98603}"/>
              </a:ext>
            </a:extLst>
          </p:cNvPr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07106E-D188-40B1-9689-165732D48FD0}"/>
              </a:ext>
            </a:extLst>
          </p:cNvPr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338EAF3-44B9-4418-81D0-EB834AF6C030}"/>
              </a:ext>
            </a:extLst>
          </p:cNvPr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54C545-A64C-4CC8-9A28-6859D61ACDB2}"/>
              </a:ext>
            </a:extLst>
          </p:cNvPr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ABF20C-10A9-47FB-9659-BE8F84CD0410}"/>
              </a:ext>
            </a:extLst>
          </p:cNvPr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E680195-068D-4E06-990A-C051533EF43A}"/>
              </a:ext>
            </a:extLst>
          </p:cNvPr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01</a:t>
            </a:r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56821F-81B2-43F3-9CDC-A7A18D31E619}"/>
              </a:ext>
            </a:extLst>
          </p:cNvPr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02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837A14-1A0A-4F07-988A-F54A75F6FE93}"/>
              </a:ext>
            </a:extLst>
          </p:cNvPr>
          <p:cNvSpPr txBox="1"/>
          <p:nvPr/>
        </p:nvSpPr>
        <p:spPr>
          <a:xfrm>
            <a:off x="4763847" y="3113366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03</a:t>
            </a:r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39CF7F-0D11-4C2F-8D95-12C8DF59B4C4}"/>
              </a:ext>
            </a:extLst>
          </p:cNvPr>
          <p:cNvSpPr txBox="1"/>
          <p:nvPr/>
        </p:nvSpPr>
        <p:spPr>
          <a:xfrm>
            <a:off x="7248966" y="4540193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04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1E1448-0C19-4E37-BF50-E8116C232D50}"/>
              </a:ext>
            </a:extLst>
          </p:cNvPr>
          <p:cNvSpPr/>
          <p:nvPr/>
        </p:nvSpPr>
        <p:spPr>
          <a:xfrm>
            <a:off x="1563692" y="3013106"/>
            <a:ext cx="2776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0E2C157-FD7A-4024-A1FE-8D4B8569E2C3}"/>
              </a:ext>
            </a:extLst>
          </p:cNvPr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16ACEBF-613E-4007-8E43-B91B35D82263}"/>
              </a:ext>
            </a:extLst>
          </p:cNvPr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F0BD31-D617-405F-AE20-B280B28769AE}"/>
              </a:ext>
            </a:extLst>
          </p:cNvPr>
          <p:cNvSpPr/>
          <p:nvPr/>
        </p:nvSpPr>
        <p:spPr>
          <a:xfrm>
            <a:off x="5931628" y="3134322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项目架构与技术路线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38C31E7-FFC2-4B26-AA0E-EFCF4B60FE44}"/>
              </a:ext>
            </a:extLst>
          </p:cNvPr>
          <p:cNvSpPr/>
          <p:nvPr/>
        </p:nvSpPr>
        <p:spPr>
          <a:xfrm>
            <a:off x="2999181" y="4896039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研究现状分析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921A4B-99F2-464C-ABD8-E04EB9C51935}"/>
              </a:ext>
            </a:extLst>
          </p:cNvPr>
          <p:cNvSpPr/>
          <p:nvPr/>
        </p:nvSpPr>
        <p:spPr>
          <a:xfrm>
            <a:off x="8370505" y="4574897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分工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11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2833AE-6197-4935-89F9-84969AC6BF57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01</a:t>
            </a:r>
            <a:endParaRPr lang="zh-CN" altLang="en-US"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4510C1-FFA9-45D0-AC6A-37E5CAE40A2D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DD9305-F066-40C5-8E03-EACE81BCB533}"/>
              </a:ext>
            </a:extLst>
          </p:cNvPr>
          <p:cNvGrpSpPr/>
          <p:nvPr/>
        </p:nvGrpSpPr>
        <p:grpSpPr>
          <a:xfrm>
            <a:off x="5570479" y="2325743"/>
            <a:ext cx="6408261" cy="2320917"/>
            <a:chOff x="5570479" y="2325743"/>
            <a:chExt cx="6408261" cy="2320917"/>
          </a:xfrm>
        </p:grpSpPr>
        <p:sp>
          <p:nvSpPr>
            <p:cNvPr id="5" name="Freeform 77">
              <a:extLst>
                <a:ext uri="{FF2B5EF4-FFF2-40B4-BE49-F238E27FC236}">
                  <a16:creationId xmlns:a16="http://schemas.microsoft.com/office/drawing/2014/main" id="{7CCF48F8-1E1D-467B-9E38-40E9F0F9246F}"/>
                </a:ext>
              </a:extLst>
            </p:cNvPr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8">
              <a:extLst>
                <a:ext uri="{FF2B5EF4-FFF2-40B4-BE49-F238E27FC236}">
                  <a16:creationId xmlns:a16="http://schemas.microsoft.com/office/drawing/2014/main" id="{FD738395-06AE-4897-A15B-9A92230AF571}"/>
                </a:ext>
              </a:extLst>
            </p:cNvPr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9">
              <a:extLst>
                <a:ext uri="{FF2B5EF4-FFF2-40B4-BE49-F238E27FC236}">
                  <a16:creationId xmlns:a16="http://schemas.microsoft.com/office/drawing/2014/main" id="{B6DCC8C0-4FDE-424B-A3AD-E6F67DD4C209}"/>
                </a:ext>
              </a:extLst>
            </p:cNvPr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0">
              <a:extLst>
                <a:ext uri="{FF2B5EF4-FFF2-40B4-BE49-F238E27FC236}">
                  <a16:creationId xmlns:a16="http://schemas.microsoft.com/office/drawing/2014/main" id="{4246474A-DD08-4A9F-B6F1-C7FDA3E805C5}"/>
                </a:ext>
              </a:extLst>
            </p:cNvPr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1">
              <a:extLst>
                <a:ext uri="{FF2B5EF4-FFF2-40B4-BE49-F238E27FC236}">
                  <a16:creationId xmlns:a16="http://schemas.microsoft.com/office/drawing/2014/main" id="{5FD1F190-BD81-4A2D-B6FD-16187572D3ED}"/>
                </a:ext>
              </a:extLst>
            </p:cNvPr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2">
              <a:extLst>
                <a:ext uri="{FF2B5EF4-FFF2-40B4-BE49-F238E27FC236}">
                  <a16:creationId xmlns:a16="http://schemas.microsoft.com/office/drawing/2014/main" id="{A3CB54BA-A07B-490C-B7C0-CFD581CF0D06}"/>
                </a:ext>
              </a:extLst>
            </p:cNvPr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3">
              <a:extLst>
                <a:ext uri="{FF2B5EF4-FFF2-40B4-BE49-F238E27FC236}">
                  <a16:creationId xmlns:a16="http://schemas.microsoft.com/office/drawing/2014/main" id="{2AA33771-C992-457E-BD1E-1723B78A170F}"/>
                </a:ext>
              </a:extLst>
            </p:cNvPr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9D5DC25E-7956-4405-80A9-3E790B4A7F9B}"/>
                </a:ext>
              </a:extLst>
            </p:cNvPr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9296344E-3C85-490D-9661-C1A5EE3E2CF2}"/>
                </a:ext>
              </a:extLst>
            </p:cNvPr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E558D1BF-C2BA-47A5-B082-0BA81B90D9FC}"/>
                </a:ext>
              </a:extLst>
            </p:cNvPr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8">
              <a:extLst>
                <a:ext uri="{FF2B5EF4-FFF2-40B4-BE49-F238E27FC236}">
                  <a16:creationId xmlns:a16="http://schemas.microsoft.com/office/drawing/2014/main" id="{CF6A2AE6-E22B-4EB2-A3D8-D715E33730C6}"/>
                </a:ext>
              </a:extLst>
            </p:cNvPr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03BFDB93-B004-486D-909D-DA163117B875}"/>
                </a:ext>
              </a:extLst>
            </p:cNvPr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90">
              <a:extLst>
                <a:ext uri="{FF2B5EF4-FFF2-40B4-BE49-F238E27FC236}">
                  <a16:creationId xmlns:a16="http://schemas.microsoft.com/office/drawing/2014/main" id="{2D836737-A921-4526-9083-E718D384C3B9}"/>
                </a:ext>
              </a:extLst>
            </p:cNvPr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id="{914931AC-6F65-4A3A-A898-A66C46DC0C40}"/>
                </a:ext>
              </a:extLst>
            </p:cNvPr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id="{F0EFD0F6-EE1E-4EF3-A7C7-D7583A6213A6}"/>
                </a:ext>
              </a:extLst>
            </p:cNvPr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4CAE802C-63E6-4978-932C-7D74B3AE6547}"/>
                </a:ext>
              </a:extLst>
            </p:cNvPr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id="{6329CA3E-56C2-43A4-96AD-3A969B2D7431}"/>
                </a:ext>
              </a:extLst>
            </p:cNvPr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1C7822E3-AAAD-4E6D-930D-568454C38F41}"/>
                </a:ext>
              </a:extLst>
            </p:cNvPr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DFEB9A28-5836-4690-AAF3-C7E8D4F50125}"/>
                </a:ext>
              </a:extLst>
            </p:cNvPr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3E48BE1C-B2AB-468E-93A8-FBABF3D89D4B}"/>
                </a:ext>
              </a:extLst>
            </p:cNvPr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52BF7B02-7BC1-4E01-901D-5B22B3AEB6E3}"/>
                </a:ext>
              </a:extLst>
            </p:cNvPr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878A4D5C-8FCE-49BC-B7F3-7D60A011E9DA}"/>
                </a:ext>
              </a:extLst>
            </p:cNvPr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0">
              <a:extLst>
                <a:ext uri="{FF2B5EF4-FFF2-40B4-BE49-F238E27FC236}">
                  <a16:creationId xmlns:a16="http://schemas.microsoft.com/office/drawing/2014/main" id="{FAB10234-7195-440D-81D3-53AD6C8BC4EA}"/>
                </a:ext>
              </a:extLst>
            </p:cNvPr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1">
              <a:extLst>
                <a:ext uri="{FF2B5EF4-FFF2-40B4-BE49-F238E27FC236}">
                  <a16:creationId xmlns:a16="http://schemas.microsoft.com/office/drawing/2014/main" id="{D5496CBE-A6D9-4C0A-A44D-DC8B147797C4}"/>
                </a:ext>
              </a:extLst>
            </p:cNvPr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2">
              <a:extLst>
                <a:ext uri="{FF2B5EF4-FFF2-40B4-BE49-F238E27FC236}">
                  <a16:creationId xmlns:a16="http://schemas.microsoft.com/office/drawing/2014/main" id="{AA310FBC-A2B1-48C1-B74A-601C76D21F24}"/>
                </a:ext>
              </a:extLst>
            </p:cNvPr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03">
              <a:extLst>
                <a:ext uri="{FF2B5EF4-FFF2-40B4-BE49-F238E27FC236}">
                  <a16:creationId xmlns:a16="http://schemas.microsoft.com/office/drawing/2014/main" id="{1FC23BC3-42D7-437D-8494-D5C65B2D1ECC}"/>
                </a:ext>
              </a:extLst>
            </p:cNvPr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>
              <a:extLst>
                <a:ext uri="{FF2B5EF4-FFF2-40B4-BE49-F238E27FC236}">
                  <a16:creationId xmlns:a16="http://schemas.microsoft.com/office/drawing/2014/main" id="{CD1DC8EA-5FA3-4A7D-B131-3D0FFECC254F}"/>
                </a:ext>
              </a:extLst>
            </p:cNvPr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05">
              <a:extLst>
                <a:ext uri="{FF2B5EF4-FFF2-40B4-BE49-F238E27FC236}">
                  <a16:creationId xmlns:a16="http://schemas.microsoft.com/office/drawing/2014/main" id="{B37A1365-B864-46C4-9AA9-A4EB3B476B62}"/>
                </a:ext>
              </a:extLst>
            </p:cNvPr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06">
              <a:extLst>
                <a:ext uri="{FF2B5EF4-FFF2-40B4-BE49-F238E27FC236}">
                  <a16:creationId xmlns:a16="http://schemas.microsoft.com/office/drawing/2014/main" id="{F7B2ACEB-58CA-4287-800E-A794D5DF17A4}"/>
                </a:ext>
              </a:extLst>
            </p:cNvPr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07">
              <a:extLst>
                <a:ext uri="{FF2B5EF4-FFF2-40B4-BE49-F238E27FC236}">
                  <a16:creationId xmlns:a16="http://schemas.microsoft.com/office/drawing/2014/main" id="{80C5EF7F-845E-4256-A7B2-4B7921525D69}"/>
                </a:ext>
              </a:extLst>
            </p:cNvPr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08">
              <a:extLst>
                <a:ext uri="{FF2B5EF4-FFF2-40B4-BE49-F238E27FC236}">
                  <a16:creationId xmlns:a16="http://schemas.microsoft.com/office/drawing/2014/main" id="{A98FA81D-2925-4487-B9EE-C9757475184B}"/>
                </a:ext>
              </a:extLst>
            </p:cNvPr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09">
              <a:extLst>
                <a:ext uri="{FF2B5EF4-FFF2-40B4-BE49-F238E27FC236}">
                  <a16:creationId xmlns:a16="http://schemas.microsoft.com/office/drawing/2014/main" id="{B9C70529-AD57-4417-B63D-85644339536C}"/>
                </a:ext>
              </a:extLst>
            </p:cNvPr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AAE3022A-6B66-4B9D-B87D-A3C6C92FEF0E}"/>
                </a:ext>
              </a:extLst>
            </p:cNvPr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11">
              <a:extLst>
                <a:ext uri="{FF2B5EF4-FFF2-40B4-BE49-F238E27FC236}">
                  <a16:creationId xmlns:a16="http://schemas.microsoft.com/office/drawing/2014/main" id="{B65288C2-D292-4B1B-A94C-C7AB1403ED09}"/>
                </a:ext>
              </a:extLst>
            </p:cNvPr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12">
              <a:extLst>
                <a:ext uri="{FF2B5EF4-FFF2-40B4-BE49-F238E27FC236}">
                  <a16:creationId xmlns:a16="http://schemas.microsoft.com/office/drawing/2014/main" id="{DFD0B4CE-E34D-4B8F-A6BF-909E78BD29FE}"/>
                </a:ext>
              </a:extLst>
            </p:cNvPr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3">
              <a:extLst>
                <a:ext uri="{FF2B5EF4-FFF2-40B4-BE49-F238E27FC236}">
                  <a16:creationId xmlns:a16="http://schemas.microsoft.com/office/drawing/2014/main" id="{5830E979-A340-4DA1-8209-94CEACD0E766}"/>
                </a:ext>
              </a:extLst>
            </p:cNvPr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14">
              <a:extLst>
                <a:ext uri="{FF2B5EF4-FFF2-40B4-BE49-F238E27FC236}">
                  <a16:creationId xmlns:a16="http://schemas.microsoft.com/office/drawing/2014/main" id="{F090A512-00CC-4A66-BB67-DE892A5919E6}"/>
                </a:ext>
              </a:extLst>
            </p:cNvPr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5">
              <a:extLst>
                <a:ext uri="{FF2B5EF4-FFF2-40B4-BE49-F238E27FC236}">
                  <a16:creationId xmlns:a16="http://schemas.microsoft.com/office/drawing/2014/main" id="{7425DEE4-7B9A-413D-938F-73618F6C33FC}"/>
                </a:ext>
              </a:extLst>
            </p:cNvPr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66F87C58-2FF2-43A5-B65B-F26406C5364A}"/>
                </a:ext>
              </a:extLst>
            </p:cNvPr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id="{3C54F24D-755B-44FF-95DB-0A889DA8F50F}"/>
                </a:ext>
              </a:extLst>
            </p:cNvPr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0F953584-7DC0-4F29-80BA-D97A2434167C}"/>
                </a:ext>
              </a:extLst>
            </p:cNvPr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19">
              <a:extLst>
                <a:ext uri="{FF2B5EF4-FFF2-40B4-BE49-F238E27FC236}">
                  <a16:creationId xmlns:a16="http://schemas.microsoft.com/office/drawing/2014/main" id="{54278EA1-E025-461E-9715-658968F66179}"/>
                </a:ext>
              </a:extLst>
            </p:cNvPr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FC50F694-ED96-406B-B6C3-B0564A967031}"/>
                </a:ext>
              </a:extLst>
            </p:cNvPr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21">
              <a:extLst>
                <a:ext uri="{FF2B5EF4-FFF2-40B4-BE49-F238E27FC236}">
                  <a16:creationId xmlns:a16="http://schemas.microsoft.com/office/drawing/2014/main" id="{5C08A3EE-98C5-4D3D-A04E-4E287C98BD9F}"/>
                </a:ext>
              </a:extLst>
            </p:cNvPr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7F2DCD8-0B34-44E7-9671-64823AADB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AEAE7F98-BCA2-40E8-9AFB-FDFB83BD3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19AFE720-9E46-4996-A22E-3235D7F0A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D1C81A38-773D-4E2D-8D9D-2408446EA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A921771-8073-41E5-AA89-B1E20CB2E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C20AF5C-83CA-4711-9BE1-704296CC9A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CA28B23A-31CA-4CD8-B4EF-C27F55565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C35A9012-2D80-4F07-9D19-3B6BB9CC7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3B2DC76F-012F-408E-AF8C-F61CBE634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A7556D04-7DF6-4C2F-B28A-425867155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C5C1A354-8240-4560-B924-ABFD0F7A25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85A19973-9987-41DC-A76A-461D59DCC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6950E0B1-E964-4543-813F-FFBF8F7C7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10E0F118-E02C-44F7-9E41-B14960180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131AC5BC-9996-42C9-9299-893D61DF7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3E749AF3-05F4-4A61-804B-2728F46695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FC39D1D7-C0B2-40C1-87B0-B11FD231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2A517DFE-7399-4C87-9EE2-7D4D66AD5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DAC2E9C-A97B-47BF-8C8E-0E988EF37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6B55665-DE39-4F85-A3FE-54C0ACAB1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E65E0EB-D5C5-4AAC-8441-C4D1BA9FD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7409FAE4-4E64-442D-8FCF-745BB193D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8A20D4C-7B79-4529-A438-08F438FE2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C8738610-3A79-4FD9-BEF7-7412DFED5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1C975857-D678-4C12-82AA-76416E712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723BBB8F-BCBB-40E2-87F9-468C943AB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03B47D4D-E719-4166-B9BD-95341E450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173F385C-CC34-46CA-BB22-E15D798A0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45BC41D0-FE8A-44CF-AFBA-1CEDF60B7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06ACEB09-3289-4A57-B578-F5F308928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A1F01753-9339-4E4D-82A6-99649CD5C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9667687A-A8D0-429B-9D3C-EBCD5E780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D3D978B9-1C82-45AF-84A9-8D93CA8CA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59B2B5AE-78C9-4130-B81E-4C62DB841B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8F271DF4-FE42-4058-9CAA-C7E4BE14F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E4608BF-CF9D-4DA7-8722-444E2670A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9F47520F-DEE8-46C1-BFD0-A902BEFD9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F0ECAB1D-B81E-4A9C-B643-D63057C753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1D0879D3-4B57-451B-A10E-329DCF1C0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34E4C5CA-3EB9-4447-AB1D-1427B7378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5C62E47E-46CD-4E81-A679-FB00DDF95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EB914560-9F1D-49AF-84F9-13322A279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5F51ED4-825C-4679-B9C0-40928114E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6EEC8A0C-5553-4E54-BC56-0A237B9BD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7D7774E5-4081-4A3F-9F00-D71DB9C4C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406B4E0D-0FDE-411F-B5E3-2CA1F1F55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83879568-BF31-43C0-AC63-E2A7AC415F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CC575B12-C55F-4C2E-80F3-81349318E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88ACE3F1-8C28-4EFA-8799-A4CB5A968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2E2A3BAF-9F2A-4174-8845-045EF1E97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3E3438BD-91CC-456A-985C-10C6C74B2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51DE358C-C3F3-4504-8514-2AB750D55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494262B9-B5FA-4C8C-9562-7B0DA3C89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E8FACF6D-11DD-492E-9987-FEB90B0EC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id="{67B8B53C-1C40-41F3-BFAE-17208DA68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60">
              <a:extLst>
                <a:ext uri="{FF2B5EF4-FFF2-40B4-BE49-F238E27FC236}">
                  <a16:creationId xmlns:a16="http://schemas.microsoft.com/office/drawing/2014/main" id="{3CB61AAA-A167-424D-B405-63E19F974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61">
              <a:extLst>
                <a:ext uri="{FF2B5EF4-FFF2-40B4-BE49-F238E27FC236}">
                  <a16:creationId xmlns:a16="http://schemas.microsoft.com/office/drawing/2014/main" id="{22587A27-75DB-4FA2-AB77-7ED985ADB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62">
              <a:extLst>
                <a:ext uri="{FF2B5EF4-FFF2-40B4-BE49-F238E27FC236}">
                  <a16:creationId xmlns:a16="http://schemas.microsoft.com/office/drawing/2014/main" id="{A470483A-788A-4202-82E7-D91D03207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63">
              <a:extLst>
                <a:ext uri="{FF2B5EF4-FFF2-40B4-BE49-F238E27FC236}">
                  <a16:creationId xmlns:a16="http://schemas.microsoft.com/office/drawing/2014/main" id="{083E6C97-5D04-4B3D-A3FC-9B054C02B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64">
              <a:extLst>
                <a:ext uri="{FF2B5EF4-FFF2-40B4-BE49-F238E27FC236}">
                  <a16:creationId xmlns:a16="http://schemas.microsoft.com/office/drawing/2014/main" id="{8607B8D3-F035-4B7B-B06C-D92ADEDC2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65">
              <a:extLst>
                <a:ext uri="{FF2B5EF4-FFF2-40B4-BE49-F238E27FC236}">
                  <a16:creationId xmlns:a16="http://schemas.microsoft.com/office/drawing/2014/main" id="{DA1CE3EB-C584-4BE5-BDE7-D2F8D5262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66">
              <a:extLst>
                <a:ext uri="{FF2B5EF4-FFF2-40B4-BE49-F238E27FC236}">
                  <a16:creationId xmlns:a16="http://schemas.microsoft.com/office/drawing/2014/main" id="{BA97ECFF-8A55-4A27-BCF8-E68CA499E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67">
              <a:extLst>
                <a:ext uri="{FF2B5EF4-FFF2-40B4-BE49-F238E27FC236}">
                  <a16:creationId xmlns:a16="http://schemas.microsoft.com/office/drawing/2014/main" id="{E3BEE9BF-319B-4468-AF86-844ECBA9E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68">
              <a:extLst>
                <a:ext uri="{FF2B5EF4-FFF2-40B4-BE49-F238E27FC236}">
                  <a16:creationId xmlns:a16="http://schemas.microsoft.com/office/drawing/2014/main" id="{813956FA-AD56-418F-A33E-B06086376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69">
              <a:extLst>
                <a:ext uri="{FF2B5EF4-FFF2-40B4-BE49-F238E27FC236}">
                  <a16:creationId xmlns:a16="http://schemas.microsoft.com/office/drawing/2014/main" id="{04FFF66B-6532-4857-8D5C-FC6616D3E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70">
              <a:extLst>
                <a:ext uri="{FF2B5EF4-FFF2-40B4-BE49-F238E27FC236}">
                  <a16:creationId xmlns:a16="http://schemas.microsoft.com/office/drawing/2014/main" id="{622F07EC-AC7A-486D-AAFA-EC9365CBD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F1EAFED3-6926-4002-B0ED-9374EF5E1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72">
              <a:extLst>
                <a:ext uri="{FF2B5EF4-FFF2-40B4-BE49-F238E27FC236}">
                  <a16:creationId xmlns:a16="http://schemas.microsoft.com/office/drawing/2014/main" id="{FD0B9796-FFF7-4FA2-8D66-DF575D770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73">
              <a:extLst>
                <a:ext uri="{FF2B5EF4-FFF2-40B4-BE49-F238E27FC236}">
                  <a16:creationId xmlns:a16="http://schemas.microsoft.com/office/drawing/2014/main" id="{AEAECC91-FE6D-494A-8DED-F1E917928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74">
              <a:extLst>
                <a:ext uri="{FF2B5EF4-FFF2-40B4-BE49-F238E27FC236}">
                  <a16:creationId xmlns:a16="http://schemas.microsoft.com/office/drawing/2014/main" id="{12AB9455-07A1-42B5-BBFC-44B8AD527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75">
              <a:extLst>
                <a:ext uri="{FF2B5EF4-FFF2-40B4-BE49-F238E27FC236}">
                  <a16:creationId xmlns:a16="http://schemas.microsoft.com/office/drawing/2014/main" id="{B2F4ADB9-7C9C-4768-A736-1A9F29B4E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76">
              <a:extLst>
                <a:ext uri="{FF2B5EF4-FFF2-40B4-BE49-F238E27FC236}">
                  <a16:creationId xmlns:a16="http://schemas.microsoft.com/office/drawing/2014/main" id="{98F94EA0-48F8-4764-8E42-4AD9E9923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87">
              <a:extLst>
                <a:ext uri="{FF2B5EF4-FFF2-40B4-BE49-F238E27FC236}">
                  <a16:creationId xmlns:a16="http://schemas.microsoft.com/office/drawing/2014/main" id="{ECE110A6-B1C7-461B-990E-7B09B116763D}"/>
                </a:ext>
              </a:extLst>
            </p:cNvPr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25A222A8-6DB4-495D-A71D-E24B369A82FD}"/>
                </a:ext>
              </a:extLst>
            </p:cNvPr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3" name="椭圆 122">
            <a:extLst>
              <a:ext uri="{FF2B5EF4-FFF2-40B4-BE49-F238E27FC236}">
                <a16:creationId xmlns:a16="http://schemas.microsoft.com/office/drawing/2014/main" id="{5391FD0A-C9B3-4542-AB88-C705A812433A}"/>
              </a:ext>
            </a:extLst>
          </p:cNvPr>
          <p:cNvSpPr/>
          <p:nvPr/>
        </p:nvSpPr>
        <p:spPr>
          <a:xfrm>
            <a:off x="5479203" y="4912338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https://nos.netease.com/cloud-website-bucket/20180823173504f72c7d12-27ca-42e3-b1de-69cf877f0727.jpg">
            <a:extLst>
              <a:ext uri="{FF2B5EF4-FFF2-40B4-BE49-F238E27FC236}">
                <a16:creationId xmlns:a16="http://schemas.microsoft.com/office/drawing/2014/main" id="{92C5934F-4FC8-4552-82A9-2224566F9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05" y="959757"/>
            <a:ext cx="6507653" cy="37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4">
            <a:extLst>
              <a:ext uri="{FF2B5EF4-FFF2-40B4-BE49-F238E27FC236}">
                <a16:creationId xmlns:a16="http://schemas.microsoft.com/office/drawing/2014/main" id="{539A4C3D-B41C-4634-9611-732278D3F500}"/>
              </a:ext>
            </a:extLst>
          </p:cNvPr>
          <p:cNvGrpSpPr/>
          <p:nvPr/>
        </p:nvGrpSpPr>
        <p:grpSpPr>
          <a:xfrm>
            <a:off x="179727" y="1546333"/>
            <a:ext cx="4618409" cy="988721"/>
            <a:chOff x="3503711" y="1377290"/>
            <a:chExt cx="7164797" cy="1318295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4360C54B-9133-4921-A13F-893870199E94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 fontScale="92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Distributed Denial of Service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，分布式拒绝服务，就是利用大量合法的分布式服务器对目标发送请求，从而导致正常合法用户无法获得服务。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FAACB67E-8AC8-4B23-BFD4-B62811246801}"/>
                </a:ext>
              </a:extLst>
            </p:cNvPr>
            <p:cNvSpPr/>
            <p:nvPr/>
          </p:nvSpPr>
          <p:spPr>
            <a:xfrm>
              <a:off x="5710973" y="1377290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DDoS</a:t>
              </a:r>
            </a:p>
          </p:txBody>
        </p:sp>
      </p:grpSp>
      <p:sp>
        <p:nvSpPr>
          <p:cNvPr id="143" name="Rectangle 2">
            <a:extLst>
              <a:ext uri="{FF2B5EF4-FFF2-40B4-BE49-F238E27FC236}">
                <a16:creationId xmlns:a16="http://schemas.microsoft.com/office/drawing/2014/main" id="{E4A5C3A9-97B3-44E2-93A3-62B7135D3388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背景介绍</a:t>
            </a:r>
          </a:p>
        </p:txBody>
      </p:sp>
      <p:grpSp>
        <p:nvGrpSpPr>
          <p:cNvPr id="132" name="Group 4">
            <a:extLst>
              <a:ext uri="{FF2B5EF4-FFF2-40B4-BE49-F238E27FC236}">
                <a16:creationId xmlns:a16="http://schemas.microsoft.com/office/drawing/2014/main" id="{61BE4A48-2FB8-4301-8EC7-7FEE7C447398}"/>
              </a:ext>
            </a:extLst>
          </p:cNvPr>
          <p:cNvGrpSpPr/>
          <p:nvPr/>
        </p:nvGrpSpPr>
        <p:grpSpPr>
          <a:xfrm>
            <a:off x="796045" y="4502834"/>
            <a:ext cx="2254268" cy="759161"/>
            <a:chOff x="8467947" y="2352971"/>
            <a:chExt cx="2818365" cy="1012215"/>
          </a:xfrm>
        </p:grpSpPr>
        <p:sp>
          <p:nvSpPr>
            <p:cNvPr id="133" name="TextBox 28">
              <a:extLst>
                <a:ext uri="{FF2B5EF4-FFF2-40B4-BE49-F238E27FC236}">
                  <a16:creationId xmlns:a16="http://schemas.microsoft.com/office/drawing/2014/main" id="{3DFD4F96-B6F6-49E0-BF15-8BF704075A2F}"/>
                </a:ext>
              </a:extLst>
            </p:cNvPr>
            <p:cNvSpPr txBox="1"/>
            <p:nvPr/>
          </p:nvSpPr>
          <p:spPr>
            <a:xfrm>
              <a:off x="8467947" y="2352971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简单有效</a:t>
              </a:r>
            </a:p>
          </p:txBody>
        </p:sp>
        <p:sp>
          <p:nvSpPr>
            <p:cNvPr id="134" name="Rectangle 29">
              <a:extLst>
                <a:ext uri="{FF2B5EF4-FFF2-40B4-BE49-F238E27FC236}">
                  <a16:creationId xmlns:a16="http://schemas.microsoft.com/office/drawing/2014/main" id="{1B157ED6-05BD-47B2-AB18-91565F8EE828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无需实现复杂的算法就可构造出攻击包，通过大量的重复请求即可达到可观的攻击效果</a:t>
              </a:r>
            </a:p>
          </p:txBody>
        </p:sp>
      </p:grpSp>
      <p:grpSp>
        <p:nvGrpSpPr>
          <p:cNvPr id="135" name="Group 4">
            <a:extLst>
              <a:ext uri="{FF2B5EF4-FFF2-40B4-BE49-F238E27FC236}">
                <a16:creationId xmlns:a16="http://schemas.microsoft.com/office/drawing/2014/main" id="{69D077FD-4893-4F18-911A-CD7B1A65CE3D}"/>
              </a:ext>
            </a:extLst>
          </p:cNvPr>
          <p:cNvGrpSpPr/>
          <p:nvPr/>
        </p:nvGrpSpPr>
        <p:grpSpPr>
          <a:xfrm>
            <a:off x="798162" y="3578720"/>
            <a:ext cx="2244938" cy="675185"/>
            <a:chOff x="8479612" y="2464939"/>
            <a:chExt cx="2806700" cy="900247"/>
          </a:xfrm>
        </p:grpSpPr>
        <p:sp>
          <p:nvSpPr>
            <p:cNvPr id="139" name="TextBox 28">
              <a:extLst>
                <a:ext uri="{FF2B5EF4-FFF2-40B4-BE49-F238E27FC236}">
                  <a16:creationId xmlns:a16="http://schemas.microsoft.com/office/drawing/2014/main" id="{943EA403-B670-4DB7-885A-C62F9F07007B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成本低廉</a:t>
              </a:r>
            </a:p>
          </p:txBody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9F4C4BA1-DC0D-45E9-B729-C6056E97695C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控制或购买一批网络设备（肉鸡），即可发动攻击</a:t>
              </a:r>
            </a:p>
          </p:txBody>
        </p:sp>
      </p:grpSp>
      <p:grpSp>
        <p:nvGrpSpPr>
          <p:cNvPr id="145" name="Group 4">
            <a:extLst>
              <a:ext uri="{FF2B5EF4-FFF2-40B4-BE49-F238E27FC236}">
                <a16:creationId xmlns:a16="http://schemas.microsoft.com/office/drawing/2014/main" id="{89D842CE-77D6-4DBB-8FF5-6DD87E2AE4A6}"/>
              </a:ext>
            </a:extLst>
          </p:cNvPr>
          <p:cNvGrpSpPr/>
          <p:nvPr/>
        </p:nvGrpSpPr>
        <p:grpSpPr>
          <a:xfrm>
            <a:off x="783798" y="5535145"/>
            <a:ext cx="2244938" cy="675185"/>
            <a:chOff x="8479612" y="2464939"/>
            <a:chExt cx="2806700" cy="900247"/>
          </a:xfrm>
        </p:grpSpPr>
        <p:sp>
          <p:nvSpPr>
            <p:cNvPr id="146" name="TextBox 28">
              <a:extLst>
                <a:ext uri="{FF2B5EF4-FFF2-40B4-BE49-F238E27FC236}">
                  <a16:creationId xmlns:a16="http://schemas.microsoft.com/office/drawing/2014/main" id="{2676B185-EC21-4478-82E6-1D220A3AB945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易攻难守</a:t>
              </a:r>
            </a:p>
          </p:txBody>
        </p:sp>
        <p:sp>
          <p:nvSpPr>
            <p:cNvPr id="147" name="Rectangle 29">
              <a:extLst>
                <a:ext uri="{FF2B5EF4-FFF2-40B4-BE49-F238E27FC236}">
                  <a16:creationId xmlns:a16="http://schemas.microsoft.com/office/drawing/2014/main" id="{4272AC69-3610-4480-AB1E-BA9B72C96686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攻击的多元化，伪装性强</a:t>
              </a:r>
              <a:endPara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硬抗成本过高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6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文本框 521">
            <a:extLst>
              <a:ext uri="{FF2B5EF4-FFF2-40B4-BE49-F238E27FC236}">
                <a16:creationId xmlns:a16="http://schemas.microsoft.com/office/drawing/2014/main" id="{8B526D67-E306-4878-975A-EA67A2676E49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540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523" name="直接连接符 522">
            <a:extLst>
              <a:ext uri="{FF2B5EF4-FFF2-40B4-BE49-F238E27FC236}">
                <a16:creationId xmlns:a16="http://schemas.microsoft.com/office/drawing/2014/main" id="{1F3234F6-0761-45D0-BC3E-A118E95AA4F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tangle 2">
            <a:extLst>
              <a:ext uri="{FF2B5EF4-FFF2-40B4-BE49-F238E27FC236}">
                <a16:creationId xmlns:a16="http://schemas.microsoft.com/office/drawing/2014/main" id="{6C5282C1-695C-4B6A-86CE-00E2D2187BF8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现状分析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618B82CB-3B82-4EE5-86BE-20660E0170FC}"/>
              </a:ext>
            </a:extLst>
          </p:cNvPr>
          <p:cNvGrpSpPr/>
          <p:nvPr/>
        </p:nvGrpSpPr>
        <p:grpSpPr>
          <a:xfrm>
            <a:off x="108883" y="1837130"/>
            <a:ext cx="4768170" cy="1038746"/>
            <a:chOff x="3271378" y="1310590"/>
            <a:chExt cx="7397130" cy="1384995"/>
          </a:xfrm>
        </p:grpSpPr>
        <p:sp>
          <p:nvSpPr>
            <p:cNvPr id="15" name="TextBox 108">
              <a:extLst>
                <a:ext uri="{FF2B5EF4-FFF2-40B4-BE49-F238E27FC236}">
                  <a16:creationId xmlns:a16="http://schemas.microsoft.com/office/drawing/2014/main" id="{3ACFBC5D-0BA5-48BC-BF04-6F620197744D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源端检测、末端检测、中间网络检测、分布式检测</a:t>
              </a: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661FA15D-B304-4DBB-8283-2BA71AB9F7C7}"/>
                </a:ext>
              </a:extLst>
            </p:cNvPr>
            <p:cNvSpPr/>
            <p:nvPr/>
          </p:nvSpPr>
          <p:spPr>
            <a:xfrm>
              <a:off x="3271378" y="1310590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攻击检测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A5DC91-3FCD-4E90-ACCC-5706CCFE9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87248"/>
              </p:ext>
            </p:extLst>
          </p:nvPr>
        </p:nvGraphicFramePr>
        <p:xfrm>
          <a:off x="5241939" y="1597464"/>
          <a:ext cx="5448300" cy="19335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69250972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0994676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2697589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41344871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81269599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574900229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检测机制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准确度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时效性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通信开销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部署成本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代表方案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3348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源端检测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MULTOPS、D-WARD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14524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末端检测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 Traceback、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主动检测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073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中间网络检测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路由报文过滤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532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分布式检测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ACC、StopIt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189579"/>
                  </a:ext>
                </a:extLst>
              </a:tr>
            </a:tbl>
          </a:graphicData>
        </a:graphic>
      </p:graphicFrame>
      <p:grpSp>
        <p:nvGrpSpPr>
          <p:cNvPr id="22" name="Group 4">
            <a:extLst>
              <a:ext uri="{FF2B5EF4-FFF2-40B4-BE49-F238E27FC236}">
                <a16:creationId xmlns:a16="http://schemas.microsoft.com/office/drawing/2014/main" id="{243CEF4E-64AB-468A-AC09-CCE968C08BB4}"/>
              </a:ext>
            </a:extLst>
          </p:cNvPr>
          <p:cNvGrpSpPr/>
          <p:nvPr/>
        </p:nvGrpSpPr>
        <p:grpSpPr>
          <a:xfrm>
            <a:off x="108883" y="4321250"/>
            <a:ext cx="4768170" cy="1038746"/>
            <a:chOff x="3271378" y="1310590"/>
            <a:chExt cx="7397130" cy="1384995"/>
          </a:xfrm>
        </p:grpSpPr>
        <p:sp>
          <p:nvSpPr>
            <p:cNvPr id="23" name="TextBox 108">
              <a:extLst>
                <a:ext uri="{FF2B5EF4-FFF2-40B4-BE49-F238E27FC236}">
                  <a16:creationId xmlns:a16="http://schemas.microsoft.com/office/drawing/2014/main" id="{2E413429-F95B-488B-A9FE-5C6ACB873F3C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报文过滤、速率限制、攻击容忍、攻击溯源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AA47E402-9B6E-408D-B6D0-9EECBA51240A}"/>
                </a:ext>
              </a:extLst>
            </p:cNvPr>
            <p:cNvSpPr/>
            <p:nvPr/>
          </p:nvSpPr>
          <p:spPr>
            <a:xfrm>
              <a:off x="3271378" y="1310590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攻击响应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BA813D-14FA-4E21-A429-931AA6140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44565"/>
              </p:ext>
            </p:extLst>
          </p:nvPr>
        </p:nvGraphicFramePr>
        <p:xfrm>
          <a:off x="4569614" y="3761544"/>
          <a:ext cx="6602730" cy="2573655"/>
        </p:xfrm>
        <a:graphic>
          <a:graphicData uri="http://schemas.openxmlformats.org/drawingml/2006/table">
            <a:tbl>
              <a:tblPr/>
              <a:tblGrid>
                <a:gridCol w="1013460">
                  <a:extLst>
                    <a:ext uri="{9D8B030D-6E8A-4147-A177-3AD203B41FA5}">
                      <a16:colId xmlns:a16="http://schemas.microsoft.com/office/drawing/2014/main" val="199171161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759548429"/>
                    </a:ext>
                  </a:extLst>
                </a:gridCol>
                <a:gridCol w="2282190">
                  <a:extLst>
                    <a:ext uri="{9D8B030D-6E8A-4147-A177-3AD203B41FA5}">
                      <a16:colId xmlns:a16="http://schemas.microsoft.com/office/drawing/2014/main" val="406794620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62521714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攻击响应技术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优点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缺点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代表方案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85024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报文过滤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过滤通过地址欺骗的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DDoS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攻击，保护正常用户流量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①无法防御利用真实主机和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地址的攻击；②对检测的精确度依赖较高；③大规模攻击时负载较高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分布式报文过滤、路径标识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6445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速率限制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能够避免大量报文拥塞链路，保障攻击情况下的系统正常运行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①需要大规模部署；②可能对正常用户造成影响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Pushback、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最大最小公平限流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3448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攻击容忍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尽可能维持系统的正常运行和用户的使用，为反攻措施争取时间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①本身不能阻止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DDoS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攻击；②需要大量的系统资源开销以维持服务正常运行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Honeynet、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负载均衡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38354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攻击溯源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追踪攻击的发起者进行主动防御，从根源上抑制攻击产生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①需要大规模部署；②需要利用空间有限的报文头信息进行标记；③利用大量路由器存储数据分组信息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Packet marking、Logging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22414"/>
                  </a:ext>
                </a:extLst>
              </a:tr>
            </a:tbl>
          </a:graphicData>
        </a:graphic>
      </p:graphicFrame>
      <p:sp>
        <p:nvSpPr>
          <p:cNvPr id="8" name="TextBox 108">
            <a:extLst>
              <a:ext uri="{FF2B5EF4-FFF2-40B4-BE49-F238E27FC236}">
                <a16:creationId xmlns:a16="http://schemas.microsoft.com/office/drawing/2014/main" id="{97A1FCAF-F75D-4F5B-830A-DB811CAA8221}"/>
              </a:ext>
            </a:extLst>
          </p:cNvPr>
          <p:cNvSpPr txBox="1"/>
          <p:nvPr/>
        </p:nvSpPr>
        <p:spPr>
          <a:xfrm>
            <a:off x="258644" y="2953037"/>
            <a:ext cx="4187626" cy="74496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网络天然分布式的性质使得难以对流量进行统一监测，数据局部性、时效性差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  <p:sp>
        <p:nvSpPr>
          <p:cNvPr id="9" name="TextBox 108">
            <a:extLst>
              <a:ext uri="{FF2B5EF4-FFF2-40B4-BE49-F238E27FC236}">
                <a16:creationId xmlns:a16="http://schemas.microsoft.com/office/drawing/2014/main" id="{2F93F817-8F93-426D-A642-871C2A8615C9}"/>
              </a:ext>
            </a:extLst>
          </p:cNvPr>
          <p:cNvSpPr txBox="1"/>
          <p:nvPr/>
        </p:nvSpPr>
        <p:spPr>
          <a:xfrm>
            <a:off x="258644" y="5394141"/>
            <a:ext cx="4187626" cy="74496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攻击种类的多样化使得无法用统一方式处理，大规模的网络设备更新难以实现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1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>
            <a:extLst>
              <a:ext uri="{FF2B5EF4-FFF2-40B4-BE49-F238E27FC236}">
                <a16:creationId xmlns:a16="http://schemas.microsoft.com/office/drawing/2014/main" id="{5B823D83-2131-4464-9162-D8AE0C29C9D8}"/>
              </a:ext>
            </a:extLst>
          </p:cNvPr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id="{E7A38EEB-8EB6-4D68-89D3-5CAAB3BE4399}"/>
              </a:ext>
            </a:extLst>
          </p:cNvPr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id="{BFCC0555-787D-4F08-9D61-43D19303813A}"/>
              </a:ext>
            </a:extLst>
          </p:cNvPr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id="{2D6DAD90-6329-4E53-A7D6-35006D39C076}"/>
              </a:ext>
            </a:extLst>
          </p:cNvPr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id="{AD708F0D-C851-4061-9783-6E7DB9FE871B}"/>
              </a:ext>
            </a:extLst>
          </p:cNvPr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id="{503FFB00-69CA-4B57-AE59-9594260BF260}"/>
              </a:ext>
            </a:extLst>
          </p:cNvPr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A4AAD9EC-B639-4131-B021-B4EE23C67DFB}"/>
              </a:ext>
            </a:extLst>
          </p:cNvPr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id="{7C7B3A4A-4F86-4B1D-8735-04263FF4CD51}"/>
              </a:ext>
            </a:extLst>
          </p:cNvPr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id="{10410D0F-2788-4B4A-BFFE-0FAE4D7B329A}"/>
              </a:ext>
            </a:extLst>
          </p:cNvPr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F79C7F4F-3F69-48E2-9D4F-30443D1645B1}"/>
              </a:ext>
            </a:extLst>
          </p:cNvPr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id="{9A1ADD92-F37B-4B5D-BA9F-80C9FCF53978}"/>
              </a:ext>
            </a:extLst>
          </p:cNvPr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5664A5D3-1DE5-442D-8F25-DC4083094EAE}"/>
              </a:ext>
            </a:extLst>
          </p:cNvPr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1D87CC-5060-4D45-9DAC-3B8ECC5EC673}"/>
              </a:ext>
            </a:extLst>
          </p:cNvPr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id="{29F52877-8441-4EE6-8290-30B0F0A7A579}"/>
              </a:ext>
            </a:extLst>
          </p:cNvPr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id="{E17B370D-414F-4BB2-967A-CD4974797698}"/>
              </a:ext>
            </a:extLst>
          </p:cNvPr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id="{F3AE70CC-FECA-4688-9402-472F294E36D5}"/>
              </a:ext>
            </a:extLst>
          </p:cNvPr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id="{808CC404-B2FE-44E0-8728-E766A4BFB1C7}"/>
              </a:ext>
            </a:extLst>
          </p:cNvPr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82B13CB-EADC-4934-B18A-A05872CD5164}"/>
              </a:ext>
            </a:extLst>
          </p:cNvPr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id="{AB633EF1-6AD7-44E6-9044-6C1C31AD30BB}"/>
              </a:ext>
            </a:extLst>
          </p:cNvPr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15B79238-BBB2-43BA-93E9-38BC82951242}"/>
              </a:ext>
            </a:extLst>
          </p:cNvPr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14831E-B2B0-4AA4-846E-8CF29D0BAE5F}"/>
              </a:ext>
            </a:extLst>
          </p:cNvPr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849352-FA5E-477A-BCD0-AD3EED6D4B26}"/>
              </a:ext>
            </a:extLst>
          </p:cNvPr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EE06F-BE03-479C-82E9-58283ED5686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02</a:t>
            </a:r>
            <a:endParaRPr lang="zh-CN" altLang="en-US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D0099DD-EDD8-467E-AD58-438428AD0A7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2">
            <a:extLst>
              <a:ext uri="{FF2B5EF4-FFF2-40B4-BE49-F238E27FC236}">
                <a16:creationId xmlns:a16="http://schemas.microsoft.com/office/drawing/2014/main" id="{29468315-DCFE-44B7-A8DC-38737E636067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现状分析</a:t>
            </a:r>
          </a:p>
        </p:txBody>
      </p:sp>
      <p:grpSp>
        <p:nvGrpSpPr>
          <p:cNvPr id="62" name="Group 4">
            <a:extLst>
              <a:ext uri="{FF2B5EF4-FFF2-40B4-BE49-F238E27FC236}">
                <a16:creationId xmlns:a16="http://schemas.microsoft.com/office/drawing/2014/main" id="{D2FD603C-5173-4519-AE76-D9EE13898257}"/>
              </a:ext>
            </a:extLst>
          </p:cNvPr>
          <p:cNvGrpSpPr/>
          <p:nvPr/>
        </p:nvGrpSpPr>
        <p:grpSpPr>
          <a:xfrm>
            <a:off x="928699" y="2290638"/>
            <a:ext cx="7439446" cy="2294957"/>
            <a:chOff x="3503709" y="1296609"/>
            <a:chExt cx="11541230" cy="3059942"/>
          </a:xfrm>
        </p:grpSpPr>
        <p:sp>
          <p:nvSpPr>
            <p:cNvPr id="63" name="TextBox 108">
              <a:extLst>
                <a:ext uri="{FF2B5EF4-FFF2-40B4-BE49-F238E27FC236}">
                  <a16:creationId xmlns:a16="http://schemas.microsoft.com/office/drawing/2014/main" id="{CCACD84E-2C23-4307-A2B4-5794BA6F7913}"/>
                </a:ext>
              </a:extLst>
            </p:cNvPr>
            <p:cNvSpPr txBox="1"/>
            <p:nvPr/>
          </p:nvSpPr>
          <p:spPr>
            <a:xfrm>
              <a:off x="3503709" y="1864588"/>
              <a:ext cx="11541230" cy="2491963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控制与转发分离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信息收集优势：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基于控制与转发分离这样的架构，使得收集、统一全局信息更加方便，这位算法分析提供了实时、可靠的数据支撑。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部署优势：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通过控制器下发流表，使得新的防御规则能够迅速的应用于网络系统。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规则定义优势：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软件定义网络，也能针对不同</a:t>
              </a:r>
              <a:r>
                <a:rPr lang="en-US" altLang="zh-CN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DDoS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攻击种类做特定处理规则，处理更加灵活。</a:t>
              </a:r>
              <a:endParaRPr lang="zh-CN" altLang="en-US" sz="1050">
                <a:effectLst/>
              </a:endParaRPr>
            </a:p>
          </p:txBody>
        </p:sp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CA7F62B4-E90A-420B-901F-9DD4FAEF0676}"/>
                </a:ext>
              </a:extLst>
            </p:cNvPr>
            <p:cNvSpPr/>
            <p:nvPr/>
          </p:nvSpPr>
          <p:spPr>
            <a:xfrm>
              <a:off x="3924378" y="1296609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能够做什么？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35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>
            <a:extLst>
              <a:ext uri="{FF2B5EF4-FFF2-40B4-BE49-F238E27FC236}">
                <a16:creationId xmlns:a16="http://schemas.microsoft.com/office/drawing/2014/main" id="{5B823D83-2131-4464-9162-D8AE0C29C9D8}"/>
              </a:ext>
            </a:extLst>
          </p:cNvPr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id="{E7A38EEB-8EB6-4D68-89D3-5CAAB3BE4399}"/>
              </a:ext>
            </a:extLst>
          </p:cNvPr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id="{BFCC0555-787D-4F08-9D61-43D19303813A}"/>
              </a:ext>
            </a:extLst>
          </p:cNvPr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id="{2D6DAD90-6329-4E53-A7D6-35006D39C076}"/>
              </a:ext>
            </a:extLst>
          </p:cNvPr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id="{AD708F0D-C851-4061-9783-6E7DB9FE871B}"/>
              </a:ext>
            </a:extLst>
          </p:cNvPr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id="{503FFB00-69CA-4B57-AE59-9594260BF260}"/>
              </a:ext>
            </a:extLst>
          </p:cNvPr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A4AAD9EC-B639-4131-B021-B4EE23C67DFB}"/>
              </a:ext>
            </a:extLst>
          </p:cNvPr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id="{7C7B3A4A-4F86-4B1D-8735-04263FF4CD51}"/>
              </a:ext>
            </a:extLst>
          </p:cNvPr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id="{10410D0F-2788-4B4A-BFFE-0FAE4D7B329A}"/>
              </a:ext>
            </a:extLst>
          </p:cNvPr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F79C7F4F-3F69-48E2-9D4F-30443D1645B1}"/>
              </a:ext>
            </a:extLst>
          </p:cNvPr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id="{9A1ADD92-F37B-4B5D-BA9F-80C9FCF53978}"/>
              </a:ext>
            </a:extLst>
          </p:cNvPr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5664A5D3-1DE5-442D-8F25-DC4083094EAE}"/>
              </a:ext>
            </a:extLst>
          </p:cNvPr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1D87CC-5060-4D45-9DAC-3B8ECC5EC673}"/>
              </a:ext>
            </a:extLst>
          </p:cNvPr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id="{29F52877-8441-4EE6-8290-30B0F0A7A579}"/>
              </a:ext>
            </a:extLst>
          </p:cNvPr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id="{E17B370D-414F-4BB2-967A-CD4974797698}"/>
              </a:ext>
            </a:extLst>
          </p:cNvPr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id="{F3AE70CC-FECA-4688-9402-472F294E36D5}"/>
              </a:ext>
            </a:extLst>
          </p:cNvPr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id="{808CC404-B2FE-44E0-8728-E766A4BFB1C7}"/>
              </a:ext>
            </a:extLst>
          </p:cNvPr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82B13CB-EADC-4934-B18A-A05872CD5164}"/>
              </a:ext>
            </a:extLst>
          </p:cNvPr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id="{AB633EF1-6AD7-44E6-9044-6C1C31AD30BB}"/>
              </a:ext>
            </a:extLst>
          </p:cNvPr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15B79238-BBB2-43BA-93E9-38BC82951242}"/>
              </a:ext>
            </a:extLst>
          </p:cNvPr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14831E-B2B0-4AA4-846E-8CF29D0BAE5F}"/>
              </a:ext>
            </a:extLst>
          </p:cNvPr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849352-FA5E-477A-BCD0-AD3EED6D4B26}"/>
              </a:ext>
            </a:extLst>
          </p:cNvPr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EE06F-BE03-479C-82E9-58283ED5686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02</a:t>
            </a:r>
            <a:endParaRPr lang="zh-CN" altLang="en-US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D0099DD-EDD8-467E-AD58-438428AD0A7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08">
            <a:extLst>
              <a:ext uri="{FF2B5EF4-FFF2-40B4-BE49-F238E27FC236}">
                <a16:creationId xmlns:a16="http://schemas.microsoft.com/office/drawing/2014/main" id="{14481EB3-8511-4DCB-ADE4-372A1AA66BDE}"/>
              </a:ext>
            </a:extLst>
          </p:cNvPr>
          <p:cNvSpPr txBox="1"/>
          <p:nvPr/>
        </p:nvSpPr>
        <p:spPr>
          <a:xfrm>
            <a:off x="973488" y="2289558"/>
            <a:ext cx="6765394" cy="1269821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虚拟网络平台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初级的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体系搭建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配置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，抵御初步攻击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攻击、防御的演化升级之路</a:t>
            </a: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29468315-DCFE-44B7-A8DC-38737E636067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实验目标、意义</a:t>
            </a:r>
          </a:p>
        </p:txBody>
      </p:sp>
      <p:sp>
        <p:nvSpPr>
          <p:cNvPr id="61" name="TextBox 108">
            <a:extLst>
              <a:ext uri="{FF2B5EF4-FFF2-40B4-BE49-F238E27FC236}">
                <a16:creationId xmlns:a16="http://schemas.microsoft.com/office/drawing/2014/main" id="{A9190405-10C7-4ABF-A5BB-FCA101C4E1D6}"/>
              </a:ext>
            </a:extLst>
          </p:cNvPr>
          <p:cNvSpPr txBox="1"/>
          <p:nvPr/>
        </p:nvSpPr>
        <p:spPr>
          <a:xfrm>
            <a:off x="896213" y="4585594"/>
            <a:ext cx="6765394" cy="1269821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了解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攻击原理，熟悉多种攻击手段。掌握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核心机制、工作过程。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37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>
            <a:extLst>
              <a:ext uri="{FF2B5EF4-FFF2-40B4-BE49-F238E27FC236}">
                <a16:creationId xmlns:a16="http://schemas.microsoft.com/office/drawing/2014/main" id="{DF0695F2-C6B2-41AF-9BA5-70B13A017FF8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3FAC30B-6802-4719-B751-0E2A4C8F837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4">
            <a:extLst>
              <a:ext uri="{FF2B5EF4-FFF2-40B4-BE49-F238E27FC236}">
                <a16:creationId xmlns:a16="http://schemas.microsoft.com/office/drawing/2014/main" id="{890FFE75-936A-4D7B-8B16-EF427340BA20}"/>
              </a:ext>
            </a:extLst>
          </p:cNvPr>
          <p:cNvGrpSpPr/>
          <p:nvPr/>
        </p:nvGrpSpPr>
        <p:grpSpPr>
          <a:xfrm>
            <a:off x="767538" y="1798050"/>
            <a:ext cx="2386210" cy="2214114"/>
            <a:chOff x="3610495" y="1262358"/>
            <a:chExt cx="7397016" cy="1068988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B8B574C3-AA6D-4F72-8F33-6B8E27DAB234}"/>
                </a:ext>
              </a:extLst>
            </p:cNvPr>
            <p:cNvSpPr txBox="1"/>
            <p:nvPr/>
          </p:nvSpPr>
          <p:spPr>
            <a:xfrm>
              <a:off x="3842715" y="1500348"/>
              <a:ext cx="7164796" cy="830998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 lnSpcReduction="10000"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在虚拟组网环境中搭建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体系，将控制和转发平面分离，转发平面通过收集器收集网络设备各接口的流量数据，反馈给控制平面，控制器汇总并分析全局数据，根据事先定制的算法，下发规则给网络设备，网络设备根据给定规则对数据进行处理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00F226D3-6D24-4762-AEEB-63F9988C76FB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执行流程</a:t>
              </a:r>
            </a:p>
          </p:txBody>
        </p:sp>
      </p:grpSp>
      <p:sp>
        <p:nvSpPr>
          <p:cNvPr id="147" name="Rectangle 2">
            <a:extLst>
              <a:ext uri="{FF2B5EF4-FFF2-40B4-BE49-F238E27FC236}">
                <a16:creationId xmlns:a16="http://schemas.microsoft.com/office/drawing/2014/main" id="{7B38572E-B5A5-4FF9-ABBB-296795AAFCCC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项目架构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078EB7-E5E9-478F-99F9-6543482A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740" y="499653"/>
            <a:ext cx="7830643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0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>
            <a:extLst>
              <a:ext uri="{FF2B5EF4-FFF2-40B4-BE49-F238E27FC236}">
                <a16:creationId xmlns:a16="http://schemas.microsoft.com/office/drawing/2014/main" id="{DF0695F2-C6B2-41AF-9BA5-70B13A017FF8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3FAC30B-6802-4719-B751-0E2A4C8F837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4">
            <a:extLst>
              <a:ext uri="{FF2B5EF4-FFF2-40B4-BE49-F238E27FC236}">
                <a16:creationId xmlns:a16="http://schemas.microsoft.com/office/drawing/2014/main" id="{890FFE75-936A-4D7B-8B16-EF427340BA20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B8B574C3-AA6D-4F72-8F33-6B8E27DAB234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一种控制与转发分离并可直接编程的网络架构，将数据与控制相分离。在控制层，包括具有逻辑中心化和可编程的控制器，可掌握全局网络信息，方便运营商和科研人员管理配置网络和部署新协议等。在数据层，包括各种网络设备，仅提供简单的数据转发功能。两层之间采用统一接口（如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）进行交互。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00F226D3-6D24-4762-AEEB-63F9988C76FB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体系结构</a:t>
              </a:r>
            </a:p>
          </p:txBody>
        </p:sp>
      </p:grpSp>
      <p:sp>
        <p:nvSpPr>
          <p:cNvPr id="147" name="Rectangle 2">
            <a:extLst>
              <a:ext uri="{FF2B5EF4-FFF2-40B4-BE49-F238E27FC236}">
                <a16:creationId xmlns:a16="http://schemas.microsoft.com/office/drawing/2014/main" id="{7B38572E-B5A5-4FF9-ABBB-296795AAFCCC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2050" name="Picture 2" descr="https://docimg10.docs.qq.com/image/RCY-Sjn_msv9KPk0JRuqWg?w=423&amp;h=355">
            <a:extLst>
              <a:ext uri="{FF2B5EF4-FFF2-40B4-BE49-F238E27FC236}">
                <a16:creationId xmlns:a16="http://schemas.microsoft.com/office/drawing/2014/main" id="{78C1DD0E-532E-493F-A47E-3E171258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06" y="1486386"/>
            <a:ext cx="4947461" cy="41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1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网络仿真平台，通过这个平台可以创建一个包含主机，交换机，控制器和链路的虚拟网络。其上进行的一切操作就如同在真实环境下进行（据说可以无缝迁移到真实场景）。通过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提供的命令可以实现对单个主机的操控。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Mininet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虚拟组网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6146" name="Picture 2" descr="在这里插入图片描述">
            <a:extLst>
              <a:ext uri="{FF2B5EF4-FFF2-40B4-BE49-F238E27FC236}">
                <a16:creationId xmlns:a16="http://schemas.microsoft.com/office/drawing/2014/main" id="{C18B9843-9398-48E9-947B-1169D67F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30" y="459338"/>
            <a:ext cx="6477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在这里插入图片描述">
            <a:extLst>
              <a:ext uri="{FF2B5EF4-FFF2-40B4-BE49-F238E27FC236}">
                <a16:creationId xmlns:a16="http://schemas.microsoft.com/office/drawing/2014/main" id="{BAD9D832-E958-44A4-9A5D-FDA58F3F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197" y="3636900"/>
            <a:ext cx="2689393" cy="25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在这里插入图片描述">
            <a:extLst>
              <a:ext uri="{FF2B5EF4-FFF2-40B4-BE49-F238E27FC236}">
                <a16:creationId xmlns:a16="http://schemas.microsoft.com/office/drawing/2014/main" id="{96328756-436F-4F47-82D3-B3624E71C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99" y="4074077"/>
            <a:ext cx="5053144" cy="25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12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1825</Words>
  <Application>Microsoft Office PowerPoint</Application>
  <PresentationFormat>宽屏</PresentationFormat>
  <Paragraphs>214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等线</vt:lpstr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Wsp</cp:lastModifiedBy>
  <cp:revision>31</cp:revision>
  <dcterms:created xsi:type="dcterms:W3CDTF">2018-03-15T15:36:21Z</dcterms:created>
  <dcterms:modified xsi:type="dcterms:W3CDTF">2020-10-21T11:50:52Z</dcterms:modified>
  <cp:contentStatus>https:/shop410307923.taobao.com;</cp:contentStatus>
</cp:coreProperties>
</file>