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0" r:id="rId3"/>
    <p:sldId id="518" r:id="rId4"/>
    <p:sldId id="258" r:id="rId5"/>
    <p:sldId id="259" r:id="rId6"/>
    <p:sldId id="51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1AC7B-EDC7-45A9-91AD-A6BA0E97BFC3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B299F-6B28-4548-800D-4F4F823C91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027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>
            <a:extLst>
              <a:ext uri="{FF2B5EF4-FFF2-40B4-BE49-F238E27FC236}">
                <a16:creationId xmlns:a16="http://schemas.microsoft.com/office/drawing/2014/main" id="{C49A8B1D-6D48-4B07-89AD-07C8DD9240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备注占位符 2">
            <a:extLst>
              <a:ext uri="{FF2B5EF4-FFF2-40B4-BE49-F238E27FC236}">
                <a16:creationId xmlns:a16="http://schemas.microsoft.com/office/drawing/2014/main" id="{36AE5DBF-C476-434E-9914-40B563362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7172" name="灯片编号占位符 3">
            <a:extLst>
              <a:ext uri="{FF2B5EF4-FFF2-40B4-BE49-F238E27FC236}">
                <a16:creationId xmlns:a16="http://schemas.microsoft.com/office/drawing/2014/main" id="{0DF104CF-C4A0-47A4-B2D1-8A05C48901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A0BBBB5-7994-40F6-A12B-E920EE3162FC}" type="slidenum">
              <a:rPr lang="zh-CN" altLang="en-US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59DA8-6608-4544-AAD6-C37F29D18A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CF191DA-5B05-4C68-B69D-5C304B1D84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C67517-0C7C-4229-B5FD-C482F2E7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8713740-FCF3-41D1-BC8C-62847A82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278794-14E1-47B6-B4C2-AE8D1411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703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F65DA-13CB-4838-A53C-DB00E8CF7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0F52C-1328-4ECD-B85B-29DDD86C9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0D9281-B155-4AF1-B44B-76F31BFC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ADCC0F-9BBA-4871-8E39-A8AC9354F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4DBE19-2BA0-447F-BD9F-C62F974D6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922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7C9555-9675-4F51-9481-F9500B05C6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0AEE465-6509-4497-8C74-C139D31522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444E82-6266-4532-BEE0-7C84B3F80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5F8EF6-0462-4E84-883A-A8185EAE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D65A98-C007-424B-AF14-36ED6E26E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5280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01AAB3-4F31-4B94-A769-4B5D8990F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ABF949-A468-4833-89FD-3A20BD42D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262515-805C-4F86-97F9-007ADF5C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6DD17DE-AEF6-4B65-81B3-420C4E78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A56262-3143-41CB-83C8-00FFFB6C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1096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4933F-0442-4A07-B88A-DE293534F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666062-4B43-4602-91B3-1229B0E49D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7979E-2EF2-4592-9DB6-DAC4AC82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1CC1B9-AA31-43D1-A3A9-180C740D8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74D3EE-91DC-40C1-BF58-67E97B09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067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CFA75-A468-46A1-AE89-1BAF42FA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F56AA0-F29B-44DD-89A3-983F47D59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253CF7-D122-44EF-BF01-9A2F44FBB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1F19B2-D3D4-4100-8291-086B8484E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24F03-3292-4005-A731-D140918F4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3BD107D-4DBC-46B9-B1C8-057ABC66C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812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9A5742-AA82-42AB-A0F7-B48A033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92C99-723F-4420-982A-6881AD131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6AD8A0-00D2-4347-9611-84A3D2757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FFAFCD7-2192-4A16-8A73-B5D17FE6A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706790-A4EE-4F21-80D7-6020525D9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7BDD2F-BEA1-44E5-8767-AECA74C99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7982E1A-246E-4DB5-8606-D8AD0848F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F65B45-1D8B-4FFF-BCEA-AB91E0140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61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37BB4-FF22-4833-9006-05519F2CF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93879B8-C8E9-46EE-B5B3-F4AFABC0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293AA2-9608-4E8B-979C-E4B3B4E4B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7B3239-36D9-4775-AA54-F44B5349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459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5258BC-1D0B-4256-B9DD-C2DB6E51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9BCE24-2E13-4459-A396-BBAB8501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F9A393-14F2-479C-9CE9-3521D206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874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79F3-C50A-4FFB-83E2-5D7DEF3CF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596D14-6F83-45E9-BA29-A2FD917C7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846A67-07B2-4C7F-B047-8FB1E6D2FD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BB4220-352C-421E-9911-D6882FB2A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9A4FBD5-2E04-451F-82C1-3E66E5FCF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42FE09-7919-4F0C-9112-AC6E0A4D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334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0C39D2-F64D-4B64-B965-A204C96E0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E11E2BE-19AF-40ED-8CFB-CC36E92B2D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670234-1524-4D64-936C-A33B58DEB3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4FE6FD-5AC2-4594-87E8-4AB66AD65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03DA-256A-4C2E-870E-F60DBB56BF95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207DF6-C72F-4ADF-A0F9-B2C4332EB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F6805F-A494-4CF5-8EEA-F7B3826D6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613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2693E74-366F-444F-A534-47F1536C2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B30C1E-8541-4A87-8021-F0D36D05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ACA200-FBB2-4153-B010-3656C8DD2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03DA-256A-4C2E-870E-F60DBB56BF95}" type="datetimeFigureOut">
              <a:rPr lang="zh-CN" altLang="en-US" smtClean="0"/>
              <a:t>20/11/7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4A10B6-9BEF-41C3-BE55-35F4303D23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EA94D2-8B6D-4588-B75E-4D4A2BCC9D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7A562-805E-4771-96B6-A3B01772F9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447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E0DDF-B17E-4B42-A837-F0A5EE5726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31416B-EDCE-4E0B-A87C-FCE1CD8012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603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>
            <a:extLst>
              <a:ext uri="{FF2B5EF4-FFF2-40B4-BE49-F238E27FC236}">
                <a16:creationId xmlns:a16="http://schemas.microsoft.com/office/drawing/2014/main" id="{2451B737-017A-4BE7-92B1-ACD3463212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Lec04</a:t>
            </a:r>
            <a:endParaRPr lang="zh-CN" altLang="en-US" dirty="0"/>
          </a:p>
        </p:txBody>
      </p:sp>
      <p:sp>
        <p:nvSpPr>
          <p:cNvPr id="4099" name="内容占位符 2">
            <a:extLst>
              <a:ext uri="{FF2B5EF4-FFF2-40B4-BE49-F238E27FC236}">
                <a16:creationId xmlns:a16="http://schemas.microsoft.com/office/drawing/2014/main" id="{9F27693D-8BDA-4383-A92B-E32834E114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Java</a:t>
            </a:r>
            <a:r>
              <a:rPr lang="zh-CN" altLang="en-US"/>
              <a:t>的对象如何算相同</a:t>
            </a:r>
            <a:endParaRPr lang="en-US" altLang="zh-CN"/>
          </a:p>
          <a:p>
            <a:pPr lvl="1"/>
            <a:r>
              <a:rPr lang="zh-CN" altLang="en-US"/>
              <a:t>举出一个场景，你必须改写现有类库的</a:t>
            </a:r>
            <a:r>
              <a:rPr lang="en-US" altLang="zh-CN"/>
              <a:t>equals</a:t>
            </a:r>
            <a:r>
              <a:rPr lang="zh-CN" altLang="en-US"/>
              <a:t>方法</a:t>
            </a:r>
            <a:endParaRPr lang="en-US" altLang="zh-CN"/>
          </a:p>
          <a:p>
            <a:r>
              <a:rPr lang="zh-CN" altLang="en-US">
                <a:latin typeface="宋体" panose="02010600030101010101" pitchFamily="2" charset="-122"/>
              </a:rPr>
              <a:t>总结</a:t>
            </a:r>
            <a:r>
              <a:rPr lang="en-US" altLang="zh-CN">
                <a:latin typeface="宋体" panose="02010600030101010101" pitchFamily="2" charset="-122"/>
              </a:rPr>
              <a:t>JavaScript</a:t>
            </a:r>
            <a:r>
              <a:rPr lang="zh-CN" altLang="en-US">
                <a:latin typeface="宋体" panose="02010600030101010101" pitchFamily="2" charset="-122"/>
              </a:rPr>
              <a:t>语言的面向对象特征，你认为</a:t>
            </a:r>
            <a:r>
              <a:rPr lang="en-US" altLang="zh-CN">
                <a:latin typeface="宋体" panose="02010600030101010101" pitchFamily="2" charset="-122"/>
              </a:rPr>
              <a:t>JavaScript(</a:t>
            </a:r>
            <a:r>
              <a:rPr lang="zh-CN" altLang="en-US">
                <a:latin typeface="宋体" panose="02010600030101010101" pitchFamily="2" charset="-122"/>
              </a:rPr>
              <a:t>是</a:t>
            </a:r>
            <a:r>
              <a:rPr lang="en-US" altLang="zh-CN">
                <a:latin typeface="宋体" panose="02010600030101010101" pitchFamily="2" charset="-122"/>
              </a:rPr>
              <a:t>/</a:t>
            </a:r>
            <a:r>
              <a:rPr lang="zh-CN" altLang="en-US">
                <a:latin typeface="宋体" panose="02010600030101010101" pitchFamily="2" charset="-122"/>
              </a:rPr>
              <a:t>否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r>
              <a:rPr lang="zh-CN" altLang="en-US">
                <a:latin typeface="宋体" panose="02010600030101010101" pitchFamily="2" charset="-122"/>
              </a:rPr>
              <a:t>归属于面向对象语言的理由是什么？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B5135E6-48B3-4C6B-911C-8F22455AB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34926"/>
            <a:ext cx="7772400" cy="938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Java </a:t>
            </a:r>
            <a:r>
              <a:rPr lang="zh-CN" altLang="en-US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类的多态</a:t>
            </a:r>
            <a:endParaRPr lang="zh-CN" altLang="zh-CN" sz="32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3279EF-CF16-4A16-B0DA-E31A3CB841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1155701"/>
            <a:ext cx="4824412" cy="422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class </a:t>
            </a:r>
            <a:r>
              <a:rPr lang="en-US" altLang="zh-CN" sz="1600" kern="0" dirty="0" err="1"/>
              <a:t>TalkingClock</a:t>
            </a:r>
            <a:endParaRPr lang="en-US" altLang="zh-CN" sz="1600" kern="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{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private int interval;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private </a:t>
            </a:r>
            <a:r>
              <a:rPr lang="en-US" altLang="zh-CN" sz="1600" kern="0" dirty="0" err="1"/>
              <a:t>boolean</a:t>
            </a:r>
            <a:r>
              <a:rPr lang="en-US" altLang="zh-CN" sz="1600" kern="0" dirty="0"/>
              <a:t> beep;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public </a:t>
            </a:r>
            <a:r>
              <a:rPr lang="en-US" altLang="zh-CN" sz="1600" kern="0" dirty="0" err="1"/>
              <a:t>TalkingClock</a:t>
            </a:r>
            <a:r>
              <a:rPr lang="en-US" altLang="zh-CN" sz="1600" kern="0" dirty="0"/>
              <a:t>(int interval, </a:t>
            </a:r>
            <a:r>
              <a:rPr lang="en-US" altLang="zh-CN" sz="1600" kern="0" dirty="0" err="1"/>
              <a:t>boolean</a:t>
            </a:r>
            <a:r>
              <a:rPr lang="en-US" altLang="zh-CN" sz="1600" kern="0" dirty="0"/>
              <a:t> beep){…}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public void start(){…}</a:t>
            </a:r>
          </a:p>
          <a:p>
            <a:pPr eaLnBrk="1" hangingPunct="1">
              <a:spcBef>
                <a:spcPct val="20000"/>
              </a:spcBef>
              <a:defRPr/>
            </a:pPr>
            <a:endParaRPr lang="en-US" altLang="zh-CN" sz="1600" kern="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public class </a:t>
            </a:r>
            <a:r>
              <a:rPr lang="en-US" altLang="zh-CN" sz="1600" kern="0" dirty="0" err="1"/>
              <a:t>TimePrinter</a:t>
            </a:r>
            <a:r>
              <a:rPr lang="en-US" altLang="zh-CN" sz="1600" kern="0" dirty="0"/>
              <a:t> implements ActionListener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// an inner class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{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  …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}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015D4F8-828B-40F5-AACD-791178BBD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1675" y="4149725"/>
            <a:ext cx="5943600" cy="2528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class </a:t>
            </a:r>
            <a:r>
              <a:rPr lang="en-US" altLang="zh-CN" sz="1600" kern="0" dirty="0" err="1"/>
              <a:t>TimePrinter</a:t>
            </a:r>
            <a:r>
              <a:rPr lang="en-US" altLang="zh-CN" sz="1600" kern="0" dirty="0"/>
              <a:t> implements </a:t>
            </a:r>
            <a:r>
              <a:rPr lang="en-US" altLang="zh-CN" sz="1600" kern="0" dirty="0" err="1"/>
              <a:t>ActionListener</a:t>
            </a:r>
            <a:endParaRPr lang="en-US" altLang="zh-CN" sz="1600" kern="0" dirty="0"/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{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public void </a:t>
            </a:r>
            <a:r>
              <a:rPr lang="en-US" altLang="zh-CN" sz="1600" kern="0" dirty="0" err="1"/>
              <a:t>actionPerformed</a:t>
            </a:r>
            <a:r>
              <a:rPr lang="en-US" altLang="zh-CN" sz="1600" kern="0" dirty="0"/>
              <a:t>(</a:t>
            </a:r>
            <a:r>
              <a:rPr lang="en-US" altLang="zh-CN" sz="1600" kern="0" dirty="0" err="1"/>
              <a:t>ActionEvent</a:t>
            </a:r>
            <a:r>
              <a:rPr lang="en-US" altLang="zh-CN" sz="1600" kern="0" dirty="0"/>
              <a:t> event)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{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 </a:t>
            </a:r>
            <a:r>
              <a:rPr lang="en-US" altLang="zh-CN" sz="1600" kern="0" dirty="0" err="1"/>
              <a:t>System.out.println</a:t>
            </a:r>
            <a:r>
              <a:rPr lang="en-US" altLang="zh-CN" sz="1600" kern="0" dirty="0"/>
              <a:t>("At the tone, the time is " + new Date());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   if(beep) </a:t>
            </a:r>
            <a:r>
              <a:rPr lang="en-US" altLang="zh-CN" sz="1600" kern="0" dirty="0" err="1"/>
              <a:t>Toolkit.getDefaultToolkit</a:t>
            </a:r>
            <a:r>
              <a:rPr lang="en-US" altLang="zh-CN" sz="1600" kern="0" dirty="0"/>
              <a:t>().beep();</a:t>
            </a:r>
          </a:p>
          <a:p>
            <a:pPr lvl="1"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   }</a:t>
            </a:r>
          </a:p>
          <a:p>
            <a:pPr eaLnBrk="1" hangingPunct="1">
              <a:spcBef>
                <a:spcPct val="20000"/>
              </a:spcBef>
              <a:defRPr/>
            </a:pPr>
            <a:r>
              <a:rPr lang="en-US" altLang="zh-CN" sz="1600" kern="0" dirty="0"/>
              <a:t>}</a:t>
            </a:r>
            <a:endParaRPr lang="zh-CN" altLang="en-US" sz="1600" kern="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AF35A67-E92E-4872-88B1-4B4F1193A551}"/>
              </a:ext>
            </a:extLst>
          </p:cNvPr>
          <p:cNvSpPr/>
          <p:nvPr/>
        </p:nvSpPr>
        <p:spPr>
          <a:xfrm>
            <a:off x="6207125" y="930276"/>
            <a:ext cx="4248150" cy="16303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000" kern="0" dirty="0">
                <a:solidFill>
                  <a:schemeClr val="tx2">
                    <a:lumMod val="75000"/>
                  </a:schemeClr>
                </a:solidFill>
              </a:rPr>
              <a:t>class </a:t>
            </a:r>
            <a:r>
              <a:rPr lang="en-US" altLang="zh-CN" sz="2000" kern="0" dirty="0" err="1">
                <a:solidFill>
                  <a:schemeClr val="tx2">
                    <a:lumMod val="75000"/>
                  </a:schemeClr>
                </a:solidFill>
              </a:rPr>
              <a:t>TalkingClock</a:t>
            </a:r>
            <a:r>
              <a:rPr lang="zh-CN" altLang="en-US" sz="2000" kern="0" dirty="0">
                <a:solidFill>
                  <a:schemeClr val="tx2">
                    <a:lumMod val="75000"/>
                  </a:schemeClr>
                </a:solidFill>
              </a:rPr>
              <a:t>是一个类，</a:t>
            </a:r>
            <a:endParaRPr lang="en-US" altLang="zh-CN" sz="2000" kern="0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defRPr/>
            </a:pPr>
            <a:r>
              <a:rPr lang="en-US" altLang="zh-CN" sz="2000" kern="0" dirty="0">
                <a:solidFill>
                  <a:schemeClr val="tx2">
                    <a:lumMod val="75000"/>
                  </a:schemeClr>
                </a:solidFill>
              </a:rPr>
              <a:t>class </a:t>
            </a:r>
            <a:r>
              <a:rPr lang="en-US" altLang="zh-CN" sz="2000" kern="0" dirty="0" err="1">
                <a:solidFill>
                  <a:schemeClr val="tx2">
                    <a:lumMod val="75000"/>
                  </a:schemeClr>
                </a:solidFill>
              </a:rPr>
              <a:t>TimePrinter</a:t>
            </a:r>
            <a:r>
              <a:rPr lang="zh-CN" altLang="en-US" sz="2000" kern="0" dirty="0">
                <a:solidFill>
                  <a:schemeClr val="tx2">
                    <a:lumMod val="75000"/>
                  </a:schemeClr>
                </a:solidFill>
              </a:rPr>
              <a:t>是一个类，为什么</a:t>
            </a:r>
            <a:r>
              <a:rPr lang="en-US" altLang="zh-CN" sz="2000" kern="0" dirty="0" err="1">
                <a:solidFill>
                  <a:schemeClr val="tx2">
                    <a:lumMod val="75000"/>
                  </a:schemeClr>
                </a:solidFill>
              </a:rPr>
              <a:t>TimePrinter</a:t>
            </a:r>
            <a:r>
              <a:rPr lang="zh-CN" altLang="en-US" sz="2000" kern="0" dirty="0">
                <a:solidFill>
                  <a:schemeClr val="tx2">
                    <a:lumMod val="75000"/>
                  </a:schemeClr>
                </a:solidFill>
              </a:rPr>
              <a:t>可以使用</a:t>
            </a:r>
            <a:r>
              <a:rPr lang="en-US" altLang="zh-CN" sz="2000" kern="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altLang="zh-CN" sz="2000" kern="0" dirty="0" err="1">
                <a:solidFill>
                  <a:schemeClr val="tx2">
                    <a:lumMod val="75000"/>
                  </a:schemeClr>
                </a:solidFill>
              </a:rPr>
              <a:t>TalkingClock</a:t>
            </a:r>
            <a:r>
              <a:rPr lang="zh-CN" altLang="en-US" sz="2000" kern="0" dirty="0">
                <a:solidFill>
                  <a:schemeClr val="tx2">
                    <a:lumMod val="75000"/>
                  </a:schemeClr>
                </a:solidFill>
              </a:rPr>
              <a:t>的私有变量，请分析这么使用的潜在安全风险。</a:t>
            </a:r>
            <a:endParaRPr lang="zh-CN" altLang="en-US" sz="20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BFF4D7EF-8E87-48C8-98E9-F9C43E2B95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7700" y="700089"/>
            <a:ext cx="8356600" cy="58245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kern="0" dirty="0"/>
              <a:t>多态作业：</a:t>
            </a:r>
            <a:endParaRPr lang="en-US" altLang="zh-CN" sz="2400" kern="0" dirty="0"/>
          </a:p>
          <a:p>
            <a:pPr marL="0" lvl="2">
              <a:spcBef>
                <a:spcPct val="20000"/>
              </a:spcBef>
              <a:defRPr/>
            </a:pPr>
            <a:r>
              <a:rPr lang="zh-CN" altLang="en-US" sz="2000" kern="0" dirty="0"/>
              <a:t>       已知需求如下。要求：</a:t>
            </a:r>
            <a:r>
              <a:rPr lang="zh-CN" altLang="en-US" sz="2000" kern="0" dirty="0">
                <a:sym typeface="+mn-ea"/>
              </a:rPr>
              <a:t>利用继承与多态的思想，编写</a:t>
            </a:r>
            <a:r>
              <a:rPr lang="en-US" altLang="zh-CN" sz="2000" kern="0" dirty="0">
                <a:sym typeface="+mn-ea"/>
              </a:rPr>
              <a:t>java</a:t>
            </a:r>
            <a:r>
              <a:rPr lang="zh-CN" altLang="en-US" sz="2000" kern="0" dirty="0">
                <a:sym typeface="+mn-ea"/>
              </a:rPr>
              <a:t>程序解答题目。合理设计程序结构，以期最大限度的复用代码。</a:t>
            </a:r>
            <a:endParaRPr lang="zh-CN" altLang="en-US" sz="2000" kern="0" dirty="0"/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/>
              <a:t>我们将动物</a:t>
            </a:r>
            <a:r>
              <a:rPr lang="en-US" altLang="zh-CN" sz="2000" kern="0" dirty="0"/>
              <a:t>(Animal)</a:t>
            </a:r>
            <a:r>
              <a:rPr lang="zh-CN" altLang="en-US" sz="2000" kern="0" dirty="0"/>
              <a:t>可分为猫科动物</a:t>
            </a:r>
            <a:r>
              <a:rPr lang="en-US" altLang="zh-CN" sz="2000" kern="0" dirty="0"/>
              <a:t>(Felidae)</a:t>
            </a:r>
            <a:r>
              <a:rPr lang="zh-CN" altLang="en-US" sz="2000" kern="0" dirty="0"/>
              <a:t>和犬科动物</a:t>
            </a:r>
            <a:r>
              <a:rPr lang="en-US" altLang="zh-CN" sz="2000" kern="0" dirty="0"/>
              <a:t>(Canine)</a:t>
            </a:r>
            <a:r>
              <a:rPr lang="zh-CN" altLang="en-US" sz="2000" kern="0" dirty="0"/>
              <a:t>；</a:t>
            </a:r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ym typeface="+mn-ea"/>
              </a:rPr>
              <a:t>所有动物都有自己的名字</a:t>
            </a:r>
            <a:r>
              <a:rPr lang="en-US" altLang="zh-CN" sz="2000" kern="0" dirty="0">
                <a:sym typeface="+mn-ea"/>
              </a:rPr>
              <a:t>(name)</a:t>
            </a:r>
            <a:r>
              <a:rPr lang="zh-CN" altLang="en-US" sz="2000" kern="0" dirty="0">
                <a:sym typeface="+mn-ea"/>
              </a:rPr>
              <a:t>，在初始化时传参获得；</a:t>
            </a:r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ym typeface="+mn-ea"/>
              </a:rPr>
              <a:t>每个动物都有</a:t>
            </a:r>
            <a:r>
              <a:rPr lang="en-US" altLang="zh-CN" sz="2000" kern="0" dirty="0">
                <a:sym typeface="+mn-ea"/>
              </a:rPr>
              <a:t>getName()</a:t>
            </a:r>
            <a:r>
              <a:rPr lang="zh-CN" altLang="en-US" sz="2000" kern="0" dirty="0">
                <a:sym typeface="+mn-ea"/>
              </a:rPr>
              <a:t>方法，用以输出自己的</a:t>
            </a:r>
            <a:r>
              <a:rPr lang="en-US" altLang="zh-CN" sz="2000" kern="0" dirty="0">
                <a:sym typeface="+mn-ea"/>
              </a:rPr>
              <a:t>name</a:t>
            </a:r>
            <a:r>
              <a:rPr lang="zh-CN" altLang="en-US" sz="2000" kern="0" dirty="0">
                <a:sym typeface="+mn-ea"/>
              </a:rPr>
              <a:t>；</a:t>
            </a:r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/>
              <a:t>每类动物</a:t>
            </a:r>
            <a:r>
              <a:rPr lang="zh-CN" altLang="en-US" sz="2000" kern="0" dirty="0"/>
              <a:t>都有一个</a:t>
            </a:r>
            <a:r>
              <a:rPr lang="en-US" altLang="zh-CN" sz="2000" kern="0" dirty="0"/>
              <a:t>getClassification()</a:t>
            </a:r>
            <a:r>
              <a:rPr lang="zh-CN" altLang="en-US" sz="2000" kern="0" dirty="0"/>
              <a:t>方法，用以输出自身的类别；</a:t>
            </a:r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/>
              <a:t>每个</a:t>
            </a:r>
            <a:r>
              <a:rPr lang="en-US" altLang="zh-CN" sz="2000" kern="0" dirty="0"/>
              <a:t>/</a:t>
            </a:r>
            <a:r>
              <a:rPr lang="zh-CN" altLang="en-US" sz="2000" kern="0" dirty="0"/>
              <a:t>类动物都有</a:t>
            </a:r>
            <a:r>
              <a:rPr lang="en-US" altLang="zh-CN" sz="2000" kern="0" dirty="0"/>
              <a:t>talk()</a:t>
            </a:r>
            <a:r>
              <a:rPr lang="zh-CN" altLang="en-US" sz="2000" kern="0" dirty="0"/>
              <a:t>方法；</a:t>
            </a:r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/>
              <a:t>现猫科动物有猫类</a:t>
            </a:r>
            <a:r>
              <a:rPr lang="en-US" altLang="zh-CN" sz="2000" kern="0" dirty="0"/>
              <a:t>(Cat)</a:t>
            </a:r>
            <a:r>
              <a:rPr lang="zh-CN" altLang="en-US" sz="2000" kern="0" dirty="0"/>
              <a:t>和狮子类</a:t>
            </a:r>
            <a:r>
              <a:rPr lang="en-US" altLang="zh-CN" sz="2000" kern="0" dirty="0"/>
              <a:t>(Lion);</a:t>
            </a:r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/>
              <a:t>犬科动物有狗类</a:t>
            </a:r>
            <a:r>
              <a:rPr lang="en-US" altLang="zh-CN" sz="2000" kern="0" dirty="0"/>
              <a:t>(Dog)</a:t>
            </a:r>
            <a:r>
              <a:rPr lang="zh-CN" altLang="en-US" sz="2000" kern="0" dirty="0"/>
              <a:t>和狼类</a:t>
            </a:r>
            <a:r>
              <a:rPr lang="en-US" altLang="zh-CN" sz="2000" kern="0" dirty="0"/>
              <a:t>(Wolf);</a:t>
            </a:r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/>
              <a:t>猫类</a:t>
            </a:r>
            <a:r>
              <a:rPr lang="en-US" altLang="zh-CN" sz="2000" kern="0" dirty="0"/>
              <a:t>talk()</a:t>
            </a:r>
            <a:r>
              <a:rPr lang="zh-CN" altLang="en-US" sz="2000" kern="0" dirty="0"/>
              <a:t>方法输出</a:t>
            </a:r>
            <a:r>
              <a:rPr lang="en-US" altLang="zh-CN" sz="2000" kern="0" dirty="0"/>
              <a:t>”meow”</a:t>
            </a:r>
            <a:r>
              <a:rPr lang="zh-CN" altLang="en-US" sz="2000" kern="0" dirty="0"/>
              <a:t>，对应的，狮子为</a:t>
            </a:r>
            <a:r>
              <a:rPr lang="en-US" altLang="zh-CN" sz="2000" kern="0" dirty="0"/>
              <a:t>”roar”</a:t>
            </a:r>
            <a:r>
              <a:rPr lang="zh-CN" altLang="en-US" sz="2000" kern="0" dirty="0"/>
              <a:t>，</a:t>
            </a:r>
            <a:r>
              <a:rPr lang="zh-CN" altLang="en-US" sz="2000" kern="0" dirty="0">
                <a:sym typeface="+mn-ea"/>
              </a:rPr>
              <a:t>狼类为</a:t>
            </a:r>
            <a:r>
              <a:rPr lang="en-US" altLang="zh-CN" sz="2000" kern="0" dirty="0">
                <a:sym typeface="+mn-ea"/>
              </a:rPr>
              <a:t>”howl”</a:t>
            </a:r>
            <a:r>
              <a:rPr lang="zh-CN" altLang="en-US" sz="2000" kern="0" dirty="0">
                <a:sym typeface="+mn-ea"/>
              </a:rPr>
              <a:t>，</a:t>
            </a:r>
            <a:r>
              <a:rPr lang="zh-CN" altLang="en-US" sz="2000" kern="0" dirty="0"/>
              <a:t>狗类为</a:t>
            </a:r>
            <a:r>
              <a:rPr lang="en-US" altLang="zh-CN" sz="2000" kern="0" dirty="0"/>
              <a:t>”woof”</a:t>
            </a:r>
            <a:r>
              <a:rPr lang="zh-CN" altLang="en-US" sz="2000" kern="0" dirty="0"/>
              <a:t>；</a:t>
            </a:r>
          </a:p>
          <a:p>
            <a:pPr marL="800100" lvl="2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/>
              <a:t>编写一个测试类</a:t>
            </a:r>
            <a:r>
              <a:rPr lang="en-US" altLang="zh-CN" sz="2000" kern="0" dirty="0"/>
              <a:t>(Test)</a:t>
            </a:r>
            <a:r>
              <a:rPr lang="zh-CN" altLang="en-US" sz="2000" kern="0" dirty="0"/>
              <a:t>，要求实现一个数组，数组内可包含各种类别的动物，利用循环语句依次输出每只</a:t>
            </a:r>
            <a:r>
              <a:rPr lang="en-US" altLang="zh-CN" sz="2000" kern="0" dirty="0"/>
              <a:t>/</a:t>
            </a:r>
            <a:r>
              <a:rPr lang="zh-CN" altLang="en-US" sz="2000" kern="0" dirty="0"/>
              <a:t>每类动物的名字，类别以及如何</a:t>
            </a:r>
            <a:r>
              <a:rPr lang="en-US" altLang="zh-CN" sz="2000" kern="0" dirty="0"/>
              <a:t>”talk”</a:t>
            </a:r>
            <a:r>
              <a:rPr lang="zh-CN" altLang="en-US" sz="2000" kern="0" dirty="0"/>
              <a:t>。</a:t>
            </a:r>
          </a:p>
          <a:p>
            <a:pPr marL="457200" lvl="2">
              <a:spcBef>
                <a:spcPct val="20000"/>
              </a:spcBef>
              <a:defRPr/>
            </a:pPr>
            <a:endParaRPr lang="zh-CN" altLang="en-US" sz="2000" kern="0" dirty="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763F6E6B-5B69-4D9F-8938-BCE8B5F5B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1341439"/>
            <a:ext cx="8356600" cy="41497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eaLnBrk="1" hangingPunct="1">
              <a:spcBef>
                <a:spcPct val="20000"/>
              </a:spcBef>
              <a:defRPr/>
            </a:pPr>
            <a:r>
              <a:rPr lang="zh-CN" altLang="en-US" sz="2400" kern="0" dirty="0"/>
              <a:t>多态作业提交形式：</a:t>
            </a:r>
            <a:endParaRPr lang="en-US" altLang="zh-CN" sz="2400" kern="0" dirty="0"/>
          </a:p>
          <a:p>
            <a:pPr marL="0" lvl="2">
              <a:spcBef>
                <a:spcPct val="20000"/>
              </a:spcBef>
              <a:defRPr/>
            </a:pPr>
            <a:r>
              <a:rPr lang="zh-CN" altLang="en-US" sz="2000" kern="0" dirty="0"/>
              <a:t>       提交一份</a:t>
            </a:r>
            <a:r>
              <a:rPr lang="en-US" altLang="zh-CN" sz="2000" kern="0" dirty="0"/>
              <a:t>PDF</a:t>
            </a:r>
            <a:r>
              <a:rPr lang="zh-CN" altLang="en-US" sz="2000" kern="0" dirty="0"/>
              <a:t>，</a:t>
            </a:r>
            <a:r>
              <a:rPr lang="zh-CN" altLang="en-US" sz="2000" kern="0" dirty="0">
                <a:sym typeface="+mn-ea"/>
              </a:rPr>
              <a:t>内容包括以下三部分：</a:t>
            </a:r>
          </a:p>
          <a:p>
            <a:pPr marL="8001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ym typeface="+mn-ea"/>
              </a:rPr>
              <a:t>首先说明都设计了哪些类，以及类与类之间的继承关系（通过类图说明）；</a:t>
            </a:r>
          </a:p>
          <a:p>
            <a:pPr marL="8001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ym typeface="+mn-ea"/>
              </a:rPr>
              <a:t>程序运行结果（测试数组里必须包含狮子对象</a:t>
            </a:r>
            <a:r>
              <a:rPr lang="en-US" altLang="zh-CN" sz="2000" kern="0" dirty="0"/>
              <a:t>(lion)</a:t>
            </a:r>
            <a:r>
              <a:rPr lang="zh-CN" altLang="en-US" sz="2000" kern="0" dirty="0">
                <a:sym typeface="+mn-ea"/>
              </a:rPr>
              <a:t>、狗对象</a:t>
            </a:r>
            <a:r>
              <a:rPr lang="en-US" altLang="zh-CN" sz="2000" kern="0" dirty="0">
                <a:sym typeface="+mn-ea"/>
              </a:rPr>
              <a:t>(dog)</a:t>
            </a:r>
            <a:r>
              <a:rPr lang="zh-CN" altLang="en-US" sz="2000" kern="0" dirty="0">
                <a:sym typeface="+mn-ea"/>
              </a:rPr>
              <a:t>、猫科动物对象</a:t>
            </a:r>
            <a:r>
              <a:rPr lang="en-US" altLang="zh-CN" sz="2000" kern="0" dirty="0"/>
              <a:t>(</a:t>
            </a:r>
            <a:r>
              <a:rPr lang="en-US" altLang="zh-CN" sz="2000" kern="0" dirty="0" err="1"/>
              <a:t>felidae</a:t>
            </a:r>
            <a:r>
              <a:rPr lang="en-US" altLang="zh-CN" sz="2000" kern="0" dirty="0"/>
              <a:t>) </a:t>
            </a:r>
            <a:r>
              <a:rPr lang="zh-CN" altLang="en-US" sz="2000" kern="0" dirty="0">
                <a:sym typeface="+mn-ea"/>
              </a:rPr>
              <a:t>、动物对象</a:t>
            </a:r>
            <a:r>
              <a:rPr lang="en-US" altLang="zh-CN" sz="2000" kern="0" dirty="0"/>
              <a:t>(animal) </a:t>
            </a:r>
            <a:r>
              <a:rPr lang="zh-CN" altLang="en-US" sz="2000" kern="0" dirty="0">
                <a:sym typeface="+mn-ea"/>
              </a:rPr>
              <a:t>；</a:t>
            </a:r>
          </a:p>
          <a:p>
            <a:pPr marL="8001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r>
              <a:rPr lang="zh-CN" altLang="en-US" sz="2000" kern="0" dirty="0">
                <a:sym typeface="+mn-ea"/>
              </a:rPr>
              <a:t>最后附上所有的实现代码（将代码部分</a:t>
            </a:r>
            <a:r>
              <a:rPr lang="en-US" altLang="zh-CN" sz="2000" kern="0" dirty="0">
                <a:sym typeface="+mn-ea"/>
              </a:rPr>
              <a:t>copy</a:t>
            </a:r>
            <a:r>
              <a:rPr lang="zh-CN" altLang="en-US" sz="2000" kern="0" dirty="0">
                <a:sym typeface="+mn-ea"/>
              </a:rPr>
              <a:t>到文档里，再转</a:t>
            </a:r>
            <a:r>
              <a:rPr lang="en-US" altLang="zh-CN" sz="2000" kern="0" dirty="0">
                <a:sym typeface="+mn-ea"/>
              </a:rPr>
              <a:t>pdf</a:t>
            </a:r>
            <a:r>
              <a:rPr lang="zh-CN" altLang="en-US" sz="2000" kern="0" dirty="0">
                <a:sym typeface="+mn-ea"/>
              </a:rPr>
              <a:t>）。</a:t>
            </a:r>
          </a:p>
          <a:p>
            <a:pPr marL="800100" lvl="3" indent="-342900">
              <a:spcBef>
                <a:spcPct val="20000"/>
              </a:spcBef>
              <a:buFont typeface="Arial" panose="020B0604020202020204" pitchFamily="34" charset="0"/>
              <a:buChar char="•"/>
              <a:defRPr/>
            </a:pPr>
            <a:endParaRPr lang="zh-CN" altLang="en-US" sz="2000" kern="0" dirty="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0953096-6713-426C-8BE6-A76758ECE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857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1" hangingPunct="1"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Lec04 </a:t>
            </a:r>
            <a:endParaRPr lang="zh-CN" altLang="zh-CN" sz="4400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8BC50C8-2B6D-4D10-B65E-931B5FA795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1188" y="1500188"/>
            <a:ext cx="8501062" cy="5072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20000"/>
              </a:spcBef>
              <a:defRPr/>
            </a:pPr>
            <a:r>
              <a:rPr lang="en-US" altLang="zh-CN" sz="3200" kern="0" dirty="0"/>
              <a:t> </a:t>
            </a:r>
            <a:r>
              <a:rPr lang="en-US" altLang="zh-CN" sz="32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200" kern="0" dirty="0">
                <a:solidFill>
                  <a:schemeClr val="tx2"/>
                </a:solidFill>
                <a:latin typeface="宋体" pitchFamily="2" charset="-122"/>
                <a:ea typeface="+mj-ea"/>
                <a:cs typeface="+mj-cs"/>
              </a:rPr>
              <a:t>语言的面向对象特征</a:t>
            </a:r>
            <a:endParaRPr lang="en-US" altLang="zh-CN" sz="3200" kern="0" dirty="0"/>
          </a:p>
          <a:p>
            <a:pPr marL="933450" lvl="1" indent="-53340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zh-CN" altLang="en-US" sz="2400" kern="0" dirty="0"/>
              <a:t>查阅</a:t>
            </a:r>
            <a:r>
              <a:rPr lang="en-US" altLang="zh-CN" sz="2400" kern="0" dirty="0"/>
              <a:t>Python</a:t>
            </a:r>
            <a:r>
              <a:rPr lang="zh-CN" altLang="en-US" sz="2400" kern="0" dirty="0"/>
              <a:t>中</a:t>
            </a:r>
            <a:r>
              <a:rPr lang="en-US" altLang="zh-CN" sz="2400" kern="0" dirty="0"/>
              <a:t>MRO</a:t>
            </a:r>
            <a:r>
              <a:rPr lang="zh-CN" altLang="en-US" sz="2400" kern="0" dirty="0"/>
              <a:t>生成算法</a:t>
            </a:r>
            <a:r>
              <a:rPr lang="en-US" altLang="zh-CN" sz="2400" kern="0" dirty="0"/>
              <a:t>(DFS</a:t>
            </a:r>
            <a:r>
              <a:rPr lang="zh-CN" altLang="en-US" sz="2400" kern="0" dirty="0"/>
              <a:t>、</a:t>
            </a:r>
            <a:r>
              <a:rPr lang="en-US" altLang="zh-CN" sz="2400" kern="0" dirty="0"/>
              <a:t>BFS</a:t>
            </a:r>
            <a:r>
              <a:rPr lang="zh-CN" altLang="en-US" sz="2400" kern="0" dirty="0"/>
              <a:t>和</a:t>
            </a:r>
            <a:r>
              <a:rPr lang="en-US" altLang="zh-CN" sz="2400" kern="0" dirty="0"/>
              <a:t>C3</a:t>
            </a:r>
            <a:r>
              <a:rPr lang="zh-CN" altLang="en-US" sz="2400" kern="0" dirty="0"/>
              <a:t>算法</a:t>
            </a:r>
            <a:r>
              <a:rPr lang="en-US" altLang="zh-CN" sz="2400" kern="0" dirty="0"/>
              <a:t>)</a:t>
            </a:r>
            <a:r>
              <a:rPr lang="zh-CN" altLang="en-US" sz="2400" kern="0" dirty="0"/>
              <a:t>，并根据</a:t>
            </a:r>
            <a:r>
              <a:rPr lang="en-US" altLang="zh-CN" sz="2400" kern="0" dirty="0"/>
              <a:t>C3</a:t>
            </a:r>
            <a:r>
              <a:rPr lang="zh-CN" altLang="en-US" sz="2400" kern="0" dirty="0"/>
              <a:t>算法写出如下两幅图的</a:t>
            </a:r>
            <a:r>
              <a:rPr lang="en-US" altLang="zh-CN" sz="2400" kern="0" dirty="0"/>
              <a:t>MRO</a:t>
            </a:r>
            <a:r>
              <a:rPr lang="zh-CN" altLang="en-US" sz="2400" kern="0" dirty="0"/>
              <a:t>列表</a:t>
            </a:r>
            <a:endParaRPr lang="en-US" altLang="zh-CN" sz="2400" kern="0" dirty="0"/>
          </a:p>
          <a:p>
            <a:pPr marL="933450" lvl="1" indent="-53340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endParaRPr lang="zh-CN" altLang="en-US" sz="2400" kern="0" dirty="0"/>
          </a:p>
        </p:txBody>
      </p:sp>
      <p:pic>
        <p:nvPicPr>
          <p:cNvPr id="2052" name="图片 3">
            <a:extLst>
              <a:ext uri="{FF2B5EF4-FFF2-40B4-BE49-F238E27FC236}">
                <a16:creationId xmlns:a16="http://schemas.microsoft.com/office/drawing/2014/main" id="{329691C7-35BB-4F38-8AD2-29541574A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6250" y="3565525"/>
            <a:ext cx="2305050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图片 7">
            <a:extLst>
              <a:ext uri="{FF2B5EF4-FFF2-40B4-BE49-F238E27FC236}">
                <a16:creationId xmlns:a16="http://schemas.microsoft.com/office/drawing/2014/main" id="{471AEC8F-EC8C-49B0-9A70-864A429115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663" y="3598864"/>
            <a:ext cx="2303462" cy="2973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527</Words>
  <Application>Microsoft Office PowerPoint</Application>
  <PresentationFormat>宽屏</PresentationFormat>
  <Paragraphs>49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Office 主题​​</vt:lpstr>
      <vt:lpstr>作业</vt:lpstr>
      <vt:lpstr>Lec04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作业</dc:title>
  <dc:creator>zhu tony</dc:creator>
  <cp:lastModifiedBy>Wsp</cp:lastModifiedBy>
  <cp:revision>5</cp:revision>
  <dcterms:created xsi:type="dcterms:W3CDTF">2020-10-20T07:44:43Z</dcterms:created>
  <dcterms:modified xsi:type="dcterms:W3CDTF">2020-11-07T03:18:15Z</dcterms:modified>
</cp:coreProperties>
</file>