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AA5710-22B2-41E8-9497-139D4370A551}"/>
              </a:ext>
            </a:extLst>
          </p:cNvPr>
          <p:cNvSpPr txBox="1"/>
          <p:nvPr userDrawn="1"/>
        </p:nvSpPr>
        <p:spPr>
          <a:xfrm>
            <a:off x="312490" y="176060"/>
            <a:ext cx="288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5AF5E1-E24E-43BE-B78C-CC91D0555D44}"/>
              </a:ext>
            </a:extLst>
          </p:cNvPr>
          <p:cNvSpPr txBox="1"/>
          <p:nvPr userDrawn="1"/>
        </p:nvSpPr>
        <p:spPr>
          <a:xfrm>
            <a:off x="5949891" y="620347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北京航空航天大学</a:t>
            </a:r>
          </a:p>
          <a:p>
            <a:pPr algn="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Beijing University of Aeronautics and Astronautics</a:t>
            </a:r>
          </a:p>
        </p:txBody>
      </p:sp>
    </p:spTree>
    <p:extLst>
      <p:ext uri="{BB962C8B-B14F-4D97-AF65-F5344CB8AC3E}">
        <p14:creationId xmlns:p14="http://schemas.microsoft.com/office/powerpoint/2010/main" val="37082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FBA89-7294-4E8C-907C-472CC47E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B672C6-BDCC-44B4-96DA-48D44E3BE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74AB9-83BA-4E42-A573-73B72E51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64BC2-6D52-4A3C-BAEC-A315266D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DE5B9-BB44-4C83-B87A-7877A61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9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1ABB5A-B57D-4B17-890A-C5F90BC33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333952-0031-4D47-94A8-76344315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D5EFA-A8C2-4A25-A649-CD527922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BA6D6-63FD-4207-97D1-98F51A63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0B89B-6F91-4666-B5C0-8531C443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1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36966-796A-49DF-88FA-44FFD170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8C40F-90C8-4FA8-AA1B-0F85C7B9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3536B-D6D3-4CB2-8AF2-48153D15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A1586-8EAA-467A-B799-1319677A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CB31C-2BAC-4BBC-8E88-6A38EAF4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9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BBAC0-5795-48E9-81C4-32D4E672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19550-E2A2-494A-995F-EC128A69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47129-C847-4FE5-ADD9-11B2978A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D22AF-7168-4E48-97BE-6C05D842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B03BC-8164-4020-95C0-5EF8F35B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5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8626B-F26B-4FBE-A2D5-28C4D973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95F0D-83CC-4C2D-ACAB-891A9EFCF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09335-E2EB-49AA-8972-F4021956A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9382A-60D1-4732-AA83-CDB467F4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E805A9-3E8F-404D-9253-C78A6B41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A35DD-B6C5-48C8-98CA-5C1F683D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3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44425-BCD1-4A0E-961C-D4C074D8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E0670-4950-4245-89EB-DF92F4C14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A9F3D-6C1B-468F-A400-C1BDEDCE2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65C08A-6F80-4578-A48F-A741ECD55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61CE38-4B82-4A42-AE20-EB744C67C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6D9B0-90E8-43C5-8D5D-648C97BF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84DB43-DD09-4ABF-BA52-7B4C10F0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FDF449-E47C-4C5C-8DD8-68AA6597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9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78DD0-846C-4ADD-88A2-D7317473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21564-B8E4-4D68-80CD-04F031E4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745531-FA47-4CFB-8AD6-06DA29C3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1992B5-1487-4241-A55F-955ADBD4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28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7DD8CE-68CA-4A84-836F-C4E471F1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A3E72-567E-4C06-89D6-39BF750F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87800-DED9-4734-B845-C6DB297D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7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833F3-9346-45A7-8842-2310026C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4C836-EE73-4EE8-B661-B3BC08A5F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9227A9-A0CD-4092-9E27-FDA748FA6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A2DAA-4024-43A2-8115-DEE8CBAE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CF567-8DEE-4C19-9A43-799E93E3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A88470-2864-4E43-9CFC-12E289E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9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A7EB8-36DD-4863-9EF8-80EC80C3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BF30E1-E31F-4D37-860B-7969F43A4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9983A-2285-4BC4-B1BB-4BD0362FC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3DF88-AF74-480D-8FBE-A6598F36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42675F-DDFD-4F95-946F-40DD51F6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A8C99-92AA-494D-B97F-1D77AD51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8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218F47-6542-49CC-839D-E2C90D91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243C5C-575F-4950-8A7E-0551E596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3BE39-A15C-46F1-83D6-A6F1372AC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544E-BC35-4043-85E4-D25EFA30CE1F}" type="datetimeFigureOut">
              <a:rPr lang="zh-CN" altLang="en-US" smtClean="0"/>
              <a:t>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67796-C95F-4927-901E-B240E595B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C6F3E-404E-4D73-A7AD-50EFA7667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BBBFA-1B6C-49A7-B15C-FC7BD8A57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7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AE6583-813F-4F63-84B2-98F5CC78B8DF}"/>
              </a:ext>
            </a:extLst>
          </p:cNvPr>
          <p:cNvSpPr txBox="1"/>
          <p:nvPr/>
        </p:nvSpPr>
        <p:spPr>
          <a:xfrm>
            <a:off x="2308193" y="2645549"/>
            <a:ext cx="7785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《The Design Philosophy of the DARPA Internet Protocols》</a:t>
            </a:r>
          </a:p>
          <a:p>
            <a:pPr algn="r"/>
            <a:r>
              <a:rPr lang="zh-CN" altLang="en-US" sz="2400" dirty="0"/>
              <a:t>基于</a:t>
            </a:r>
            <a:r>
              <a:rPr lang="en-US" altLang="zh-CN" sz="2400" dirty="0"/>
              <a:t>DARPA</a:t>
            </a:r>
            <a:r>
              <a:rPr lang="zh-CN" altLang="en-US" sz="2400" dirty="0"/>
              <a:t>因特网协议的设计哲学</a:t>
            </a:r>
          </a:p>
        </p:txBody>
      </p:sp>
    </p:spTree>
    <p:extLst>
      <p:ext uri="{BB962C8B-B14F-4D97-AF65-F5344CB8AC3E}">
        <p14:creationId xmlns:p14="http://schemas.microsoft.com/office/powerpoint/2010/main" val="173488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070355-3772-4DF3-B6C2-8165236711E9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数据问责制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506502-A90D-46F5-B7ED-24B9E5C2D556}"/>
              </a:ext>
            </a:extLst>
          </p:cNvPr>
          <p:cNvSpPr txBox="1"/>
          <p:nvPr/>
        </p:nvSpPr>
        <p:spPr>
          <a:xfrm>
            <a:off x="1316648" y="1947427"/>
            <a:ext cx="86274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网路服务于数据，但数据的制造者需要支付一定的网络使用费用，这在今天日趋庞大的商用网络时代尤其显而易见，因此</a:t>
            </a:r>
            <a:r>
              <a:rPr lang="zh-CN" altLang="en-US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流量监测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此外，舆情监控也属于这个范畴。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017DF6-644E-43EB-9AA3-DD48B90B9EB6}"/>
              </a:ext>
            </a:extLst>
          </p:cNvPr>
          <p:cNvSpPr txBox="1"/>
          <p:nvPr/>
        </p:nvSpPr>
        <p:spPr>
          <a:xfrm>
            <a:off x="1870565" y="317394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如何解决？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5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430CB86-28D6-451F-A90E-B6DEE57119D9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38668-4880-4B5C-8E59-3D1724AD3649}"/>
              </a:ext>
            </a:extLst>
          </p:cNvPr>
          <p:cNvSpPr txBox="1"/>
          <p:nvPr/>
        </p:nvSpPr>
        <p:spPr>
          <a:xfrm>
            <a:off x="1255102" y="1740657"/>
            <a:ext cx="7748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设计者认为，基于数据报所携带的序列号、校验和等这些基础字节信息进行管理比管理数据报本身更加有效，可以实现对数据报的确认重传，分片重组。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CEFC52-1975-40DE-A24E-3969E94956DE}"/>
              </a:ext>
            </a:extLst>
          </p:cNvPr>
          <p:cNvSpPr txBox="1"/>
          <p:nvPr/>
        </p:nvSpPr>
        <p:spPr>
          <a:xfrm>
            <a:off x="1539386" y="2760400"/>
            <a:ext cx="7748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基于分组标签级的控制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VS 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基于数据流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的控制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C39936-E140-419C-BDA1-ED787C763C4C}"/>
              </a:ext>
            </a:extLst>
          </p:cNvPr>
          <p:cNvSpPr txBox="1"/>
          <p:nvPr/>
        </p:nvSpPr>
        <p:spPr>
          <a:xfrm>
            <a:off x="1255102" y="3429000"/>
            <a:ext cx="7748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综合利用，将标签信息与原始流信息绑定。进而实现流量监控、舆情监测</a:t>
            </a:r>
          </a:p>
        </p:txBody>
      </p:sp>
    </p:spTree>
    <p:extLst>
      <p:ext uri="{BB962C8B-B14F-4D97-AF65-F5344CB8AC3E}">
        <p14:creationId xmlns:p14="http://schemas.microsoft.com/office/powerpoint/2010/main" val="284102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958C1F-229C-44C3-989E-B87E3940F566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协议实现的其他问题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309AAC-A3C1-4215-83C6-7853665A9925}"/>
              </a:ext>
            </a:extLst>
          </p:cNvPr>
          <p:cNvSpPr txBox="1"/>
          <p:nvPr/>
        </p:nvSpPr>
        <p:spPr>
          <a:xfrm>
            <a:off x="1378195" y="2028736"/>
            <a:ext cx="8469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目前的协议实现者更加倾向于逻辑的正确性，而忽视了性能问题，这也导致了之前提到过的成本效益问题，由于缺乏对网络结构本身的认知，就会出现诸如“保证功能的可靠性而不在乎是否充分发挥了网络资源”这样的问题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CF0B81-CB47-43C8-9DA2-B74C280C9DE0}"/>
              </a:ext>
            </a:extLst>
          </p:cNvPr>
          <p:cNvSpPr txBox="1"/>
          <p:nvPr/>
        </p:nvSpPr>
        <p:spPr>
          <a:xfrm>
            <a:off x="1697649" y="3157082"/>
            <a:ext cx="8469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协议实现角度：协议版本的不断迭代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网络架构本身角度：改善分组转发机制（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CIDR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、路由聚合，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报头的优化）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14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1B8FA80-03C8-4F7F-8B86-98D6C8325159}"/>
              </a:ext>
            </a:extLst>
          </p:cNvPr>
          <p:cNvSpPr txBox="1"/>
          <p:nvPr/>
        </p:nvSpPr>
        <p:spPr>
          <a:xfrm>
            <a:off x="1650756" y="2164990"/>
            <a:ext cx="9075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这是一篇关于英特网发展的综述性文章，从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设计目标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设计过程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，以及其中可能会遇到的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各种问题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出发，详细讨论了网络的一般化设计原则。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D4A538-7779-42C7-A537-3CFAB4A49E9A}"/>
              </a:ext>
            </a:extLst>
          </p:cNvPr>
          <p:cNvSpPr txBox="1"/>
          <p:nvPr/>
        </p:nvSpPr>
        <p:spPr>
          <a:xfrm>
            <a:off x="1995853" y="3613638"/>
            <a:ext cx="350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网路本身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设计过程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295647-7279-44C8-9E37-C9BDEC9F10EF}"/>
              </a:ext>
            </a:extLst>
          </p:cNvPr>
          <p:cNvSpPr txBox="1"/>
          <p:nvPr/>
        </p:nvSpPr>
        <p:spPr>
          <a:xfrm>
            <a:off x="1995852" y="3103630"/>
            <a:ext cx="350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持续演进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622D7-1E7A-473F-898A-DBAADC0BFED2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61517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F3017A-ED0A-41E1-8FB5-2F08BF24D8CF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网络最初模型，何为网络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B288BB-8D5C-4641-B0F1-84049AB83347}"/>
              </a:ext>
            </a:extLst>
          </p:cNvPr>
          <p:cNvSpPr txBox="1"/>
          <p:nvPr/>
        </p:nvSpPr>
        <p:spPr>
          <a:xfrm>
            <a:off x="1388021" y="3009745"/>
            <a:ext cx="8776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复用现有的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ARPA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分组交换网络来实现，基于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分组交换技术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作为数据传输的一般模型，利用一种称为“网关”的设备将数据在网络中进行转发。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A6768A-D842-4314-9E5F-08885D3BEB89}"/>
              </a:ext>
            </a:extLst>
          </p:cNvPr>
          <p:cNvSpPr txBox="1"/>
          <p:nvPr/>
        </p:nvSpPr>
        <p:spPr>
          <a:xfrm>
            <a:off x="1388021" y="2140168"/>
            <a:ext cx="877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ARPA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网络同现有的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ARPANET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相互连接起来，以使人们能够访问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ARPANET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提供的服务。</a:t>
            </a:r>
          </a:p>
        </p:txBody>
      </p:sp>
    </p:spTree>
    <p:extLst>
      <p:ext uri="{BB962C8B-B14F-4D97-AF65-F5344CB8AC3E}">
        <p14:creationId xmlns:p14="http://schemas.microsoft.com/office/powerpoint/2010/main" val="203566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5664CA-CFB3-46F7-A024-8D975EE3BF3C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如何设计一个有效的网络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9851E3-27CD-445B-92C4-077B1FBC6828}"/>
              </a:ext>
            </a:extLst>
          </p:cNvPr>
          <p:cNvSpPr txBox="1"/>
          <p:nvPr/>
        </p:nvSpPr>
        <p:spPr>
          <a:xfrm>
            <a:off x="1568823" y="214439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保证网络的连通性即使网络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网关出现故障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支持多种类型的通信服务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容纳各种类型网络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区域划分与管理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具有客观的成本效益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以较低的代价实现主机互联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对数据实行问责制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63FE0D-C4AF-431C-8FC4-423081C5D481}"/>
              </a:ext>
            </a:extLst>
          </p:cNvPr>
          <p:cNvSpPr txBox="1"/>
          <p:nvPr/>
        </p:nvSpPr>
        <p:spPr>
          <a:xfrm>
            <a:off x="1555030" y="4634643"/>
            <a:ext cx="7377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通常涵盖以上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点，很难用一组完备的设计准则来约束所有网路的设计目标。需求不同，优先级不同，甚至相矛盾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88705FB-57FB-4D09-9978-BD9DD1761589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网络的健壮性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CD8BFF-83E7-4210-89CB-00F0708917C5}"/>
              </a:ext>
            </a:extLst>
          </p:cNvPr>
          <p:cNvSpPr txBox="1"/>
          <p:nvPr/>
        </p:nvSpPr>
        <p:spPr>
          <a:xfrm>
            <a:off x="1348842" y="1819726"/>
            <a:ext cx="8413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不会因为网络部分的错误从而导致终端应用状态的改变（重启，重新配置等）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需要维护相应状态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由谁来维护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B6FB10-5D7C-4C38-BD4F-6EBDE72489C8}"/>
              </a:ext>
            </a:extLst>
          </p:cNvPr>
          <p:cNvSpPr txBox="1"/>
          <p:nvPr/>
        </p:nvSpPr>
        <p:spPr>
          <a:xfrm>
            <a:off x="1590889" y="2918538"/>
            <a:ext cx="2756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网络设备本身维护？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A00A12-9414-4F7B-8168-E065E734CE75}"/>
              </a:ext>
            </a:extLst>
          </p:cNvPr>
          <p:cNvSpPr txBox="1"/>
          <p:nvPr/>
        </p:nvSpPr>
        <p:spPr>
          <a:xfrm>
            <a:off x="1590889" y="3385465"/>
            <a:ext cx="2756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端系统维护？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E80136-2DCE-4E21-BF87-22EF08A8AC6E}"/>
              </a:ext>
            </a:extLst>
          </p:cNvPr>
          <p:cNvSpPr txBox="1"/>
          <p:nvPr/>
        </p:nvSpPr>
        <p:spPr>
          <a:xfrm>
            <a:off x="1348842" y="4114945"/>
            <a:ext cx="757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应用的需求和客制化的目标由端系统提供，尽量少的影响或改变网络本身。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8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94D731-B315-4547-B3F3-B76930AF5AB6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多种类型的通信服务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4E9CBE-5E13-4707-A209-0430514DA73E}"/>
              </a:ext>
            </a:extLst>
          </p:cNvPr>
          <p:cNvSpPr txBox="1"/>
          <p:nvPr/>
        </p:nvSpPr>
        <p:spPr>
          <a:xfrm>
            <a:off x="1017709" y="1848535"/>
            <a:ext cx="7572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其支持的通信服务种类越来越繁多，如何开发出一个网络，能够有效的兼容并处理来自不同应用的数据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F70DE1-70D4-4BF3-972E-23DADA6BCB54}"/>
              </a:ext>
            </a:extLst>
          </p:cNvPr>
          <p:cNvSpPr txBox="1"/>
          <p:nvPr/>
        </p:nvSpPr>
        <p:spPr>
          <a:xfrm>
            <a:off x="1017709" y="2699157"/>
            <a:ext cx="678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参考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X.25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网络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，设计之初过于注重网路的可靠传输，可扩展性不强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CE9747-2093-450C-A446-F9C3CD773DD9}"/>
              </a:ext>
            </a:extLst>
          </p:cNvPr>
          <p:cNvSpPr txBox="1"/>
          <p:nvPr/>
        </p:nvSpPr>
        <p:spPr>
          <a:xfrm>
            <a:off x="1219933" y="3395980"/>
            <a:ext cx="7370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①网络设计很难在一开始时就考虑清楚各种通信业务的需求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②如果设计过于注重某一方面的需求，则会导致无法轻松的迁移到其他应用中。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5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473257A-6FDF-4ED2-885F-B0DCA8D0DEA0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多种类型的网络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B219D2-954D-462B-AF5B-2189B665592A}"/>
              </a:ext>
            </a:extLst>
          </p:cNvPr>
          <p:cNvSpPr txBox="1"/>
          <p:nvPr/>
        </p:nvSpPr>
        <p:spPr>
          <a:xfrm>
            <a:off x="1441939" y="3105834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简洁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保证了网络能够进行大面积部署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b="1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开放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又保证了网络稍加修改就能满足应用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BBC410-ACF5-4467-BE94-864A8AA980E5}"/>
              </a:ext>
            </a:extLst>
          </p:cNvPr>
          <p:cNvSpPr txBox="1"/>
          <p:nvPr/>
        </p:nvSpPr>
        <p:spPr>
          <a:xfrm>
            <a:off x="1441939" y="1959540"/>
            <a:ext cx="8924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今天的网络能够支持多种类型的网络互联，从广域网到局域网，从有线网到无线网，从普适通用网再到高速专用网。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1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DC5D0BD-162A-4148-9D96-D7E24F03DB57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区域划分与管理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4731E0-6D8B-4941-AEB9-55430283EE99}"/>
              </a:ext>
            </a:extLst>
          </p:cNvPr>
          <p:cNvSpPr txBox="1"/>
          <p:nvPr/>
        </p:nvSpPr>
        <p:spPr>
          <a:xfrm>
            <a:off x="1202347" y="1914436"/>
            <a:ext cx="9058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网络过于庞大，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甚至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代表权力管辖范围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无法由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同一个机构对网络进行管理，有的由国家政府直接管理，诸如军用网络，而商业性质的网络，则由不同网络运营商管理，并收取一定费用。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4E3AFF-AAAC-4E4B-B7A0-C2BBE9368333}"/>
              </a:ext>
            </a:extLst>
          </p:cNvPr>
          <p:cNvSpPr txBox="1"/>
          <p:nvPr/>
        </p:nvSpPr>
        <p:spPr>
          <a:xfrm>
            <a:off x="1202347" y="2967335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如何维护互连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性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，不同网络区域时延、带宽、可靠性保障都不尽相同，路由表如何交互。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523EBA-EA6B-48EE-9E7B-3B2EF477487A}"/>
              </a:ext>
            </a:extLst>
          </p:cNvPr>
          <p:cNvSpPr txBox="1"/>
          <p:nvPr/>
        </p:nvSpPr>
        <p:spPr>
          <a:xfrm>
            <a:off x="1202347" y="370577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采取分组策略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人为配置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74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6B6404F-F48F-442A-8819-F56B8C86311B}"/>
              </a:ext>
            </a:extLst>
          </p:cNvPr>
          <p:cNvSpPr txBox="1"/>
          <p:nvPr/>
        </p:nvSpPr>
        <p:spPr>
          <a:xfrm>
            <a:off x="1017709" y="1090246"/>
            <a:ext cx="36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可控的成本效益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8A8F2F-52C9-40A8-AF4E-31EFD2D83039}"/>
              </a:ext>
            </a:extLst>
          </p:cNvPr>
          <p:cNvSpPr txBox="1"/>
          <p:nvPr/>
        </p:nvSpPr>
        <p:spPr>
          <a:xfrm>
            <a:off x="1079255" y="1672689"/>
            <a:ext cx="8082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一个网络设计的是否足够好，不光要看它能提供那些服务，还要看它为了提供这服务所付出代价的多少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DA420C-0F13-442E-A359-D91F8A38CE9C}"/>
              </a:ext>
            </a:extLst>
          </p:cNvPr>
          <p:cNvSpPr txBox="1"/>
          <p:nvPr/>
        </p:nvSpPr>
        <p:spPr>
          <a:xfrm>
            <a:off x="1457325" y="2532131"/>
            <a:ext cx="9137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远程登陆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字节的报头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字节的有效数据。</a:t>
            </a:r>
            <a:endParaRPr lang="en-US" altLang="zh-CN" sz="1800" dirty="0">
              <a:effectLst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按序传输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有时发送出去的数据，如果前一个报文出现问题，那么剩下的报文也将重传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2D6239-5A5F-4F06-A2E6-0D2FBF1BA2FE}"/>
              </a:ext>
            </a:extLst>
          </p:cNvPr>
          <p:cNvSpPr txBox="1"/>
          <p:nvPr/>
        </p:nvSpPr>
        <p:spPr>
          <a:xfrm>
            <a:off x="1079255" y="357844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协议越复杂，总成本也将随之上升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18D1E3-3ABD-4E16-8234-B3170BE8DC33}"/>
              </a:ext>
            </a:extLst>
          </p:cNvPr>
          <p:cNvSpPr txBox="1"/>
          <p:nvPr/>
        </p:nvSpPr>
        <p:spPr>
          <a:xfrm>
            <a:off x="1079255" y="394777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不断改进优化协议，能够降低成本，最大化效益成本比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331A6A-752D-462B-803F-887125C7E795}"/>
              </a:ext>
            </a:extLst>
          </p:cNvPr>
          <p:cNvSpPr txBox="1"/>
          <p:nvPr/>
        </p:nvSpPr>
        <p:spPr>
          <a:xfrm>
            <a:off x="1457325" y="45017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如滑动窗口协议</a:t>
            </a:r>
            <a:r>
              <a:rPr lang="zh-CN" altLang="en-US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的迭代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30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832</Words>
  <Application>Microsoft Office PowerPoint</Application>
  <PresentationFormat>宽屏</PresentationFormat>
  <Paragraphs>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华文新魏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Wsp</dc:creator>
  <cp:lastModifiedBy>Wsp</cp:lastModifiedBy>
  <cp:revision>8</cp:revision>
  <dcterms:created xsi:type="dcterms:W3CDTF">2020-10-15T00:52:53Z</dcterms:created>
  <dcterms:modified xsi:type="dcterms:W3CDTF">2020-10-15T09:59:04Z</dcterms:modified>
</cp:coreProperties>
</file>