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6"/>
  </p:notesMasterIdLst>
  <p:sldIdLst>
    <p:sldId id="256" r:id="rId3"/>
    <p:sldId id="405" r:id="rId4"/>
    <p:sldId id="37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4">
          <p15:clr>
            <a:srgbClr val="A4A3A4"/>
          </p15:clr>
        </p15:guide>
        <p15:guide id="2" pos="314">
          <p15:clr>
            <a:srgbClr val="A4A3A4"/>
          </p15:clr>
        </p15:guide>
        <p15:guide id="3" orient="horz" pos="2653">
          <p15:clr>
            <a:srgbClr val="A4A3A4"/>
          </p15:clr>
        </p15:guide>
        <p15:guide id="4" pos="7576">
          <p15:clr>
            <a:srgbClr val="A4A3A4"/>
          </p15:clr>
        </p15:guide>
        <p15:guide id="5" pos="1142">
          <p15:clr>
            <a:srgbClr val="A4A3A4"/>
          </p15:clr>
        </p15:guide>
        <p15:guide id="6" orient="horz" pos="2160">
          <p15:clr>
            <a:srgbClr val="A4A3A4"/>
          </p15:clr>
        </p15:guide>
        <p15:guide id="7" orient="horz" pos="10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2A64D2"/>
    <a:srgbClr val="E0E0E0"/>
    <a:srgbClr val="116EAF"/>
    <a:srgbClr val="3DA7FD"/>
    <a:srgbClr val="1438D1"/>
    <a:srgbClr val="3FAFFD"/>
    <a:srgbClr val="5FA0E3"/>
    <a:srgbClr val="FCBE2C"/>
    <a:srgbClr val="1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5780" autoAdjust="0"/>
  </p:normalViewPr>
  <p:slideViewPr>
    <p:cSldViewPr snapToGrid="0" showGuides="1">
      <p:cViewPr varScale="1">
        <p:scale>
          <a:sx n="150" d="100"/>
          <a:sy n="150" d="100"/>
        </p:scale>
        <p:origin x="942" y="126"/>
      </p:cViewPr>
      <p:guideLst>
        <p:guide orient="horz" pos="2824"/>
        <p:guide pos="314"/>
        <p:guide orient="horz" pos="2653"/>
        <p:guide pos="7576"/>
        <p:guide pos="1142"/>
        <p:guide orient="horz" pos="2160"/>
        <p:guide orient="horz" pos="10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80F96-9820-4CA6-AD38-E3CD7DE1BCB2}" type="datetimeFigureOut">
              <a:rPr lang="zh-CN" altLang="en-US" smtClean="0"/>
              <a:t>20.12.30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B011A8-E05E-4B93-9FD6-542999B8B1C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3DC1-3190-4821-A8F7-18A8698288B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通过优化技术，使得系统产生性能剩余，这部分空间可以采用提升</a:t>
            </a:r>
            <a:r>
              <a:rPr lang="en-US" altLang="zh-CN"/>
              <a:t>CU</a:t>
            </a:r>
            <a:r>
              <a:rPr lang="zh-CN" altLang="en-US"/>
              <a:t>个数</a:t>
            </a:r>
            <a:r>
              <a:rPr lang="en-US" altLang="zh-CN"/>
              <a:t>/</a:t>
            </a:r>
            <a:r>
              <a:rPr lang="zh-CN" altLang="en-US"/>
              <a:t>频率以补充，形成优势互补。</a:t>
            </a:r>
            <a:endParaRPr lang="en-US" altLang="zh-CN"/>
          </a:p>
          <a:p>
            <a:r>
              <a:rPr lang="zh-CN" altLang="en-US"/>
              <a:t>例如在采用低功耗链路和流量压缩技术后，片间传输瓶颈问题得以缓解，这时，可继续提升</a:t>
            </a:r>
            <a:r>
              <a:rPr lang="en-US" altLang="zh-CN"/>
              <a:t>CU</a:t>
            </a:r>
            <a:r>
              <a:rPr lang="zh-CN" altLang="en-US"/>
              <a:t>单元个数或计算频率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最后个人感想，</a:t>
            </a:r>
            <a:r>
              <a:rPr lang="en-US" altLang="zh-CN"/>
              <a:t>E</a:t>
            </a:r>
            <a:r>
              <a:rPr lang="zh-CN" altLang="en-US"/>
              <a:t>级计算机为了实现计算速度的提升，已经不单单需要硬件的提升，还应与应用紧密结合，不同应用在超算机执行过程中，系统所处的瓶颈是不同的，需要针对这些应用做相应的优化，以寻求最大效能比。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02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以上就是我答辩的全部内容，感谢各位的聆听，请各位评委老师批评指正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通过对以上三种不同应用执行特性的分析，可以大致得出对于不同程序的执行，其所在瓶颈在什么地方，以及为如何优化提供了大致方向。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通过上次的分享，我们得知片上</a:t>
            </a:r>
            <a:r>
              <a:rPr lang="en-US" altLang="zh-CN"/>
              <a:t>DRAM</a:t>
            </a:r>
            <a:r>
              <a:rPr lang="zh-CN" altLang="en-US"/>
              <a:t>为应用程序提供高带宽的支持，应用程序有限从片上内存获取数据，那么当作为</a:t>
            </a:r>
            <a:r>
              <a:rPr lang="en-US" altLang="zh-CN"/>
              <a:t>cache</a:t>
            </a:r>
            <a:r>
              <a:rPr lang="zh-CN" altLang="en-US"/>
              <a:t>的片上</a:t>
            </a:r>
            <a:r>
              <a:rPr lang="en-US" altLang="zh-CN"/>
              <a:t>DRAM</a:t>
            </a:r>
            <a:r>
              <a:rPr lang="zh-CN" altLang="en-US"/>
              <a:t>出现数据缺失时，不同应用出现的性能下降情况。如图所示是在片内</a:t>
            </a:r>
            <a:r>
              <a:rPr lang="en-US" altLang="zh-CN"/>
              <a:t>DRAM</a:t>
            </a:r>
            <a:r>
              <a:rPr lang="zh-CN" altLang="en-US"/>
              <a:t>缓存缺失不同比例时，不同应用的性能下降情况。</a:t>
            </a:r>
            <a:endParaRPr lang="en-US" altLang="zh-CN"/>
          </a:p>
          <a:p>
            <a:r>
              <a:rPr lang="zh-CN" altLang="en-US"/>
              <a:t>可以看到像是</a:t>
            </a:r>
            <a:r>
              <a:rPr lang="en-US" altLang="zh-CN"/>
              <a:t>MaxFlops</a:t>
            </a:r>
            <a:r>
              <a:rPr lang="zh-CN" altLang="en-US"/>
              <a:t>这类计算密集型应用，由于其高度的计算并行性以及对于缓存的有效控制，使得其对于缓存的缺失不敏感，而像</a:t>
            </a:r>
            <a:r>
              <a:rPr lang="en-US" altLang="zh-CN"/>
              <a:t>XSBench</a:t>
            </a:r>
            <a:r>
              <a:rPr lang="zh-CN" altLang="en-US"/>
              <a:t>和</a:t>
            </a:r>
            <a:r>
              <a:rPr lang="en-US" altLang="zh-CN"/>
              <a:t>SNAP</a:t>
            </a:r>
            <a:r>
              <a:rPr lang="zh-CN" altLang="en-US"/>
              <a:t>这类访存密集型应用，当缓存缺失比例增加时，应用性能下降较为明显。</a:t>
            </a:r>
            <a:endParaRPr lang="en-US" altLang="zh-CN"/>
          </a:p>
          <a:p>
            <a:r>
              <a:rPr lang="zh-CN" altLang="en-US"/>
              <a:t>综上，计算密集型应用可以组织在较大的网络规模上，以进一步提升计算峰值性能。访存密集型应用，考虑提升片上DRAM容量和频率，不适合在网络规模较大的机器上运行，否则会因为访存延迟和总线竞争影响程序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8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该实验对比了片外两种存储架构（完全基于</a:t>
            </a:r>
            <a:r>
              <a:rPr lang="en-US" altLang="zh-CN"/>
              <a:t>DRAM</a:t>
            </a:r>
            <a:r>
              <a:rPr lang="zh-CN" altLang="en-US"/>
              <a:t>和</a:t>
            </a:r>
            <a:r>
              <a:rPr lang="en-US" altLang="zh-CN"/>
              <a:t>DRAM+NVM</a:t>
            </a:r>
            <a:r>
              <a:rPr lang="zh-CN" altLang="en-US"/>
              <a:t>）在不同应用场景下的功耗对比。因此这类应用适合于采取</a:t>
            </a:r>
            <a:r>
              <a:rPr lang="en-US" altLang="zh-CN"/>
              <a:t>NVM</a:t>
            </a:r>
            <a:r>
              <a:rPr lang="zh-CN" altLang="en-US"/>
              <a:t>作为后备存储器，以提供高效、大容量的存储资源。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615440" y="497945"/>
            <a:ext cx="12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53"/>
          <p:cNvSpPr/>
          <p:nvPr userDrawn="1"/>
        </p:nvSpPr>
        <p:spPr>
          <a:xfrm>
            <a:off x="0" y="381678"/>
            <a:ext cx="129540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2028" y="4211659"/>
            <a:ext cx="1144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Design and Analysis of an APU for Exascale Computing</a:t>
            </a:r>
            <a:endParaRPr lang="zh-CN" altLang="en-US" sz="3200" b="1" dirty="0">
              <a:solidFill>
                <a:schemeClr val="tx1">
                  <a:lumMod val="85000"/>
                  <a:lumOff val="15000"/>
                  <a:alpha val="8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2028" y="4964671"/>
            <a:ext cx="1144576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/home/qys/Desktop/通知书/主页.jpeg主页"/>
          <p:cNvPicPr>
            <a:picLocks noChangeAspect="1"/>
          </p:cNvPicPr>
          <p:nvPr/>
        </p:nvPicPr>
        <p:blipFill>
          <a:blip r:embed="rId3"/>
          <a:srcRect t="13164" b="17773"/>
          <a:stretch>
            <a:fillRect/>
          </a:stretch>
        </p:blipFill>
        <p:spPr>
          <a:xfrm>
            <a:off x="-72813" y="-1154853"/>
            <a:ext cx="12272433" cy="431292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72813" y="-1154853"/>
            <a:ext cx="12271587" cy="431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059340" y="2156944"/>
            <a:ext cx="2112000" cy="211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pic>
        <p:nvPicPr>
          <p:cNvPr id="4" name="Picture 3" descr="/home/qys/Desktop/通知书/timg.pngtim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595" y="-506095"/>
            <a:ext cx="2500630" cy="474980"/>
          </a:xfrm>
          <a:prstGeom prst="rect">
            <a:avLst/>
          </a:prstGeom>
        </p:spPr>
      </p:pic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5"/>
          <a:srcRect l="31569" t="13284" r="33595" b="7021"/>
          <a:stretch>
            <a:fillRect/>
          </a:stretch>
        </p:blipFill>
        <p:spPr>
          <a:xfrm>
            <a:off x="5393055" y="2448560"/>
            <a:ext cx="1443990" cy="13887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49140" y="5288280"/>
            <a:ext cx="3807460" cy="103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武仕沛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ZY2006357 </a:t>
            </a:r>
          </a:p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温雅楠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SY2006345 </a:t>
            </a: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600" y="-616162"/>
            <a:ext cx="3481070" cy="52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2"/>
    </mc:Choice>
    <mc:Fallback xmlns="">
      <p:transition spd="slow" advTm="98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E1A6F-39AF-488F-BFA9-259DC2BEB498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不同存储器的功耗测试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DC734-403A-449C-BF16-5E95C631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79" y="2002112"/>
            <a:ext cx="5034118" cy="36098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BEE86A-9493-4BE4-8F3A-962A939F0C35}"/>
              </a:ext>
            </a:extLst>
          </p:cNvPr>
          <p:cNvSpPr txBox="1"/>
          <p:nvPr/>
        </p:nvSpPr>
        <p:spPr>
          <a:xfrm>
            <a:off x="482139" y="2505670"/>
            <a:ext cx="488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片外</a:t>
            </a:r>
            <a:r>
              <a:rPr lang="en-US" altLang="zh-CN"/>
              <a:t>NVM</a:t>
            </a:r>
            <a:r>
              <a:rPr lang="zh-CN" altLang="en-US"/>
              <a:t>有助于解决容量问题，用于数据存储的静态功耗低，但数据读写时的动态功耗低。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8761A-9182-4FD9-85CF-ED1011BA8D60}"/>
              </a:ext>
            </a:extLst>
          </p:cNvPr>
          <p:cNvSpPr txBox="1"/>
          <p:nvPr/>
        </p:nvSpPr>
        <p:spPr>
          <a:xfrm>
            <a:off x="482139" y="3580618"/>
            <a:ext cx="5269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CoMD、MaxFlops这些计算密集型应用，片外流量较低，得益于NVM的静态低功耗，使得系统总功耗较低，适合混合架构。</a:t>
            </a:r>
            <a:endParaRPr lang="en-US" altLang="zh-CN"/>
          </a:p>
          <a:p>
            <a:r>
              <a:rPr lang="zh-CN" altLang="en-US"/>
              <a:t>而其他应用，较大的片外流量，因此受制于NVM的动态高功耗，系统总体功耗有明显增加，需要综合功耗和容量需求两方面，选择合适的配置参数。</a:t>
            </a:r>
          </a:p>
        </p:txBody>
      </p:sp>
    </p:spTree>
    <p:extLst>
      <p:ext uri="{BB962C8B-B14F-4D97-AF65-F5344CB8AC3E}">
        <p14:creationId xmlns:p14="http://schemas.microsoft.com/office/powerpoint/2010/main" val="35045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4FD75C-47E8-4A3C-99BD-23A39639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" y="1747175"/>
            <a:ext cx="557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latin typeface="+mn-lt"/>
              </a:rPr>
              <a:t>在不牺牲程序性能的前提下，通过优化技术，降低整机功耗，平衡系统负载率。</a:t>
            </a:r>
            <a:endParaRPr lang="en-US" altLang="zh-CN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5AAE2E-F56D-46A9-82F0-C4FF9764C37A}"/>
              </a:ext>
            </a:extLst>
          </p:cNvPr>
          <p:cNvSpPr txBox="1"/>
          <p:nvPr/>
        </p:nvSpPr>
        <p:spPr>
          <a:xfrm>
            <a:off x="736282" y="2626420"/>
            <a:ext cx="7260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Asynchronous Compute Units(</a:t>
            </a:r>
            <a:r>
              <a:rPr lang="zh-CN" altLang="en-US"/>
              <a:t>片内异步交换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4.3%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DRAM Traffic Compression(</a:t>
            </a:r>
            <a:r>
              <a:rPr lang="zh-CN" altLang="en-US"/>
              <a:t>片间流量压缩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1.7%</a:t>
            </a:r>
            <a:r>
              <a:rPr lang="zh-CN" altLang="en-US"/>
              <a:t>功耗节省</a:t>
            </a:r>
          </a:p>
          <a:p>
            <a:r>
              <a:rPr lang="en-US" altLang="zh-CN"/>
              <a:t>Asynchronous Routers(</a:t>
            </a:r>
            <a:r>
              <a:rPr lang="zh-CN" altLang="en-US"/>
              <a:t>片外异步路由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Low-Power Links(</a:t>
            </a:r>
            <a:r>
              <a:rPr lang="zh-CN" altLang="en-US"/>
              <a:t>低功耗链路</a:t>
            </a:r>
            <a:r>
              <a:rPr lang="en-US" altLang="zh-CN"/>
              <a:t>)</a:t>
            </a:r>
            <a:r>
              <a:rPr lang="zh-CN" altLang="en-US"/>
              <a:t>： </a:t>
            </a:r>
            <a:r>
              <a:rPr lang="en-US" altLang="zh-CN"/>
              <a:t>1.6%</a:t>
            </a:r>
            <a:r>
              <a:rPr lang="zh-CN" altLang="en-US"/>
              <a:t>功耗节省</a:t>
            </a: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54BB2E-3CE8-40E8-ABE7-08A210D8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57" y="3226584"/>
            <a:ext cx="5501293" cy="33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3FEF1-75E8-47DD-B157-31700459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74" y="4336238"/>
            <a:ext cx="5363323" cy="23148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303037-AE38-4C1D-ADC4-32069C331434}"/>
              </a:ext>
            </a:extLst>
          </p:cNvPr>
          <p:cNvSpPr txBox="1"/>
          <p:nvPr/>
        </p:nvSpPr>
        <p:spPr>
          <a:xfrm>
            <a:off x="153810" y="2505670"/>
            <a:ext cx="616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各类应用在采用优化技术后，单位瓦特所提升的性能比。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24C74-BD77-4CE1-8E6A-3BC69BD64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34" y="1689334"/>
            <a:ext cx="5511363" cy="26469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3A6570-7B9C-4B76-A1D6-53EA808AF6EB}"/>
              </a:ext>
            </a:extLst>
          </p:cNvPr>
          <p:cNvSpPr txBox="1"/>
          <p:nvPr/>
        </p:nvSpPr>
        <p:spPr>
          <a:xfrm>
            <a:off x="153810" y="5035415"/>
            <a:ext cx="61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20MW</a:t>
            </a:r>
            <a:r>
              <a:rPr lang="zh-CN" altLang="en-US"/>
              <a:t>功耗的限制下，提升</a:t>
            </a:r>
            <a:r>
              <a:rPr lang="en-US" altLang="zh-CN"/>
              <a:t>CU</a:t>
            </a:r>
            <a:r>
              <a:rPr lang="zh-CN" altLang="en-US"/>
              <a:t>个数所得到的整机计算峰值。最终可达到</a:t>
            </a:r>
            <a:r>
              <a:rPr lang="en-US" altLang="zh-CN"/>
              <a:t>1.86E</a:t>
            </a:r>
            <a:r>
              <a:rPr lang="zh-CN" altLang="en-US"/>
              <a:t>级别的算力。</a:t>
            </a:r>
          </a:p>
        </p:txBody>
      </p:sp>
    </p:spTree>
    <p:extLst>
      <p:ext uri="{BB962C8B-B14F-4D97-AF65-F5344CB8AC3E}">
        <p14:creationId xmlns:p14="http://schemas.microsoft.com/office/powerpoint/2010/main" val="13511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9755" y="3072353"/>
            <a:ext cx="6961517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90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谢谢指正！</a:t>
            </a:r>
          </a:p>
        </p:txBody>
      </p:sp>
      <p:sp>
        <p:nvSpPr>
          <p:cNvPr id="5" name="椭圆 4"/>
          <p:cNvSpPr/>
          <p:nvPr/>
        </p:nvSpPr>
        <p:spPr>
          <a:xfrm>
            <a:off x="3622257" y="2015167"/>
            <a:ext cx="114300" cy="33147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364" y="6326372"/>
            <a:ext cx="2623127" cy="485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3"/>
          <a:srcRect l="31569" t="13284" r="33595" b="7021"/>
          <a:stretch>
            <a:fillRect/>
          </a:stretch>
        </p:blipFill>
        <p:spPr>
          <a:xfrm>
            <a:off x="1325880" y="2662555"/>
            <a:ext cx="2099945" cy="2019300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级计算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215" y="1774190"/>
            <a:ext cx="100222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目标：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100,000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个互联节点，每秒可进行百亿亿次计算。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每个节点传送 10 teraflops数据功耗要少于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200W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截至2020年11月，最快的超算Fugaku的峰值运行速度达到442010 TFlop/s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挑战：内存容量，传输速率，功耗等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0" y="4124325"/>
            <a:ext cx="3872230" cy="2228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475105"/>
            <a:ext cx="7364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APU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：集成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具有高吞吐量的特性，从而提高计算能力。多核高性能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负责处理串行化程序。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115" y="1184910"/>
            <a:ext cx="1938020" cy="2096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" y="3369310"/>
            <a:ext cx="479615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2075" y="3825240"/>
            <a:ext cx="66103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内存技术：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3D-stacked 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直接堆叠到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上，可以提供高带宽。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External Memory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提供大容量。在内存管理上，操作系统将尽可能提高到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访问数据的比例。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115" y="2044700"/>
            <a:ext cx="68681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模块化芯片设计：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级节点要求将计算单元和内存集成 到一起，使用堆叠技术将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EHP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分为由芯片和有源插入器。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2630" y="3929380"/>
            <a:ext cx="97942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可靠性设计：多线程冗余技术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功耗优化：近似阈值计算，异步电路，数据压缩电路等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845" y="1840865"/>
            <a:ext cx="4619625" cy="21831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77B081-8919-4BE9-BCD1-255F46A16CD6}"/>
              </a:ext>
            </a:extLst>
          </p:cNvPr>
          <p:cNvSpPr txBox="1"/>
          <p:nvPr/>
        </p:nvSpPr>
        <p:spPr>
          <a:xfrm>
            <a:off x="662312" y="1590514"/>
            <a:ext cx="784249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作者分析了三种不同类型的应用在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级计算机节点上的执行行为，指出该体系架构的瓶颈所在，从延迟、功耗两个指标分析如何改善现有体系架构，最大化整机效能。</a:t>
            </a:r>
          </a:p>
        </p:txBody>
      </p:sp>
      <p:pic>
        <p:nvPicPr>
          <p:cNvPr id="1026" name="Picture 2" descr="image-20201230114738913">
            <a:extLst>
              <a:ext uri="{FF2B5EF4-FFF2-40B4-BE49-F238E27FC236}">
                <a16:creationId xmlns:a16="http://schemas.microsoft.com/office/drawing/2014/main" id="{F595716A-EAC1-404D-B74F-FB09418B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28" y="2841877"/>
            <a:ext cx="6107097" cy="35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8C5A97-2534-4E83-B577-9A6C0F67937C}"/>
              </a:ext>
            </a:extLst>
          </p:cNvPr>
          <p:cNvSpPr txBox="1"/>
          <p:nvPr/>
        </p:nvSpPr>
        <p:spPr>
          <a:xfrm>
            <a:off x="2307866" y="3636282"/>
            <a:ext cx="227569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计算密集型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访存均衡型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访存密集型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9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EA43B-38CC-4027-9C2D-195AB1F61F93}"/>
              </a:ext>
            </a:extLst>
          </p:cNvPr>
          <p:cNvSpPr txBox="1"/>
          <p:nvPr/>
        </p:nvSpPr>
        <p:spPr>
          <a:xfrm>
            <a:off x="449247" y="2287105"/>
            <a:ext cx="5871653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相对于内存的计算能力，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个数*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频率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内存带宽。提升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轴向右移动。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Y-axis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：整机性能指标，以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为基准。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(CU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的简称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3E595-45B2-4255-BCFA-636309795CC2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Compute 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6276DA-9754-49FE-B265-84EA45BA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17" y="1910252"/>
            <a:ext cx="4977840" cy="3826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3C35B1A-3640-4174-8811-575DFB8DFD55}"/>
              </a:ext>
            </a:extLst>
          </p:cNvPr>
          <p:cNvSpPr txBox="1"/>
          <p:nvPr/>
        </p:nvSpPr>
        <p:spPr>
          <a:xfrm>
            <a:off x="683643" y="4127113"/>
            <a:ext cx="521223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性能受限于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个数和频率，相同内存下，提升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指标，整机性能峰值提升。不同内存下，性能峰值一致。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2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8FEF5-F372-4027-8A45-353E45B8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1" y="1842718"/>
            <a:ext cx="4742417" cy="3806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5F5DF0-780D-472A-A884-C0BA013F766C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Balanced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62FD2-10DC-4226-AD09-84656FC1B041}"/>
              </a:ext>
            </a:extLst>
          </p:cNvPr>
          <p:cNvSpPr txBox="1"/>
          <p:nvPr/>
        </p:nvSpPr>
        <p:spPr>
          <a:xfrm>
            <a:off x="983680" y="2846590"/>
            <a:ext cx="5135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CU和内存指标都有助于提升应用总体性能，提升内存指标可以提升应用性能上限，单纯提高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指标，前期有明显提升，后期提升缓和。</a:t>
            </a:r>
          </a:p>
        </p:txBody>
      </p:sp>
    </p:spTree>
    <p:extLst>
      <p:ext uri="{BB962C8B-B14F-4D97-AF65-F5344CB8AC3E}">
        <p14:creationId xmlns:p14="http://schemas.microsoft.com/office/powerpoint/2010/main" val="154639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71178F-CC56-443C-9567-D09B1CB2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17" y="1594354"/>
            <a:ext cx="4910220" cy="3995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5706EE-E925-49FD-A6E6-89A0A49E0FFA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Memory-intensive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2C338-90BF-42AF-999C-FC70A0369B83}"/>
              </a:ext>
            </a:extLst>
          </p:cNvPr>
          <p:cNvSpPr txBox="1"/>
          <p:nvPr/>
        </p:nvSpPr>
        <p:spPr>
          <a:xfrm>
            <a:off x="840690" y="2517509"/>
            <a:ext cx="51274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内存访问成为主要瓶颈，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的提升对于整机性能提升不明显，且一味增加CU指标，则会由于缓存破坏、总线争用导致总体性能下降。</a:t>
            </a:r>
          </a:p>
        </p:txBody>
      </p:sp>
    </p:spTree>
    <p:extLst>
      <p:ext uri="{BB962C8B-B14F-4D97-AF65-F5344CB8AC3E}">
        <p14:creationId xmlns:p14="http://schemas.microsoft.com/office/powerpoint/2010/main" val="32368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5BCEEA-7ECB-4183-8D98-D1B4A9C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72" y="1903521"/>
            <a:ext cx="5839640" cy="35819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C2A0750-99AF-47A8-B7A4-17878A909549}"/>
              </a:ext>
            </a:extLst>
          </p:cNvPr>
          <p:cNvSpPr txBox="1"/>
          <p:nvPr/>
        </p:nvSpPr>
        <p:spPr>
          <a:xfrm>
            <a:off x="482139" y="2505670"/>
            <a:ext cx="4886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计算密集型流量集中在片内，访存密集型流量集中在片外，缓存缺失所导致的应用性能下降对该类应用影响显著。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12C903-C09C-42A7-9639-B834AFF15585}"/>
              </a:ext>
            </a:extLst>
          </p:cNvPr>
          <p:cNvSpPr txBox="1"/>
          <p:nvPr/>
        </p:nvSpPr>
        <p:spPr>
          <a:xfrm>
            <a:off x="482141" y="4195703"/>
            <a:ext cx="4817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计算密集型应用可以组织在较大的网络规模上。</a:t>
            </a:r>
            <a:endParaRPr lang="en-US" altLang="zh-CN"/>
          </a:p>
          <a:p>
            <a:r>
              <a:rPr lang="zh-CN" altLang="en-US"/>
              <a:t>访存密集型应用，综合考虑提升片上DRAM容量和频率，不适合在网络规模较大的机器上运行。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E6CD74-B3B4-403A-BBE4-8B177B4060D9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片外流量访问对应用性能的影响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483509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heme/theme1.xml><?xml version="1.0" encoding="utf-8"?>
<a:theme xmlns:a="http://schemas.openxmlformats.org/drawingml/2006/main" name="研究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</Words>
  <Application>Microsoft Office PowerPoint</Application>
  <PresentationFormat>宽屏</PresentationFormat>
  <Paragraphs>96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华文行楷</vt:lpstr>
      <vt:lpstr>宋体</vt:lpstr>
      <vt:lpstr>微软雅黑</vt:lpstr>
      <vt:lpstr>Arial</vt:lpstr>
      <vt:lpstr>Consolas</vt:lpstr>
      <vt:lpstr>Wingdings</vt:lpstr>
      <vt:lpstr>研究背景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didazhao@foxmail.com</dc:creator>
  <cp:lastModifiedBy>WUXD</cp:lastModifiedBy>
  <cp:revision>401</cp:revision>
  <dcterms:created xsi:type="dcterms:W3CDTF">2020-08-14T03:23:00Z</dcterms:created>
  <dcterms:modified xsi:type="dcterms:W3CDTF">2020-12-30T14:42:40Z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