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8" r:id="rId2"/>
    <p:sldId id="256" r:id="rId3"/>
    <p:sldId id="257"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34" autoAdjust="0"/>
    <p:restoredTop sz="94700" autoAdjust="0"/>
  </p:normalViewPr>
  <p:slideViewPr>
    <p:cSldViewPr snapToGrid="0">
      <p:cViewPr varScale="1">
        <p:scale>
          <a:sx n="108" d="100"/>
          <a:sy n="108" d="100"/>
        </p:scale>
        <p:origin x="1062"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5F71E3-2FD0-45A4-975F-B75AE6D39E3C}" type="datetimeFigureOut">
              <a:rPr lang="zh-CN" altLang="en-US" smtClean="0"/>
              <a:t>20/10/28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27F8E9-796A-4A80-86E6-B098670229F9}" type="slidenum">
              <a:rPr lang="zh-CN" altLang="en-US" smtClean="0"/>
              <a:t>‹#›</a:t>
            </a:fld>
            <a:endParaRPr lang="zh-CN" altLang="en-US"/>
          </a:p>
        </p:txBody>
      </p:sp>
    </p:spTree>
    <p:extLst>
      <p:ext uri="{BB962C8B-B14F-4D97-AF65-F5344CB8AC3E}">
        <p14:creationId xmlns:p14="http://schemas.microsoft.com/office/powerpoint/2010/main" val="761443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71AA5710-22B2-41E8-9497-139D4370A551}"/>
              </a:ext>
            </a:extLst>
          </p:cNvPr>
          <p:cNvSpPr txBox="1"/>
          <p:nvPr userDrawn="1"/>
        </p:nvSpPr>
        <p:spPr>
          <a:xfrm>
            <a:off x="312490" y="176060"/>
            <a:ext cx="2883716" cy="369332"/>
          </a:xfrm>
          <a:prstGeom prst="rect">
            <a:avLst/>
          </a:prstGeom>
          <a:noFill/>
        </p:spPr>
        <p:txBody>
          <a:bodyPr wrap="square">
            <a:spAutoFit/>
          </a:bodyPr>
          <a:lstStyle/>
          <a:p>
            <a:r>
              <a:rPr lang="zh-CN" altLang="en-US" dirty="0">
                <a:latin typeface="华文新魏" panose="02010800040101010101" pitchFamily="2" charset="-122"/>
                <a:ea typeface="华文新魏" panose="02010800040101010101" pitchFamily="2" charset="-122"/>
              </a:rPr>
              <a:t>计算机学院</a:t>
            </a:r>
          </a:p>
        </p:txBody>
      </p:sp>
      <p:sp>
        <p:nvSpPr>
          <p:cNvPr id="17" name="文本框 16">
            <a:extLst>
              <a:ext uri="{FF2B5EF4-FFF2-40B4-BE49-F238E27FC236}">
                <a16:creationId xmlns:a16="http://schemas.microsoft.com/office/drawing/2014/main" id="{DC5AF5E1-E24E-43BE-B78C-CC91D0555D44}"/>
              </a:ext>
            </a:extLst>
          </p:cNvPr>
          <p:cNvSpPr txBox="1"/>
          <p:nvPr userDrawn="1"/>
        </p:nvSpPr>
        <p:spPr>
          <a:xfrm>
            <a:off x="5949891" y="6203470"/>
            <a:ext cx="6094602" cy="523220"/>
          </a:xfrm>
          <a:prstGeom prst="rect">
            <a:avLst/>
          </a:prstGeom>
          <a:noFill/>
        </p:spPr>
        <p:txBody>
          <a:bodyPr wrap="square">
            <a:spAutoFit/>
          </a:bodyPr>
          <a:lstStyle/>
          <a:p>
            <a:pPr algn="r"/>
            <a:r>
              <a:rPr lang="zh-CN" altLang="en-US" sz="1400" dirty="0">
                <a:latin typeface="华文新魏" panose="02010800040101010101" pitchFamily="2" charset="-122"/>
                <a:ea typeface="华文新魏" panose="02010800040101010101" pitchFamily="2" charset="-122"/>
              </a:rPr>
              <a:t>北京航空航天大学</a:t>
            </a:r>
          </a:p>
          <a:p>
            <a:pPr algn="r"/>
            <a:r>
              <a:rPr lang="en-US" altLang="zh-CN" sz="1400" dirty="0">
                <a:latin typeface="华文新魏" panose="02010800040101010101" pitchFamily="2" charset="-122"/>
                <a:ea typeface="华文新魏" panose="02010800040101010101" pitchFamily="2" charset="-122"/>
              </a:rPr>
              <a:t>Beijing University of Aeronautics and Astronautics</a:t>
            </a:r>
          </a:p>
        </p:txBody>
      </p:sp>
    </p:spTree>
    <p:extLst>
      <p:ext uri="{BB962C8B-B14F-4D97-AF65-F5344CB8AC3E}">
        <p14:creationId xmlns:p14="http://schemas.microsoft.com/office/powerpoint/2010/main" val="2017217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1E688-C3D5-4162-A632-3DD3F0EADE6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4391BE1-0986-4262-8F7F-92ED9B7542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D2CE850-F1E1-4E8D-A7F9-E7774EED72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477FC1A-038A-4BC2-B08C-615D3536376E}"/>
              </a:ext>
            </a:extLst>
          </p:cNvPr>
          <p:cNvSpPr>
            <a:spLocks noGrp="1"/>
          </p:cNvSpPr>
          <p:nvPr>
            <p:ph type="dt" sz="half" idx="10"/>
          </p:nvPr>
        </p:nvSpPr>
        <p:spPr/>
        <p:txBody>
          <a:bodyPr/>
          <a:lstStyle/>
          <a:p>
            <a:fld id="{8A226DD4-C7FB-4C54-8EA6-EAD37536FF4F}" type="datetimeFigureOut">
              <a:rPr lang="zh-CN" altLang="en-US" smtClean="0"/>
              <a:t>20/10/28</a:t>
            </a:fld>
            <a:endParaRPr lang="zh-CN" altLang="en-US"/>
          </a:p>
        </p:txBody>
      </p:sp>
      <p:sp>
        <p:nvSpPr>
          <p:cNvPr id="6" name="页脚占位符 5">
            <a:extLst>
              <a:ext uri="{FF2B5EF4-FFF2-40B4-BE49-F238E27FC236}">
                <a16:creationId xmlns:a16="http://schemas.microsoft.com/office/drawing/2014/main" id="{D3F1F6DA-909C-43F8-A252-C9D87DC7D22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044FBDD-8605-49F9-BC9E-D606DA0E5818}"/>
              </a:ext>
            </a:extLst>
          </p:cNvPr>
          <p:cNvSpPr>
            <a:spLocks noGrp="1"/>
          </p:cNvSpPr>
          <p:nvPr>
            <p:ph type="sldNum" sz="quarter" idx="12"/>
          </p:nvPr>
        </p:nvSpPr>
        <p:spPr/>
        <p:txBody>
          <a:bodyPr/>
          <a:lstStyle/>
          <a:p>
            <a:fld id="{FC9CD92C-E873-454B-A1DD-4A5A1C76B2B2}" type="slidenum">
              <a:rPr lang="zh-CN" altLang="en-US" smtClean="0"/>
              <a:t>‹#›</a:t>
            </a:fld>
            <a:endParaRPr lang="zh-CN" altLang="en-US"/>
          </a:p>
        </p:txBody>
      </p:sp>
    </p:spTree>
    <p:extLst>
      <p:ext uri="{BB962C8B-B14F-4D97-AF65-F5344CB8AC3E}">
        <p14:creationId xmlns:p14="http://schemas.microsoft.com/office/powerpoint/2010/main" val="492013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5B21DA-DDA6-4F96-8EC7-E1B81C7029F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4199358-77C3-4F72-8C2E-61E62A13CFC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1394F5E-20C6-4945-9AEF-ABE84FF39B9C}"/>
              </a:ext>
            </a:extLst>
          </p:cNvPr>
          <p:cNvSpPr>
            <a:spLocks noGrp="1"/>
          </p:cNvSpPr>
          <p:nvPr>
            <p:ph type="dt" sz="half" idx="10"/>
          </p:nvPr>
        </p:nvSpPr>
        <p:spPr/>
        <p:txBody>
          <a:bodyPr/>
          <a:lstStyle/>
          <a:p>
            <a:fld id="{8A226DD4-C7FB-4C54-8EA6-EAD37536FF4F}" type="datetimeFigureOut">
              <a:rPr lang="zh-CN" altLang="en-US" smtClean="0"/>
              <a:t>20/10/28</a:t>
            </a:fld>
            <a:endParaRPr lang="zh-CN" altLang="en-US"/>
          </a:p>
        </p:txBody>
      </p:sp>
      <p:sp>
        <p:nvSpPr>
          <p:cNvPr id="5" name="页脚占位符 4">
            <a:extLst>
              <a:ext uri="{FF2B5EF4-FFF2-40B4-BE49-F238E27FC236}">
                <a16:creationId xmlns:a16="http://schemas.microsoft.com/office/drawing/2014/main" id="{3F68E4BB-0413-4FC3-B1EB-6606A81733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35C2AC-EF72-42C4-AE32-4E0F56F05CDA}"/>
              </a:ext>
            </a:extLst>
          </p:cNvPr>
          <p:cNvSpPr>
            <a:spLocks noGrp="1"/>
          </p:cNvSpPr>
          <p:nvPr>
            <p:ph type="sldNum" sz="quarter" idx="12"/>
          </p:nvPr>
        </p:nvSpPr>
        <p:spPr/>
        <p:txBody>
          <a:bodyPr/>
          <a:lstStyle/>
          <a:p>
            <a:fld id="{FC9CD92C-E873-454B-A1DD-4A5A1C76B2B2}" type="slidenum">
              <a:rPr lang="zh-CN" altLang="en-US" smtClean="0"/>
              <a:t>‹#›</a:t>
            </a:fld>
            <a:endParaRPr lang="zh-CN" altLang="en-US"/>
          </a:p>
        </p:txBody>
      </p:sp>
    </p:spTree>
    <p:extLst>
      <p:ext uri="{BB962C8B-B14F-4D97-AF65-F5344CB8AC3E}">
        <p14:creationId xmlns:p14="http://schemas.microsoft.com/office/powerpoint/2010/main" val="551058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46C1DCB-F290-4E27-A603-F48917C8538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2C6B2E7-8570-444D-8CDB-503DC283F54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C340F81-3124-4D20-A44D-8DA5C82B9016}"/>
              </a:ext>
            </a:extLst>
          </p:cNvPr>
          <p:cNvSpPr>
            <a:spLocks noGrp="1"/>
          </p:cNvSpPr>
          <p:nvPr>
            <p:ph type="dt" sz="half" idx="10"/>
          </p:nvPr>
        </p:nvSpPr>
        <p:spPr/>
        <p:txBody>
          <a:bodyPr/>
          <a:lstStyle/>
          <a:p>
            <a:fld id="{8A226DD4-C7FB-4C54-8EA6-EAD37536FF4F}" type="datetimeFigureOut">
              <a:rPr lang="zh-CN" altLang="en-US" smtClean="0"/>
              <a:t>20/10/28</a:t>
            </a:fld>
            <a:endParaRPr lang="zh-CN" altLang="en-US"/>
          </a:p>
        </p:txBody>
      </p:sp>
      <p:sp>
        <p:nvSpPr>
          <p:cNvPr id="5" name="页脚占位符 4">
            <a:extLst>
              <a:ext uri="{FF2B5EF4-FFF2-40B4-BE49-F238E27FC236}">
                <a16:creationId xmlns:a16="http://schemas.microsoft.com/office/drawing/2014/main" id="{9F309E43-4E2B-4E59-BF0F-C5758674E8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F07097-00BD-4C57-9C03-27CAC167F98D}"/>
              </a:ext>
            </a:extLst>
          </p:cNvPr>
          <p:cNvSpPr>
            <a:spLocks noGrp="1"/>
          </p:cNvSpPr>
          <p:nvPr>
            <p:ph type="sldNum" sz="quarter" idx="12"/>
          </p:nvPr>
        </p:nvSpPr>
        <p:spPr/>
        <p:txBody>
          <a:bodyPr/>
          <a:lstStyle/>
          <a:p>
            <a:fld id="{FC9CD92C-E873-454B-A1DD-4A5A1C76B2B2}" type="slidenum">
              <a:rPr lang="zh-CN" altLang="en-US" smtClean="0"/>
              <a:t>‹#›</a:t>
            </a:fld>
            <a:endParaRPr lang="zh-CN" altLang="en-US"/>
          </a:p>
        </p:txBody>
      </p:sp>
    </p:spTree>
    <p:extLst>
      <p:ext uri="{BB962C8B-B14F-4D97-AF65-F5344CB8AC3E}">
        <p14:creationId xmlns:p14="http://schemas.microsoft.com/office/powerpoint/2010/main" val="3077792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75DEB8-61F0-42C1-BC5F-FF93F9B11B4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2FB1661-3869-4514-AE6E-4CBB77730B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7C664BA-B143-44D5-9BAF-F1D4E1EC664B}"/>
              </a:ext>
            </a:extLst>
          </p:cNvPr>
          <p:cNvSpPr>
            <a:spLocks noGrp="1"/>
          </p:cNvSpPr>
          <p:nvPr>
            <p:ph type="dt" sz="half" idx="10"/>
          </p:nvPr>
        </p:nvSpPr>
        <p:spPr/>
        <p:txBody>
          <a:bodyPr/>
          <a:lstStyle/>
          <a:p>
            <a:fld id="{8A226DD4-C7FB-4C54-8EA6-EAD37536FF4F}" type="datetimeFigureOut">
              <a:rPr lang="zh-CN" altLang="en-US" smtClean="0"/>
              <a:t>20/10/28</a:t>
            </a:fld>
            <a:endParaRPr lang="zh-CN" altLang="en-US"/>
          </a:p>
        </p:txBody>
      </p:sp>
      <p:sp>
        <p:nvSpPr>
          <p:cNvPr id="5" name="页脚占位符 4">
            <a:extLst>
              <a:ext uri="{FF2B5EF4-FFF2-40B4-BE49-F238E27FC236}">
                <a16:creationId xmlns:a16="http://schemas.microsoft.com/office/drawing/2014/main" id="{4F89362B-8E05-4071-AC31-50F1B86742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93EFAD-3E97-426E-ADF0-9E81C2129174}"/>
              </a:ext>
            </a:extLst>
          </p:cNvPr>
          <p:cNvSpPr>
            <a:spLocks noGrp="1"/>
          </p:cNvSpPr>
          <p:nvPr>
            <p:ph type="sldNum" sz="quarter" idx="12"/>
          </p:nvPr>
        </p:nvSpPr>
        <p:spPr/>
        <p:txBody>
          <a:bodyPr/>
          <a:lstStyle/>
          <a:p>
            <a:fld id="{FC9CD92C-E873-454B-A1DD-4A5A1C76B2B2}" type="slidenum">
              <a:rPr lang="zh-CN" altLang="en-US" smtClean="0"/>
              <a:t>‹#›</a:t>
            </a:fld>
            <a:endParaRPr lang="zh-CN" altLang="en-US"/>
          </a:p>
        </p:txBody>
      </p:sp>
    </p:spTree>
    <p:extLst>
      <p:ext uri="{BB962C8B-B14F-4D97-AF65-F5344CB8AC3E}">
        <p14:creationId xmlns:p14="http://schemas.microsoft.com/office/powerpoint/2010/main" val="67524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688327-1B74-4284-9DD0-EE8557E8694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F5E26D2-B61A-49E1-ACBE-D515FD34CBC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50C21DE-F510-4CAB-80FE-13B9B40A3351}"/>
              </a:ext>
            </a:extLst>
          </p:cNvPr>
          <p:cNvSpPr>
            <a:spLocks noGrp="1"/>
          </p:cNvSpPr>
          <p:nvPr>
            <p:ph type="dt" sz="half" idx="10"/>
          </p:nvPr>
        </p:nvSpPr>
        <p:spPr/>
        <p:txBody>
          <a:bodyPr/>
          <a:lstStyle/>
          <a:p>
            <a:fld id="{8A226DD4-C7FB-4C54-8EA6-EAD37536FF4F}" type="datetimeFigureOut">
              <a:rPr lang="zh-CN" altLang="en-US" smtClean="0"/>
              <a:t>20/10/28</a:t>
            </a:fld>
            <a:endParaRPr lang="zh-CN" altLang="en-US"/>
          </a:p>
        </p:txBody>
      </p:sp>
      <p:sp>
        <p:nvSpPr>
          <p:cNvPr id="5" name="页脚占位符 4">
            <a:extLst>
              <a:ext uri="{FF2B5EF4-FFF2-40B4-BE49-F238E27FC236}">
                <a16:creationId xmlns:a16="http://schemas.microsoft.com/office/drawing/2014/main" id="{944F95F2-8DAB-4DEF-B9B1-4987E3D620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8EC4C0-E1A0-4AA0-B8D8-D3ECAACE0819}"/>
              </a:ext>
            </a:extLst>
          </p:cNvPr>
          <p:cNvSpPr>
            <a:spLocks noGrp="1"/>
          </p:cNvSpPr>
          <p:nvPr>
            <p:ph type="sldNum" sz="quarter" idx="12"/>
          </p:nvPr>
        </p:nvSpPr>
        <p:spPr/>
        <p:txBody>
          <a:bodyPr/>
          <a:lstStyle/>
          <a:p>
            <a:fld id="{FC9CD92C-E873-454B-A1DD-4A5A1C76B2B2}" type="slidenum">
              <a:rPr lang="zh-CN" altLang="en-US" smtClean="0"/>
              <a:t>‹#›</a:t>
            </a:fld>
            <a:endParaRPr lang="zh-CN" altLang="en-US"/>
          </a:p>
        </p:txBody>
      </p:sp>
    </p:spTree>
    <p:extLst>
      <p:ext uri="{BB962C8B-B14F-4D97-AF65-F5344CB8AC3E}">
        <p14:creationId xmlns:p14="http://schemas.microsoft.com/office/powerpoint/2010/main" val="1036631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37F5AE-FFC7-4C8F-B823-2EFA7980CA9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CECD726-C020-45B2-92CC-C24BC5FE7F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F3C1E8D-BFFB-49DC-989F-1A8AE39E18EE}"/>
              </a:ext>
            </a:extLst>
          </p:cNvPr>
          <p:cNvSpPr>
            <a:spLocks noGrp="1"/>
          </p:cNvSpPr>
          <p:nvPr>
            <p:ph type="dt" sz="half" idx="10"/>
          </p:nvPr>
        </p:nvSpPr>
        <p:spPr/>
        <p:txBody>
          <a:bodyPr/>
          <a:lstStyle/>
          <a:p>
            <a:fld id="{8A226DD4-C7FB-4C54-8EA6-EAD37536FF4F}" type="datetimeFigureOut">
              <a:rPr lang="zh-CN" altLang="en-US" smtClean="0"/>
              <a:t>20/10/28</a:t>
            </a:fld>
            <a:endParaRPr lang="zh-CN" altLang="en-US"/>
          </a:p>
        </p:txBody>
      </p:sp>
      <p:sp>
        <p:nvSpPr>
          <p:cNvPr id="5" name="页脚占位符 4">
            <a:extLst>
              <a:ext uri="{FF2B5EF4-FFF2-40B4-BE49-F238E27FC236}">
                <a16:creationId xmlns:a16="http://schemas.microsoft.com/office/drawing/2014/main" id="{060CC877-5E61-487A-ACCE-1A963A72B3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7392A6-96E8-4D4C-8236-1F9F154FF7D9}"/>
              </a:ext>
            </a:extLst>
          </p:cNvPr>
          <p:cNvSpPr>
            <a:spLocks noGrp="1"/>
          </p:cNvSpPr>
          <p:nvPr>
            <p:ph type="sldNum" sz="quarter" idx="12"/>
          </p:nvPr>
        </p:nvSpPr>
        <p:spPr/>
        <p:txBody>
          <a:bodyPr/>
          <a:lstStyle/>
          <a:p>
            <a:fld id="{FC9CD92C-E873-454B-A1DD-4A5A1C76B2B2}" type="slidenum">
              <a:rPr lang="zh-CN" altLang="en-US" smtClean="0"/>
              <a:t>‹#›</a:t>
            </a:fld>
            <a:endParaRPr lang="zh-CN" altLang="en-US"/>
          </a:p>
        </p:txBody>
      </p:sp>
    </p:spTree>
    <p:extLst>
      <p:ext uri="{BB962C8B-B14F-4D97-AF65-F5344CB8AC3E}">
        <p14:creationId xmlns:p14="http://schemas.microsoft.com/office/powerpoint/2010/main" val="1874898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5D0F76-6595-485D-9284-F5E35814CB4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7C518CC-1D98-4260-8380-3756D5D7334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44BCD64-2007-46B3-8025-696E5B340B4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5A94403-AE92-4AE4-9FF6-0916414FF977}"/>
              </a:ext>
            </a:extLst>
          </p:cNvPr>
          <p:cNvSpPr>
            <a:spLocks noGrp="1"/>
          </p:cNvSpPr>
          <p:nvPr>
            <p:ph type="dt" sz="half" idx="10"/>
          </p:nvPr>
        </p:nvSpPr>
        <p:spPr/>
        <p:txBody>
          <a:bodyPr/>
          <a:lstStyle/>
          <a:p>
            <a:fld id="{8A226DD4-C7FB-4C54-8EA6-EAD37536FF4F}" type="datetimeFigureOut">
              <a:rPr lang="zh-CN" altLang="en-US" smtClean="0"/>
              <a:t>20/10/28</a:t>
            </a:fld>
            <a:endParaRPr lang="zh-CN" altLang="en-US"/>
          </a:p>
        </p:txBody>
      </p:sp>
      <p:sp>
        <p:nvSpPr>
          <p:cNvPr id="6" name="页脚占位符 5">
            <a:extLst>
              <a:ext uri="{FF2B5EF4-FFF2-40B4-BE49-F238E27FC236}">
                <a16:creationId xmlns:a16="http://schemas.microsoft.com/office/drawing/2014/main" id="{82F2EE12-AEE7-4141-B940-E7B616E000F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0455A2F-82DD-4C9E-9767-0398F3421045}"/>
              </a:ext>
            </a:extLst>
          </p:cNvPr>
          <p:cNvSpPr>
            <a:spLocks noGrp="1"/>
          </p:cNvSpPr>
          <p:nvPr>
            <p:ph type="sldNum" sz="quarter" idx="12"/>
          </p:nvPr>
        </p:nvSpPr>
        <p:spPr/>
        <p:txBody>
          <a:bodyPr/>
          <a:lstStyle/>
          <a:p>
            <a:fld id="{FC9CD92C-E873-454B-A1DD-4A5A1C76B2B2}" type="slidenum">
              <a:rPr lang="zh-CN" altLang="en-US" smtClean="0"/>
              <a:t>‹#›</a:t>
            </a:fld>
            <a:endParaRPr lang="zh-CN" altLang="en-US"/>
          </a:p>
        </p:txBody>
      </p:sp>
    </p:spTree>
    <p:extLst>
      <p:ext uri="{BB962C8B-B14F-4D97-AF65-F5344CB8AC3E}">
        <p14:creationId xmlns:p14="http://schemas.microsoft.com/office/powerpoint/2010/main" val="2587603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CFD090-40C5-45CA-BC72-FF611CC09DF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8B62204-B573-4481-BC29-510B68ADB8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C73F081-933A-4F11-B674-F3E412C01AD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CAF9E7B-0E29-4EBF-9441-888C8ECFD0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FCB7695-1B97-4DD1-A40F-CB43E31D93F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A4E1148-1190-4D29-8047-4D2473AD5623}"/>
              </a:ext>
            </a:extLst>
          </p:cNvPr>
          <p:cNvSpPr>
            <a:spLocks noGrp="1"/>
          </p:cNvSpPr>
          <p:nvPr>
            <p:ph type="dt" sz="half" idx="10"/>
          </p:nvPr>
        </p:nvSpPr>
        <p:spPr/>
        <p:txBody>
          <a:bodyPr/>
          <a:lstStyle/>
          <a:p>
            <a:fld id="{8A226DD4-C7FB-4C54-8EA6-EAD37536FF4F}" type="datetimeFigureOut">
              <a:rPr lang="zh-CN" altLang="en-US" smtClean="0"/>
              <a:t>20/10/28</a:t>
            </a:fld>
            <a:endParaRPr lang="zh-CN" altLang="en-US"/>
          </a:p>
        </p:txBody>
      </p:sp>
      <p:sp>
        <p:nvSpPr>
          <p:cNvPr id="8" name="页脚占位符 7">
            <a:extLst>
              <a:ext uri="{FF2B5EF4-FFF2-40B4-BE49-F238E27FC236}">
                <a16:creationId xmlns:a16="http://schemas.microsoft.com/office/drawing/2014/main" id="{6BFC9710-337C-47A6-806D-CEBFF913111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B3E7876-AA88-4EFA-B05A-8E54678B8E1D}"/>
              </a:ext>
            </a:extLst>
          </p:cNvPr>
          <p:cNvSpPr>
            <a:spLocks noGrp="1"/>
          </p:cNvSpPr>
          <p:nvPr>
            <p:ph type="sldNum" sz="quarter" idx="12"/>
          </p:nvPr>
        </p:nvSpPr>
        <p:spPr/>
        <p:txBody>
          <a:bodyPr/>
          <a:lstStyle/>
          <a:p>
            <a:fld id="{FC9CD92C-E873-454B-A1DD-4A5A1C76B2B2}" type="slidenum">
              <a:rPr lang="zh-CN" altLang="en-US" smtClean="0"/>
              <a:t>‹#›</a:t>
            </a:fld>
            <a:endParaRPr lang="zh-CN" altLang="en-US"/>
          </a:p>
        </p:txBody>
      </p:sp>
    </p:spTree>
    <p:extLst>
      <p:ext uri="{BB962C8B-B14F-4D97-AF65-F5344CB8AC3E}">
        <p14:creationId xmlns:p14="http://schemas.microsoft.com/office/powerpoint/2010/main" val="279082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B6CE46-74F2-4CA3-A906-74A16FCBDE2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9743414-4347-4255-A5E9-AD6FC44DDD77}"/>
              </a:ext>
            </a:extLst>
          </p:cNvPr>
          <p:cNvSpPr>
            <a:spLocks noGrp="1"/>
          </p:cNvSpPr>
          <p:nvPr>
            <p:ph type="dt" sz="half" idx="10"/>
          </p:nvPr>
        </p:nvSpPr>
        <p:spPr/>
        <p:txBody>
          <a:bodyPr/>
          <a:lstStyle/>
          <a:p>
            <a:fld id="{8A226DD4-C7FB-4C54-8EA6-EAD37536FF4F}" type="datetimeFigureOut">
              <a:rPr lang="zh-CN" altLang="en-US" smtClean="0"/>
              <a:t>20/10/28</a:t>
            </a:fld>
            <a:endParaRPr lang="zh-CN" altLang="en-US"/>
          </a:p>
        </p:txBody>
      </p:sp>
      <p:sp>
        <p:nvSpPr>
          <p:cNvPr id="4" name="页脚占位符 3">
            <a:extLst>
              <a:ext uri="{FF2B5EF4-FFF2-40B4-BE49-F238E27FC236}">
                <a16:creationId xmlns:a16="http://schemas.microsoft.com/office/drawing/2014/main" id="{01BD4E96-8648-49F9-9E20-159217A9EB8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70D4C5F-EA76-4A11-95B1-7503881BD04D}"/>
              </a:ext>
            </a:extLst>
          </p:cNvPr>
          <p:cNvSpPr>
            <a:spLocks noGrp="1"/>
          </p:cNvSpPr>
          <p:nvPr>
            <p:ph type="sldNum" sz="quarter" idx="12"/>
          </p:nvPr>
        </p:nvSpPr>
        <p:spPr/>
        <p:txBody>
          <a:bodyPr/>
          <a:lstStyle/>
          <a:p>
            <a:fld id="{FC9CD92C-E873-454B-A1DD-4A5A1C76B2B2}" type="slidenum">
              <a:rPr lang="zh-CN" altLang="en-US" smtClean="0"/>
              <a:t>‹#›</a:t>
            </a:fld>
            <a:endParaRPr lang="zh-CN" altLang="en-US"/>
          </a:p>
        </p:txBody>
      </p:sp>
    </p:spTree>
    <p:extLst>
      <p:ext uri="{BB962C8B-B14F-4D97-AF65-F5344CB8AC3E}">
        <p14:creationId xmlns:p14="http://schemas.microsoft.com/office/powerpoint/2010/main" val="1116536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5094527-B58C-4179-BA42-9A98355D642A}"/>
              </a:ext>
            </a:extLst>
          </p:cNvPr>
          <p:cNvSpPr>
            <a:spLocks noGrp="1"/>
          </p:cNvSpPr>
          <p:nvPr>
            <p:ph type="dt" sz="half" idx="10"/>
          </p:nvPr>
        </p:nvSpPr>
        <p:spPr/>
        <p:txBody>
          <a:bodyPr/>
          <a:lstStyle/>
          <a:p>
            <a:fld id="{8A226DD4-C7FB-4C54-8EA6-EAD37536FF4F}" type="datetimeFigureOut">
              <a:rPr lang="zh-CN" altLang="en-US" smtClean="0"/>
              <a:t>20/10/28</a:t>
            </a:fld>
            <a:endParaRPr lang="zh-CN" altLang="en-US"/>
          </a:p>
        </p:txBody>
      </p:sp>
      <p:sp>
        <p:nvSpPr>
          <p:cNvPr id="3" name="页脚占位符 2">
            <a:extLst>
              <a:ext uri="{FF2B5EF4-FFF2-40B4-BE49-F238E27FC236}">
                <a16:creationId xmlns:a16="http://schemas.microsoft.com/office/drawing/2014/main" id="{D2F28C6F-907D-4643-945F-1AADD6600F1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D4615C0-CDD7-44A9-8EF6-BAF678EF049A}"/>
              </a:ext>
            </a:extLst>
          </p:cNvPr>
          <p:cNvSpPr>
            <a:spLocks noGrp="1"/>
          </p:cNvSpPr>
          <p:nvPr>
            <p:ph type="sldNum" sz="quarter" idx="12"/>
          </p:nvPr>
        </p:nvSpPr>
        <p:spPr/>
        <p:txBody>
          <a:bodyPr/>
          <a:lstStyle/>
          <a:p>
            <a:fld id="{FC9CD92C-E873-454B-A1DD-4A5A1C76B2B2}" type="slidenum">
              <a:rPr lang="zh-CN" altLang="en-US" smtClean="0"/>
              <a:t>‹#›</a:t>
            </a:fld>
            <a:endParaRPr lang="zh-CN" altLang="en-US"/>
          </a:p>
        </p:txBody>
      </p:sp>
    </p:spTree>
    <p:extLst>
      <p:ext uri="{BB962C8B-B14F-4D97-AF65-F5344CB8AC3E}">
        <p14:creationId xmlns:p14="http://schemas.microsoft.com/office/powerpoint/2010/main" val="4256389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68F145-116D-4A32-A546-B2E0547A6EC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FEEB782-35BB-4AF1-98C9-719F5CF308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9EAD24F-007F-4EAD-98CD-63C9399CCD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433C782-4524-4DC4-84C2-C3D8354A20F6}"/>
              </a:ext>
            </a:extLst>
          </p:cNvPr>
          <p:cNvSpPr>
            <a:spLocks noGrp="1"/>
          </p:cNvSpPr>
          <p:nvPr>
            <p:ph type="dt" sz="half" idx="10"/>
          </p:nvPr>
        </p:nvSpPr>
        <p:spPr/>
        <p:txBody>
          <a:bodyPr/>
          <a:lstStyle/>
          <a:p>
            <a:fld id="{8A226DD4-C7FB-4C54-8EA6-EAD37536FF4F}" type="datetimeFigureOut">
              <a:rPr lang="zh-CN" altLang="en-US" smtClean="0"/>
              <a:t>20/10/28</a:t>
            </a:fld>
            <a:endParaRPr lang="zh-CN" altLang="en-US"/>
          </a:p>
        </p:txBody>
      </p:sp>
      <p:sp>
        <p:nvSpPr>
          <p:cNvPr id="6" name="页脚占位符 5">
            <a:extLst>
              <a:ext uri="{FF2B5EF4-FFF2-40B4-BE49-F238E27FC236}">
                <a16:creationId xmlns:a16="http://schemas.microsoft.com/office/drawing/2014/main" id="{8BF1CFC0-321F-4632-BD80-1BEE903A0CD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D166F55-1E15-4974-9406-0B7BC2484E00}"/>
              </a:ext>
            </a:extLst>
          </p:cNvPr>
          <p:cNvSpPr>
            <a:spLocks noGrp="1"/>
          </p:cNvSpPr>
          <p:nvPr>
            <p:ph type="sldNum" sz="quarter" idx="12"/>
          </p:nvPr>
        </p:nvSpPr>
        <p:spPr/>
        <p:txBody>
          <a:bodyPr/>
          <a:lstStyle/>
          <a:p>
            <a:fld id="{FC9CD92C-E873-454B-A1DD-4A5A1C76B2B2}" type="slidenum">
              <a:rPr lang="zh-CN" altLang="en-US" smtClean="0"/>
              <a:t>‹#›</a:t>
            </a:fld>
            <a:endParaRPr lang="zh-CN" altLang="en-US"/>
          </a:p>
        </p:txBody>
      </p:sp>
    </p:spTree>
    <p:extLst>
      <p:ext uri="{BB962C8B-B14F-4D97-AF65-F5344CB8AC3E}">
        <p14:creationId xmlns:p14="http://schemas.microsoft.com/office/powerpoint/2010/main" val="815987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F57FA70-2263-4703-B72C-856F904B27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CC477C0-587B-4E75-88E2-8544090BB0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6A63DDB-D435-4E44-896D-C561AB8B58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226DD4-C7FB-4C54-8EA6-EAD37536FF4F}" type="datetimeFigureOut">
              <a:rPr lang="zh-CN" altLang="en-US" smtClean="0"/>
              <a:t>20/10/28</a:t>
            </a:fld>
            <a:endParaRPr lang="zh-CN" altLang="en-US"/>
          </a:p>
        </p:txBody>
      </p:sp>
      <p:sp>
        <p:nvSpPr>
          <p:cNvPr id="5" name="页脚占位符 4">
            <a:extLst>
              <a:ext uri="{FF2B5EF4-FFF2-40B4-BE49-F238E27FC236}">
                <a16:creationId xmlns:a16="http://schemas.microsoft.com/office/drawing/2014/main" id="{484944F2-3AA2-4BF2-8800-44407ACF07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896341E-1902-4C9B-82A7-3A4E1DBDFB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9CD92C-E873-454B-A1DD-4A5A1C76B2B2}" type="slidenum">
              <a:rPr lang="zh-CN" altLang="en-US" smtClean="0"/>
              <a:t>‹#›</a:t>
            </a:fld>
            <a:endParaRPr lang="zh-CN" altLang="en-US"/>
          </a:p>
        </p:txBody>
      </p:sp>
    </p:spTree>
    <p:extLst>
      <p:ext uri="{BB962C8B-B14F-4D97-AF65-F5344CB8AC3E}">
        <p14:creationId xmlns:p14="http://schemas.microsoft.com/office/powerpoint/2010/main" val="917782832"/>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9A3A315-1EE5-4D75-AB41-963E72B811DB}"/>
              </a:ext>
            </a:extLst>
          </p:cNvPr>
          <p:cNvSpPr txBox="1"/>
          <p:nvPr/>
        </p:nvSpPr>
        <p:spPr>
          <a:xfrm>
            <a:off x="1734105" y="2107164"/>
            <a:ext cx="8723790" cy="830997"/>
          </a:xfrm>
          <a:prstGeom prst="rect">
            <a:avLst/>
          </a:prstGeom>
          <a:noFill/>
        </p:spPr>
        <p:txBody>
          <a:bodyPr wrap="square">
            <a:spAutoFit/>
          </a:bodyPr>
          <a:lstStyle/>
          <a:p>
            <a:r>
              <a:rPr lang="en-US" altLang="zh-CN" sz="2400" dirty="0"/>
              <a:t>B4: Experience with a Globally-Deployed Software Defined WAN</a:t>
            </a:r>
          </a:p>
          <a:p>
            <a:pPr algn="r"/>
            <a:r>
              <a:rPr lang="en-US" altLang="zh-CN" sz="2400" dirty="0"/>
              <a:t>B4——</a:t>
            </a:r>
            <a:r>
              <a:rPr lang="zh-CN" altLang="en-US" sz="2400"/>
              <a:t>基于</a:t>
            </a:r>
            <a:r>
              <a:rPr lang="en-US" altLang="zh-CN" sz="2400" dirty="0"/>
              <a:t>SDN</a:t>
            </a:r>
            <a:r>
              <a:rPr lang="zh-CN" altLang="en-US" sz="2400"/>
              <a:t>的全球数据中心</a:t>
            </a:r>
            <a:endParaRPr lang="en-US" altLang="zh-CN" sz="2400" dirty="0"/>
          </a:p>
        </p:txBody>
      </p:sp>
    </p:spTree>
    <p:extLst>
      <p:ext uri="{BB962C8B-B14F-4D97-AF65-F5344CB8AC3E}">
        <p14:creationId xmlns:p14="http://schemas.microsoft.com/office/powerpoint/2010/main" val="2581191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4A4756E-6281-4BF5-9488-D4691F34129C}"/>
              </a:ext>
            </a:extLst>
          </p:cNvPr>
          <p:cNvSpPr txBox="1"/>
          <p:nvPr/>
        </p:nvSpPr>
        <p:spPr>
          <a:xfrm>
            <a:off x="759656" y="1069145"/>
            <a:ext cx="1547445" cy="461665"/>
          </a:xfrm>
          <a:prstGeom prst="rect">
            <a:avLst/>
          </a:prstGeom>
          <a:noFill/>
        </p:spPr>
        <p:txBody>
          <a:bodyPr wrap="square" rtlCol="0">
            <a:spAutoFit/>
          </a:bodyPr>
          <a:lstStyle/>
          <a:p>
            <a:r>
              <a:rPr lang="zh-CN" altLang="en-US" sz="2400"/>
              <a:t>一些不足</a:t>
            </a:r>
          </a:p>
        </p:txBody>
      </p:sp>
      <p:sp>
        <p:nvSpPr>
          <p:cNvPr id="4" name="文本框 3">
            <a:extLst>
              <a:ext uri="{FF2B5EF4-FFF2-40B4-BE49-F238E27FC236}">
                <a16:creationId xmlns:a16="http://schemas.microsoft.com/office/drawing/2014/main" id="{6F67F20D-0F37-42EF-8835-F79D9D6D39A8}"/>
              </a:ext>
            </a:extLst>
          </p:cNvPr>
          <p:cNvSpPr txBox="1"/>
          <p:nvPr/>
        </p:nvSpPr>
        <p:spPr>
          <a:xfrm>
            <a:off x="910880" y="1879740"/>
            <a:ext cx="8117710" cy="1754326"/>
          </a:xfrm>
          <a:prstGeom prst="rect">
            <a:avLst/>
          </a:prstGeom>
          <a:noFill/>
        </p:spPr>
        <p:txBody>
          <a:bodyPr wrap="square">
            <a:spAutoFit/>
          </a:bodyPr>
          <a:lstStyle/>
          <a:p>
            <a:r>
              <a:rPr lang="zh-CN" altLang="zh-CN" sz="1800">
                <a:effectLst/>
                <a:ea typeface="宋体" panose="02010600030101010101" pitchFamily="2" charset="-122"/>
                <a:cs typeface="Times New Roman" panose="02020603050405020304" pitchFamily="18" charset="0"/>
              </a:rPr>
              <a:t>由于采用传统的交换机，导致上层应用制定的转发规则到下层交换机实际运用仍存在一定的转换开销。</a:t>
            </a:r>
            <a:endParaRPr lang="en-US" altLang="zh-CN" sz="1800">
              <a:effectLst/>
              <a:ea typeface="宋体" panose="02010600030101010101" pitchFamily="2" charset="-122"/>
              <a:cs typeface="Times New Roman" panose="02020603050405020304" pitchFamily="18" charset="0"/>
            </a:endParaRPr>
          </a:p>
          <a:p>
            <a:endParaRPr lang="en-US" altLang="zh-CN">
              <a:ea typeface="宋体" panose="02010600030101010101" pitchFamily="2" charset="-122"/>
              <a:cs typeface="Times New Roman" panose="02020603050405020304" pitchFamily="18" charset="0"/>
            </a:endParaRPr>
          </a:p>
          <a:p>
            <a:r>
              <a:rPr lang="en-US" altLang="zh-CN" sz="1800">
                <a:effectLst/>
                <a:ea typeface="宋体" panose="02010600030101010101" pitchFamily="2" charset="-122"/>
                <a:cs typeface="Times New Roman" panose="02020603050405020304" pitchFamily="18" charset="0"/>
              </a:rPr>
              <a:t>TE</a:t>
            </a:r>
            <a:r>
              <a:rPr lang="zh-CN" altLang="zh-CN" sz="1800">
                <a:effectLst/>
                <a:ea typeface="宋体" panose="02010600030101010101" pitchFamily="2" charset="-122"/>
                <a:cs typeface="Times New Roman" panose="02020603050405020304" pitchFamily="18" charset="0"/>
              </a:rPr>
              <a:t>计算结果的变更也可能会导致链路拓扑的变化，尽管已经通过链路聚合来尽可能减小这种震荡，但一旦发生路由变动，开销将是巨大的，尤其是当链路上数据正在传输时，需要通过顺序依赖来确保数据不会丢失。</a:t>
            </a:r>
            <a:endParaRPr lang="zh-CN" altLang="en-US"/>
          </a:p>
        </p:txBody>
      </p:sp>
    </p:spTree>
    <p:extLst>
      <p:ext uri="{BB962C8B-B14F-4D97-AF65-F5344CB8AC3E}">
        <p14:creationId xmlns:p14="http://schemas.microsoft.com/office/powerpoint/2010/main" val="674953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4A4756E-6281-4BF5-9488-D4691F34129C}"/>
              </a:ext>
            </a:extLst>
          </p:cNvPr>
          <p:cNvSpPr txBox="1"/>
          <p:nvPr/>
        </p:nvSpPr>
        <p:spPr>
          <a:xfrm>
            <a:off x="759656" y="1069145"/>
            <a:ext cx="1547445" cy="461665"/>
          </a:xfrm>
          <a:prstGeom prst="rect">
            <a:avLst/>
          </a:prstGeom>
          <a:noFill/>
        </p:spPr>
        <p:txBody>
          <a:bodyPr wrap="square" rtlCol="0">
            <a:spAutoFit/>
          </a:bodyPr>
          <a:lstStyle/>
          <a:p>
            <a:r>
              <a:rPr lang="en-US" altLang="zh-CN" sz="2400"/>
              <a:t>B4</a:t>
            </a:r>
            <a:r>
              <a:rPr lang="zh-CN" altLang="en-US" sz="2400"/>
              <a:t>的启示</a:t>
            </a:r>
          </a:p>
        </p:txBody>
      </p:sp>
      <p:sp>
        <p:nvSpPr>
          <p:cNvPr id="4" name="文本框 3">
            <a:extLst>
              <a:ext uri="{FF2B5EF4-FFF2-40B4-BE49-F238E27FC236}">
                <a16:creationId xmlns:a16="http://schemas.microsoft.com/office/drawing/2014/main" id="{6F67F20D-0F37-42EF-8835-F79D9D6D39A8}"/>
              </a:ext>
            </a:extLst>
          </p:cNvPr>
          <p:cNvSpPr txBox="1"/>
          <p:nvPr/>
        </p:nvSpPr>
        <p:spPr>
          <a:xfrm>
            <a:off x="671183" y="1879740"/>
            <a:ext cx="9245174" cy="1477328"/>
          </a:xfrm>
          <a:prstGeom prst="rect">
            <a:avLst/>
          </a:prstGeom>
          <a:noFill/>
        </p:spPr>
        <p:txBody>
          <a:bodyPr wrap="square">
            <a:spAutoFit/>
          </a:bodyPr>
          <a:lstStyle/>
          <a:p>
            <a:pPr indent="266700" algn="l"/>
            <a:r>
              <a:rPr lang="en-US" altLang="zh-CN" sz="1800" kern="100">
                <a:effectLst/>
                <a:latin typeface="宋体" panose="02010600030101010101" pitchFamily="2" charset="-122"/>
                <a:ea typeface="等线" panose="02010600030101010101" pitchFamily="2" charset="-122"/>
                <a:cs typeface="Times New Roman" panose="02020603050405020304" pitchFamily="18" charset="0"/>
              </a:rPr>
              <a:t>1</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、第一个公开的成功的</a:t>
            </a:r>
            <a:r>
              <a:rPr lang="en-US" altLang="zh-CN" sz="1800" kern="100">
                <a:effectLst/>
                <a:latin typeface="等线" panose="02010600030101010101" pitchFamily="2" charset="-122"/>
                <a:ea typeface="宋体" panose="02010600030101010101" pitchFamily="2" charset="-122"/>
                <a:cs typeface="Times New Roman" panose="02020603050405020304" pitchFamily="18" charset="0"/>
              </a:rPr>
              <a:t>SDN</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案例，让人了解到分布式的</a:t>
            </a:r>
            <a:r>
              <a:rPr lang="en-US" altLang="zh-CN" sz="1800" kern="100">
                <a:effectLst/>
                <a:latin typeface="等线" panose="02010600030101010101" pitchFamily="2" charset="-122"/>
                <a:ea typeface="宋体" panose="02010600030101010101" pitchFamily="2" charset="-122"/>
                <a:cs typeface="Times New Roman" panose="02020603050405020304" pitchFamily="18" charset="0"/>
              </a:rPr>
              <a:t>controller</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应当如何工作及工作效果。</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indent="266700" algn="l"/>
            <a:r>
              <a:rPr lang="en-US" altLang="zh-CN" sz="1800" kern="100">
                <a:effectLst/>
                <a:latin typeface="宋体" panose="02010600030101010101" pitchFamily="2" charset="-122"/>
                <a:ea typeface="等线" panose="02010600030101010101" pitchFamily="2" charset="-122"/>
                <a:cs typeface="Times New Roman" panose="02020603050405020304" pitchFamily="18" charset="0"/>
              </a:rPr>
              <a:t>2</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a:t>
            </a:r>
            <a:r>
              <a:rPr lang="en-US" altLang="zh-CN" sz="1800" kern="100">
                <a:effectLst/>
                <a:latin typeface="等线" panose="02010600030101010101" pitchFamily="2" charset="-122"/>
                <a:ea typeface="宋体" panose="02010600030101010101" pitchFamily="2" charset="-122"/>
                <a:cs typeface="Times New Roman" panose="02020603050405020304" pitchFamily="18" charset="0"/>
              </a:rPr>
              <a:t>QoS</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四元组的制定推进了流量工程，将应用特性作为制定转发路径时考虑的因素是一个不错的尝试。</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indent="266700" algn="l"/>
            <a:r>
              <a:rPr lang="en-US" altLang="zh-CN" sz="1800" kern="100">
                <a:effectLst/>
                <a:latin typeface="宋体" panose="02010600030101010101" pitchFamily="2" charset="-122"/>
                <a:ea typeface="等线" panose="02010600030101010101" pitchFamily="2" charset="-122"/>
                <a:cs typeface="Times New Roman" panose="02020603050405020304" pitchFamily="18" charset="0"/>
              </a:rPr>
              <a:t>3</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、演示了如何将</a:t>
            </a:r>
            <a:r>
              <a:rPr lang="en-US" altLang="zh-CN" sz="1800" kern="100">
                <a:effectLst/>
                <a:latin typeface="等线" panose="02010600030101010101" pitchFamily="2" charset="-122"/>
                <a:ea typeface="宋体" panose="02010600030101010101" pitchFamily="2" charset="-122"/>
                <a:cs typeface="Times New Roman" panose="02020603050405020304" pitchFamily="18" charset="0"/>
              </a:rPr>
              <a:t>SDN</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和传统路由算法相结合，为从传统网络过渡到</a:t>
            </a:r>
            <a:r>
              <a:rPr lang="en-US" altLang="zh-CN" sz="1800" kern="100">
                <a:effectLst/>
                <a:latin typeface="等线" panose="02010600030101010101" pitchFamily="2" charset="-122"/>
                <a:ea typeface="宋体" panose="02010600030101010101" pitchFamily="2" charset="-122"/>
                <a:cs typeface="Times New Roman" panose="02020603050405020304" pitchFamily="18" charset="0"/>
              </a:rPr>
              <a:t>SDN</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提供了经验。</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79230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4A4756E-6281-4BF5-9488-D4691F34129C}"/>
              </a:ext>
            </a:extLst>
          </p:cNvPr>
          <p:cNvSpPr txBox="1"/>
          <p:nvPr/>
        </p:nvSpPr>
        <p:spPr>
          <a:xfrm>
            <a:off x="759656" y="1069145"/>
            <a:ext cx="1547445" cy="461665"/>
          </a:xfrm>
          <a:prstGeom prst="rect">
            <a:avLst/>
          </a:prstGeom>
          <a:noFill/>
        </p:spPr>
        <p:txBody>
          <a:bodyPr wrap="square" rtlCol="0">
            <a:spAutoFit/>
          </a:bodyPr>
          <a:lstStyle/>
          <a:p>
            <a:r>
              <a:rPr lang="zh-CN" altLang="en-US" sz="2400"/>
              <a:t>背景介绍</a:t>
            </a:r>
          </a:p>
        </p:txBody>
      </p:sp>
      <p:sp>
        <p:nvSpPr>
          <p:cNvPr id="4" name="文本框 3">
            <a:extLst>
              <a:ext uri="{FF2B5EF4-FFF2-40B4-BE49-F238E27FC236}">
                <a16:creationId xmlns:a16="http://schemas.microsoft.com/office/drawing/2014/main" id="{6F67F20D-0F37-42EF-8835-F79D9D6D39A8}"/>
              </a:ext>
            </a:extLst>
          </p:cNvPr>
          <p:cNvSpPr txBox="1"/>
          <p:nvPr/>
        </p:nvSpPr>
        <p:spPr>
          <a:xfrm>
            <a:off x="910880" y="1879740"/>
            <a:ext cx="7374991" cy="1200329"/>
          </a:xfrm>
          <a:prstGeom prst="rect">
            <a:avLst/>
          </a:prstGeom>
          <a:noFill/>
        </p:spPr>
        <p:txBody>
          <a:bodyPr wrap="square">
            <a:spAutoFit/>
          </a:bodyPr>
          <a:lstStyle/>
          <a:p>
            <a:r>
              <a:rPr lang="zh-CN" altLang="zh-CN" sz="1800">
                <a:effectLst/>
                <a:ea typeface="宋体" panose="02010600030101010101" pitchFamily="2" charset="-122"/>
                <a:cs typeface="Times New Roman" panose="02020603050405020304" pitchFamily="18" charset="0"/>
              </a:rPr>
              <a:t>随着广域网上链路的日益复杂，协议、数据等规模的不断扩大，想要管理和提高网络利用率变得越发的困难，在没有找到有效的解决方法之前，只能通过不断扩大链路带宽，增加铺设的链路数量，才能屏蔽掉网络故障所带来的影响。</a:t>
            </a:r>
            <a:endParaRPr lang="zh-CN" altLang="en-US"/>
          </a:p>
        </p:txBody>
      </p:sp>
      <p:sp>
        <p:nvSpPr>
          <p:cNvPr id="6" name="文本框 5">
            <a:extLst>
              <a:ext uri="{FF2B5EF4-FFF2-40B4-BE49-F238E27FC236}">
                <a16:creationId xmlns:a16="http://schemas.microsoft.com/office/drawing/2014/main" id="{AB7AC8C9-F66D-4412-9F0A-FAB6512E708C}"/>
              </a:ext>
            </a:extLst>
          </p:cNvPr>
          <p:cNvSpPr txBox="1"/>
          <p:nvPr/>
        </p:nvSpPr>
        <p:spPr>
          <a:xfrm>
            <a:off x="910880" y="3429000"/>
            <a:ext cx="7374991" cy="923330"/>
          </a:xfrm>
          <a:prstGeom prst="rect">
            <a:avLst/>
          </a:prstGeom>
          <a:noFill/>
        </p:spPr>
        <p:txBody>
          <a:bodyPr wrap="square">
            <a:spAutoFit/>
          </a:bodyPr>
          <a:lstStyle/>
          <a:p>
            <a:r>
              <a:rPr lang="en-US" altLang="zh-CN" sz="1800" dirty="0">
                <a:effectLst/>
                <a:latin typeface="宋体" panose="02010600030101010101" pitchFamily="2" charset="-122"/>
                <a:cs typeface="Times New Roman" panose="02020603050405020304" pitchFamily="18" charset="0"/>
              </a:rPr>
              <a:t>Google</a:t>
            </a:r>
            <a:r>
              <a:rPr lang="zh-CN" altLang="zh-CN" sz="1800">
                <a:effectLst/>
                <a:ea typeface="宋体" panose="02010600030101010101" pitchFamily="2" charset="-122"/>
                <a:cs typeface="Times New Roman" panose="02020603050405020304" pitchFamily="18" charset="0"/>
              </a:rPr>
              <a:t>计划从改造数据中心入手，因为其网络设施相对简单，设备类型、数量相对较少，而链路的带宽需求却是巨大的，所以对该网络</a:t>
            </a:r>
            <a:r>
              <a:rPr lang="zh-CN" altLang="en-US" sz="1800">
                <a:effectLst/>
                <a:ea typeface="宋体" panose="02010600030101010101" pitchFamily="2" charset="-122"/>
                <a:cs typeface="Times New Roman" panose="02020603050405020304" pitchFamily="18" charset="0"/>
              </a:rPr>
              <a:t>进行</a:t>
            </a:r>
            <a:r>
              <a:rPr lang="zh-CN" altLang="zh-CN" sz="1800">
                <a:effectLst/>
                <a:ea typeface="宋体" panose="02010600030101010101" pitchFamily="2" charset="-122"/>
                <a:cs typeface="Times New Roman" panose="02020603050405020304" pitchFamily="18" charset="0"/>
              </a:rPr>
              <a:t>改进，首先改造方便，另外，带来的经济效益巨大。</a:t>
            </a:r>
            <a:endParaRPr lang="zh-CN" altLang="en-US"/>
          </a:p>
        </p:txBody>
      </p:sp>
    </p:spTree>
    <p:extLst>
      <p:ext uri="{BB962C8B-B14F-4D97-AF65-F5344CB8AC3E}">
        <p14:creationId xmlns:p14="http://schemas.microsoft.com/office/powerpoint/2010/main" val="3014954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6B6B563-53A6-4B6B-88D1-CA48DE825D62}"/>
              </a:ext>
            </a:extLst>
          </p:cNvPr>
          <p:cNvSpPr txBox="1"/>
          <p:nvPr/>
        </p:nvSpPr>
        <p:spPr>
          <a:xfrm>
            <a:off x="759656" y="1069145"/>
            <a:ext cx="1547445" cy="461665"/>
          </a:xfrm>
          <a:prstGeom prst="rect">
            <a:avLst/>
          </a:prstGeom>
          <a:noFill/>
        </p:spPr>
        <p:txBody>
          <a:bodyPr wrap="square" rtlCol="0">
            <a:spAutoFit/>
          </a:bodyPr>
          <a:lstStyle/>
          <a:p>
            <a:r>
              <a:rPr lang="zh-CN" altLang="en-US" sz="2400"/>
              <a:t>改造过程</a:t>
            </a:r>
          </a:p>
        </p:txBody>
      </p:sp>
      <p:sp>
        <p:nvSpPr>
          <p:cNvPr id="9" name="Rectangle 4">
            <a:extLst>
              <a:ext uri="{FF2B5EF4-FFF2-40B4-BE49-F238E27FC236}">
                <a16:creationId xmlns:a16="http://schemas.microsoft.com/office/drawing/2014/main" id="{DE8B063B-90A7-4543-B519-C6E51E3FCBF4}"/>
              </a:ext>
            </a:extLst>
          </p:cNvPr>
          <p:cNvSpPr>
            <a:spLocks noChangeArrowheads="1"/>
          </p:cNvSpPr>
          <p:nvPr/>
        </p:nvSpPr>
        <p:spPr bwMode="auto">
          <a:xfrm>
            <a:off x="857582" y="1924786"/>
            <a:ext cx="9094285" cy="2262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R="0" lvl="0" indent="0" fontAlgn="base">
              <a:lnSpc>
                <a:spcPct val="100000"/>
              </a:lnSpc>
              <a:spcBef>
                <a:spcPct val="0"/>
              </a:spcBef>
              <a:spcAft>
                <a:spcPct val="0"/>
              </a:spcAft>
              <a:buClrTx/>
              <a:buSzTx/>
              <a:buFontTx/>
              <a:buChar char="•"/>
              <a:tabLst/>
            </a:pPr>
            <a:r>
              <a:rPr lang="zh-CN" altLang="zh-CN">
                <a:ea typeface="宋体" panose="02010600030101010101" pitchFamily="2" charset="-122"/>
                <a:cs typeface="Times New Roman" panose="02020603050405020304" pitchFamily="18" charset="0"/>
              </a:rPr>
              <a:t>把OpenFlow交换机引入到网络里面，但这时OpenFlow交换机对同网络中的其他非OpenFlow设备表现得就像是传统交换机一样，只是网络协议都是在Controller上完成的，外部行为来看表现得仍然像传统网络。</a:t>
            </a:r>
            <a:endParaRPr lang="en-US" altLang="zh-CN" dirty="0">
              <a:ea typeface="宋体" panose="02010600030101010101" pitchFamily="2" charset="-122"/>
              <a:cs typeface="Times New Roman" panose="02020603050405020304" pitchFamily="18" charset="0"/>
            </a:endParaRPr>
          </a:p>
          <a:p>
            <a:pPr marR="0" lvl="0" indent="0" fontAlgn="base">
              <a:lnSpc>
                <a:spcPct val="100000"/>
              </a:lnSpc>
              <a:spcBef>
                <a:spcPct val="0"/>
              </a:spcBef>
              <a:spcAft>
                <a:spcPct val="0"/>
              </a:spcAft>
              <a:buClrTx/>
              <a:buSzTx/>
              <a:buFontTx/>
              <a:buChar char="•"/>
              <a:tabLst/>
            </a:pPr>
            <a:endParaRPr lang="zh-CN" altLang="zh-CN">
              <a:ea typeface="宋体" panose="02010600030101010101" pitchFamily="2" charset="-122"/>
              <a:cs typeface="Times New Roman" panose="02020603050405020304" pitchFamily="18" charset="0"/>
            </a:endParaRPr>
          </a:p>
          <a:p>
            <a:pPr marR="0" lvl="0" indent="0" fontAlgn="base">
              <a:lnSpc>
                <a:spcPct val="100000"/>
              </a:lnSpc>
              <a:spcBef>
                <a:spcPct val="0"/>
              </a:spcBef>
              <a:spcAft>
                <a:spcPct val="0"/>
              </a:spcAft>
              <a:buClrTx/>
              <a:buSzTx/>
              <a:buFontTx/>
              <a:buChar char="•"/>
              <a:tabLst/>
            </a:pPr>
            <a:r>
              <a:rPr lang="zh-CN" altLang="zh-CN">
                <a:ea typeface="宋体" panose="02010600030101010101" pitchFamily="2" charset="-122"/>
                <a:cs typeface="Times New Roman" panose="02020603050405020304" pitchFamily="18" charset="0"/>
              </a:rPr>
              <a:t>引入更多流量到OpenFlow网络中，并且开始引入SDN管理，让网络开始向SDN网络演变。</a:t>
            </a:r>
            <a:endParaRPr lang="en-US" altLang="zh-CN" dirty="0">
              <a:ea typeface="宋体" panose="02010600030101010101" pitchFamily="2" charset="-122"/>
              <a:cs typeface="Times New Roman" panose="02020603050405020304" pitchFamily="18" charset="0"/>
            </a:endParaRPr>
          </a:p>
          <a:p>
            <a:pPr marR="0" lvl="0" indent="0" fontAlgn="base">
              <a:lnSpc>
                <a:spcPct val="100000"/>
              </a:lnSpc>
              <a:spcBef>
                <a:spcPct val="0"/>
              </a:spcBef>
              <a:spcAft>
                <a:spcPct val="0"/>
              </a:spcAft>
              <a:buClrTx/>
              <a:buSzTx/>
              <a:buFontTx/>
              <a:buChar char="•"/>
              <a:tabLst/>
            </a:pPr>
            <a:endParaRPr lang="zh-CN" altLang="zh-CN">
              <a:ea typeface="宋体" panose="02010600030101010101" pitchFamily="2" charset="-122"/>
              <a:cs typeface="Times New Roman" panose="02020603050405020304" pitchFamily="18" charset="0"/>
            </a:endParaRPr>
          </a:p>
          <a:p>
            <a:pPr marR="0" lvl="0" indent="0" fontAlgn="base">
              <a:lnSpc>
                <a:spcPct val="100000"/>
              </a:lnSpc>
              <a:spcBef>
                <a:spcPct val="0"/>
              </a:spcBef>
              <a:spcAft>
                <a:spcPct val="0"/>
              </a:spcAft>
              <a:buClrTx/>
              <a:buSzTx/>
              <a:buFontTx/>
              <a:buChar char="•"/>
              <a:tabLst/>
            </a:pPr>
            <a:r>
              <a:rPr lang="zh-CN" altLang="zh-CN">
                <a:ea typeface="宋体" panose="02010600030101010101" pitchFamily="2" charset="-122"/>
                <a:cs typeface="Times New Roman" panose="02020603050405020304" pitchFamily="18" charset="0"/>
              </a:rPr>
              <a:t>整个B4网络完全切换到了OpenFlow网络，引入了流量工程，完全靠OpenFlow来规划流量路径，对网络流量进行极大的优化</a:t>
            </a:r>
          </a:p>
        </p:txBody>
      </p:sp>
    </p:spTree>
    <p:extLst>
      <p:ext uri="{BB962C8B-B14F-4D97-AF65-F5344CB8AC3E}">
        <p14:creationId xmlns:p14="http://schemas.microsoft.com/office/powerpoint/2010/main" val="3790239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6B6B563-53A6-4B6B-88D1-CA48DE825D62}"/>
              </a:ext>
            </a:extLst>
          </p:cNvPr>
          <p:cNvSpPr txBox="1"/>
          <p:nvPr/>
        </p:nvSpPr>
        <p:spPr>
          <a:xfrm>
            <a:off x="759656" y="1069145"/>
            <a:ext cx="1547445" cy="461665"/>
          </a:xfrm>
          <a:prstGeom prst="rect">
            <a:avLst/>
          </a:prstGeom>
          <a:noFill/>
        </p:spPr>
        <p:txBody>
          <a:bodyPr wrap="square" rtlCol="0">
            <a:spAutoFit/>
          </a:bodyPr>
          <a:lstStyle/>
          <a:p>
            <a:r>
              <a:rPr lang="zh-CN" altLang="en-US" sz="2400"/>
              <a:t>设计架构</a:t>
            </a:r>
          </a:p>
        </p:txBody>
      </p:sp>
      <p:sp>
        <p:nvSpPr>
          <p:cNvPr id="9" name="Rectangle 4">
            <a:extLst>
              <a:ext uri="{FF2B5EF4-FFF2-40B4-BE49-F238E27FC236}">
                <a16:creationId xmlns:a16="http://schemas.microsoft.com/office/drawing/2014/main" id="{DE8B063B-90A7-4543-B519-C6E51E3FCBF4}"/>
              </a:ext>
            </a:extLst>
          </p:cNvPr>
          <p:cNvSpPr>
            <a:spLocks noChangeArrowheads="1"/>
          </p:cNvSpPr>
          <p:nvPr/>
        </p:nvSpPr>
        <p:spPr bwMode="auto">
          <a:xfrm>
            <a:off x="720912" y="2205890"/>
            <a:ext cx="5285175"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R="0" lvl="0" indent="0" fontAlgn="base">
              <a:lnSpc>
                <a:spcPct val="100000"/>
              </a:lnSpc>
              <a:spcBef>
                <a:spcPct val="0"/>
              </a:spcBef>
              <a:spcAft>
                <a:spcPct val="0"/>
              </a:spcAft>
              <a:buClrTx/>
              <a:buSzTx/>
              <a:buFontTx/>
              <a:buChar char="•"/>
              <a:tabLst/>
            </a:pPr>
            <a:r>
              <a:rPr lang="en-US" altLang="zh-CN" dirty="0">
                <a:ea typeface="宋体" panose="02010600030101010101" pitchFamily="2" charset="-122"/>
                <a:cs typeface="Times New Roman" panose="02020603050405020304" pitchFamily="18" charset="0"/>
              </a:rPr>
              <a:t>OpenFlow Controller (OFC) </a:t>
            </a:r>
            <a:r>
              <a:rPr lang="zh-CN" altLang="en-US">
                <a:ea typeface="宋体" panose="02010600030101010101" pitchFamily="2" charset="-122"/>
                <a:cs typeface="Times New Roman" panose="02020603050405020304" pitchFamily="18" charset="0"/>
              </a:rPr>
              <a:t>根据网络控制应用的指令和交换机事件，维护网络状态。</a:t>
            </a:r>
          </a:p>
          <a:p>
            <a:pPr marR="0" lvl="0" indent="0" fontAlgn="base">
              <a:lnSpc>
                <a:spcPct val="100000"/>
              </a:lnSpc>
              <a:spcBef>
                <a:spcPct val="0"/>
              </a:spcBef>
              <a:spcAft>
                <a:spcPct val="0"/>
              </a:spcAft>
              <a:buClrTx/>
              <a:buSzTx/>
              <a:buFontTx/>
              <a:buChar char="•"/>
              <a:tabLst/>
            </a:pPr>
            <a:r>
              <a:rPr lang="en-US" altLang="zh-CN" dirty="0">
                <a:ea typeface="宋体" panose="02010600030101010101" pitchFamily="2" charset="-122"/>
                <a:cs typeface="Times New Roman" panose="02020603050405020304" pitchFamily="18" charset="0"/>
              </a:rPr>
              <a:t>Central TE Server </a:t>
            </a:r>
            <a:r>
              <a:rPr lang="zh-CN" altLang="en-US">
                <a:ea typeface="宋体" panose="02010600030101010101" pitchFamily="2" charset="-122"/>
                <a:cs typeface="Times New Roman" panose="02020603050405020304" pitchFamily="18" charset="0"/>
              </a:rPr>
              <a:t>是整个网络逻辑上的中心控制器。</a:t>
            </a:r>
          </a:p>
          <a:p>
            <a:pPr marR="0" lvl="0" indent="0" fontAlgn="base">
              <a:lnSpc>
                <a:spcPct val="100000"/>
              </a:lnSpc>
              <a:spcBef>
                <a:spcPct val="0"/>
              </a:spcBef>
              <a:spcAft>
                <a:spcPct val="0"/>
              </a:spcAft>
              <a:buClrTx/>
              <a:buSzTx/>
              <a:buFontTx/>
              <a:buChar char="•"/>
              <a:tabLst/>
            </a:pPr>
            <a:r>
              <a:rPr lang="zh-CN" altLang="en-US">
                <a:ea typeface="宋体" panose="02010600030101010101" pitchFamily="2" charset="-122"/>
                <a:cs typeface="Times New Roman" panose="02020603050405020304" pitchFamily="18" charset="0"/>
              </a:rPr>
              <a:t>第一条虚线上面是 </a:t>
            </a:r>
            <a:r>
              <a:rPr lang="en-US" altLang="zh-CN" dirty="0">
                <a:ea typeface="宋体" panose="02010600030101010101" pitchFamily="2" charset="-122"/>
                <a:cs typeface="Times New Roman" panose="02020603050405020304" pitchFamily="18" charset="0"/>
              </a:rPr>
              <a:t>Central TE (Traffic Engineering) Server</a:t>
            </a:r>
            <a:r>
              <a:rPr lang="zh-CN" altLang="en-US">
                <a:ea typeface="宋体" panose="02010600030101010101" pitchFamily="2" charset="-122"/>
                <a:cs typeface="Times New Roman" panose="02020603050405020304" pitchFamily="18" charset="0"/>
              </a:rPr>
              <a:t>。</a:t>
            </a:r>
          </a:p>
          <a:p>
            <a:pPr marR="0" lvl="0" indent="0" fontAlgn="base">
              <a:lnSpc>
                <a:spcPct val="100000"/>
              </a:lnSpc>
              <a:spcBef>
                <a:spcPct val="0"/>
              </a:spcBef>
              <a:spcAft>
                <a:spcPct val="0"/>
              </a:spcAft>
              <a:buClrTx/>
              <a:buSzTx/>
              <a:buFontTx/>
              <a:buChar char="•"/>
              <a:tabLst/>
            </a:pPr>
            <a:r>
              <a:rPr lang="zh-CN" altLang="en-US">
                <a:ea typeface="宋体" panose="02010600030101010101" pitchFamily="2" charset="-122"/>
                <a:cs typeface="Times New Roman" panose="02020603050405020304" pitchFamily="18" charset="0"/>
              </a:rPr>
              <a:t>一二两条虚线之间是每个数据中心（</a:t>
            </a:r>
            <a:r>
              <a:rPr lang="en-US" altLang="zh-CN" dirty="0">
                <a:ea typeface="宋体" panose="02010600030101010101" pitchFamily="2" charset="-122"/>
                <a:cs typeface="Times New Roman" panose="02020603050405020304" pitchFamily="18" charset="0"/>
              </a:rPr>
              <a:t>Site</a:t>
            </a:r>
            <a:r>
              <a:rPr lang="zh-CN" altLang="en-US">
                <a:ea typeface="宋体" panose="02010600030101010101" pitchFamily="2" charset="-122"/>
                <a:cs typeface="Times New Roman" panose="02020603050405020304" pitchFamily="18" charset="0"/>
              </a:rPr>
              <a:t>）的控制器，被称为 </a:t>
            </a:r>
            <a:r>
              <a:rPr lang="en-US" altLang="zh-CN" dirty="0">
                <a:ea typeface="宋体" panose="02010600030101010101" pitchFamily="2" charset="-122"/>
                <a:cs typeface="Times New Roman" panose="02020603050405020304" pitchFamily="18" charset="0"/>
              </a:rPr>
              <a:t>Network Control Server (NCS)</a:t>
            </a:r>
            <a:r>
              <a:rPr lang="zh-CN" altLang="en-US">
                <a:ea typeface="宋体" panose="02010600030101010101" pitchFamily="2" charset="-122"/>
                <a:cs typeface="Times New Roman" panose="02020603050405020304" pitchFamily="18" charset="0"/>
              </a:rPr>
              <a:t>，其上运行着 </a:t>
            </a:r>
            <a:r>
              <a:rPr lang="en-US" altLang="zh-CN" dirty="0">
                <a:ea typeface="宋体" panose="02010600030101010101" pitchFamily="2" charset="-122"/>
                <a:cs typeface="Times New Roman" panose="02020603050405020304" pitchFamily="18" charset="0"/>
              </a:rPr>
              <a:t>OpenFlow Controller (OFC) </a:t>
            </a:r>
            <a:r>
              <a:rPr lang="zh-CN" altLang="en-US">
                <a:ea typeface="宋体" panose="02010600030101010101" pitchFamily="2" charset="-122"/>
                <a:cs typeface="Times New Roman" panose="02020603050405020304" pitchFamily="18" charset="0"/>
              </a:rPr>
              <a:t>集群，使用 </a:t>
            </a:r>
            <a:r>
              <a:rPr lang="en-US" altLang="zh-CN" noProof="1">
                <a:ea typeface="宋体" panose="02010600030101010101" pitchFamily="2" charset="-122"/>
                <a:cs typeface="Times New Roman" panose="02020603050405020304" pitchFamily="18" charset="0"/>
              </a:rPr>
              <a:t>Paxos</a:t>
            </a:r>
            <a:r>
              <a:rPr lang="en-US" altLang="zh-CN" dirty="0">
                <a:ea typeface="宋体" panose="02010600030101010101" pitchFamily="2" charset="-122"/>
                <a:cs typeface="Times New Roman" panose="02020603050405020304" pitchFamily="18" charset="0"/>
              </a:rPr>
              <a:t> </a:t>
            </a:r>
            <a:r>
              <a:rPr lang="zh-CN" altLang="en-US" dirty="0">
                <a:ea typeface="宋体" panose="02010600030101010101" pitchFamily="2" charset="-122"/>
                <a:cs typeface="Times New Roman" panose="02020603050405020304" pitchFamily="18" charset="0"/>
              </a:rPr>
              <a:t>协议选出一个 </a:t>
            </a:r>
            <a:r>
              <a:rPr lang="en-US" altLang="zh-CN" dirty="0">
                <a:ea typeface="宋体" panose="02010600030101010101" pitchFamily="2" charset="-122"/>
                <a:cs typeface="Times New Roman" panose="02020603050405020304" pitchFamily="18" charset="0"/>
              </a:rPr>
              <a:t>master</a:t>
            </a:r>
            <a:r>
              <a:rPr lang="zh-CN" altLang="en-US" dirty="0">
                <a:ea typeface="宋体" panose="02010600030101010101" pitchFamily="2" charset="-122"/>
                <a:cs typeface="Times New Roman" panose="02020603050405020304" pitchFamily="18" charset="0"/>
              </a:rPr>
              <a:t>，其他都是热备（</a:t>
            </a:r>
            <a:r>
              <a:rPr lang="en-US" altLang="zh-CN" dirty="0">
                <a:ea typeface="宋体" panose="02010600030101010101" pitchFamily="2" charset="-122"/>
                <a:cs typeface="Times New Roman" panose="02020603050405020304" pitchFamily="18" charset="0"/>
              </a:rPr>
              <a:t>hot standby</a:t>
            </a:r>
            <a:r>
              <a:rPr lang="zh-CN" altLang="en-US" dirty="0">
                <a:ea typeface="宋体" panose="02010600030101010101" pitchFamily="2" charset="-122"/>
                <a:cs typeface="Times New Roman" panose="02020603050405020304" pitchFamily="18" charset="0"/>
              </a:rPr>
              <a:t>）。</a:t>
            </a:r>
          </a:p>
          <a:p>
            <a:pPr marR="0" lvl="0" indent="0" fontAlgn="base">
              <a:lnSpc>
                <a:spcPct val="100000"/>
              </a:lnSpc>
              <a:spcBef>
                <a:spcPct val="0"/>
              </a:spcBef>
              <a:spcAft>
                <a:spcPct val="0"/>
              </a:spcAft>
              <a:buClrTx/>
              <a:buSzTx/>
              <a:buFontTx/>
              <a:buChar char="•"/>
              <a:tabLst/>
            </a:pPr>
            <a:r>
              <a:rPr lang="zh-CN" altLang="en-US" dirty="0">
                <a:ea typeface="宋体" panose="02010600030101010101" pitchFamily="2" charset="-122"/>
                <a:cs typeface="Times New Roman" panose="02020603050405020304" pitchFamily="18" charset="0"/>
              </a:rPr>
              <a:t>二三两条虚线之间是交换机（</a:t>
            </a:r>
            <a:r>
              <a:rPr lang="en-US" altLang="zh-CN" dirty="0">
                <a:ea typeface="宋体" panose="02010600030101010101" pitchFamily="2" charset="-122"/>
                <a:cs typeface="Times New Roman" panose="02020603050405020304" pitchFamily="18" charset="0"/>
              </a:rPr>
              <a:t>switch</a:t>
            </a:r>
            <a:r>
              <a:rPr lang="zh-CN" altLang="en-US" dirty="0">
                <a:ea typeface="宋体" panose="02010600030101010101" pitchFamily="2" charset="-122"/>
                <a:cs typeface="Times New Roman" panose="02020603050405020304" pitchFamily="18" charset="0"/>
              </a:rPr>
              <a:t>），运行着 </a:t>
            </a:r>
            <a:r>
              <a:rPr lang="en-US" altLang="zh-CN" dirty="0">
                <a:ea typeface="宋体" panose="02010600030101010101" pitchFamily="2" charset="-122"/>
                <a:cs typeface="Times New Roman" panose="02020603050405020304" pitchFamily="18" charset="0"/>
              </a:rPr>
              <a:t>OpenFlow Agent (OFA)</a:t>
            </a:r>
            <a:r>
              <a:rPr lang="zh-CN" altLang="en-US" dirty="0">
                <a:ea typeface="宋体" panose="02010600030101010101" pitchFamily="2" charset="-122"/>
                <a:cs typeface="Times New Roman" panose="02020603050405020304" pitchFamily="18" charset="0"/>
              </a:rPr>
              <a:t>，接受 </a:t>
            </a:r>
            <a:r>
              <a:rPr lang="en-US" altLang="zh-CN" dirty="0">
                <a:ea typeface="宋体" panose="02010600030101010101" pitchFamily="2" charset="-122"/>
                <a:cs typeface="Times New Roman" panose="02020603050405020304" pitchFamily="18" charset="0"/>
              </a:rPr>
              <a:t>OFC </a:t>
            </a:r>
            <a:r>
              <a:rPr lang="zh-CN" altLang="en-US" dirty="0">
                <a:ea typeface="宋体" panose="02010600030101010101" pitchFamily="2" charset="-122"/>
                <a:cs typeface="Times New Roman" panose="02020603050405020304" pitchFamily="18" charset="0"/>
              </a:rPr>
              <a:t>的指令并将 </a:t>
            </a:r>
            <a:r>
              <a:rPr lang="en-US" altLang="zh-CN" dirty="0">
                <a:ea typeface="宋体" panose="02010600030101010101" pitchFamily="2" charset="-122"/>
                <a:cs typeface="Times New Roman" panose="02020603050405020304" pitchFamily="18" charset="0"/>
              </a:rPr>
              <a:t>TE </a:t>
            </a:r>
            <a:r>
              <a:rPr lang="zh-CN" altLang="en-US" dirty="0">
                <a:ea typeface="宋体" panose="02010600030101010101" pitchFamily="2" charset="-122"/>
                <a:cs typeface="Times New Roman" panose="02020603050405020304" pitchFamily="18" charset="0"/>
              </a:rPr>
              <a:t>规则写到硬件 </a:t>
            </a:r>
            <a:r>
              <a:rPr lang="en-US" altLang="zh-CN" dirty="0">
                <a:ea typeface="宋体" panose="02010600030101010101" pitchFamily="2" charset="-122"/>
                <a:cs typeface="Times New Roman" panose="02020603050405020304" pitchFamily="18" charset="0"/>
              </a:rPr>
              <a:t>flow-table </a:t>
            </a:r>
            <a:r>
              <a:rPr lang="zh-CN" altLang="en-US" dirty="0">
                <a:ea typeface="宋体" panose="02010600030101010101" pitchFamily="2" charset="-122"/>
                <a:cs typeface="Times New Roman" panose="02020603050405020304" pitchFamily="18" charset="0"/>
              </a:rPr>
              <a:t>里。</a:t>
            </a:r>
          </a:p>
        </p:txBody>
      </p:sp>
      <p:pic>
        <p:nvPicPr>
          <p:cNvPr id="5" name="图片 4">
            <a:extLst>
              <a:ext uri="{FF2B5EF4-FFF2-40B4-BE49-F238E27FC236}">
                <a16:creationId xmlns:a16="http://schemas.microsoft.com/office/drawing/2014/main" id="{DE10836F-1777-426D-ABA3-5B68864F6A5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365290" y="1530810"/>
            <a:ext cx="5285174" cy="3284969"/>
          </a:xfrm>
          <a:prstGeom prst="rect">
            <a:avLst/>
          </a:prstGeom>
          <a:noFill/>
          <a:ln>
            <a:noFill/>
          </a:ln>
        </p:spPr>
      </p:pic>
    </p:spTree>
    <p:extLst>
      <p:ext uri="{BB962C8B-B14F-4D97-AF65-F5344CB8AC3E}">
        <p14:creationId xmlns:p14="http://schemas.microsoft.com/office/powerpoint/2010/main" val="532086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6B6B563-53A6-4B6B-88D1-CA48DE825D62}"/>
              </a:ext>
            </a:extLst>
          </p:cNvPr>
          <p:cNvSpPr txBox="1"/>
          <p:nvPr/>
        </p:nvSpPr>
        <p:spPr>
          <a:xfrm>
            <a:off x="759656" y="1069145"/>
            <a:ext cx="3031109" cy="461665"/>
          </a:xfrm>
          <a:prstGeom prst="rect">
            <a:avLst/>
          </a:prstGeom>
          <a:noFill/>
        </p:spPr>
        <p:txBody>
          <a:bodyPr wrap="square" rtlCol="0">
            <a:spAutoFit/>
          </a:bodyPr>
          <a:lstStyle/>
          <a:p>
            <a:r>
              <a:rPr lang="zh-CN" altLang="en-US" sz="2400"/>
              <a:t>按需定制的网络路由</a:t>
            </a:r>
          </a:p>
        </p:txBody>
      </p:sp>
      <p:sp>
        <p:nvSpPr>
          <p:cNvPr id="9" name="Rectangle 4">
            <a:extLst>
              <a:ext uri="{FF2B5EF4-FFF2-40B4-BE49-F238E27FC236}">
                <a16:creationId xmlns:a16="http://schemas.microsoft.com/office/drawing/2014/main" id="{DE8B063B-90A7-4543-B519-C6E51E3FCBF4}"/>
              </a:ext>
            </a:extLst>
          </p:cNvPr>
          <p:cNvSpPr>
            <a:spLocks noChangeArrowheads="1"/>
          </p:cNvSpPr>
          <p:nvPr/>
        </p:nvSpPr>
        <p:spPr bwMode="auto">
          <a:xfrm>
            <a:off x="759656" y="1701092"/>
            <a:ext cx="9094285" cy="1431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R="0" lvl="0" indent="0" fontAlgn="base">
              <a:lnSpc>
                <a:spcPct val="100000"/>
              </a:lnSpc>
              <a:spcBef>
                <a:spcPct val="0"/>
              </a:spcBef>
              <a:spcAft>
                <a:spcPct val="0"/>
              </a:spcAft>
              <a:buClrTx/>
              <a:buSzTx/>
              <a:tabLst/>
            </a:pPr>
            <a:r>
              <a:rPr lang="zh-CN" altLang="zh-CN" sz="1800">
                <a:effectLst/>
                <a:ea typeface="宋体" panose="02010600030101010101" pitchFamily="2" charset="-122"/>
                <a:cs typeface="Times New Roman" panose="02020603050405020304" pitchFamily="18" charset="0"/>
              </a:rPr>
              <a:t>由于传统的网络都是无状态，尽力交付的模型，因此无法适应日益复杂的应用程序，有的应用带宽需求量小，但延迟要求高，而有的网络带宽需求大，且容忍部分丢包与重传。而</a:t>
            </a:r>
            <a:r>
              <a:rPr lang="en-US" altLang="zh-CN" sz="1800">
                <a:effectLst/>
                <a:ea typeface="宋体" panose="02010600030101010101" pitchFamily="2" charset="-122"/>
                <a:cs typeface="Times New Roman" panose="02020603050405020304" pitchFamily="18" charset="0"/>
              </a:rPr>
              <a:t>SDN</a:t>
            </a:r>
            <a:r>
              <a:rPr lang="zh-CN" altLang="zh-CN" sz="1800">
                <a:effectLst/>
                <a:ea typeface="宋体" panose="02010600030101010101" pitchFamily="2" charset="-122"/>
                <a:cs typeface="Times New Roman" panose="02020603050405020304" pitchFamily="18" charset="0"/>
              </a:rPr>
              <a:t>网络恰好可以根据应用程序自身的需求来设置相应的转发规则，进一步，如果要针对每种单独的应用都制定转发规则的话，那么转发表的大小将会很大，这在进行匹配查找的过程中会花费大量时间。</a:t>
            </a:r>
            <a:endParaRPr lang="zh-CN" altLang="zh-CN">
              <a:ea typeface="宋体" panose="02010600030101010101" pitchFamily="2" charset="-122"/>
              <a:cs typeface="Times New Roman" panose="02020603050405020304" pitchFamily="18" charset="0"/>
            </a:endParaRPr>
          </a:p>
        </p:txBody>
      </p:sp>
      <p:sp>
        <p:nvSpPr>
          <p:cNvPr id="2" name="Rectangle 4">
            <a:extLst>
              <a:ext uri="{FF2B5EF4-FFF2-40B4-BE49-F238E27FC236}">
                <a16:creationId xmlns:a16="http://schemas.microsoft.com/office/drawing/2014/main" id="{872D0631-3E61-40AC-AA24-B9F6E33A41AB}"/>
              </a:ext>
            </a:extLst>
          </p:cNvPr>
          <p:cNvSpPr>
            <a:spLocks noChangeArrowheads="1"/>
          </p:cNvSpPr>
          <p:nvPr/>
        </p:nvSpPr>
        <p:spPr bwMode="auto">
          <a:xfrm>
            <a:off x="759656" y="3705999"/>
            <a:ext cx="9094285" cy="87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R="0" lvl="0" indent="0" fontAlgn="base">
              <a:lnSpc>
                <a:spcPct val="100000"/>
              </a:lnSpc>
              <a:spcBef>
                <a:spcPct val="0"/>
              </a:spcBef>
              <a:spcAft>
                <a:spcPct val="0"/>
              </a:spcAft>
              <a:buClrTx/>
              <a:buSzTx/>
              <a:tabLst/>
            </a:pPr>
            <a:r>
              <a:rPr lang="en-US" altLang="zh-CN" sz="1800">
                <a:effectLst/>
                <a:ea typeface="宋体" panose="02010600030101010101" pitchFamily="2" charset="-122"/>
                <a:cs typeface="Times New Roman" panose="02020603050405020304" pitchFamily="18" charset="0"/>
              </a:rPr>
              <a:t>1</a:t>
            </a:r>
            <a:r>
              <a:rPr lang="zh-CN" altLang="en-US" sz="1800">
                <a:effectLst/>
                <a:ea typeface="宋体" panose="02010600030101010101" pitchFamily="2" charset="-122"/>
                <a:cs typeface="Times New Roman" panose="02020603050405020304" pitchFamily="18" charset="0"/>
              </a:rPr>
              <a:t>、面向用户的远程存储、访问。</a:t>
            </a:r>
          </a:p>
          <a:p>
            <a:pPr marR="0" lvl="0" indent="0" fontAlgn="base">
              <a:lnSpc>
                <a:spcPct val="100000"/>
              </a:lnSpc>
              <a:spcBef>
                <a:spcPct val="0"/>
              </a:spcBef>
              <a:spcAft>
                <a:spcPct val="0"/>
              </a:spcAft>
              <a:buClrTx/>
              <a:buSzTx/>
              <a:tabLst/>
            </a:pPr>
            <a:r>
              <a:rPr lang="en-US" altLang="zh-CN" sz="1800">
                <a:effectLst/>
                <a:ea typeface="宋体" panose="02010600030101010101" pitchFamily="2" charset="-122"/>
                <a:cs typeface="Times New Roman" panose="02020603050405020304" pitchFamily="18" charset="0"/>
              </a:rPr>
              <a:t>2</a:t>
            </a:r>
            <a:r>
              <a:rPr lang="zh-CN" altLang="en-US" sz="1800">
                <a:effectLst/>
                <a:ea typeface="宋体" panose="02010600030101010101" pitchFamily="2" charset="-122"/>
                <a:cs typeface="Times New Roman" panose="02020603050405020304" pitchFamily="18" charset="0"/>
              </a:rPr>
              <a:t>、计算资源、数据资源的调度，以进行云计算。</a:t>
            </a:r>
          </a:p>
          <a:p>
            <a:pPr marR="0" lvl="0" indent="0" fontAlgn="base">
              <a:lnSpc>
                <a:spcPct val="100000"/>
              </a:lnSpc>
              <a:spcBef>
                <a:spcPct val="0"/>
              </a:spcBef>
              <a:spcAft>
                <a:spcPct val="0"/>
              </a:spcAft>
              <a:buClrTx/>
              <a:buSzTx/>
              <a:tabLst/>
            </a:pPr>
            <a:r>
              <a:rPr lang="en-US" altLang="zh-CN" sz="1800">
                <a:effectLst/>
                <a:ea typeface="宋体" panose="02010600030101010101" pitchFamily="2" charset="-122"/>
                <a:cs typeface="Times New Roman" panose="02020603050405020304" pitchFamily="18" charset="0"/>
              </a:rPr>
              <a:t>3</a:t>
            </a:r>
            <a:r>
              <a:rPr lang="zh-CN" altLang="en-US" sz="1800">
                <a:effectLst/>
                <a:ea typeface="宋体" panose="02010600030101010101" pitchFamily="2" charset="-122"/>
                <a:cs typeface="Times New Roman" panose="02020603050405020304" pitchFamily="18" charset="0"/>
              </a:rPr>
              <a:t>、数据中心之间的数据状态同步。</a:t>
            </a:r>
          </a:p>
        </p:txBody>
      </p:sp>
      <p:sp>
        <p:nvSpPr>
          <p:cNvPr id="7" name="文本框 6">
            <a:extLst>
              <a:ext uri="{FF2B5EF4-FFF2-40B4-BE49-F238E27FC236}">
                <a16:creationId xmlns:a16="http://schemas.microsoft.com/office/drawing/2014/main" id="{FB6A190B-E4C9-4CAB-B3CB-282EA943D084}"/>
              </a:ext>
            </a:extLst>
          </p:cNvPr>
          <p:cNvSpPr txBox="1"/>
          <p:nvPr/>
        </p:nvSpPr>
        <p:spPr>
          <a:xfrm>
            <a:off x="759656" y="4789476"/>
            <a:ext cx="10213144" cy="646331"/>
          </a:xfrm>
          <a:prstGeom prst="rect">
            <a:avLst/>
          </a:prstGeom>
          <a:noFill/>
        </p:spPr>
        <p:txBody>
          <a:bodyPr wrap="square">
            <a:spAutoFit/>
          </a:bodyPr>
          <a:lstStyle/>
          <a:p>
            <a:r>
              <a:rPr lang="zh-CN" altLang="zh-CN" sz="1800">
                <a:effectLst/>
                <a:ea typeface="宋体" panose="02010600030101010101" pitchFamily="2" charset="-122"/>
                <a:cs typeface="Times New Roman" panose="02020603050405020304" pitchFamily="18" charset="0"/>
              </a:rPr>
              <a:t>形成类似于</a:t>
            </a:r>
            <a:r>
              <a:rPr lang="en-US" altLang="zh-CN" sz="1800">
                <a:effectLst/>
                <a:ea typeface="宋体" panose="02010600030101010101" pitchFamily="2" charset="-122"/>
                <a:cs typeface="Times New Roman" panose="02020603050405020304" pitchFamily="18" charset="0"/>
              </a:rPr>
              <a:t>{Source site, Dest site, QoS}</a:t>
            </a:r>
            <a:r>
              <a:rPr lang="zh-CN" altLang="zh-CN" sz="1800">
                <a:effectLst/>
                <a:ea typeface="宋体" panose="02010600030101010101" pitchFamily="2" charset="-122"/>
                <a:cs typeface="Times New Roman" panose="02020603050405020304" pitchFamily="18" charset="0"/>
              </a:rPr>
              <a:t>这样的三元组。之后，</a:t>
            </a:r>
            <a:r>
              <a:rPr lang="en-US" altLang="zh-CN" sz="1800">
                <a:effectLst/>
                <a:ea typeface="宋体" panose="02010600030101010101" pitchFamily="2" charset="-122"/>
                <a:cs typeface="Times New Roman" panose="02020603050405020304" pitchFamily="18" charset="0"/>
              </a:rPr>
              <a:t>TE server</a:t>
            </a:r>
            <a:r>
              <a:rPr lang="zh-CN" altLang="zh-CN" sz="1800">
                <a:effectLst/>
                <a:ea typeface="宋体" panose="02010600030101010101" pitchFamily="2" charset="-122"/>
                <a:cs typeface="Times New Roman" panose="02020603050405020304" pitchFamily="18" charset="0"/>
              </a:rPr>
              <a:t>就会根据传来的元组信息，结合链路状态为其分配当下的路由。</a:t>
            </a:r>
            <a:endParaRPr lang="zh-CN" altLang="en-US"/>
          </a:p>
        </p:txBody>
      </p:sp>
    </p:spTree>
    <p:extLst>
      <p:ext uri="{BB962C8B-B14F-4D97-AF65-F5344CB8AC3E}">
        <p14:creationId xmlns:p14="http://schemas.microsoft.com/office/powerpoint/2010/main" val="3808578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6B6B563-53A6-4B6B-88D1-CA48DE825D62}"/>
              </a:ext>
            </a:extLst>
          </p:cNvPr>
          <p:cNvSpPr txBox="1"/>
          <p:nvPr/>
        </p:nvSpPr>
        <p:spPr>
          <a:xfrm>
            <a:off x="759656" y="1069145"/>
            <a:ext cx="3519381" cy="461665"/>
          </a:xfrm>
          <a:prstGeom prst="rect">
            <a:avLst/>
          </a:prstGeom>
          <a:noFill/>
        </p:spPr>
        <p:txBody>
          <a:bodyPr wrap="square" rtlCol="0">
            <a:spAutoFit/>
          </a:bodyPr>
          <a:lstStyle/>
          <a:p>
            <a:r>
              <a:rPr lang="zh-CN" altLang="en-US" sz="2400"/>
              <a:t>逐步改进的</a:t>
            </a:r>
            <a:r>
              <a:rPr lang="en-US" altLang="zh-CN" sz="2400"/>
              <a:t>SDN</a:t>
            </a:r>
            <a:r>
              <a:rPr lang="zh-CN" altLang="en-US" sz="2400"/>
              <a:t>网络架构</a:t>
            </a:r>
          </a:p>
        </p:txBody>
      </p:sp>
      <p:sp>
        <p:nvSpPr>
          <p:cNvPr id="9" name="Rectangle 4">
            <a:extLst>
              <a:ext uri="{FF2B5EF4-FFF2-40B4-BE49-F238E27FC236}">
                <a16:creationId xmlns:a16="http://schemas.microsoft.com/office/drawing/2014/main" id="{DE8B063B-90A7-4543-B519-C6E51E3FCBF4}"/>
              </a:ext>
            </a:extLst>
          </p:cNvPr>
          <p:cNvSpPr>
            <a:spLocks noChangeArrowheads="1"/>
          </p:cNvSpPr>
          <p:nvPr/>
        </p:nvSpPr>
        <p:spPr bwMode="auto">
          <a:xfrm>
            <a:off x="759657" y="1729838"/>
            <a:ext cx="6369112" cy="170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R="0" lvl="0" indent="0" fontAlgn="base">
              <a:lnSpc>
                <a:spcPct val="100000"/>
              </a:lnSpc>
              <a:spcBef>
                <a:spcPct val="0"/>
              </a:spcBef>
              <a:spcAft>
                <a:spcPct val="0"/>
              </a:spcAft>
              <a:buClrTx/>
              <a:buSzTx/>
              <a:tabLst/>
            </a:pPr>
            <a:r>
              <a:rPr lang="en-US" altLang="zh-CN" sz="1800">
                <a:effectLst/>
                <a:latin typeface="宋体" panose="02010600030101010101" pitchFamily="2" charset="-122"/>
                <a:cs typeface="Times New Roman" panose="02020603050405020304" pitchFamily="18" charset="0"/>
              </a:rPr>
              <a:t>Google</a:t>
            </a:r>
            <a:r>
              <a:rPr lang="zh-CN" altLang="zh-CN" sz="1800">
                <a:effectLst/>
                <a:ea typeface="宋体" panose="02010600030101010101" pitchFamily="2" charset="-122"/>
                <a:cs typeface="Times New Roman" panose="02020603050405020304" pitchFamily="18" charset="0"/>
              </a:rPr>
              <a:t>并不是直接将数据中心改造为</a:t>
            </a:r>
            <a:r>
              <a:rPr lang="en-US" altLang="zh-CN" sz="1800">
                <a:effectLst/>
                <a:ea typeface="宋体" panose="02010600030101010101" pitchFamily="2" charset="-122"/>
                <a:cs typeface="Times New Roman" panose="02020603050405020304" pitchFamily="18" charset="0"/>
              </a:rPr>
              <a:t>SDN</a:t>
            </a:r>
            <a:r>
              <a:rPr lang="zh-CN" altLang="zh-CN" sz="1800">
                <a:effectLst/>
                <a:ea typeface="宋体" panose="02010600030101010101" pitchFamily="2" charset="-122"/>
                <a:cs typeface="Times New Roman" panose="02020603050405020304" pitchFamily="18" charset="0"/>
              </a:rPr>
              <a:t>架构的，而是在其之上不断扩充</a:t>
            </a:r>
            <a:r>
              <a:rPr lang="en-US" altLang="zh-CN" sz="1800">
                <a:effectLst/>
                <a:ea typeface="宋体" panose="02010600030101010101" pitchFamily="2" charset="-122"/>
                <a:cs typeface="Times New Roman" panose="02020603050405020304" pitchFamily="18" charset="0"/>
              </a:rPr>
              <a:t>SDN</a:t>
            </a:r>
            <a:r>
              <a:rPr lang="zh-CN" altLang="zh-CN" sz="1800">
                <a:effectLst/>
                <a:ea typeface="宋体" panose="02010600030101010101" pitchFamily="2" charset="-122"/>
                <a:cs typeface="Times New Roman" panose="02020603050405020304" pitchFamily="18" charset="0"/>
              </a:rPr>
              <a:t>的关键模块来逐步实现软件定义网络这一规划的。具体的，</a:t>
            </a:r>
            <a:r>
              <a:rPr lang="en-US" altLang="zh-CN" sz="1800">
                <a:effectLst/>
                <a:ea typeface="宋体" panose="02010600030101010101" pitchFamily="2" charset="-122"/>
                <a:cs typeface="Times New Roman" panose="02020603050405020304" pitchFamily="18" charset="0"/>
              </a:rPr>
              <a:t>Google</a:t>
            </a:r>
            <a:r>
              <a:rPr lang="zh-CN" altLang="zh-CN" sz="1800">
                <a:effectLst/>
                <a:ea typeface="宋体" panose="02010600030101010101" pitchFamily="2" charset="-122"/>
                <a:cs typeface="Times New Roman" panose="02020603050405020304" pitchFamily="18" charset="0"/>
              </a:rPr>
              <a:t>先是将控制器融入到传统网络中，但并不完全取代接管控制平面，而是采取控制和原有路由相结合的方式，交换机既可以从控制器中获得转发规则，也能由原来的路由协议计算转发规则。</a:t>
            </a:r>
            <a:endParaRPr lang="zh-CN" altLang="zh-CN">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492459A5-8577-4A4E-A0B8-7D1B9E89954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303567" y="1299968"/>
            <a:ext cx="4278630" cy="3398520"/>
          </a:xfrm>
          <a:prstGeom prst="rect">
            <a:avLst/>
          </a:prstGeom>
          <a:noFill/>
          <a:ln>
            <a:noFill/>
          </a:ln>
        </p:spPr>
      </p:pic>
    </p:spTree>
    <p:extLst>
      <p:ext uri="{BB962C8B-B14F-4D97-AF65-F5344CB8AC3E}">
        <p14:creationId xmlns:p14="http://schemas.microsoft.com/office/powerpoint/2010/main" val="2901118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6B6B563-53A6-4B6B-88D1-CA48DE825D62}"/>
              </a:ext>
            </a:extLst>
          </p:cNvPr>
          <p:cNvSpPr txBox="1"/>
          <p:nvPr/>
        </p:nvSpPr>
        <p:spPr>
          <a:xfrm>
            <a:off x="759656" y="1069145"/>
            <a:ext cx="1547445" cy="461665"/>
          </a:xfrm>
          <a:prstGeom prst="rect">
            <a:avLst/>
          </a:prstGeom>
          <a:noFill/>
        </p:spPr>
        <p:txBody>
          <a:bodyPr wrap="square" rtlCol="0">
            <a:spAutoFit/>
          </a:bodyPr>
          <a:lstStyle/>
          <a:p>
            <a:r>
              <a:rPr lang="zh-CN" altLang="en-US" sz="2400"/>
              <a:t>流量工程</a:t>
            </a:r>
          </a:p>
        </p:txBody>
      </p:sp>
      <p:sp>
        <p:nvSpPr>
          <p:cNvPr id="9" name="Rectangle 4">
            <a:extLst>
              <a:ext uri="{FF2B5EF4-FFF2-40B4-BE49-F238E27FC236}">
                <a16:creationId xmlns:a16="http://schemas.microsoft.com/office/drawing/2014/main" id="{DE8B063B-90A7-4543-B519-C6E51E3FCBF4}"/>
              </a:ext>
            </a:extLst>
          </p:cNvPr>
          <p:cNvSpPr>
            <a:spLocks noChangeArrowheads="1"/>
          </p:cNvSpPr>
          <p:nvPr/>
        </p:nvSpPr>
        <p:spPr bwMode="auto">
          <a:xfrm>
            <a:off x="875338" y="2090643"/>
            <a:ext cx="4211567" cy="1985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R="0" lvl="0" indent="0" fontAlgn="base">
              <a:lnSpc>
                <a:spcPct val="100000"/>
              </a:lnSpc>
              <a:spcBef>
                <a:spcPct val="0"/>
              </a:spcBef>
              <a:spcAft>
                <a:spcPct val="0"/>
              </a:spcAft>
              <a:buClrTx/>
              <a:buSzTx/>
              <a:tabLst/>
            </a:pPr>
            <a:r>
              <a:rPr lang="en-US" altLang="zh-CN">
                <a:ea typeface="宋体" panose="02010600030101010101" pitchFamily="2" charset="-122"/>
                <a:cs typeface="Times New Roman" panose="02020603050405020304" pitchFamily="18" charset="0"/>
              </a:rPr>
              <a:t>TE server</a:t>
            </a:r>
            <a:r>
              <a:rPr lang="zh-CN" altLang="en-US">
                <a:ea typeface="宋体" panose="02010600030101010101" pitchFamily="2" charset="-122"/>
                <a:cs typeface="Times New Roman" panose="02020603050405020304" pitchFamily="18" charset="0"/>
              </a:rPr>
              <a:t>的输入，一个是</a:t>
            </a:r>
            <a:r>
              <a:rPr lang="en-US" altLang="zh-CN">
                <a:ea typeface="宋体" panose="02010600030101010101" pitchFamily="2" charset="-122"/>
                <a:cs typeface="Times New Roman" panose="02020603050405020304" pitchFamily="18" charset="0"/>
              </a:rPr>
              <a:t>FGs</a:t>
            </a:r>
            <a:r>
              <a:rPr lang="zh-CN" altLang="en-US">
                <a:ea typeface="宋体" panose="02010600030101010101" pitchFamily="2" charset="-122"/>
                <a:cs typeface="Times New Roman" panose="02020603050405020304" pitchFamily="18" charset="0"/>
              </a:rPr>
              <a:t>，即由应用的</a:t>
            </a:r>
            <a:r>
              <a:rPr lang="en-US" altLang="zh-CN">
                <a:ea typeface="宋体" panose="02010600030101010101" pitchFamily="2" charset="-122"/>
                <a:cs typeface="Times New Roman" panose="02020603050405020304" pitchFamily="18" charset="0"/>
              </a:rPr>
              <a:t>{Source site, Dest site, QoS</a:t>
            </a:r>
            <a:r>
              <a:rPr lang="zh-CN" altLang="en-US">
                <a:ea typeface="宋体" panose="02010600030101010101" pitchFamily="2" charset="-122"/>
                <a:cs typeface="Times New Roman" panose="02020603050405020304" pitchFamily="18" charset="0"/>
              </a:rPr>
              <a:t>，</a:t>
            </a:r>
            <a:r>
              <a:rPr lang="en-US" altLang="zh-CN">
                <a:ea typeface="宋体" panose="02010600030101010101" pitchFamily="2" charset="-122"/>
                <a:cs typeface="Times New Roman" panose="02020603050405020304" pitchFamily="18" charset="0"/>
              </a:rPr>
              <a:t>bandwidth}</a:t>
            </a:r>
            <a:r>
              <a:rPr lang="zh-CN" altLang="en-US">
                <a:ea typeface="宋体" panose="02010600030101010101" pitchFamily="2" charset="-122"/>
                <a:cs typeface="Times New Roman" panose="02020603050405020304" pitchFamily="18" charset="0"/>
              </a:rPr>
              <a:t>组成的四元组，另一个是网络拓扑信息，是由控制器传来的。</a:t>
            </a:r>
            <a:r>
              <a:rPr lang="en-US" altLang="zh-CN">
                <a:ea typeface="宋体" panose="02010600030101010101" pitchFamily="2" charset="-122"/>
                <a:cs typeface="Times New Roman" panose="02020603050405020304" pitchFamily="18" charset="0"/>
              </a:rPr>
              <a:t>TE</a:t>
            </a:r>
            <a:r>
              <a:rPr lang="zh-CN" altLang="en-US">
                <a:ea typeface="宋体" panose="02010600030101010101" pitchFamily="2" charset="-122"/>
                <a:cs typeface="Times New Roman" panose="02020603050405020304" pitchFamily="18" charset="0"/>
              </a:rPr>
              <a:t>算法的目标就是根据现有网路拓扑信息，结合应用的优先级为其分配具体的连路隧道，并为之分配相适应的带宽。</a:t>
            </a:r>
            <a:endParaRPr lang="zh-CN" altLang="zh-CN">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60C9C6B1-4E57-42EE-A2B9-4275C9566F08}"/>
              </a:ext>
            </a:extLst>
          </p:cNvPr>
          <p:cNvPicPr/>
          <p:nvPr/>
        </p:nvPicPr>
        <p:blipFill rotWithShape="1">
          <a:blip r:embed="rId2"/>
          <a:srcRect b="11899"/>
          <a:stretch/>
        </p:blipFill>
        <p:spPr bwMode="auto">
          <a:xfrm>
            <a:off x="5199553" y="734654"/>
            <a:ext cx="6842794" cy="405928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06723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6B6B563-53A6-4B6B-88D1-CA48DE825D62}"/>
              </a:ext>
            </a:extLst>
          </p:cNvPr>
          <p:cNvSpPr txBox="1"/>
          <p:nvPr/>
        </p:nvSpPr>
        <p:spPr>
          <a:xfrm>
            <a:off x="759656" y="1069145"/>
            <a:ext cx="1547445" cy="461665"/>
          </a:xfrm>
          <a:prstGeom prst="rect">
            <a:avLst/>
          </a:prstGeom>
          <a:noFill/>
        </p:spPr>
        <p:txBody>
          <a:bodyPr wrap="square" rtlCol="0">
            <a:spAutoFit/>
          </a:bodyPr>
          <a:lstStyle/>
          <a:p>
            <a:r>
              <a:rPr lang="zh-CN" altLang="en-US" sz="2400"/>
              <a:t>流量工程</a:t>
            </a:r>
          </a:p>
        </p:txBody>
      </p:sp>
      <p:sp>
        <p:nvSpPr>
          <p:cNvPr id="9" name="Rectangle 4">
            <a:extLst>
              <a:ext uri="{FF2B5EF4-FFF2-40B4-BE49-F238E27FC236}">
                <a16:creationId xmlns:a16="http://schemas.microsoft.com/office/drawing/2014/main" id="{DE8B063B-90A7-4543-B519-C6E51E3FCBF4}"/>
              </a:ext>
            </a:extLst>
          </p:cNvPr>
          <p:cNvSpPr>
            <a:spLocks noChangeArrowheads="1"/>
          </p:cNvSpPr>
          <p:nvPr/>
        </p:nvSpPr>
        <p:spPr bwMode="auto">
          <a:xfrm>
            <a:off x="759656" y="1915947"/>
            <a:ext cx="9094285" cy="87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R="0" lvl="0" indent="0" fontAlgn="base">
              <a:lnSpc>
                <a:spcPct val="100000"/>
              </a:lnSpc>
              <a:spcBef>
                <a:spcPct val="0"/>
              </a:spcBef>
              <a:spcAft>
                <a:spcPct val="0"/>
              </a:spcAft>
              <a:buClrTx/>
              <a:buSzTx/>
              <a:tabLst/>
            </a:pPr>
            <a:r>
              <a:rPr lang="zh-CN" altLang="zh-CN" sz="1800">
                <a:effectLst/>
                <a:ea typeface="宋体" panose="02010600030101010101" pitchFamily="2" charset="-122"/>
                <a:cs typeface="Times New Roman" panose="02020603050405020304" pitchFamily="18" charset="0"/>
              </a:rPr>
              <a:t>从逻辑上为之分配路由之后，还要从具体的链路上也要做好分配。这一部分无法达到最优化求解，因为硬件级的流量控制无法做到绝对精细划分，因此</a:t>
            </a:r>
            <a:r>
              <a:rPr lang="en-US" altLang="zh-CN" sz="1800">
                <a:effectLst/>
                <a:ea typeface="宋体" panose="02010600030101010101" pitchFamily="2" charset="-122"/>
                <a:cs typeface="Times New Roman" panose="02020603050405020304" pitchFamily="18" charset="0"/>
              </a:rPr>
              <a:t>Google</a:t>
            </a:r>
            <a:r>
              <a:rPr lang="zh-CN" altLang="zh-CN" sz="1800">
                <a:effectLst/>
                <a:ea typeface="宋体" panose="02010600030101010101" pitchFamily="2" charset="-122"/>
                <a:cs typeface="Times New Roman" panose="02020603050405020304" pitchFamily="18" charset="0"/>
              </a:rPr>
              <a:t>通过贪心算法来为不同路由分配具体链路。</a:t>
            </a:r>
            <a:endParaRPr lang="zh-CN" altLang="zh-CN">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31D229A0-7B11-4335-9A6F-E3CAAEAE8B8A}"/>
              </a:ext>
            </a:extLst>
          </p:cNvPr>
          <p:cNvSpPr txBox="1"/>
          <p:nvPr/>
        </p:nvSpPr>
        <p:spPr>
          <a:xfrm>
            <a:off x="481613" y="2967335"/>
            <a:ext cx="7250838" cy="923330"/>
          </a:xfrm>
          <a:prstGeom prst="rect">
            <a:avLst/>
          </a:prstGeom>
          <a:noFill/>
        </p:spPr>
        <p:txBody>
          <a:bodyPr wrap="square">
            <a:spAutoFit/>
          </a:bodyPr>
          <a:lstStyle/>
          <a:p>
            <a:pPr indent="266700"/>
            <a:r>
              <a:rPr lang="en-US" altLang="zh-CN" sz="1800" kern="100">
                <a:effectLst/>
                <a:latin typeface="宋体" panose="02010600030101010101" pitchFamily="2" charset="-122"/>
                <a:ea typeface="等线" panose="02010600030101010101" pitchFamily="2" charset="-122"/>
                <a:cs typeface="Times New Roman" panose="02020603050405020304" pitchFamily="18" charset="0"/>
              </a:rPr>
              <a:t>1</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、将隧道进行分裂，并对每个分得的流量向下取整。</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indent="266700"/>
            <a:r>
              <a:rPr lang="en-US" altLang="zh-CN" sz="1800" kern="100">
                <a:effectLst/>
                <a:latin typeface="宋体" panose="02010600030101010101" pitchFamily="2" charset="-122"/>
                <a:ea typeface="等线" panose="02010600030101010101" pitchFamily="2" charset="-122"/>
                <a:cs typeface="Times New Roman" panose="02020603050405020304" pitchFamily="18" charset="0"/>
              </a:rPr>
              <a:t>2</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、对每一个单独的分裂的小的隧道，作为因子，分配给相应流。</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indent="266700"/>
            <a:r>
              <a:rPr lang="en-US" altLang="zh-CN" sz="1800" kern="100">
                <a:effectLst/>
                <a:latin typeface="宋体" panose="02010600030101010101" pitchFamily="2" charset="-122"/>
                <a:ea typeface="等线" panose="02010600030101010101" pitchFamily="2" charset="-122"/>
                <a:cs typeface="Times New Roman" panose="02020603050405020304" pitchFamily="18" charset="0"/>
              </a:rPr>
              <a:t>3</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、如果分配完毕则结束，否则进入</a:t>
            </a:r>
            <a:r>
              <a:rPr lang="en-US" altLang="zh-CN" sz="1800" kern="100">
                <a:effectLst/>
                <a:latin typeface="等线" panose="02010600030101010101" pitchFamily="2" charset="-122"/>
                <a:ea typeface="宋体" panose="02010600030101010101" pitchFamily="2" charset="-122"/>
                <a:cs typeface="Times New Roman" panose="02020603050405020304" pitchFamily="18" charset="0"/>
              </a:rPr>
              <a:t>2</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1086BCF3-52CD-407D-A869-C5D576D64AE3}"/>
              </a:ext>
            </a:extLst>
          </p:cNvPr>
          <p:cNvPicPr/>
          <p:nvPr/>
        </p:nvPicPr>
        <p:blipFill>
          <a:blip r:embed="rId2"/>
          <a:stretch>
            <a:fillRect/>
          </a:stretch>
        </p:blipFill>
        <p:spPr>
          <a:xfrm>
            <a:off x="7450490" y="2967335"/>
            <a:ext cx="3563832" cy="2641054"/>
          </a:xfrm>
          <a:prstGeom prst="rect">
            <a:avLst/>
          </a:prstGeom>
        </p:spPr>
      </p:pic>
    </p:spTree>
    <p:extLst>
      <p:ext uri="{BB962C8B-B14F-4D97-AF65-F5344CB8AC3E}">
        <p14:creationId xmlns:p14="http://schemas.microsoft.com/office/powerpoint/2010/main" val="4001680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6B6B563-53A6-4B6B-88D1-CA48DE825D62}"/>
              </a:ext>
            </a:extLst>
          </p:cNvPr>
          <p:cNvSpPr txBox="1"/>
          <p:nvPr/>
        </p:nvSpPr>
        <p:spPr>
          <a:xfrm>
            <a:off x="759656" y="1069145"/>
            <a:ext cx="2338651" cy="461665"/>
          </a:xfrm>
          <a:prstGeom prst="rect">
            <a:avLst/>
          </a:prstGeom>
          <a:noFill/>
        </p:spPr>
        <p:txBody>
          <a:bodyPr wrap="square" rtlCol="0">
            <a:spAutoFit/>
          </a:bodyPr>
          <a:lstStyle/>
          <a:p>
            <a:r>
              <a:rPr lang="zh-CN" altLang="en-US" sz="2400"/>
              <a:t>部署效果</a:t>
            </a:r>
          </a:p>
        </p:txBody>
      </p:sp>
      <p:sp>
        <p:nvSpPr>
          <p:cNvPr id="9" name="Rectangle 4">
            <a:extLst>
              <a:ext uri="{FF2B5EF4-FFF2-40B4-BE49-F238E27FC236}">
                <a16:creationId xmlns:a16="http://schemas.microsoft.com/office/drawing/2014/main" id="{DE8B063B-90A7-4543-B519-C6E51E3FCBF4}"/>
              </a:ext>
            </a:extLst>
          </p:cNvPr>
          <p:cNvSpPr>
            <a:spLocks noChangeArrowheads="1"/>
          </p:cNvSpPr>
          <p:nvPr/>
        </p:nvSpPr>
        <p:spPr bwMode="auto">
          <a:xfrm>
            <a:off x="759656" y="1933703"/>
            <a:ext cx="9094285" cy="87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R="0" lvl="0" indent="0" fontAlgn="base">
              <a:lnSpc>
                <a:spcPct val="100000"/>
              </a:lnSpc>
              <a:spcBef>
                <a:spcPct val="0"/>
              </a:spcBef>
              <a:spcAft>
                <a:spcPct val="0"/>
              </a:spcAft>
              <a:buClrTx/>
              <a:buSzTx/>
              <a:tabLst/>
            </a:pPr>
            <a:r>
              <a:rPr lang="zh-CN" altLang="zh-CN" sz="1800">
                <a:effectLst/>
                <a:ea typeface="宋体" panose="02010600030101010101" pitchFamily="2" charset="-122"/>
                <a:cs typeface="Times New Roman" panose="02020603050405020304" pitchFamily="18" charset="0"/>
              </a:rPr>
              <a:t>从</a:t>
            </a:r>
            <a:r>
              <a:rPr lang="en-US" altLang="zh-CN" sz="1800">
                <a:effectLst/>
                <a:ea typeface="宋体" panose="02010600030101010101" pitchFamily="2" charset="-122"/>
                <a:cs typeface="Times New Roman" panose="02020603050405020304" pitchFamily="18" charset="0"/>
              </a:rPr>
              <a:t>Google</a:t>
            </a:r>
            <a:r>
              <a:rPr lang="zh-CN" altLang="zh-CN" sz="1800">
                <a:effectLst/>
                <a:ea typeface="宋体" panose="02010600030101010101" pitchFamily="2" charset="-122"/>
                <a:cs typeface="Times New Roman" panose="02020603050405020304" pitchFamily="18" charset="0"/>
              </a:rPr>
              <a:t>开始逐步加入控制器，到后来完全部署</a:t>
            </a:r>
            <a:r>
              <a:rPr lang="en-US" altLang="zh-CN" sz="1800">
                <a:effectLst/>
                <a:ea typeface="宋体" panose="02010600030101010101" pitchFamily="2" charset="-122"/>
                <a:cs typeface="Times New Roman" panose="02020603050405020304" pitchFamily="18" charset="0"/>
              </a:rPr>
              <a:t>SDN</a:t>
            </a:r>
            <a:r>
              <a:rPr lang="zh-CN" altLang="zh-CN" sz="1800">
                <a:effectLst/>
                <a:ea typeface="宋体" panose="02010600030101010101" pitchFamily="2" charset="-122"/>
                <a:cs typeface="Times New Roman" panose="02020603050405020304" pitchFamily="18" charset="0"/>
              </a:rPr>
              <a:t>网络，可以看到随着时间的推移，该网络所能够支撑的流量越发的庞大，这至少证明了</a:t>
            </a:r>
            <a:r>
              <a:rPr lang="en-US" altLang="zh-CN" sz="1800">
                <a:effectLst/>
                <a:ea typeface="宋体" panose="02010600030101010101" pitchFamily="2" charset="-122"/>
                <a:cs typeface="Times New Roman" panose="02020603050405020304" pitchFamily="18" charset="0"/>
              </a:rPr>
              <a:t>B4</a:t>
            </a:r>
            <a:r>
              <a:rPr lang="zh-CN" altLang="zh-CN" sz="1800">
                <a:effectLst/>
                <a:ea typeface="宋体" panose="02010600030101010101" pitchFamily="2" charset="-122"/>
                <a:cs typeface="Times New Roman" panose="02020603050405020304" pitchFamily="18" charset="0"/>
              </a:rPr>
              <a:t>架构的成功性。另外从图也可以看出</a:t>
            </a:r>
            <a:r>
              <a:rPr lang="en-US" altLang="zh-CN" sz="1800">
                <a:effectLst/>
                <a:ea typeface="宋体" panose="02010600030101010101" pitchFamily="2" charset="-122"/>
                <a:cs typeface="Times New Roman" panose="02020603050405020304" pitchFamily="18" charset="0"/>
              </a:rPr>
              <a:t>B4</a:t>
            </a:r>
            <a:r>
              <a:rPr lang="zh-CN" altLang="zh-CN" sz="1800">
                <a:effectLst/>
                <a:ea typeface="宋体" panose="02010600030101010101" pitchFamily="2" charset="-122"/>
                <a:cs typeface="Times New Roman" panose="02020603050405020304" pitchFamily="18" charset="0"/>
              </a:rPr>
              <a:t>架构的优势，从原来链路利用率只有</a:t>
            </a:r>
            <a:r>
              <a:rPr lang="en-US" altLang="zh-CN" sz="1800">
                <a:effectLst/>
                <a:ea typeface="宋体" panose="02010600030101010101" pitchFamily="2" charset="-122"/>
                <a:cs typeface="Times New Roman" panose="02020603050405020304" pitchFamily="18" charset="0"/>
              </a:rPr>
              <a:t>30%</a:t>
            </a:r>
            <a:r>
              <a:rPr lang="zh-CN" altLang="zh-CN" sz="1800">
                <a:effectLst/>
                <a:ea typeface="宋体" panose="02010600030101010101" pitchFamily="2" charset="-122"/>
                <a:cs typeface="Times New Roman" panose="02020603050405020304" pitchFamily="18" charset="0"/>
              </a:rPr>
              <a:t>到至今的</a:t>
            </a:r>
            <a:r>
              <a:rPr lang="en-US" altLang="zh-CN" sz="1800">
                <a:effectLst/>
                <a:ea typeface="宋体" panose="02010600030101010101" pitchFamily="2" charset="-122"/>
                <a:cs typeface="Times New Roman" panose="02020603050405020304" pitchFamily="18" charset="0"/>
              </a:rPr>
              <a:t>100%</a:t>
            </a:r>
            <a:r>
              <a:rPr lang="zh-CN" altLang="zh-CN" sz="1800">
                <a:effectLst/>
                <a:ea typeface="宋体" panose="02010600030101010101" pitchFamily="2" charset="-122"/>
                <a:cs typeface="Times New Roman" panose="02020603050405020304" pitchFamily="18" charset="0"/>
              </a:rPr>
              <a:t>。</a:t>
            </a:r>
            <a:endParaRPr lang="zh-CN" altLang="zh-CN">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1AB0E4C7-EDEC-4185-A50C-95365A54A1B9}"/>
              </a:ext>
            </a:extLst>
          </p:cNvPr>
          <p:cNvPicPr/>
          <p:nvPr/>
        </p:nvPicPr>
        <p:blipFill rotWithShape="1">
          <a:blip r:embed="rId2"/>
          <a:srcRect b="13429"/>
          <a:stretch/>
        </p:blipFill>
        <p:spPr bwMode="auto">
          <a:xfrm>
            <a:off x="632904" y="2810866"/>
            <a:ext cx="4800600" cy="2803525"/>
          </a:xfrm>
          <a:prstGeom prst="rect">
            <a:avLst/>
          </a:prstGeom>
          <a:ln>
            <a:noFill/>
          </a:ln>
          <a:extLst>
            <a:ext uri="{53640926-AAD7-44D8-BBD7-CCE9431645EC}">
              <a14:shadowObscured xmlns:a14="http://schemas.microsoft.com/office/drawing/2010/main"/>
            </a:ext>
          </a:extLst>
        </p:spPr>
      </p:pic>
      <p:pic>
        <p:nvPicPr>
          <p:cNvPr id="5" name="图片 4">
            <a:extLst>
              <a:ext uri="{FF2B5EF4-FFF2-40B4-BE49-F238E27FC236}">
                <a16:creationId xmlns:a16="http://schemas.microsoft.com/office/drawing/2014/main" id="{7AB6D70A-1919-4D51-A342-A1F4BE2E9370}"/>
              </a:ext>
            </a:extLst>
          </p:cNvPr>
          <p:cNvPicPr/>
          <p:nvPr/>
        </p:nvPicPr>
        <p:blipFill>
          <a:blip r:embed="rId3"/>
          <a:stretch>
            <a:fillRect/>
          </a:stretch>
        </p:blipFill>
        <p:spPr>
          <a:xfrm>
            <a:off x="6096000" y="2975614"/>
            <a:ext cx="5050274" cy="2143042"/>
          </a:xfrm>
          <a:prstGeom prst="rect">
            <a:avLst/>
          </a:prstGeom>
        </p:spPr>
      </p:pic>
    </p:spTree>
    <p:extLst>
      <p:ext uri="{BB962C8B-B14F-4D97-AF65-F5344CB8AC3E}">
        <p14:creationId xmlns:p14="http://schemas.microsoft.com/office/powerpoint/2010/main" val="237495823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1045</Words>
  <Application>Microsoft Office PowerPoint</Application>
  <PresentationFormat>宽屏</PresentationFormat>
  <Paragraphs>42</Paragraphs>
  <Slides>11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等线</vt:lpstr>
      <vt:lpstr>等线 Light</vt:lpstr>
      <vt:lpstr>华文新魏</vt:lpstr>
      <vt:lpstr>宋体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Wsp</dc:creator>
  <cp:lastModifiedBy>Wsp</cp:lastModifiedBy>
  <cp:revision>4</cp:revision>
  <dcterms:created xsi:type="dcterms:W3CDTF">2020-10-28T07:41:03Z</dcterms:created>
  <dcterms:modified xsi:type="dcterms:W3CDTF">2020-10-28T08:09:34Z</dcterms:modified>
</cp:coreProperties>
</file>