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7" r:id="rId1"/>
  </p:sldMasterIdLst>
  <p:notesMasterIdLst>
    <p:notesMasterId r:id="rId16"/>
  </p:notesMasterIdLst>
  <p:handoutMasterIdLst>
    <p:handoutMasterId r:id="rId17"/>
  </p:handoutMasterIdLst>
  <p:sldIdLst>
    <p:sldId id="4553" r:id="rId2"/>
    <p:sldId id="4552" r:id="rId3"/>
    <p:sldId id="4543" r:id="rId4"/>
    <p:sldId id="4556" r:id="rId5"/>
    <p:sldId id="4713" r:id="rId6"/>
    <p:sldId id="4704" r:id="rId7"/>
    <p:sldId id="4727" r:id="rId8"/>
    <p:sldId id="4505" r:id="rId9"/>
    <p:sldId id="4501" r:id="rId10"/>
    <p:sldId id="4538" r:id="rId11"/>
    <p:sldId id="4575" r:id="rId12"/>
    <p:sldId id="4578" r:id="rId13"/>
    <p:sldId id="4730" r:id="rId14"/>
    <p:sldId id="4579" r:id="rId15"/>
  </p:sldIdLst>
  <p:sldSz cx="12858750" cy="7232650"/>
  <p:notesSz cx="6858000" cy="9144000"/>
  <p:custDataLst>
    <p:tags r:id="rId18"/>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677" indent="-182539"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529" indent="-368251"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380" indent="-5539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232" indent="-739676"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5695" algn="l" defTabSz="914278"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2833" algn="l" defTabSz="914278"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199972" algn="l" defTabSz="914278"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111" algn="l" defTabSz="914278"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6E4F"/>
    <a:srgbClr val="73DB29"/>
    <a:srgbClr val="FED40D"/>
    <a:srgbClr val="3AD1B5"/>
    <a:srgbClr val="3F3F3F"/>
    <a:srgbClr val="900000"/>
    <a:srgbClr val="333F50"/>
    <a:srgbClr val="CA8F45"/>
    <a:srgbClr val="D14E5B"/>
    <a:srgbClr val="4BC1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5274" autoAdjust="0"/>
  </p:normalViewPr>
  <p:slideViewPr>
    <p:cSldViewPr>
      <p:cViewPr varScale="1">
        <p:scale>
          <a:sx n="117" d="100"/>
          <a:sy n="117" d="100"/>
        </p:scale>
        <p:origin x="108" y="186"/>
      </p:cViewPr>
      <p:guideLst>
        <p:guide orient="horz" pos="328"/>
        <p:guide pos="4050"/>
        <p:guide pos="557"/>
        <p:guide orient="horz" pos="4183"/>
        <p:guide pos="7497"/>
        <p:guide pos="6908"/>
      </p:guideLst>
    </p:cSldViewPr>
  </p:slideViewPr>
  <p:outlineViewPr>
    <p:cViewPr>
      <p:scale>
        <a:sx n="100" d="100"/>
        <a:sy n="100" d="100"/>
      </p:scale>
      <p:origin x="0" y="-10374"/>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pPr/>
              <a:t>21/1/5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pPr/>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21/1/5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552" algn="l" rtl="0" eaLnBrk="0" fontAlgn="base" hangingPunct="0">
      <a:spcBef>
        <a:spcPct val="30000"/>
      </a:spcBef>
      <a:spcAft>
        <a:spcPct val="0"/>
      </a:spcAft>
      <a:defRPr sz="1300" kern="1200">
        <a:solidFill>
          <a:schemeClr val="tx1"/>
        </a:solidFill>
        <a:latin typeface="+mn-lt"/>
        <a:ea typeface="+mn-ea"/>
        <a:cs typeface="+mn-cs"/>
      </a:defRPr>
    </a:lvl2pPr>
    <a:lvl3pPr marL="912691" algn="l" rtl="0" eaLnBrk="0" fontAlgn="base" hangingPunct="0">
      <a:spcBef>
        <a:spcPct val="30000"/>
      </a:spcBef>
      <a:spcAft>
        <a:spcPct val="0"/>
      </a:spcAft>
      <a:defRPr sz="1300" kern="1200">
        <a:solidFill>
          <a:schemeClr val="tx1"/>
        </a:solidFill>
        <a:latin typeface="+mn-lt"/>
        <a:ea typeface="+mn-ea"/>
        <a:cs typeface="+mn-cs"/>
      </a:defRPr>
    </a:lvl3pPr>
    <a:lvl4pPr marL="1369829" algn="l" rtl="0" eaLnBrk="0" fontAlgn="base" hangingPunct="0">
      <a:spcBef>
        <a:spcPct val="30000"/>
      </a:spcBef>
      <a:spcAft>
        <a:spcPct val="0"/>
      </a:spcAft>
      <a:defRPr sz="1300" kern="1200">
        <a:solidFill>
          <a:schemeClr val="tx1"/>
        </a:solidFill>
        <a:latin typeface="+mn-lt"/>
        <a:ea typeface="+mn-ea"/>
        <a:cs typeface="+mn-cs"/>
      </a:defRPr>
    </a:lvl4pPr>
    <a:lvl5pPr marL="1826969" algn="l" rtl="0" eaLnBrk="0" fontAlgn="base" hangingPunct="0">
      <a:spcBef>
        <a:spcPct val="30000"/>
      </a:spcBef>
      <a:spcAft>
        <a:spcPct val="0"/>
      </a:spcAft>
      <a:defRPr sz="1300" kern="1200">
        <a:solidFill>
          <a:schemeClr val="tx1"/>
        </a:solidFill>
        <a:latin typeface="+mn-lt"/>
        <a:ea typeface="+mn-ea"/>
        <a:cs typeface="+mn-cs"/>
      </a:defRPr>
    </a:lvl5pPr>
    <a:lvl6pPr marL="2285187" algn="l" defTabSz="914075" rtl="0" eaLnBrk="1" latinLnBrk="0" hangingPunct="1">
      <a:defRPr sz="1300" kern="1200">
        <a:solidFill>
          <a:schemeClr val="tx1"/>
        </a:solidFill>
        <a:latin typeface="+mn-lt"/>
        <a:ea typeface="+mn-ea"/>
        <a:cs typeface="+mn-cs"/>
      </a:defRPr>
    </a:lvl6pPr>
    <a:lvl7pPr marL="2742225" algn="l" defTabSz="914075" rtl="0" eaLnBrk="1" latinLnBrk="0" hangingPunct="1">
      <a:defRPr sz="1300" kern="1200">
        <a:solidFill>
          <a:schemeClr val="tx1"/>
        </a:solidFill>
        <a:latin typeface="+mn-lt"/>
        <a:ea typeface="+mn-ea"/>
        <a:cs typeface="+mn-cs"/>
      </a:defRPr>
    </a:lvl7pPr>
    <a:lvl8pPr marL="3199264" algn="l" defTabSz="914075" rtl="0" eaLnBrk="1" latinLnBrk="0" hangingPunct="1">
      <a:defRPr sz="1300" kern="1200">
        <a:solidFill>
          <a:schemeClr val="tx1"/>
        </a:solidFill>
        <a:latin typeface="+mn-lt"/>
        <a:ea typeface="+mn-ea"/>
        <a:cs typeface="+mn-cs"/>
      </a:defRPr>
    </a:lvl8pPr>
    <a:lvl9pPr marL="3656299" algn="l" defTabSz="91407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2778227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2778227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pPr/>
              <a:t>9</a:t>
            </a:fld>
            <a:endParaRPr lang="zh-CN" altLang="en-US"/>
          </a:p>
        </p:txBody>
      </p:sp>
    </p:spTree>
    <p:extLst>
      <p:ext uri="{BB962C8B-B14F-4D97-AF65-F5344CB8AC3E}">
        <p14:creationId xmlns:p14="http://schemas.microsoft.com/office/powerpoint/2010/main" val="3219117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pPr/>
              <a:t>21/1/5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pPr/>
              <a:t>‹#›</a:t>
            </a:fld>
            <a:endParaRPr lang="zh-CN" altLang="en-US"/>
          </a:p>
        </p:txBody>
      </p:sp>
    </p:spTree>
    <p:extLst>
      <p:ext uri="{BB962C8B-B14F-4D97-AF65-F5344CB8AC3E}">
        <p14:creationId xmlns:p14="http://schemas.microsoft.com/office/powerpoint/2010/main" val="1933288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grpSp>
        <p:nvGrpSpPr>
          <p:cNvPr id="2" name="组合 1"/>
          <p:cNvGrpSpPr/>
          <p:nvPr userDrawn="1"/>
        </p:nvGrpSpPr>
        <p:grpSpPr>
          <a:xfrm>
            <a:off x="395894" y="0"/>
            <a:ext cx="148676" cy="1014708"/>
            <a:chOff x="281524" y="0"/>
            <a:chExt cx="105725" cy="721610"/>
          </a:xfrm>
          <a:solidFill>
            <a:schemeClr val="accent2"/>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userDrawn="1"/>
        </p:nvGrpSpPr>
        <p:grpSpPr>
          <a:xfrm rot="10800000">
            <a:off x="12377470" y="6978974"/>
            <a:ext cx="148676" cy="253676"/>
            <a:chOff x="281524" y="0"/>
            <a:chExt cx="105725" cy="721610"/>
          </a:xfrm>
          <a:solidFill>
            <a:srgbClr val="95BC49"/>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29963355"/>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内容页_6_2">
    <p:spTree>
      <p:nvGrpSpPr>
        <p:cNvPr id="1" name=""/>
        <p:cNvGrpSpPr/>
        <p:nvPr/>
      </p:nvGrpSpPr>
      <p:grpSpPr>
        <a:xfrm>
          <a:off x="0" y="0"/>
          <a:ext cx="0" cy="0"/>
          <a:chOff x="0" y="0"/>
          <a:chExt cx="0" cy="0"/>
        </a:xfrm>
      </p:grpSpPr>
      <p:sp>
        <p:nvSpPr>
          <p:cNvPr id="7" name="文本占位符 4"/>
          <p:cNvSpPr>
            <a:spLocks noGrp="1"/>
          </p:cNvSpPr>
          <p:nvPr>
            <p:ph type="body" sz="quarter" idx="10" hasCustomPrompt="1"/>
          </p:nvPr>
        </p:nvSpPr>
        <p:spPr>
          <a:xfrm>
            <a:off x="3670205" y="239081"/>
            <a:ext cx="5518345" cy="604729"/>
          </a:xfrm>
          <a:prstGeom prst="rect">
            <a:avLst/>
          </a:prstGeom>
        </p:spPr>
        <p:txBody>
          <a:bodyPr/>
          <a:lstStyle>
            <a:lvl1pPr marL="0" indent="0" algn="ctr">
              <a:lnSpc>
                <a:spcPct val="100000"/>
              </a:lnSpc>
              <a:buNone/>
              <a:defRPr sz="3400" b="1">
                <a:solidFill>
                  <a:schemeClr val="tx2">
                    <a:lumMod val="7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YOUR</a:t>
            </a:r>
            <a:r>
              <a:rPr kumimoji="1" lang="zh-CN" altLang="en-US" dirty="0"/>
              <a:t> </a:t>
            </a:r>
            <a:r>
              <a:rPr kumimoji="1" lang="en-US" altLang="zh-CN" dirty="0"/>
              <a:t>TITLE</a:t>
            </a:r>
            <a:r>
              <a:rPr kumimoji="1" lang="zh-CN" altLang="en-US" dirty="0"/>
              <a:t> </a:t>
            </a:r>
            <a:r>
              <a:rPr kumimoji="1" lang="en-US" altLang="zh-CN" dirty="0"/>
              <a:t>HERE</a:t>
            </a:r>
            <a:endParaRPr kumimoji="1" lang="zh-CN" altLang="en-US" dirty="0"/>
          </a:p>
        </p:txBody>
      </p:sp>
      <p:sp>
        <p:nvSpPr>
          <p:cNvPr id="8" name="文本占位符 4"/>
          <p:cNvSpPr>
            <a:spLocks noGrp="1"/>
          </p:cNvSpPr>
          <p:nvPr>
            <p:ph type="body" sz="quarter" idx="12" hasCustomPrompt="1"/>
          </p:nvPr>
        </p:nvSpPr>
        <p:spPr>
          <a:xfrm>
            <a:off x="3670205" y="843810"/>
            <a:ext cx="5518345" cy="312759"/>
          </a:xfrm>
          <a:prstGeom prst="rect">
            <a:avLst/>
          </a:prstGeom>
        </p:spPr>
        <p:txBody>
          <a:bodyPr/>
          <a:lstStyle>
            <a:lvl1pPr marL="0" indent="0" algn="ctr">
              <a:lnSpc>
                <a:spcPct val="100000"/>
              </a:lnSpc>
              <a:buNone/>
              <a:defRPr sz="1300">
                <a:solidFill>
                  <a:schemeClr val="bg1">
                    <a:lumMod val="65000"/>
                  </a:schemeClr>
                </a:solidFill>
                <a:latin typeface="Segoe UI" charset="0"/>
                <a:ea typeface="Segoe UI" charset="0"/>
                <a:cs typeface="Segoe UI" charset="0"/>
              </a:defRPr>
            </a:lvl1pPr>
            <a:lvl2pPr algn="ctr">
              <a:defRPr>
                <a:solidFill>
                  <a:schemeClr val="tx1">
                    <a:lumMod val="75000"/>
                    <a:lumOff val="25000"/>
                  </a:schemeClr>
                </a:solidFill>
              </a:defRPr>
            </a:lvl2pPr>
            <a:lvl3pPr algn="ctr">
              <a:defRPr>
                <a:solidFill>
                  <a:schemeClr val="tx1">
                    <a:lumMod val="75000"/>
                    <a:lumOff val="25000"/>
                  </a:schemeClr>
                </a:solidFill>
              </a:defRPr>
            </a:lvl3pPr>
            <a:lvl4pPr algn="ctr">
              <a:defRPr>
                <a:solidFill>
                  <a:schemeClr val="tx1">
                    <a:lumMod val="75000"/>
                    <a:lumOff val="25000"/>
                  </a:schemeClr>
                </a:solidFill>
              </a:defRPr>
            </a:lvl4pPr>
            <a:lvl5pPr algn="ctr">
              <a:defRPr>
                <a:solidFill>
                  <a:schemeClr val="tx1">
                    <a:lumMod val="75000"/>
                    <a:lumOff val="25000"/>
                  </a:schemeClr>
                </a:solidFill>
              </a:defRPr>
            </a:lvl5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extLst>
      <p:ext uri="{BB962C8B-B14F-4D97-AF65-F5344CB8AC3E}">
        <p14:creationId xmlns:p14="http://schemas.microsoft.com/office/powerpoint/2010/main" val="2271546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64406" y="2246811"/>
            <a:ext cx="10929938" cy="1550332"/>
          </a:xfrm>
        </p:spPr>
        <p:txBody>
          <a:bodyPr/>
          <a:lstStyle/>
          <a:p>
            <a:r>
              <a:rPr lang="zh-CN" altLang="en-US"/>
              <a:t>单击此处编辑母版标题样式</a:t>
            </a:r>
          </a:p>
        </p:txBody>
      </p:sp>
      <p:sp>
        <p:nvSpPr>
          <p:cNvPr id="3" name="副标题 2"/>
          <p:cNvSpPr>
            <a:spLocks noGrp="1"/>
          </p:cNvSpPr>
          <p:nvPr>
            <p:ph type="subTitle" idx="1"/>
          </p:nvPr>
        </p:nvSpPr>
        <p:spPr>
          <a:xfrm>
            <a:off x="1928813" y="4098502"/>
            <a:ext cx="9001125" cy="1848344"/>
          </a:xfrm>
        </p:spPr>
        <p:txBody>
          <a:bodyPr/>
          <a:lstStyle>
            <a:lvl1pPr marL="0" indent="0" algn="ctr">
              <a:buNone/>
              <a:defRPr>
                <a:solidFill>
                  <a:schemeClr val="tx1">
                    <a:tint val="75000"/>
                  </a:schemeClr>
                </a:solidFill>
              </a:defRPr>
            </a:lvl1pPr>
            <a:lvl2pPr marL="618180" indent="0" algn="ctr">
              <a:buNone/>
              <a:defRPr>
                <a:solidFill>
                  <a:schemeClr val="tx1">
                    <a:tint val="75000"/>
                  </a:schemeClr>
                </a:solidFill>
              </a:defRPr>
            </a:lvl2pPr>
            <a:lvl3pPr marL="1236360" indent="0" algn="ctr">
              <a:buNone/>
              <a:defRPr>
                <a:solidFill>
                  <a:schemeClr val="tx1">
                    <a:tint val="75000"/>
                  </a:schemeClr>
                </a:solidFill>
              </a:defRPr>
            </a:lvl3pPr>
            <a:lvl4pPr marL="1854540" indent="0" algn="ctr">
              <a:buNone/>
              <a:defRPr>
                <a:solidFill>
                  <a:schemeClr val="tx1">
                    <a:tint val="75000"/>
                  </a:schemeClr>
                </a:solidFill>
              </a:defRPr>
            </a:lvl4pPr>
            <a:lvl5pPr marL="2472720" indent="0" algn="ctr">
              <a:buNone/>
              <a:defRPr>
                <a:solidFill>
                  <a:schemeClr val="tx1">
                    <a:tint val="75000"/>
                  </a:schemeClr>
                </a:solidFill>
              </a:defRPr>
            </a:lvl5pPr>
            <a:lvl6pPr marL="3090901" indent="0" algn="ctr">
              <a:buNone/>
              <a:defRPr>
                <a:solidFill>
                  <a:schemeClr val="tx1">
                    <a:tint val="75000"/>
                  </a:schemeClr>
                </a:solidFill>
              </a:defRPr>
            </a:lvl6pPr>
            <a:lvl7pPr marL="3709081" indent="0" algn="ctr">
              <a:buNone/>
              <a:defRPr>
                <a:solidFill>
                  <a:schemeClr val="tx1">
                    <a:tint val="75000"/>
                  </a:schemeClr>
                </a:solidFill>
              </a:defRPr>
            </a:lvl7pPr>
            <a:lvl8pPr marL="4327261" indent="0" algn="ctr">
              <a:buNone/>
              <a:defRPr>
                <a:solidFill>
                  <a:schemeClr val="tx1">
                    <a:tint val="75000"/>
                  </a:schemeClr>
                </a:solidFill>
              </a:defRPr>
            </a:lvl8pPr>
            <a:lvl9pPr marL="4945441"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10FF08A-A875-40FD-BC3B-E844069CEB6A}" type="datetime1">
              <a:rPr lang="zh-CN" altLang="en-US" smtClean="0"/>
              <a:pPr/>
              <a:t>21/1/5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BAFADC-7129-40CD-B121-AAEC882065C4}" type="slidenum">
              <a:rPr lang="zh-CN" altLang="en-US" smtClean="0"/>
              <a:pPr/>
              <a:t>‹#›</a:t>
            </a:fld>
            <a:endParaRPr lang="zh-CN" altLang="en-US"/>
          </a:p>
        </p:txBody>
      </p:sp>
    </p:spTree>
    <p:extLst>
      <p:ext uri="{BB962C8B-B14F-4D97-AF65-F5344CB8AC3E}">
        <p14:creationId xmlns:p14="http://schemas.microsoft.com/office/powerpoint/2010/main" val="15359550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9" y="385763"/>
            <a:ext cx="11090275" cy="1397000"/>
          </a:xfrm>
          <a:prstGeom prst="rect">
            <a:avLst/>
          </a:prstGeom>
        </p:spPr>
        <p:txBody>
          <a:bodyPr vert="horz" lIns="91427" tIns="45714" rIns="91427" bIns="45714"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9" y="1925638"/>
            <a:ext cx="11090275" cy="4589462"/>
          </a:xfrm>
          <a:prstGeom prst="rect">
            <a:avLst/>
          </a:prstGeom>
        </p:spPr>
        <p:txBody>
          <a:bodyPr vert="horz" lIns="91427" tIns="45714" rIns="91427" bIns="4571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9" y="6704014"/>
            <a:ext cx="2892425" cy="384175"/>
          </a:xfrm>
          <a:prstGeom prst="rect">
            <a:avLst/>
          </a:prstGeom>
        </p:spPr>
        <p:txBody>
          <a:bodyPr vert="horz" lIns="91427" tIns="45714" rIns="91427" bIns="45714" rtlCol="0" anchor="ctr"/>
          <a:lstStyle>
            <a:lvl1pPr algn="l">
              <a:defRPr sz="1200">
                <a:solidFill>
                  <a:schemeClr val="tx1">
                    <a:tint val="75000"/>
                  </a:schemeClr>
                </a:solidFill>
              </a:defRPr>
            </a:lvl1pPr>
          </a:lstStyle>
          <a:p>
            <a:fld id="{32BF82D2-7A68-459D-A996-9BDDA2518FA4}" type="datetimeFigureOut">
              <a:rPr lang="zh-CN" altLang="en-US" smtClean="0"/>
              <a:pPr/>
              <a:t>21/1/5</a:t>
            </a:fld>
            <a:endParaRPr lang="zh-CN" altLang="en-US"/>
          </a:p>
        </p:txBody>
      </p:sp>
      <p:sp>
        <p:nvSpPr>
          <p:cNvPr id="5" name="页脚占位符 4"/>
          <p:cNvSpPr>
            <a:spLocks noGrp="1"/>
          </p:cNvSpPr>
          <p:nvPr>
            <p:ph type="ftr" sz="quarter" idx="3"/>
          </p:nvPr>
        </p:nvSpPr>
        <p:spPr>
          <a:xfrm>
            <a:off x="4259264" y="6704014"/>
            <a:ext cx="4340225" cy="384175"/>
          </a:xfrm>
          <a:prstGeom prst="rect">
            <a:avLst/>
          </a:prstGeom>
        </p:spPr>
        <p:txBody>
          <a:bodyPr vert="horz" lIns="91427" tIns="45714" rIns="91427" bIns="4571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9" y="6704014"/>
            <a:ext cx="2892425" cy="384175"/>
          </a:xfrm>
          <a:prstGeom prst="rect">
            <a:avLst/>
          </a:prstGeom>
        </p:spPr>
        <p:txBody>
          <a:bodyPr vert="horz" lIns="91427" tIns="45714" rIns="91427" bIns="45714" rtlCol="0" anchor="ctr"/>
          <a:lstStyle>
            <a:lvl1pPr algn="r">
              <a:defRPr sz="1200">
                <a:solidFill>
                  <a:schemeClr val="tx1">
                    <a:tint val="75000"/>
                  </a:schemeClr>
                </a:solidFill>
              </a:defRPr>
            </a:lvl1pPr>
          </a:lstStyle>
          <a:p>
            <a:fld id="{3E01EE5D-26FB-46D5-A381-ECFB35BF1D34}" type="slidenum">
              <a:rPr lang="zh-CN" altLang="en-US" smtClean="0"/>
              <a:pPr/>
              <a:t>‹#›</a:t>
            </a:fld>
            <a:endParaRPr lang="zh-CN" altLang="en-US"/>
          </a:p>
        </p:txBody>
      </p:sp>
      <p:sp>
        <p:nvSpPr>
          <p:cNvPr id="7" name="矩形 6"/>
          <p:cNvSpPr/>
          <p:nvPr/>
        </p:nvSpPr>
        <p:spPr>
          <a:xfrm>
            <a:off x="1" y="0"/>
            <a:ext cx="12858397" cy="7232650"/>
          </a:xfrm>
          <a:prstGeom prst="rect">
            <a:avLst/>
          </a:prstGeom>
          <a:gradFill flip="none" rotWithShape="1">
            <a:gsLst>
              <a:gs pos="0">
                <a:schemeClr val="bg1">
                  <a:lumMod val="95000"/>
                </a:schemeClr>
              </a:gs>
              <a:gs pos="26000">
                <a:schemeClr val="bg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7" tIns="45714" rIns="91427" bIns="45714" rtlCol="0" anchor="ctr"/>
          <a:lstStyle/>
          <a:p>
            <a:pPr algn="ctr"/>
            <a:endParaRPr lang="zh-CN" altLang="en-US"/>
          </a:p>
        </p:txBody>
      </p:sp>
    </p:spTree>
    <p:extLst>
      <p:ext uri="{BB962C8B-B14F-4D97-AF65-F5344CB8AC3E}">
        <p14:creationId xmlns:p14="http://schemas.microsoft.com/office/powerpoint/2010/main" val="3485056897"/>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7" r:id="rId3"/>
    <p:sldLayoutId id="2147483708" r:id="rId4"/>
  </p:sldLayoutIdLst>
  <p:txStyles>
    <p:titleStyle>
      <a:lvl1pPr algn="l" defTabSz="91427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70" indent="-228570" algn="l" defTabSz="91427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08" indent="-228570" algn="l" defTabSz="91427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47" indent="-228570" algn="l" defTabSz="91427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986" indent="-228570" algn="l" defTabSz="9142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25" indent="-228570" algn="l" defTabSz="9142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263" indent="-228570" algn="l" defTabSz="9142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403" indent="-228570" algn="l" defTabSz="9142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542" indent="-228570" algn="l" defTabSz="9142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680" indent="-228570" algn="l" defTabSz="9142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278" rtl="0" eaLnBrk="1" latinLnBrk="0" hangingPunct="1">
        <a:defRPr sz="1800" kern="1200">
          <a:solidFill>
            <a:schemeClr val="tx1"/>
          </a:solidFill>
          <a:latin typeface="+mn-lt"/>
          <a:ea typeface="+mn-ea"/>
          <a:cs typeface="+mn-cs"/>
        </a:defRPr>
      </a:lvl1pPr>
      <a:lvl2pPr marL="457139" algn="l" defTabSz="914278" rtl="0" eaLnBrk="1" latinLnBrk="0" hangingPunct="1">
        <a:defRPr sz="1800" kern="1200">
          <a:solidFill>
            <a:schemeClr val="tx1"/>
          </a:solidFill>
          <a:latin typeface="+mn-lt"/>
          <a:ea typeface="+mn-ea"/>
          <a:cs typeface="+mn-cs"/>
        </a:defRPr>
      </a:lvl2pPr>
      <a:lvl3pPr marL="914278" algn="l" defTabSz="914278" rtl="0" eaLnBrk="1" latinLnBrk="0" hangingPunct="1">
        <a:defRPr sz="1800" kern="1200">
          <a:solidFill>
            <a:schemeClr val="tx1"/>
          </a:solidFill>
          <a:latin typeface="+mn-lt"/>
          <a:ea typeface="+mn-ea"/>
          <a:cs typeface="+mn-cs"/>
        </a:defRPr>
      </a:lvl3pPr>
      <a:lvl4pPr marL="1371417" algn="l" defTabSz="914278" rtl="0" eaLnBrk="1" latinLnBrk="0" hangingPunct="1">
        <a:defRPr sz="1800" kern="1200">
          <a:solidFill>
            <a:schemeClr val="tx1"/>
          </a:solidFill>
          <a:latin typeface="+mn-lt"/>
          <a:ea typeface="+mn-ea"/>
          <a:cs typeface="+mn-cs"/>
        </a:defRPr>
      </a:lvl4pPr>
      <a:lvl5pPr marL="1828555" algn="l" defTabSz="914278" rtl="0" eaLnBrk="1" latinLnBrk="0" hangingPunct="1">
        <a:defRPr sz="1800" kern="1200">
          <a:solidFill>
            <a:schemeClr val="tx1"/>
          </a:solidFill>
          <a:latin typeface="+mn-lt"/>
          <a:ea typeface="+mn-ea"/>
          <a:cs typeface="+mn-cs"/>
        </a:defRPr>
      </a:lvl5pPr>
      <a:lvl6pPr marL="2285695" algn="l" defTabSz="914278" rtl="0" eaLnBrk="1" latinLnBrk="0" hangingPunct="1">
        <a:defRPr sz="1800" kern="1200">
          <a:solidFill>
            <a:schemeClr val="tx1"/>
          </a:solidFill>
          <a:latin typeface="+mn-lt"/>
          <a:ea typeface="+mn-ea"/>
          <a:cs typeface="+mn-cs"/>
        </a:defRPr>
      </a:lvl6pPr>
      <a:lvl7pPr marL="2742833" algn="l" defTabSz="914278" rtl="0" eaLnBrk="1" latinLnBrk="0" hangingPunct="1">
        <a:defRPr sz="1800" kern="1200">
          <a:solidFill>
            <a:schemeClr val="tx1"/>
          </a:solidFill>
          <a:latin typeface="+mn-lt"/>
          <a:ea typeface="+mn-ea"/>
          <a:cs typeface="+mn-cs"/>
        </a:defRPr>
      </a:lvl7pPr>
      <a:lvl8pPr marL="3199972" algn="l" defTabSz="914278" rtl="0" eaLnBrk="1" latinLnBrk="0" hangingPunct="1">
        <a:defRPr sz="1800" kern="1200">
          <a:solidFill>
            <a:schemeClr val="tx1"/>
          </a:solidFill>
          <a:latin typeface="+mn-lt"/>
          <a:ea typeface="+mn-ea"/>
          <a:cs typeface="+mn-cs"/>
        </a:defRPr>
      </a:lvl8pPr>
      <a:lvl9pPr marL="3657111" algn="l" defTabSz="9142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10" Type="http://schemas.openxmlformats.org/officeDocument/2006/relationships/notesSlide" Target="../notesSlides/notesSlide1.xml"/><Relationship Id="rId4" Type="http://schemas.openxmlformats.org/officeDocument/2006/relationships/tags" Target="../tags/tag5.xml"/><Relationship Id="rId9"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1.jpeg"/><Relationship Id="rId4"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751" y="1766161"/>
            <a:ext cx="9865096" cy="1850164"/>
          </a:xfrm>
          <a:prstGeom prst="rect">
            <a:avLst/>
          </a:prstGeom>
          <a:solidFill>
            <a:schemeClr val="bg1"/>
          </a:solidFill>
        </p:spPr>
        <p:txBody>
          <a:bodyPr wrap="square">
            <a:spAutoFit/>
          </a:bodyPr>
          <a:lstStyle/>
          <a:p>
            <a:r>
              <a:rPr lang="zh-CN" altLang="en-US" sz="2800" dirty="0">
                <a:latin typeface="微软雅黑" pitchFamily="34" charset="-122"/>
                <a:ea typeface="微软雅黑" pitchFamily="34" charset="-122"/>
              </a:rPr>
              <a:t>“已经进入了一个日益繁荣和人类尊严不断提高的世界。如今，我们生活在一个新的时代。领导人面临的历史性挑战在于</a:t>
            </a:r>
            <a:r>
              <a:rPr lang="en-US" altLang="zh-CN" sz="2800" dirty="0">
                <a:latin typeface="微软雅黑" pitchFamily="34" charset="-122"/>
                <a:ea typeface="微软雅黑" pitchFamily="34" charset="-122"/>
              </a:rPr>
              <a:t>——</a:t>
            </a:r>
            <a:r>
              <a:rPr lang="zh-CN" altLang="en-US" sz="2800" dirty="0">
                <a:latin typeface="微软雅黑" pitchFamily="34" charset="-122"/>
                <a:ea typeface="微软雅黑" pitchFamily="34" charset="-122"/>
              </a:rPr>
              <a:t>要在应对危机的同时，建设和开创未来。一旦这场考验失败，世界将万劫不复。”</a:t>
            </a:r>
          </a:p>
        </p:txBody>
      </p:sp>
      <p:sp>
        <p:nvSpPr>
          <p:cNvPr id="8" name="矩形 7"/>
          <p:cNvSpPr/>
          <p:nvPr/>
        </p:nvSpPr>
        <p:spPr>
          <a:xfrm>
            <a:off x="812751" y="3904357"/>
            <a:ext cx="9865096" cy="2466886"/>
          </a:xfrm>
          <a:prstGeom prst="rect">
            <a:avLst/>
          </a:prstGeom>
          <a:solidFill>
            <a:schemeClr val="bg1"/>
          </a:solidFill>
        </p:spPr>
        <p:txBody>
          <a:bodyPr wrap="square">
            <a:spAutoFit/>
          </a:bodyPr>
          <a:lstStyle/>
          <a:p>
            <a:r>
              <a:rPr lang="zh-CN" altLang="en-US" sz="2800" dirty="0">
                <a:latin typeface="微软雅黑" pitchFamily="34" charset="-122"/>
                <a:ea typeface="微软雅黑" pitchFamily="34" charset="-122"/>
              </a:rPr>
              <a:t>“</a:t>
            </a:r>
            <a:r>
              <a:rPr lang="zh-CN" altLang="en-US" sz="2400" dirty="0">
                <a:latin typeface="微软雅黑" pitchFamily="34" charset="-122"/>
                <a:ea typeface="微软雅黑" pitchFamily="34" charset="-122"/>
              </a:rPr>
              <a:t>我不相信我们能够就哪种政体更有能力在大流行中生存下来得出普遍性结论。到目前为止，尽管美国的表现没那么好，但韩国和德国等民主国家在应对危机方面取得了相当的成功。归根结底，重要的不是政体类型，而是公民是否信任他们的领导人，以及这些领导人是否领导着一个称职而有效的国家。在这一点上，美国不断加深的</a:t>
            </a:r>
            <a:r>
              <a:rPr lang="zh-CN" altLang="en-US" sz="2400">
                <a:latin typeface="微软雅黑" pitchFamily="34" charset="-122"/>
                <a:ea typeface="微软雅黑" pitchFamily="34" charset="-122"/>
              </a:rPr>
              <a:t>部落主义让</a:t>
            </a:r>
            <a:r>
              <a:rPr lang="zh-CN" altLang="en-US" sz="2400" dirty="0">
                <a:latin typeface="微软雅黑" pitchFamily="34" charset="-122"/>
                <a:ea typeface="微软雅黑" pitchFamily="34" charset="-122"/>
              </a:rPr>
              <a:t>我们没有理由感到乐观。</a:t>
            </a:r>
            <a:r>
              <a:rPr lang="zh-CN" altLang="en-US" sz="2800" dirty="0">
                <a:latin typeface="微软雅黑" pitchFamily="34" charset="-122"/>
                <a:ea typeface="微软雅黑" pitchFamily="34" charset="-122"/>
              </a:rPr>
              <a:t>”</a:t>
            </a:r>
          </a:p>
        </p:txBody>
      </p:sp>
      <p:sp>
        <p:nvSpPr>
          <p:cNvPr id="5" name="文本框 4">
            <a:extLst>
              <a:ext uri="{FF2B5EF4-FFF2-40B4-BE49-F238E27FC236}">
                <a16:creationId xmlns:a16="http://schemas.microsoft.com/office/drawing/2014/main" id="{E65140FA-7379-4A68-869D-50316F1018DA}"/>
              </a:ext>
            </a:extLst>
          </p:cNvPr>
          <p:cNvSpPr txBox="1"/>
          <p:nvPr/>
        </p:nvSpPr>
        <p:spPr>
          <a:xfrm>
            <a:off x="596727" y="303957"/>
            <a:ext cx="6429374" cy="646331"/>
          </a:xfrm>
          <a:prstGeom prst="rect">
            <a:avLst/>
          </a:prstGeom>
          <a:noFill/>
        </p:spPr>
        <p:txBody>
          <a:bodyPr wrap="square">
            <a:spAutoFit/>
          </a:bodyPr>
          <a:lstStyle/>
          <a:p>
            <a:r>
              <a:rPr lang="zh-CN" altLang="en-US" sz="3600" b="1">
                <a:latin typeface="微软雅黑" pitchFamily="34" charset="-122"/>
                <a:ea typeface="微软雅黑" pitchFamily="34" charset="-122"/>
              </a:rPr>
              <a:t>共同体</a:t>
            </a:r>
            <a:endParaRPr lang="zh-CN" altLang="en-US" sz="3600" b="1"/>
          </a:p>
        </p:txBody>
      </p:sp>
    </p:spTree>
    <p:extLst>
      <p:ext uri="{BB962C8B-B14F-4D97-AF65-F5344CB8AC3E}">
        <p14:creationId xmlns:p14="http://schemas.microsoft.com/office/powerpoint/2010/main" val="306799530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36887" y="1888133"/>
            <a:ext cx="8327256" cy="3247865"/>
          </a:xfrm>
          <a:prstGeom prst="rect">
            <a:avLst/>
          </a:prstGeom>
          <a:solidFill>
            <a:schemeClr val="bg1"/>
          </a:solidFill>
        </p:spPr>
        <p:txBody>
          <a:bodyPr wrap="square" lIns="91427" tIns="45714" rIns="91427" bIns="45714">
            <a:spAutoFit/>
          </a:bodyPr>
          <a:lstStyle/>
          <a:p>
            <a:pPr>
              <a:lnSpc>
                <a:spcPct val="150000"/>
              </a:lnSpc>
            </a:pPr>
            <a:r>
              <a:rPr lang="zh-CN" altLang="en-US" sz="2800" dirty="0">
                <a:latin typeface="微软雅黑" pitchFamily="34" charset="-122"/>
                <a:ea typeface="微软雅黑" pitchFamily="34" charset="-122"/>
              </a:rPr>
              <a:t>世上没有绝对安全的世外桃源，一国的安全不能建立在别国的动荡之上，他国的威胁也可能成为本国的挑战。邻居出了问题，</a:t>
            </a:r>
            <a:r>
              <a:rPr lang="zh-CN" altLang="en-US" sz="2800" dirty="0">
                <a:solidFill>
                  <a:srgbClr val="FF0000"/>
                </a:solidFill>
                <a:latin typeface="微软雅黑" pitchFamily="34" charset="-122"/>
                <a:ea typeface="微软雅黑" pitchFamily="34" charset="-122"/>
              </a:rPr>
              <a:t>不能光想着扎好自家篱笆，而应该去帮一把</a:t>
            </a:r>
            <a:r>
              <a:rPr lang="zh-CN" altLang="en-US" sz="2800" dirty="0">
                <a:latin typeface="微软雅黑" pitchFamily="34" charset="-122"/>
                <a:ea typeface="微软雅黑" pitchFamily="34" charset="-122"/>
              </a:rPr>
              <a:t>。“单则易折，众则难摧。”各方应该树立共同、综合、合作、可持续的</a:t>
            </a:r>
            <a:r>
              <a:rPr lang="zh-CN" altLang="en-US" sz="2800">
                <a:latin typeface="微软雅黑" pitchFamily="34" charset="-122"/>
                <a:ea typeface="微软雅黑" pitchFamily="34" charset="-122"/>
              </a:rPr>
              <a:t>安全观</a:t>
            </a:r>
            <a:endParaRPr lang="en-US" altLang="zh-CN" sz="2800" dirty="0">
              <a:latin typeface="微软雅黑" pitchFamily="34" charset="-122"/>
              <a:ea typeface="微软雅黑" pitchFamily="34" charset="-122"/>
            </a:endParaRPr>
          </a:p>
        </p:txBody>
      </p:sp>
      <p:sp>
        <p:nvSpPr>
          <p:cNvPr id="3" name="矩形 2"/>
          <p:cNvSpPr/>
          <p:nvPr/>
        </p:nvSpPr>
        <p:spPr>
          <a:xfrm>
            <a:off x="1316808" y="663997"/>
            <a:ext cx="4288353" cy="707886"/>
          </a:xfrm>
          <a:prstGeom prst="rect">
            <a:avLst/>
          </a:prstGeom>
        </p:spPr>
        <p:txBody>
          <a:bodyPr wrap="none" lIns="91427" tIns="45714" rIns="91427" bIns="45714">
            <a:spAutoFit/>
          </a:bodyPr>
          <a:lstStyle/>
          <a:p>
            <a:r>
              <a:rPr lang="zh-CN" altLang="en-US" sz="4000" b="1" dirty="0">
                <a:solidFill>
                  <a:srgbClr val="FF0000"/>
                </a:solidFill>
                <a:latin typeface="微软雅黑" pitchFamily="34" charset="-122"/>
                <a:ea typeface="微软雅黑" pitchFamily="34" charset="-122"/>
              </a:rPr>
              <a:t>担当：大国与青年</a:t>
            </a:r>
          </a:p>
        </p:txBody>
      </p:sp>
    </p:spTree>
    <p:extLst>
      <p:ext uri="{BB962C8B-B14F-4D97-AF65-F5344CB8AC3E}">
        <p14:creationId xmlns:p14="http://schemas.microsoft.com/office/powerpoint/2010/main" val="192327512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58"/>
          <p:cNvGrpSpPr>
            <a:grpSpLocks/>
          </p:cNvGrpSpPr>
          <p:nvPr/>
        </p:nvGrpSpPr>
        <p:grpSpPr bwMode="auto">
          <a:xfrm>
            <a:off x="1100783" y="1168053"/>
            <a:ext cx="10369152" cy="4665246"/>
            <a:chOff x="772126" y="1559842"/>
            <a:chExt cx="10370048" cy="4665672"/>
          </a:xfrm>
        </p:grpSpPr>
        <p:sp>
          <p:nvSpPr>
            <p:cNvPr id="3" name="Hexagon 31"/>
            <p:cNvSpPr/>
            <p:nvPr/>
          </p:nvSpPr>
          <p:spPr>
            <a:xfrm>
              <a:off x="772126" y="2558470"/>
              <a:ext cx="2558700" cy="2273509"/>
            </a:xfrm>
            <a:prstGeom prst="hexagon">
              <a:avLst/>
            </a:prstGeom>
            <a:solidFill>
              <a:schemeClr val="bg1"/>
            </a:solidFill>
            <a:ln w="28575">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4000" b="1" noProof="1">
                  <a:solidFill>
                    <a:schemeClr val="tx1"/>
                  </a:solidFill>
                  <a:latin typeface="楷体" pitchFamily="49" charset="-122"/>
                  <a:ea typeface="楷体" pitchFamily="49" charset="-122"/>
                </a:rPr>
                <a:t>人类命运共同体</a:t>
              </a:r>
              <a:endParaRPr lang="en-US" sz="4000" b="1" noProof="1">
                <a:solidFill>
                  <a:schemeClr val="tx1"/>
                </a:solidFill>
                <a:latin typeface="楷体" pitchFamily="49" charset="-122"/>
                <a:ea typeface="楷体" pitchFamily="49" charset="-122"/>
              </a:endParaRPr>
            </a:p>
          </p:txBody>
        </p:sp>
        <p:grpSp>
          <p:nvGrpSpPr>
            <p:cNvPr id="4" name="组合 57"/>
            <p:cNvGrpSpPr>
              <a:grpSpLocks/>
            </p:cNvGrpSpPr>
            <p:nvPr/>
          </p:nvGrpSpPr>
          <p:grpSpPr bwMode="auto">
            <a:xfrm>
              <a:off x="3786490" y="1559842"/>
              <a:ext cx="7355684" cy="4665672"/>
              <a:chOff x="3786490" y="1559842"/>
              <a:chExt cx="7355684" cy="4665672"/>
            </a:xfrm>
          </p:grpSpPr>
          <p:grpSp>
            <p:nvGrpSpPr>
              <p:cNvPr id="5" name="组合 28"/>
              <p:cNvGrpSpPr>
                <a:grpSpLocks/>
              </p:cNvGrpSpPr>
              <p:nvPr/>
            </p:nvGrpSpPr>
            <p:grpSpPr bwMode="auto">
              <a:xfrm>
                <a:off x="3786490" y="1559842"/>
                <a:ext cx="7355684" cy="890515"/>
                <a:chOff x="3654899" y="1625156"/>
                <a:chExt cx="7355684" cy="890515"/>
              </a:xfrm>
            </p:grpSpPr>
            <p:grpSp>
              <p:nvGrpSpPr>
                <p:cNvPr id="34" name="Group 51"/>
                <p:cNvGrpSpPr>
                  <a:grpSpLocks/>
                </p:cNvGrpSpPr>
                <p:nvPr/>
              </p:nvGrpSpPr>
              <p:grpSpPr bwMode="auto">
                <a:xfrm rot="-5400000">
                  <a:off x="4546109" y="733946"/>
                  <a:ext cx="445051" cy="2227471"/>
                  <a:chOff x="2117759" y="1650038"/>
                  <a:chExt cx="333788" cy="1670603"/>
                </a:xfrm>
              </p:grpSpPr>
              <p:sp>
                <p:nvSpPr>
                  <p:cNvPr id="36" name="Rounded Rectangle 32"/>
                  <p:cNvSpPr/>
                  <p:nvPr/>
                </p:nvSpPr>
                <p:spPr>
                  <a:xfrm>
                    <a:off x="2184823" y="1765530"/>
                    <a:ext cx="200043" cy="155509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665" noProof="1"/>
                  </a:p>
                </p:txBody>
              </p:sp>
              <p:grpSp>
                <p:nvGrpSpPr>
                  <p:cNvPr id="37" name="Group 33"/>
                  <p:cNvGrpSpPr>
                    <a:grpSpLocks/>
                  </p:cNvGrpSpPr>
                  <p:nvPr/>
                </p:nvGrpSpPr>
                <p:grpSpPr bwMode="auto">
                  <a:xfrm>
                    <a:off x="2117759" y="1650038"/>
                    <a:ext cx="333788" cy="333788"/>
                    <a:chOff x="2786183" y="1189182"/>
                    <a:chExt cx="921712" cy="921712"/>
                  </a:xfrm>
                </p:grpSpPr>
                <p:sp>
                  <p:nvSpPr>
                    <p:cNvPr id="38" name="Oval 34"/>
                    <p:cNvSpPr/>
                    <p:nvPr/>
                  </p:nvSpPr>
                  <p:spPr>
                    <a:xfrm>
                      <a:off x="2787238" y="1189158"/>
                      <a:ext cx="920654" cy="9206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665" noProof="1"/>
                    </a:p>
                  </p:txBody>
                </p:sp>
                <p:sp>
                  <p:nvSpPr>
                    <p:cNvPr id="39" name="Oval 37"/>
                    <p:cNvSpPr/>
                    <p:nvPr/>
                  </p:nvSpPr>
                  <p:spPr>
                    <a:xfrm>
                      <a:off x="2879304" y="1281223"/>
                      <a:ext cx="736523" cy="736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665" noProof="1"/>
                    </a:p>
                  </p:txBody>
                </p:sp>
              </p:grpSp>
            </p:grpSp>
            <p:sp>
              <p:nvSpPr>
                <p:cNvPr id="35" name="文本框 21"/>
                <p:cNvSpPr txBox="1">
                  <a:spLocks noChangeArrowheads="1"/>
                </p:cNvSpPr>
                <p:nvPr/>
              </p:nvSpPr>
              <p:spPr bwMode="auto">
                <a:xfrm>
                  <a:off x="4055445" y="1884671"/>
                  <a:ext cx="6955138" cy="63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25000"/>
                    </a:lnSpc>
                  </a:pPr>
                  <a:r>
                    <a:rPr lang="zh-CN" altLang="en-US" sz="2800" dirty="0">
                      <a:latin typeface="微软雅黑" pitchFamily="34" charset="-122"/>
                      <a:ea typeface="微软雅黑" pitchFamily="34" charset="-122"/>
                    </a:rPr>
                    <a:t>坚持对话协商，建设一个持久和平的世界；</a:t>
                  </a:r>
                </a:p>
              </p:txBody>
            </p:sp>
          </p:grpSp>
          <p:grpSp>
            <p:nvGrpSpPr>
              <p:cNvPr id="6" name="组合 29"/>
              <p:cNvGrpSpPr>
                <a:grpSpLocks/>
              </p:cNvGrpSpPr>
              <p:nvPr/>
            </p:nvGrpSpPr>
            <p:grpSpPr bwMode="auto">
              <a:xfrm>
                <a:off x="3786490" y="2513321"/>
                <a:ext cx="7139641" cy="890514"/>
                <a:chOff x="3654899" y="1625156"/>
                <a:chExt cx="7139641" cy="890514"/>
              </a:xfrm>
            </p:grpSpPr>
            <p:grpSp>
              <p:nvGrpSpPr>
                <p:cNvPr id="28" name="Group 51"/>
                <p:cNvGrpSpPr>
                  <a:grpSpLocks/>
                </p:cNvGrpSpPr>
                <p:nvPr/>
              </p:nvGrpSpPr>
              <p:grpSpPr bwMode="auto">
                <a:xfrm rot="-5400000">
                  <a:off x="4546109" y="733946"/>
                  <a:ext cx="445051" cy="2227471"/>
                  <a:chOff x="2117759" y="1650038"/>
                  <a:chExt cx="333788" cy="1670603"/>
                </a:xfrm>
              </p:grpSpPr>
              <p:sp>
                <p:nvSpPr>
                  <p:cNvPr id="30" name="Rounded Rectangle 32"/>
                  <p:cNvSpPr/>
                  <p:nvPr/>
                </p:nvSpPr>
                <p:spPr>
                  <a:xfrm>
                    <a:off x="2184302" y="1765530"/>
                    <a:ext cx="200043" cy="155509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665" noProof="1"/>
                  </a:p>
                </p:txBody>
              </p:sp>
              <p:grpSp>
                <p:nvGrpSpPr>
                  <p:cNvPr id="31" name="Group 33"/>
                  <p:cNvGrpSpPr>
                    <a:grpSpLocks/>
                  </p:cNvGrpSpPr>
                  <p:nvPr/>
                </p:nvGrpSpPr>
                <p:grpSpPr bwMode="auto">
                  <a:xfrm>
                    <a:off x="2117759" y="1650038"/>
                    <a:ext cx="333788" cy="333788"/>
                    <a:chOff x="2786183" y="1189182"/>
                    <a:chExt cx="921712" cy="921712"/>
                  </a:xfrm>
                </p:grpSpPr>
                <p:sp>
                  <p:nvSpPr>
                    <p:cNvPr id="32" name="Oval 34"/>
                    <p:cNvSpPr/>
                    <p:nvPr/>
                  </p:nvSpPr>
                  <p:spPr>
                    <a:xfrm>
                      <a:off x="2785799" y="1189158"/>
                      <a:ext cx="920654" cy="9206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665" noProof="1"/>
                    </a:p>
                  </p:txBody>
                </p:sp>
                <p:sp>
                  <p:nvSpPr>
                    <p:cNvPr id="33" name="Oval 37"/>
                    <p:cNvSpPr/>
                    <p:nvPr/>
                  </p:nvSpPr>
                  <p:spPr>
                    <a:xfrm>
                      <a:off x="2877864" y="1281223"/>
                      <a:ext cx="736523" cy="736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665" noProof="1"/>
                    </a:p>
                  </p:txBody>
                </p:sp>
              </p:grpSp>
            </p:grpSp>
            <p:sp>
              <p:nvSpPr>
                <p:cNvPr id="29" name="文本框 21"/>
                <p:cNvSpPr txBox="1">
                  <a:spLocks noChangeArrowheads="1"/>
                </p:cNvSpPr>
                <p:nvPr/>
              </p:nvSpPr>
              <p:spPr bwMode="auto">
                <a:xfrm>
                  <a:off x="4055445" y="1884671"/>
                  <a:ext cx="6739095" cy="630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25000"/>
                    </a:lnSpc>
                  </a:pPr>
                  <a:r>
                    <a:rPr lang="zh-CN" altLang="en-US" sz="2800" dirty="0">
                      <a:latin typeface="微软雅黑" pitchFamily="34" charset="-122"/>
                      <a:ea typeface="微软雅黑" pitchFamily="34" charset="-122"/>
                    </a:rPr>
                    <a:t>坚持共建共享，建设一个普遍安全的世界；</a:t>
                  </a:r>
                </a:p>
              </p:txBody>
            </p:sp>
          </p:grpSp>
          <p:grpSp>
            <p:nvGrpSpPr>
              <p:cNvPr id="7" name="组合 36"/>
              <p:cNvGrpSpPr>
                <a:grpSpLocks/>
              </p:cNvGrpSpPr>
              <p:nvPr/>
            </p:nvGrpSpPr>
            <p:grpSpPr bwMode="auto">
              <a:xfrm>
                <a:off x="3786490" y="3453880"/>
                <a:ext cx="7139641" cy="890514"/>
                <a:chOff x="3654899" y="1625156"/>
                <a:chExt cx="7139641" cy="890514"/>
              </a:xfrm>
            </p:grpSpPr>
            <p:grpSp>
              <p:nvGrpSpPr>
                <p:cNvPr id="22" name="Group 51"/>
                <p:cNvGrpSpPr>
                  <a:grpSpLocks/>
                </p:cNvGrpSpPr>
                <p:nvPr/>
              </p:nvGrpSpPr>
              <p:grpSpPr bwMode="auto">
                <a:xfrm rot="-5400000">
                  <a:off x="4546109" y="733946"/>
                  <a:ext cx="445051" cy="2227471"/>
                  <a:chOff x="2117759" y="1650038"/>
                  <a:chExt cx="333788" cy="1670603"/>
                </a:xfrm>
              </p:grpSpPr>
              <p:sp>
                <p:nvSpPr>
                  <p:cNvPr id="24" name="Rounded Rectangle 32"/>
                  <p:cNvSpPr/>
                  <p:nvPr/>
                </p:nvSpPr>
                <p:spPr>
                  <a:xfrm>
                    <a:off x="2184806" y="1765530"/>
                    <a:ext cx="200043" cy="155509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665" noProof="1"/>
                  </a:p>
                </p:txBody>
              </p:sp>
              <p:grpSp>
                <p:nvGrpSpPr>
                  <p:cNvPr id="25" name="Group 33"/>
                  <p:cNvGrpSpPr>
                    <a:grpSpLocks/>
                  </p:cNvGrpSpPr>
                  <p:nvPr/>
                </p:nvGrpSpPr>
                <p:grpSpPr bwMode="auto">
                  <a:xfrm>
                    <a:off x="2117759" y="1650038"/>
                    <a:ext cx="333788" cy="333788"/>
                    <a:chOff x="2786183" y="1189182"/>
                    <a:chExt cx="921712" cy="921712"/>
                  </a:xfrm>
                </p:grpSpPr>
                <p:sp>
                  <p:nvSpPr>
                    <p:cNvPr id="26" name="Oval 34"/>
                    <p:cNvSpPr/>
                    <p:nvPr/>
                  </p:nvSpPr>
                  <p:spPr>
                    <a:xfrm>
                      <a:off x="2787193" y="1189158"/>
                      <a:ext cx="920654" cy="9206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665" noProof="1"/>
                    </a:p>
                  </p:txBody>
                </p:sp>
                <p:sp>
                  <p:nvSpPr>
                    <p:cNvPr id="27" name="Oval 37"/>
                    <p:cNvSpPr/>
                    <p:nvPr/>
                  </p:nvSpPr>
                  <p:spPr>
                    <a:xfrm>
                      <a:off x="2879258" y="1281223"/>
                      <a:ext cx="736523" cy="736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665" noProof="1"/>
                    </a:p>
                  </p:txBody>
                </p:sp>
              </p:grpSp>
            </p:grpSp>
            <p:sp>
              <p:nvSpPr>
                <p:cNvPr id="23" name="文本框 21"/>
                <p:cNvSpPr txBox="1">
                  <a:spLocks noChangeArrowheads="1"/>
                </p:cNvSpPr>
                <p:nvPr/>
              </p:nvSpPr>
              <p:spPr bwMode="auto">
                <a:xfrm>
                  <a:off x="4055445" y="1884671"/>
                  <a:ext cx="6739095" cy="630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25000"/>
                    </a:lnSpc>
                  </a:pPr>
                  <a:r>
                    <a:rPr lang="zh-CN" altLang="en-US" sz="2800" dirty="0">
                      <a:latin typeface="微软雅黑" pitchFamily="34" charset="-122"/>
                      <a:ea typeface="微软雅黑" pitchFamily="34" charset="-122"/>
                    </a:rPr>
                    <a:t>坚持合作共赢，建设一个共同繁荣的世界；</a:t>
                  </a:r>
                </a:p>
              </p:txBody>
            </p:sp>
          </p:grpSp>
          <p:grpSp>
            <p:nvGrpSpPr>
              <p:cNvPr id="8" name="组合 43"/>
              <p:cNvGrpSpPr>
                <a:grpSpLocks/>
              </p:cNvGrpSpPr>
              <p:nvPr/>
            </p:nvGrpSpPr>
            <p:grpSpPr bwMode="auto">
              <a:xfrm>
                <a:off x="3786490" y="4394439"/>
                <a:ext cx="7355684" cy="890515"/>
                <a:chOff x="3654899" y="1625156"/>
                <a:chExt cx="7355684" cy="890515"/>
              </a:xfrm>
            </p:grpSpPr>
            <p:grpSp>
              <p:nvGrpSpPr>
                <p:cNvPr id="16" name="Group 51"/>
                <p:cNvGrpSpPr>
                  <a:grpSpLocks/>
                </p:cNvGrpSpPr>
                <p:nvPr/>
              </p:nvGrpSpPr>
              <p:grpSpPr bwMode="auto">
                <a:xfrm rot="-5400000">
                  <a:off x="4546109" y="733946"/>
                  <a:ext cx="445051" cy="2227471"/>
                  <a:chOff x="2117759" y="1650038"/>
                  <a:chExt cx="333788" cy="1670603"/>
                </a:xfrm>
              </p:grpSpPr>
              <p:sp>
                <p:nvSpPr>
                  <p:cNvPr id="18" name="Rounded Rectangle 32"/>
                  <p:cNvSpPr/>
                  <p:nvPr/>
                </p:nvSpPr>
                <p:spPr>
                  <a:xfrm>
                    <a:off x="2187693" y="1765530"/>
                    <a:ext cx="198852" cy="155509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665" noProof="1"/>
                  </a:p>
                </p:txBody>
              </p:sp>
              <p:grpSp>
                <p:nvGrpSpPr>
                  <p:cNvPr id="19" name="Group 33"/>
                  <p:cNvGrpSpPr>
                    <a:grpSpLocks/>
                  </p:cNvGrpSpPr>
                  <p:nvPr/>
                </p:nvGrpSpPr>
                <p:grpSpPr bwMode="auto">
                  <a:xfrm>
                    <a:off x="2117759" y="1650038"/>
                    <a:ext cx="333788" cy="333788"/>
                    <a:chOff x="2786183" y="1189182"/>
                    <a:chExt cx="921712" cy="921712"/>
                  </a:xfrm>
                </p:grpSpPr>
                <p:sp>
                  <p:nvSpPr>
                    <p:cNvPr id="20" name="Oval 34"/>
                    <p:cNvSpPr/>
                    <p:nvPr/>
                  </p:nvSpPr>
                  <p:spPr>
                    <a:xfrm>
                      <a:off x="2795165" y="1189158"/>
                      <a:ext cx="917365" cy="9206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665" noProof="1"/>
                    </a:p>
                  </p:txBody>
                </p:sp>
                <p:sp>
                  <p:nvSpPr>
                    <p:cNvPr id="21" name="Oval 37"/>
                    <p:cNvSpPr/>
                    <p:nvPr/>
                  </p:nvSpPr>
                  <p:spPr>
                    <a:xfrm>
                      <a:off x="2887230" y="1281223"/>
                      <a:ext cx="733234" cy="736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665" noProof="1"/>
                    </a:p>
                  </p:txBody>
                </p:sp>
              </p:grpSp>
            </p:grpSp>
            <p:sp>
              <p:nvSpPr>
                <p:cNvPr id="17" name="文本框 21"/>
                <p:cNvSpPr txBox="1">
                  <a:spLocks noChangeArrowheads="1"/>
                </p:cNvSpPr>
                <p:nvPr/>
              </p:nvSpPr>
              <p:spPr bwMode="auto">
                <a:xfrm>
                  <a:off x="4055445" y="1884672"/>
                  <a:ext cx="6955138" cy="630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25000"/>
                    </a:lnSpc>
                  </a:pPr>
                  <a:r>
                    <a:rPr lang="zh-CN" altLang="en-US" sz="2800" dirty="0">
                      <a:latin typeface="微软雅黑" pitchFamily="34" charset="-122"/>
                      <a:ea typeface="微软雅黑" pitchFamily="34" charset="-122"/>
                    </a:rPr>
                    <a:t>坚持交流互鉴，建设一个开放包容的世界；</a:t>
                  </a:r>
                </a:p>
              </p:txBody>
            </p:sp>
          </p:grpSp>
          <p:grpSp>
            <p:nvGrpSpPr>
              <p:cNvPr id="9" name="组合 50"/>
              <p:cNvGrpSpPr>
                <a:grpSpLocks/>
              </p:cNvGrpSpPr>
              <p:nvPr/>
            </p:nvGrpSpPr>
            <p:grpSpPr bwMode="auto">
              <a:xfrm>
                <a:off x="3786490" y="5334999"/>
                <a:ext cx="7139641" cy="890515"/>
                <a:chOff x="3654899" y="1625156"/>
                <a:chExt cx="7139641" cy="890515"/>
              </a:xfrm>
            </p:grpSpPr>
            <p:grpSp>
              <p:nvGrpSpPr>
                <p:cNvPr id="10" name="Group 51"/>
                <p:cNvGrpSpPr>
                  <a:grpSpLocks/>
                </p:cNvGrpSpPr>
                <p:nvPr/>
              </p:nvGrpSpPr>
              <p:grpSpPr bwMode="auto">
                <a:xfrm rot="-5400000">
                  <a:off x="4546109" y="733946"/>
                  <a:ext cx="445051" cy="2227471"/>
                  <a:chOff x="2117759" y="1650038"/>
                  <a:chExt cx="333788" cy="1670603"/>
                </a:xfrm>
              </p:grpSpPr>
              <p:sp>
                <p:nvSpPr>
                  <p:cNvPr id="12" name="Rounded Rectangle 32"/>
                  <p:cNvSpPr/>
                  <p:nvPr/>
                </p:nvSpPr>
                <p:spPr>
                  <a:xfrm>
                    <a:off x="2184626" y="1765530"/>
                    <a:ext cx="200043" cy="155509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665" noProof="1"/>
                  </a:p>
                </p:txBody>
              </p:sp>
              <p:grpSp>
                <p:nvGrpSpPr>
                  <p:cNvPr id="13" name="Group 33"/>
                  <p:cNvGrpSpPr>
                    <a:grpSpLocks/>
                  </p:cNvGrpSpPr>
                  <p:nvPr/>
                </p:nvGrpSpPr>
                <p:grpSpPr bwMode="auto">
                  <a:xfrm>
                    <a:off x="2117759" y="1650038"/>
                    <a:ext cx="333788" cy="333788"/>
                    <a:chOff x="2786183" y="1189182"/>
                    <a:chExt cx="921712" cy="921712"/>
                  </a:xfrm>
                </p:grpSpPr>
                <p:sp>
                  <p:nvSpPr>
                    <p:cNvPr id="14" name="Oval 34"/>
                    <p:cNvSpPr/>
                    <p:nvPr/>
                  </p:nvSpPr>
                  <p:spPr>
                    <a:xfrm>
                      <a:off x="2786696" y="1189158"/>
                      <a:ext cx="920654" cy="92065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665" noProof="1"/>
                    </a:p>
                  </p:txBody>
                </p:sp>
                <p:sp>
                  <p:nvSpPr>
                    <p:cNvPr id="15" name="Oval 37"/>
                    <p:cNvSpPr/>
                    <p:nvPr/>
                  </p:nvSpPr>
                  <p:spPr>
                    <a:xfrm>
                      <a:off x="2878761" y="1281223"/>
                      <a:ext cx="736523" cy="73652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665" noProof="1"/>
                    </a:p>
                  </p:txBody>
                </p:sp>
              </p:grpSp>
            </p:grpSp>
            <p:sp>
              <p:nvSpPr>
                <p:cNvPr id="11" name="文本框 21"/>
                <p:cNvSpPr txBox="1">
                  <a:spLocks noChangeArrowheads="1"/>
                </p:cNvSpPr>
                <p:nvPr/>
              </p:nvSpPr>
              <p:spPr bwMode="auto">
                <a:xfrm>
                  <a:off x="4055445" y="1884671"/>
                  <a:ext cx="6739095" cy="63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25000"/>
                    </a:lnSpc>
                  </a:pPr>
                  <a:r>
                    <a:rPr lang="zh-CN" altLang="en-US" sz="2800" dirty="0">
                      <a:latin typeface="微软雅黑" pitchFamily="34" charset="-122"/>
                      <a:ea typeface="微软雅黑" pitchFamily="34" charset="-122"/>
                    </a:rPr>
                    <a:t>坚持绿色低碳，建设一个清洁美丽的世界。</a:t>
                  </a:r>
                </a:p>
              </p:txBody>
            </p:sp>
          </p:grpSp>
        </p:grpSp>
      </p:grpSp>
    </p:spTree>
    <p:extLst>
      <p:ext uri="{BB962C8B-B14F-4D97-AF65-F5344CB8AC3E}">
        <p14:creationId xmlns:p14="http://schemas.microsoft.com/office/powerpoint/2010/main" val="245548407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88815" y="447973"/>
            <a:ext cx="10153128" cy="3600986"/>
          </a:xfrm>
          <a:prstGeom prst="rect">
            <a:avLst/>
          </a:prstGeom>
        </p:spPr>
        <p:txBody>
          <a:bodyPr wrap="square">
            <a:spAutoFit/>
          </a:bodyPr>
          <a:lstStyle/>
          <a:p>
            <a:pPr>
              <a:lnSpc>
                <a:spcPct val="150000"/>
              </a:lnSpc>
            </a:pPr>
            <a:r>
              <a:rPr lang="en-US" altLang="zh-CN" sz="2400" b="1" dirty="0">
                <a:latin typeface="微软雅黑" pitchFamily="34" charset="-122"/>
                <a:ea typeface="微软雅黑" pitchFamily="34" charset="-122"/>
              </a:rPr>
              <a:t>5</a:t>
            </a:r>
            <a:r>
              <a:rPr lang="zh-CN" altLang="zh-CN" sz="2400" b="1" dirty="0">
                <a:latin typeface="微软雅黑" pitchFamily="34" charset="-122"/>
                <a:ea typeface="微软雅黑" pitchFamily="34" charset="-122"/>
              </a:rPr>
              <a:t>月</a:t>
            </a:r>
            <a:r>
              <a:rPr lang="en-US" altLang="zh-CN" sz="2400" b="1" dirty="0">
                <a:latin typeface="微软雅黑" pitchFamily="34" charset="-122"/>
                <a:ea typeface="微软雅黑" pitchFamily="34" charset="-122"/>
              </a:rPr>
              <a:t>23</a:t>
            </a:r>
            <a:r>
              <a:rPr lang="zh-CN" altLang="zh-CN" sz="2400" b="1" dirty="0">
                <a:latin typeface="微软雅黑" pitchFamily="34" charset="-122"/>
                <a:ea typeface="微软雅黑" pitchFamily="34" charset="-122"/>
              </a:rPr>
              <a:t>日，习近平总书记</a:t>
            </a:r>
            <a:r>
              <a:rPr lang="zh-CN" altLang="en-US" sz="2400" b="1" dirty="0">
                <a:latin typeface="微软雅黑" pitchFamily="34" charset="-122"/>
                <a:ea typeface="微软雅黑" pitchFamily="34" charset="-122"/>
              </a:rPr>
              <a:t>在会见经济界委员会团组的时候说了这样一段话：</a:t>
            </a:r>
            <a:endParaRPr lang="en-US" altLang="zh-CN" sz="2400" b="1" dirty="0">
              <a:latin typeface="微软雅黑" pitchFamily="34" charset="-122"/>
              <a:ea typeface="微软雅黑" pitchFamily="34" charset="-122"/>
            </a:endParaRPr>
          </a:p>
          <a:p>
            <a:pPr>
              <a:lnSpc>
                <a:spcPct val="150000"/>
              </a:lnSpc>
            </a:pPr>
            <a:r>
              <a:rPr lang="zh-CN" altLang="zh-CN" sz="3200" b="1" dirty="0">
                <a:latin typeface="微软雅黑" pitchFamily="34" charset="-122"/>
                <a:ea typeface="微软雅黑" pitchFamily="34" charset="-122"/>
              </a:rPr>
              <a:t>“</a:t>
            </a:r>
            <a:r>
              <a:rPr lang="zh-CN" altLang="zh-CN" sz="3200" b="1" dirty="0">
                <a:solidFill>
                  <a:srgbClr val="FF0000"/>
                </a:solidFill>
                <a:latin typeface="楷体" pitchFamily="49" charset="-122"/>
                <a:ea typeface="楷体" pitchFamily="49" charset="-122"/>
              </a:rPr>
              <a:t>我们要站在历史正确的一边</a:t>
            </a:r>
            <a:r>
              <a:rPr lang="zh-CN" altLang="zh-CN" sz="3200" b="1" dirty="0">
                <a:latin typeface="楷体" pitchFamily="49" charset="-122"/>
                <a:ea typeface="楷体" pitchFamily="49" charset="-122"/>
              </a:rPr>
              <a:t>，坚持多边主义和国际关系民主化，以开放、合作、共赢胸怀谋划发展，坚定不移推动经济全球化朝着开放、包容、普惠、平衡、共赢的方向发展，推动建设开放型世界经济</a:t>
            </a:r>
            <a:r>
              <a:rPr lang="zh-CN" altLang="zh-CN" sz="3200" b="1" dirty="0">
                <a:latin typeface="微软雅黑" pitchFamily="34" charset="-122"/>
                <a:ea typeface="微软雅黑" pitchFamily="34" charset="-122"/>
              </a:rPr>
              <a:t>。”</a:t>
            </a:r>
          </a:p>
        </p:txBody>
      </p:sp>
      <p:sp>
        <p:nvSpPr>
          <p:cNvPr id="3" name="矩形 2"/>
          <p:cNvSpPr/>
          <p:nvPr/>
        </p:nvSpPr>
        <p:spPr>
          <a:xfrm>
            <a:off x="1100783" y="4552429"/>
            <a:ext cx="10153128" cy="2031325"/>
          </a:xfrm>
          <a:prstGeom prst="rect">
            <a:avLst/>
          </a:prstGeom>
          <a:solidFill>
            <a:schemeClr val="bg1"/>
          </a:solidFill>
        </p:spPr>
        <p:txBody>
          <a:bodyPr wrap="square">
            <a:spAutoFit/>
          </a:bodyPr>
          <a:lstStyle/>
          <a:p>
            <a:pPr>
              <a:lnSpc>
                <a:spcPct val="150000"/>
              </a:lnSpc>
            </a:pPr>
            <a:r>
              <a:rPr lang="zh-CN" altLang="zh-CN" sz="2800" b="1" dirty="0">
                <a:latin typeface="微软雅黑" pitchFamily="34" charset="-122"/>
                <a:ea typeface="微软雅黑" pitchFamily="34" charset="-122"/>
              </a:rPr>
              <a:t>传递的信号非常明确：</a:t>
            </a:r>
            <a:r>
              <a:rPr lang="zh-CN" altLang="zh-CN" sz="2800" b="1" dirty="0">
                <a:solidFill>
                  <a:srgbClr val="FF0000"/>
                </a:solidFill>
                <a:latin typeface="微软雅黑" pitchFamily="34" charset="-122"/>
                <a:ea typeface="微软雅黑" pitchFamily="34" charset="-122"/>
              </a:rPr>
              <a:t>拒绝全球化没有前途</a:t>
            </a:r>
            <a:r>
              <a:rPr lang="zh-CN" altLang="zh-CN" sz="2800" b="1" dirty="0">
                <a:latin typeface="微软雅黑" pitchFamily="34" charset="-122"/>
                <a:ea typeface="微软雅黑" pitchFamily="34" charset="-122"/>
              </a:rPr>
              <a:t>。</a:t>
            </a:r>
            <a:endParaRPr lang="en-US" altLang="zh-CN" sz="2800" b="1" dirty="0">
              <a:latin typeface="微软雅黑" pitchFamily="34" charset="-122"/>
              <a:ea typeface="微软雅黑" pitchFamily="34" charset="-122"/>
            </a:endParaRPr>
          </a:p>
          <a:p>
            <a:pPr>
              <a:lnSpc>
                <a:spcPct val="150000"/>
              </a:lnSpc>
            </a:pPr>
            <a:r>
              <a:rPr lang="zh-CN" altLang="zh-CN" sz="2800" b="1" dirty="0">
                <a:latin typeface="微软雅黑" pitchFamily="34" charset="-122"/>
                <a:ea typeface="微软雅黑" pitchFamily="34" charset="-122"/>
              </a:rPr>
              <a:t>封闭、倒退，只会走进历史的“死胡同”，各国只有积极携起手来，道路才能越走越宽。</a:t>
            </a:r>
          </a:p>
        </p:txBody>
      </p:sp>
    </p:spTree>
    <p:extLst>
      <p:ext uri="{BB962C8B-B14F-4D97-AF65-F5344CB8AC3E}">
        <p14:creationId xmlns:p14="http://schemas.microsoft.com/office/powerpoint/2010/main" val="19830323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16807" y="1384077"/>
            <a:ext cx="5706859" cy="3416320"/>
          </a:xfrm>
          <a:prstGeom prst="rect">
            <a:avLst/>
          </a:prstGeom>
        </p:spPr>
        <p:txBody>
          <a:bodyPr wrap="square">
            <a:spAutoFit/>
          </a:bodyPr>
          <a:lstStyle/>
          <a:p>
            <a:r>
              <a:rPr lang="en-US" altLang="zh-CN" sz="2400" b="1" dirty="0">
                <a:solidFill>
                  <a:srgbClr val="333333"/>
                </a:solidFill>
                <a:latin typeface="楷体" panose="02010609060101010101" pitchFamily="49" charset="-122"/>
                <a:ea typeface="楷体" panose="02010609060101010101" pitchFamily="49" charset="-122"/>
              </a:rPr>
              <a:t>RCEP</a:t>
            </a:r>
            <a:r>
              <a:rPr lang="zh-CN" altLang="en-US" sz="2400" b="1" dirty="0">
                <a:solidFill>
                  <a:srgbClr val="333333"/>
                </a:solidFill>
                <a:latin typeface="楷体" panose="02010609060101010101" pitchFamily="49" charset="-122"/>
                <a:ea typeface="楷体" panose="02010609060101010101" pitchFamily="49" charset="-122"/>
              </a:rPr>
              <a:t>是</a:t>
            </a:r>
            <a:r>
              <a:rPr lang="en-US" altLang="zh-CN" sz="2400" b="1" dirty="0">
                <a:solidFill>
                  <a:srgbClr val="333333"/>
                </a:solidFill>
                <a:latin typeface="楷体" panose="02010609060101010101" pitchFamily="49" charset="-122"/>
                <a:ea typeface="楷体" panose="02010609060101010101" pitchFamily="49" charset="-122"/>
              </a:rPr>
              <a:t>2012</a:t>
            </a:r>
            <a:r>
              <a:rPr lang="zh-CN" altLang="en-US" sz="2400" b="1" dirty="0">
                <a:solidFill>
                  <a:srgbClr val="333333"/>
                </a:solidFill>
                <a:latin typeface="楷体" panose="02010609060101010101" pitchFamily="49" charset="-122"/>
                <a:ea typeface="楷体" panose="02010609060101010101" pitchFamily="49" charset="-122"/>
              </a:rPr>
              <a:t>年由</a:t>
            </a:r>
            <a:r>
              <a:rPr lang="zh-CN" altLang="en-US" sz="2400" b="1" dirty="0">
                <a:solidFill>
                  <a:srgbClr val="136EC2"/>
                </a:solidFill>
                <a:latin typeface="楷体" panose="02010609060101010101" pitchFamily="49" charset="-122"/>
                <a:ea typeface="楷体" panose="02010609060101010101" pitchFamily="49" charset="-122"/>
              </a:rPr>
              <a:t>东盟</a:t>
            </a:r>
            <a:r>
              <a:rPr lang="zh-CN" altLang="en-US" sz="2400" b="1" dirty="0">
                <a:solidFill>
                  <a:srgbClr val="333333"/>
                </a:solidFill>
                <a:latin typeface="楷体" panose="02010609060101010101" pitchFamily="49" charset="-122"/>
                <a:ea typeface="楷体" panose="02010609060101010101" pitchFamily="49" charset="-122"/>
              </a:rPr>
              <a:t>发起，历时八年，成员包括中国、日本、韩国、澳大利亚、新西兰和东盟十国共</a:t>
            </a:r>
            <a:r>
              <a:rPr lang="en-US" altLang="zh-CN" sz="2400" b="1" dirty="0">
                <a:solidFill>
                  <a:srgbClr val="333333"/>
                </a:solidFill>
                <a:latin typeface="楷体" panose="02010609060101010101" pitchFamily="49" charset="-122"/>
                <a:ea typeface="楷体" panose="02010609060101010101" pitchFamily="49" charset="-122"/>
              </a:rPr>
              <a:t>15</a:t>
            </a:r>
            <a:r>
              <a:rPr lang="zh-CN" altLang="en-US" sz="2400" b="1" dirty="0">
                <a:solidFill>
                  <a:srgbClr val="333333"/>
                </a:solidFill>
                <a:latin typeface="楷体" panose="02010609060101010101" pitchFamily="49" charset="-122"/>
                <a:ea typeface="楷体" panose="02010609060101010101" pitchFamily="49" charset="-122"/>
              </a:rPr>
              <a:t>方而制定的协定。</a:t>
            </a:r>
            <a:r>
              <a:rPr lang="zh-CN" altLang="en-US" sz="2400" b="1" baseline="30000" dirty="0">
                <a:solidFill>
                  <a:srgbClr val="3366CC"/>
                </a:solidFill>
                <a:latin typeface="楷体" panose="02010609060101010101" pitchFamily="49" charset="-122"/>
                <a:ea typeface="楷体" panose="02010609060101010101" pitchFamily="49" charset="-122"/>
              </a:rPr>
              <a:t> </a:t>
            </a:r>
            <a:endParaRPr lang="zh-CN" altLang="en-US" sz="2400" b="1" dirty="0">
              <a:solidFill>
                <a:srgbClr val="333333"/>
              </a:solidFill>
              <a:latin typeface="楷体" panose="02010609060101010101" pitchFamily="49" charset="-122"/>
              <a:ea typeface="楷体" panose="02010609060101010101" pitchFamily="49" charset="-122"/>
            </a:endParaRPr>
          </a:p>
          <a:p>
            <a:r>
              <a:rPr lang="en-US" altLang="zh-CN" sz="2400" b="1" dirty="0">
                <a:solidFill>
                  <a:srgbClr val="333333"/>
                </a:solidFill>
                <a:latin typeface="楷体" panose="02010609060101010101" pitchFamily="49" charset="-122"/>
                <a:ea typeface="楷体" panose="02010609060101010101" pitchFamily="49" charset="-122"/>
              </a:rPr>
              <a:t>2020</a:t>
            </a:r>
            <a:r>
              <a:rPr lang="zh-CN" altLang="en-US" sz="2400" b="1" dirty="0">
                <a:solidFill>
                  <a:srgbClr val="333333"/>
                </a:solidFill>
                <a:latin typeface="楷体" panose="02010609060101010101" pitchFamily="49" charset="-122"/>
                <a:ea typeface="楷体" panose="02010609060101010101" pitchFamily="49" charset="-122"/>
              </a:rPr>
              <a:t>年</a:t>
            </a:r>
            <a:r>
              <a:rPr lang="en-US" altLang="zh-CN" sz="2400" b="1" dirty="0">
                <a:solidFill>
                  <a:srgbClr val="333333"/>
                </a:solidFill>
                <a:latin typeface="楷体" panose="02010609060101010101" pitchFamily="49" charset="-122"/>
                <a:ea typeface="楷体" panose="02010609060101010101" pitchFamily="49" charset="-122"/>
              </a:rPr>
              <a:t>11</a:t>
            </a:r>
            <a:r>
              <a:rPr lang="zh-CN" altLang="en-US" sz="2400" b="1" dirty="0">
                <a:solidFill>
                  <a:srgbClr val="333333"/>
                </a:solidFill>
                <a:latin typeface="楷体" panose="02010609060101010101" pitchFamily="49" charset="-122"/>
                <a:ea typeface="楷体" panose="02010609060101010101" pitchFamily="49" charset="-122"/>
              </a:rPr>
              <a:t>月</a:t>
            </a:r>
            <a:r>
              <a:rPr lang="en-US" altLang="zh-CN" sz="2400" b="1" dirty="0">
                <a:solidFill>
                  <a:srgbClr val="333333"/>
                </a:solidFill>
                <a:latin typeface="楷体" panose="02010609060101010101" pitchFamily="49" charset="-122"/>
                <a:ea typeface="楷体" panose="02010609060101010101" pitchFamily="49" charset="-122"/>
              </a:rPr>
              <a:t>15</a:t>
            </a:r>
            <a:r>
              <a:rPr lang="zh-CN" altLang="en-US" sz="2400" b="1" dirty="0">
                <a:solidFill>
                  <a:srgbClr val="333333"/>
                </a:solidFill>
                <a:latin typeface="楷体" panose="02010609060101010101" pitchFamily="49" charset="-122"/>
                <a:ea typeface="楷体" panose="02010609060101010101" pitchFamily="49" charset="-122"/>
              </a:rPr>
              <a:t>日，区域全面经济伙伴关系协定签署仪式以视频方式进行，</a:t>
            </a:r>
            <a:r>
              <a:rPr lang="en-US" altLang="zh-CN" sz="2400" b="1" dirty="0">
                <a:solidFill>
                  <a:srgbClr val="333333"/>
                </a:solidFill>
                <a:latin typeface="楷体" panose="02010609060101010101" pitchFamily="49" charset="-122"/>
                <a:ea typeface="楷体" panose="02010609060101010101" pitchFamily="49" charset="-122"/>
              </a:rPr>
              <a:t>15</a:t>
            </a:r>
            <a:r>
              <a:rPr lang="zh-CN" altLang="en-US" sz="2400" b="1" dirty="0">
                <a:solidFill>
                  <a:srgbClr val="333333"/>
                </a:solidFill>
                <a:latin typeface="楷体" panose="02010609060101010101" pitchFamily="49" charset="-122"/>
                <a:ea typeface="楷体" panose="02010609060101010101" pitchFamily="49" charset="-122"/>
              </a:rPr>
              <a:t>个</a:t>
            </a:r>
            <a:r>
              <a:rPr lang="en-US" altLang="zh-CN" sz="2400" b="1" dirty="0">
                <a:solidFill>
                  <a:srgbClr val="333333"/>
                </a:solidFill>
                <a:latin typeface="楷体" panose="02010609060101010101" pitchFamily="49" charset="-122"/>
                <a:ea typeface="楷体" panose="02010609060101010101" pitchFamily="49" charset="-122"/>
              </a:rPr>
              <a:t>RCEP</a:t>
            </a:r>
            <a:r>
              <a:rPr lang="zh-CN" altLang="en-US" sz="2400" b="1" dirty="0">
                <a:solidFill>
                  <a:srgbClr val="333333"/>
                </a:solidFill>
                <a:latin typeface="楷体" panose="02010609060101010101" pitchFamily="49" charset="-122"/>
                <a:ea typeface="楷体" panose="02010609060101010101" pitchFamily="49" charset="-122"/>
              </a:rPr>
              <a:t>成员国经贸部长将在仪式上正式签署该协定。标志着当前</a:t>
            </a:r>
            <a:r>
              <a:rPr lang="zh-CN" altLang="en-US" sz="2400" b="1" dirty="0">
                <a:solidFill>
                  <a:srgbClr val="FF0000"/>
                </a:solidFill>
                <a:latin typeface="楷体" panose="02010609060101010101" pitchFamily="49" charset="-122"/>
                <a:ea typeface="楷体" panose="02010609060101010101" pitchFamily="49" charset="-122"/>
              </a:rPr>
              <a:t>世界上人口最多、经贸规模最大、最具发展潜力的自由贸易区</a:t>
            </a:r>
            <a:r>
              <a:rPr lang="zh-CN" altLang="en-US" sz="2400" b="1" dirty="0">
                <a:solidFill>
                  <a:srgbClr val="333333"/>
                </a:solidFill>
                <a:latin typeface="楷体" panose="02010609060101010101" pitchFamily="49" charset="-122"/>
                <a:ea typeface="楷体" panose="02010609060101010101" pitchFamily="49" charset="-122"/>
              </a:rPr>
              <a:t>正式启航。</a:t>
            </a:r>
            <a:endParaRPr lang="zh-CN" altLang="en-US" sz="2400" b="1" i="0" dirty="0">
              <a:solidFill>
                <a:srgbClr val="333333"/>
              </a:solidFill>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885927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16807" y="1240061"/>
            <a:ext cx="9577064" cy="4431983"/>
          </a:xfrm>
          <a:prstGeom prst="rect">
            <a:avLst/>
          </a:prstGeom>
        </p:spPr>
        <p:txBody>
          <a:bodyPr wrap="square">
            <a:spAutoFit/>
          </a:bodyPr>
          <a:lstStyle/>
          <a:p>
            <a:pPr>
              <a:lnSpc>
                <a:spcPct val="150000"/>
              </a:lnSpc>
            </a:pPr>
            <a:r>
              <a:rPr lang="zh-CN" altLang="en-US" sz="3200" dirty="0">
                <a:solidFill>
                  <a:srgbClr val="FF0000"/>
                </a:solidFill>
                <a:latin typeface="微软雅黑" pitchFamily="34" charset="-122"/>
                <a:ea typeface="微软雅黑" pitchFamily="34" charset="-122"/>
              </a:rPr>
              <a:t>一个时代有一个时代的问题</a:t>
            </a:r>
            <a:r>
              <a:rPr lang="zh-CN" altLang="en-US" sz="3200" dirty="0">
                <a:latin typeface="微软雅黑" pitchFamily="34" charset="-122"/>
                <a:ea typeface="微软雅黑" pitchFamily="34" charset="-122"/>
              </a:rPr>
              <a:t>。问题本身并不可怕，关键是采取</a:t>
            </a:r>
            <a:r>
              <a:rPr lang="zh-CN" altLang="en-US" sz="3200" dirty="0">
                <a:solidFill>
                  <a:srgbClr val="FF0000"/>
                </a:solidFill>
                <a:latin typeface="微软雅黑" pitchFamily="34" charset="-122"/>
                <a:ea typeface="微软雅黑" pitchFamily="34" charset="-122"/>
              </a:rPr>
              <a:t>正确的办法来解决问题</a:t>
            </a:r>
            <a:r>
              <a:rPr lang="zh-CN" altLang="en-US" sz="3200" dirty="0">
                <a:latin typeface="微软雅黑" pitchFamily="34" charset="-122"/>
                <a:ea typeface="微软雅黑" pitchFamily="34" charset="-122"/>
              </a:rPr>
              <a:t>。走保护主义、单边主义的老路，不仅解决不了问题，还会加剧世界经济的不确定性。历史已经证明，只有坚持</a:t>
            </a:r>
            <a:r>
              <a:rPr lang="zh-CN" altLang="en-US" sz="3200" dirty="0">
                <a:solidFill>
                  <a:srgbClr val="FF0000"/>
                </a:solidFill>
                <a:latin typeface="微软雅黑" pitchFamily="34" charset="-122"/>
                <a:ea typeface="微软雅黑" pitchFamily="34" charset="-122"/>
              </a:rPr>
              <a:t>开放合作</a:t>
            </a:r>
            <a:r>
              <a:rPr lang="zh-CN" altLang="en-US" sz="3200" dirty="0">
                <a:latin typeface="微软雅黑" pitchFamily="34" charset="-122"/>
                <a:ea typeface="微软雅黑" pitchFamily="34" charset="-122"/>
              </a:rPr>
              <a:t>才能获得更多发展机遇和更大发展空间，</a:t>
            </a:r>
            <a:r>
              <a:rPr lang="zh-CN" altLang="en-US" sz="3200" dirty="0">
                <a:solidFill>
                  <a:srgbClr val="FF0000"/>
                </a:solidFill>
                <a:latin typeface="微软雅黑" pitchFamily="34" charset="-122"/>
                <a:ea typeface="微软雅黑" pitchFamily="34" charset="-122"/>
              </a:rPr>
              <a:t>自我封闭只会失去世界</a:t>
            </a:r>
            <a:r>
              <a:rPr lang="zh-CN" altLang="en-US" sz="3200" dirty="0">
                <a:latin typeface="微软雅黑" pitchFamily="34" charset="-122"/>
                <a:ea typeface="微软雅黑" pitchFamily="34" charset="-122"/>
              </a:rPr>
              <a:t>，最终也会</a:t>
            </a:r>
            <a:r>
              <a:rPr lang="zh-CN" altLang="en-US" sz="3200" dirty="0">
                <a:solidFill>
                  <a:srgbClr val="FF0000"/>
                </a:solidFill>
                <a:latin typeface="微软雅黑" pitchFamily="34" charset="-122"/>
                <a:ea typeface="微软雅黑" pitchFamily="34" charset="-122"/>
              </a:rPr>
              <a:t>失去</a:t>
            </a:r>
            <a:r>
              <a:rPr lang="zh-CN" altLang="en-US" sz="3200">
                <a:solidFill>
                  <a:srgbClr val="FF0000"/>
                </a:solidFill>
                <a:latin typeface="微软雅黑" pitchFamily="34" charset="-122"/>
                <a:ea typeface="微软雅黑" pitchFamily="34" charset="-122"/>
              </a:rPr>
              <a:t>自己</a:t>
            </a:r>
            <a:r>
              <a:rPr lang="zh-CN" altLang="en-US" sz="3200">
                <a:latin typeface="微软雅黑" pitchFamily="34" charset="-122"/>
                <a:ea typeface="微软雅黑" pitchFamily="34" charset="-122"/>
              </a:rPr>
              <a:t>。</a:t>
            </a:r>
            <a:endParaRPr lang="zh-CN" altLang="zh-CN" sz="3200" dirty="0">
              <a:latin typeface="KaiTi" panose="02010609060101010101" pitchFamily="49" charset="-122"/>
              <a:ea typeface="KaiTi" panose="02010609060101010101" pitchFamily="49" charset="-122"/>
            </a:endParaRPr>
          </a:p>
        </p:txBody>
      </p:sp>
    </p:spTree>
    <p:extLst>
      <p:ext uri="{BB962C8B-B14F-4D97-AF65-F5344CB8AC3E}">
        <p14:creationId xmlns:p14="http://schemas.microsoft.com/office/powerpoint/2010/main" val="30169438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6"/>
          <p:cNvSpPr>
            <a:spLocks/>
          </p:cNvSpPr>
          <p:nvPr/>
        </p:nvSpPr>
        <p:spPr bwMode="auto">
          <a:xfrm>
            <a:off x="1237462" y="2162555"/>
            <a:ext cx="4937180" cy="4349428"/>
          </a:xfrm>
          <a:custGeom>
            <a:avLst/>
            <a:gdLst>
              <a:gd name="T0" fmla="*/ 0 w 998"/>
              <a:gd name="T1" fmla="*/ 0 h 861"/>
              <a:gd name="T2" fmla="*/ 998 w 998"/>
              <a:gd name="T3" fmla="*/ 0 h 861"/>
              <a:gd name="T4" fmla="*/ 492 w 998"/>
              <a:gd name="T5" fmla="*/ 861 h 861"/>
              <a:gd name="T6" fmla="*/ 0 w 998"/>
              <a:gd name="T7" fmla="*/ 0 h 861"/>
            </a:gdLst>
            <a:ahLst/>
            <a:cxnLst>
              <a:cxn ang="0">
                <a:pos x="T0" y="T1"/>
              </a:cxn>
              <a:cxn ang="0">
                <a:pos x="T2" y="T3"/>
              </a:cxn>
              <a:cxn ang="0">
                <a:pos x="T4" y="T5"/>
              </a:cxn>
              <a:cxn ang="0">
                <a:pos x="T6" y="T7"/>
              </a:cxn>
            </a:cxnLst>
            <a:rect l="0" t="0" r="r" b="b"/>
            <a:pathLst>
              <a:path w="998" h="861">
                <a:moveTo>
                  <a:pt x="0" y="0"/>
                </a:moveTo>
                <a:lnTo>
                  <a:pt x="998" y="0"/>
                </a:lnTo>
                <a:lnTo>
                  <a:pt x="492" y="861"/>
                </a:lnTo>
                <a:lnTo>
                  <a:pt x="0" y="0"/>
                </a:lnTo>
                <a:close/>
              </a:path>
            </a:pathLst>
          </a:custGeom>
          <a:solidFill>
            <a:schemeClr val="accent2"/>
          </a:solidFill>
          <a:ln w="0">
            <a:noFill/>
            <a:prstDash val="solid"/>
            <a:round/>
            <a:headEnd/>
            <a:tailEnd/>
          </a:ln>
        </p:spPr>
        <p:txBody>
          <a:bodyPr vert="horz" wrap="square" lIns="128563" tIns="64281" rIns="128563" bIns="64281" numCol="1" anchor="t" anchorCtr="0" compatLnSpc="1">
            <a:prstTxWarp prst="textNoShape">
              <a:avLst/>
            </a:prstTxWarp>
          </a:bodyPr>
          <a:lstStyle/>
          <a:p>
            <a:endParaRPr lang="zh-CN" altLang="en-US"/>
          </a:p>
        </p:txBody>
      </p:sp>
      <p:sp>
        <p:nvSpPr>
          <p:cNvPr id="28" name="Freeform 11"/>
          <p:cNvSpPr>
            <a:spLocks/>
          </p:cNvSpPr>
          <p:nvPr/>
        </p:nvSpPr>
        <p:spPr bwMode="auto">
          <a:xfrm>
            <a:off x="1648543" y="1423110"/>
            <a:ext cx="4115020" cy="3581420"/>
          </a:xfrm>
          <a:custGeom>
            <a:avLst/>
            <a:gdLst>
              <a:gd name="T0" fmla="*/ 949 w 1896"/>
              <a:gd name="T1" fmla="*/ 0 h 1616"/>
              <a:gd name="T2" fmla="*/ 1896 w 1896"/>
              <a:gd name="T3" fmla="*/ 1616 h 1616"/>
              <a:gd name="T4" fmla="*/ 0 w 1896"/>
              <a:gd name="T5" fmla="*/ 1616 h 1616"/>
              <a:gd name="T6" fmla="*/ 949 w 1896"/>
              <a:gd name="T7" fmla="*/ 0 h 1616"/>
            </a:gdLst>
            <a:ahLst/>
            <a:cxnLst>
              <a:cxn ang="0">
                <a:pos x="T0" y="T1"/>
              </a:cxn>
              <a:cxn ang="0">
                <a:pos x="T2" y="T3"/>
              </a:cxn>
              <a:cxn ang="0">
                <a:pos x="T4" y="T5"/>
              </a:cxn>
              <a:cxn ang="0">
                <a:pos x="T6" y="T7"/>
              </a:cxn>
            </a:cxnLst>
            <a:rect l="0" t="0" r="r" b="b"/>
            <a:pathLst>
              <a:path w="1896" h="1616">
                <a:moveTo>
                  <a:pt x="949" y="0"/>
                </a:moveTo>
                <a:lnTo>
                  <a:pt x="1896" y="1616"/>
                </a:lnTo>
                <a:lnTo>
                  <a:pt x="0" y="1616"/>
                </a:lnTo>
                <a:lnTo>
                  <a:pt x="949" y="0"/>
                </a:lnTo>
                <a:close/>
              </a:path>
            </a:pathLst>
          </a:custGeom>
          <a:noFill/>
          <a:ln w="19050">
            <a:solidFill>
              <a:schemeClr val="accent2"/>
            </a:solidFill>
            <a:prstDash val="solid"/>
            <a:round/>
            <a:headEnd/>
            <a:tailEnd/>
          </a:ln>
        </p:spPr>
        <p:txBody>
          <a:bodyPr vert="horz" wrap="square" lIns="128563" tIns="64281" rIns="128563" bIns="64281" numCol="1" anchor="t" anchorCtr="0" compatLnSpc="1">
            <a:prstTxWarp prst="textNoShape">
              <a:avLst/>
            </a:prstTxWarp>
          </a:bodyPr>
          <a:lstStyle/>
          <a:p>
            <a:endParaRPr lang="zh-CN" altLang="en-US" dirty="0"/>
          </a:p>
        </p:txBody>
      </p:sp>
      <p:sp>
        <p:nvSpPr>
          <p:cNvPr id="16" name="MH_Number_1"/>
          <p:cNvSpPr/>
          <p:nvPr>
            <p:custDataLst>
              <p:tags r:id="rId1"/>
            </p:custDataLst>
          </p:nvPr>
        </p:nvSpPr>
        <p:spPr>
          <a:xfrm>
            <a:off x="7406717" y="2031927"/>
            <a:ext cx="379646" cy="379646"/>
          </a:xfrm>
          <a:prstGeom prst="ellipse">
            <a:avLst/>
          </a:prstGeom>
          <a:solidFill>
            <a:schemeClr val="accent1"/>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21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7" name="MH_Entry_1"/>
          <p:cNvSpPr/>
          <p:nvPr>
            <p:custDataLst>
              <p:tags r:id="rId2"/>
            </p:custDataLst>
          </p:nvPr>
        </p:nvSpPr>
        <p:spPr>
          <a:xfrm>
            <a:off x="8024196" y="1981499"/>
            <a:ext cx="3733772" cy="55399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zh-CN" altLang="en-US" sz="36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百年未有之大变局</a:t>
            </a:r>
            <a:endParaRPr lang="en-US" altLang="zh-CN" sz="36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Number_2"/>
          <p:cNvSpPr/>
          <p:nvPr>
            <p:custDataLst>
              <p:tags r:id="rId3"/>
            </p:custDataLst>
          </p:nvPr>
        </p:nvSpPr>
        <p:spPr>
          <a:xfrm>
            <a:off x="7406717" y="3026862"/>
            <a:ext cx="379646" cy="379646"/>
          </a:xfrm>
          <a:prstGeom prst="ellipse">
            <a:avLst/>
          </a:prstGeom>
          <a:solidFill>
            <a:schemeClr val="accent2"/>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21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0" name="MH_Number_3"/>
          <p:cNvSpPr/>
          <p:nvPr>
            <p:custDataLst>
              <p:tags r:id="rId4"/>
            </p:custDataLst>
          </p:nvPr>
        </p:nvSpPr>
        <p:spPr>
          <a:xfrm>
            <a:off x="7406717" y="4021795"/>
            <a:ext cx="379646" cy="379646"/>
          </a:xfrm>
          <a:prstGeom prst="ellipse">
            <a:avLst/>
          </a:prstGeom>
          <a:solidFill>
            <a:schemeClr val="accent3"/>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0" b="1">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21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1" name="MH_Entry_3"/>
          <p:cNvSpPr/>
          <p:nvPr>
            <p:custDataLst>
              <p:tags r:id="rId5"/>
            </p:custDataLst>
          </p:nvPr>
        </p:nvSpPr>
        <p:spPr>
          <a:xfrm>
            <a:off x="8131014" y="2974518"/>
            <a:ext cx="4669876" cy="55399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r>
              <a:rPr lang="zh-CN" altLang="en-US" sz="36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舆论场中的中国与世界</a:t>
            </a:r>
          </a:p>
        </p:txBody>
      </p:sp>
      <p:sp>
        <p:nvSpPr>
          <p:cNvPr id="23" name="MH_Entry_4"/>
          <p:cNvSpPr/>
          <p:nvPr>
            <p:custDataLst>
              <p:tags r:id="rId6"/>
            </p:custDataLst>
          </p:nvPr>
        </p:nvSpPr>
        <p:spPr>
          <a:xfrm>
            <a:off x="8131014" y="3993667"/>
            <a:ext cx="4669876" cy="55399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r>
              <a:rPr lang="zh-CN" altLang="en-US" sz="36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构建人类命运共同体</a:t>
            </a:r>
          </a:p>
        </p:txBody>
      </p:sp>
      <p:sp>
        <p:nvSpPr>
          <p:cNvPr id="24" name="MH_Others_1"/>
          <p:cNvSpPr txBox="1"/>
          <p:nvPr>
            <p:custDataLst>
              <p:tags r:id="rId7"/>
            </p:custDataLst>
          </p:nvPr>
        </p:nvSpPr>
        <p:spPr>
          <a:xfrm>
            <a:off x="2392798" y="2697519"/>
            <a:ext cx="2626510" cy="1107996"/>
          </a:xfrm>
          <a:prstGeom prst="rect">
            <a:avLst/>
          </a:prstGeom>
          <a:noFill/>
        </p:spPr>
        <p:txBody>
          <a:bodyPr vert="horz" wrap="square" lIns="0" tIns="0" rIns="0" bIns="0" rtlCol="0" anchor="ctr" anchorCtr="0">
            <a:spAutoFit/>
          </a:bodyPr>
          <a:lstStyle/>
          <a:p>
            <a:pPr algn="ctr"/>
            <a:r>
              <a:rPr lang="zh-CN" altLang="en-US" sz="7200" b="1" dirty="0">
                <a:solidFill>
                  <a:schemeClr val="bg1"/>
                </a:solidFill>
                <a:latin typeface="Arial" panose="020B0604020202020204" pitchFamily="34" charset="0"/>
                <a:ea typeface="微软雅黑" panose="020B0503020204020204" pitchFamily="34" charset="-122"/>
                <a:sym typeface="Arial" panose="020B0604020202020204" pitchFamily="34" charset="0"/>
              </a:rPr>
              <a:t>目 录</a:t>
            </a:r>
          </a:p>
        </p:txBody>
      </p:sp>
      <p:sp>
        <p:nvSpPr>
          <p:cNvPr id="25" name="MH_Others_2"/>
          <p:cNvSpPr txBox="1"/>
          <p:nvPr>
            <p:custDataLst>
              <p:tags r:id="rId8"/>
            </p:custDataLst>
          </p:nvPr>
        </p:nvSpPr>
        <p:spPr>
          <a:xfrm>
            <a:off x="2541108" y="3875228"/>
            <a:ext cx="2329889" cy="438197"/>
          </a:xfrm>
          <a:prstGeom prst="rect">
            <a:avLst/>
          </a:prstGeom>
          <a:noFill/>
        </p:spPr>
        <p:txBody>
          <a:bodyPr vert="horz" wrap="square" lIns="0" tIns="0" rIns="0" bIns="0">
            <a:spAutoFit/>
          </a:bodyPr>
          <a:lstStyle/>
          <a:p>
            <a:pPr algn="ctr">
              <a:defRPr/>
            </a:pPr>
            <a:r>
              <a:rPr lang="en-US" altLang="zh-CN" sz="2800" b="1" dirty="0">
                <a:solidFill>
                  <a:schemeClr val="bg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8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528048721"/>
      </p:ext>
    </p:extLst>
  </p:cSld>
  <p:clrMapOvr>
    <a:masterClrMapping/>
  </p:clrMapOvr>
  <p:transition spd="slow">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40000" fill="hold" grpId="0" nodeType="withEffect" p14:presetBounceEnd="40000">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14:bounceEnd="40000">
                                          <p:cBhvr additive="base">
                                            <p:cTn id="7" dur="1250" fill="hold"/>
                                            <p:tgtEl>
                                              <p:spTgt spid="27"/>
                                            </p:tgtEl>
                                            <p:attrNameLst>
                                              <p:attrName>ppt_x</p:attrName>
                                            </p:attrNameLst>
                                          </p:cBhvr>
                                          <p:tavLst>
                                            <p:tav tm="0">
                                              <p:val>
                                                <p:strVal val="#ppt_x"/>
                                              </p:val>
                                            </p:tav>
                                            <p:tav tm="100000">
                                              <p:val>
                                                <p:strVal val="#ppt_x"/>
                                              </p:val>
                                            </p:tav>
                                          </p:tavLst>
                                        </p:anim>
                                        <p:anim calcmode="lin" valueType="num" p14:bounceEnd="40000">
                                          <p:cBhvr additive="base">
                                            <p:cTn id="8" dur="1250" fill="hold"/>
                                            <p:tgtEl>
                                              <p:spTgt spid="27"/>
                                            </p:tgtEl>
                                            <p:attrNameLst>
                                              <p:attrName>ppt_y</p:attrName>
                                            </p:attrNameLst>
                                          </p:cBhvr>
                                          <p:tavLst>
                                            <p:tav tm="0">
                                              <p:val>
                                                <p:strVal val="0-#ppt_h/2"/>
                                              </p:val>
                                            </p:tav>
                                            <p:tav tm="100000">
                                              <p:val>
                                                <p:strVal val="#ppt_y"/>
                                              </p:val>
                                            </p:tav>
                                          </p:tavLst>
                                        </p:anim>
                                      </p:childTnLst>
                                    </p:cTn>
                                  </p:par>
                                  <p:par>
                                    <p:cTn id="9" presetID="2" presetClass="entr" presetSubtype="4" accel="40000" fill="hold" grpId="0" nodeType="withEffect" p14:presetBounceEnd="40000">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14:bounceEnd="40000">
                                          <p:cBhvr additive="base">
                                            <p:cTn id="11" dur="1750" fill="hold"/>
                                            <p:tgtEl>
                                              <p:spTgt spid="28"/>
                                            </p:tgtEl>
                                            <p:attrNameLst>
                                              <p:attrName>ppt_x</p:attrName>
                                            </p:attrNameLst>
                                          </p:cBhvr>
                                          <p:tavLst>
                                            <p:tav tm="0">
                                              <p:val>
                                                <p:strVal val="#ppt_x"/>
                                              </p:val>
                                            </p:tav>
                                            <p:tav tm="100000">
                                              <p:val>
                                                <p:strVal val="#ppt_x"/>
                                              </p:val>
                                            </p:tav>
                                          </p:tavLst>
                                        </p:anim>
                                        <p:anim calcmode="lin" valueType="num" p14:bounceEnd="40000">
                                          <p:cBhvr additive="base">
                                            <p:cTn id="12" dur="1750" fill="hold"/>
                                            <p:tgtEl>
                                              <p:spTgt spid="28"/>
                                            </p:tgtEl>
                                            <p:attrNameLst>
                                              <p:attrName>ppt_y</p:attrName>
                                            </p:attrNameLst>
                                          </p:cBhvr>
                                          <p:tavLst>
                                            <p:tav tm="0">
                                              <p:val>
                                                <p:strVal val="1+#ppt_h/2"/>
                                              </p:val>
                                            </p:tav>
                                            <p:tav tm="100000">
                                              <p:val>
                                                <p:strVal val="#ppt_y"/>
                                              </p:val>
                                            </p:tav>
                                          </p:tavLst>
                                        </p:anim>
                                      </p:childTnLst>
                                    </p:cTn>
                                  </p:par>
                                  <p:par>
                                    <p:cTn id="13" presetID="56" presetClass="entr" presetSubtype="0" fill="hold" grpId="0" nodeType="withEffect">
                                      <p:stCondLst>
                                        <p:cond delay="0"/>
                                      </p:stCondLst>
                                      <p:iterate type="lt">
                                        <p:tmPct val="10000"/>
                                      </p:iterate>
                                      <p:childTnLst>
                                        <p:set>
                                          <p:cBhvr>
                                            <p:cTn id="14" dur="1" fill="hold">
                                              <p:stCondLst>
                                                <p:cond delay="0"/>
                                              </p:stCondLst>
                                            </p:cTn>
                                            <p:tgtEl>
                                              <p:spTgt spid="24"/>
                                            </p:tgtEl>
                                            <p:attrNameLst>
                                              <p:attrName>style.visibility</p:attrName>
                                            </p:attrNameLst>
                                          </p:cBhvr>
                                          <p:to>
                                            <p:strVal val="visible"/>
                                          </p:to>
                                        </p:set>
                                        <p:anim by="(-#ppt_w*2)" calcmode="lin" valueType="num">
                                          <p:cBhvr rctx="PPT">
                                            <p:cTn id="15" dur="500" autoRev="1" fill="hold">
                                              <p:stCondLst>
                                                <p:cond delay="0"/>
                                              </p:stCondLst>
                                            </p:cTn>
                                            <p:tgtEl>
                                              <p:spTgt spid="24"/>
                                            </p:tgtEl>
                                            <p:attrNameLst>
                                              <p:attrName>ppt_w</p:attrName>
                                            </p:attrNameLst>
                                          </p:cBhvr>
                                        </p:anim>
                                        <p:anim by="(#ppt_w*0.50)" calcmode="lin" valueType="num">
                                          <p:cBhvr>
                                            <p:cTn id="16" dur="500" decel="50000" autoRev="1" fill="hold">
                                              <p:stCondLst>
                                                <p:cond delay="0"/>
                                              </p:stCondLst>
                                            </p:cTn>
                                            <p:tgtEl>
                                              <p:spTgt spid="24"/>
                                            </p:tgtEl>
                                            <p:attrNameLst>
                                              <p:attrName>ppt_x</p:attrName>
                                            </p:attrNameLst>
                                          </p:cBhvr>
                                        </p:anim>
                                        <p:anim from="(-#ppt_h/2)" to="(#ppt_y)" calcmode="lin" valueType="num">
                                          <p:cBhvr>
                                            <p:cTn id="17" dur="1000" fill="hold">
                                              <p:stCondLst>
                                                <p:cond delay="0"/>
                                              </p:stCondLst>
                                            </p:cTn>
                                            <p:tgtEl>
                                              <p:spTgt spid="24"/>
                                            </p:tgtEl>
                                            <p:attrNameLst>
                                              <p:attrName>ppt_y</p:attrName>
                                            </p:attrNameLst>
                                          </p:cBhvr>
                                        </p:anim>
                                        <p:animRot by="21600000">
                                          <p:cBhvr>
                                            <p:cTn id="18" dur="1000" fill="hold">
                                              <p:stCondLst>
                                                <p:cond delay="0"/>
                                              </p:stCondLst>
                                            </p:cTn>
                                            <p:tgtEl>
                                              <p:spTgt spid="24"/>
                                            </p:tgtEl>
                                            <p:attrNameLst>
                                              <p:attrName>r</p:attrName>
                                            </p:attrNameLst>
                                          </p:cBhvr>
                                        </p:animRot>
                                      </p:childTnLst>
                                    </p:cTn>
                                  </p:par>
                                  <p:par>
                                    <p:cTn id="19" presetID="56" presetClass="entr" presetSubtype="0" fill="hold" grpId="0" nodeType="withEffect">
                                      <p:stCondLst>
                                        <p:cond delay="0"/>
                                      </p:stCondLst>
                                      <p:iterate type="lt">
                                        <p:tmPct val="10000"/>
                                      </p:iterate>
                                      <p:childTnLst>
                                        <p:set>
                                          <p:cBhvr>
                                            <p:cTn id="20" dur="1" fill="hold">
                                              <p:stCondLst>
                                                <p:cond delay="0"/>
                                              </p:stCondLst>
                                            </p:cTn>
                                            <p:tgtEl>
                                              <p:spTgt spid="25"/>
                                            </p:tgtEl>
                                            <p:attrNameLst>
                                              <p:attrName>style.visibility</p:attrName>
                                            </p:attrNameLst>
                                          </p:cBhvr>
                                          <p:to>
                                            <p:strVal val="visible"/>
                                          </p:to>
                                        </p:set>
                                        <p:anim by="(-#ppt_w*2)" calcmode="lin" valueType="num">
                                          <p:cBhvr rctx="PPT">
                                            <p:cTn id="21" dur="500" autoRev="1" fill="hold">
                                              <p:stCondLst>
                                                <p:cond delay="0"/>
                                              </p:stCondLst>
                                            </p:cTn>
                                            <p:tgtEl>
                                              <p:spTgt spid="25"/>
                                            </p:tgtEl>
                                            <p:attrNameLst>
                                              <p:attrName>ppt_w</p:attrName>
                                            </p:attrNameLst>
                                          </p:cBhvr>
                                        </p:anim>
                                        <p:anim by="(#ppt_w*0.50)" calcmode="lin" valueType="num">
                                          <p:cBhvr>
                                            <p:cTn id="22" dur="500" decel="50000" autoRev="1" fill="hold">
                                              <p:stCondLst>
                                                <p:cond delay="0"/>
                                              </p:stCondLst>
                                            </p:cTn>
                                            <p:tgtEl>
                                              <p:spTgt spid="25"/>
                                            </p:tgtEl>
                                            <p:attrNameLst>
                                              <p:attrName>ppt_x</p:attrName>
                                            </p:attrNameLst>
                                          </p:cBhvr>
                                        </p:anim>
                                        <p:anim from="(-#ppt_h/2)" to="(#ppt_y)" calcmode="lin" valueType="num">
                                          <p:cBhvr>
                                            <p:cTn id="23" dur="1000" fill="hold">
                                              <p:stCondLst>
                                                <p:cond delay="0"/>
                                              </p:stCondLst>
                                            </p:cTn>
                                            <p:tgtEl>
                                              <p:spTgt spid="25"/>
                                            </p:tgtEl>
                                            <p:attrNameLst>
                                              <p:attrName>ppt_y</p:attrName>
                                            </p:attrNameLst>
                                          </p:cBhvr>
                                        </p:anim>
                                        <p:animRot by="21600000">
                                          <p:cBhvr>
                                            <p:cTn id="24" dur="1000" fill="hold">
                                              <p:stCondLst>
                                                <p:cond delay="0"/>
                                              </p:stCondLst>
                                            </p:cTn>
                                            <p:tgtEl>
                                              <p:spTgt spid="25"/>
                                            </p:tgtEl>
                                            <p:attrNameLst>
                                              <p:attrName>r</p:attrName>
                                            </p:attrNameLst>
                                          </p:cBhvr>
                                        </p:animRot>
                                      </p:childTnLst>
                                    </p:cTn>
                                  </p:par>
                                </p:childTnLst>
                              </p:cTn>
                            </p:par>
                            <p:par>
                              <p:cTn id="25" fill="hold">
                                <p:stCondLst>
                                  <p:cond delay="1750"/>
                                </p:stCondLst>
                                <p:childTnLst>
                                  <p:par>
                                    <p:cTn id="26" presetID="53" presetClass="entr" presetSubtype="16"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p:cTn id="33" dur="500" fill="hold"/>
                                            <p:tgtEl>
                                              <p:spTgt spid="18"/>
                                            </p:tgtEl>
                                            <p:attrNameLst>
                                              <p:attrName>ppt_w</p:attrName>
                                            </p:attrNameLst>
                                          </p:cBhvr>
                                          <p:tavLst>
                                            <p:tav tm="0">
                                              <p:val>
                                                <p:fltVal val="0"/>
                                              </p:val>
                                            </p:tav>
                                            <p:tav tm="100000">
                                              <p:val>
                                                <p:strVal val="#ppt_w"/>
                                              </p:val>
                                            </p:tav>
                                          </p:tavLst>
                                        </p:anim>
                                        <p:anim calcmode="lin" valueType="num">
                                          <p:cBhvr>
                                            <p:cTn id="34" dur="500" fill="hold"/>
                                            <p:tgtEl>
                                              <p:spTgt spid="18"/>
                                            </p:tgtEl>
                                            <p:attrNameLst>
                                              <p:attrName>ppt_h</p:attrName>
                                            </p:attrNameLst>
                                          </p:cBhvr>
                                          <p:tavLst>
                                            <p:tav tm="0">
                                              <p:val>
                                                <p:fltVal val="0"/>
                                              </p:val>
                                            </p:tav>
                                            <p:tav tm="100000">
                                              <p:val>
                                                <p:strVal val="#ppt_h"/>
                                              </p:val>
                                            </p:tav>
                                          </p:tavLst>
                                        </p:anim>
                                        <p:animEffect transition="in" filter="fade">
                                          <p:cBhvr>
                                            <p:cTn id="35" dur="500"/>
                                            <p:tgtEl>
                                              <p:spTgt spid="18"/>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 calcmode="lin" valueType="num">
                                          <p:cBhvr>
                                            <p:cTn id="38" dur="500" fill="hold"/>
                                            <p:tgtEl>
                                              <p:spTgt spid="20"/>
                                            </p:tgtEl>
                                            <p:attrNameLst>
                                              <p:attrName>ppt_w</p:attrName>
                                            </p:attrNameLst>
                                          </p:cBhvr>
                                          <p:tavLst>
                                            <p:tav tm="0">
                                              <p:val>
                                                <p:fltVal val="0"/>
                                              </p:val>
                                            </p:tav>
                                            <p:tav tm="100000">
                                              <p:val>
                                                <p:strVal val="#ppt_w"/>
                                              </p:val>
                                            </p:tav>
                                          </p:tavLst>
                                        </p:anim>
                                        <p:anim calcmode="lin" valueType="num">
                                          <p:cBhvr>
                                            <p:cTn id="39" dur="500" fill="hold"/>
                                            <p:tgtEl>
                                              <p:spTgt spid="20"/>
                                            </p:tgtEl>
                                            <p:attrNameLst>
                                              <p:attrName>ppt_h</p:attrName>
                                            </p:attrNameLst>
                                          </p:cBhvr>
                                          <p:tavLst>
                                            <p:tav tm="0">
                                              <p:val>
                                                <p:fltVal val="0"/>
                                              </p:val>
                                            </p:tav>
                                            <p:tav tm="100000">
                                              <p:val>
                                                <p:strVal val="#ppt_h"/>
                                              </p:val>
                                            </p:tav>
                                          </p:tavLst>
                                        </p:anim>
                                        <p:animEffect transition="in" filter="fade">
                                          <p:cBhvr>
                                            <p:cTn id="40" dur="500"/>
                                            <p:tgtEl>
                                              <p:spTgt spid="20"/>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down)">
                                          <p:cBhvr>
                                            <p:cTn id="43" dur="500"/>
                                            <p:tgtEl>
                                              <p:spTgt spid="17"/>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down)">
                                          <p:cBhvr>
                                            <p:cTn id="46" dur="500"/>
                                            <p:tgtEl>
                                              <p:spTgt spid="21"/>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down)">
                                          <p:cBhvr>
                                            <p:cTn id="4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16" grpId="0" animBg="1"/>
          <p:bldP spid="17" grpId="0"/>
          <p:bldP spid="18" grpId="0" animBg="1"/>
          <p:bldP spid="20" grpId="0" animBg="1"/>
          <p:bldP spid="21" grpId="0"/>
          <p:bldP spid="23" grpId="0"/>
          <p:bldP spid="24" grpId="0"/>
          <p:bldP spid="2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4000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250" fill="hold"/>
                                            <p:tgtEl>
                                              <p:spTgt spid="27"/>
                                            </p:tgtEl>
                                            <p:attrNameLst>
                                              <p:attrName>ppt_x</p:attrName>
                                            </p:attrNameLst>
                                          </p:cBhvr>
                                          <p:tavLst>
                                            <p:tav tm="0">
                                              <p:val>
                                                <p:strVal val="#ppt_x"/>
                                              </p:val>
                                            </p:tav>
                                            <p:tav tm="100000">
                                              <p:val>
                                                <p:strVal val="#ppt_x"/>
                                              </p:val>
                                            </p:tav>
                                          </p:tavLst>
                                        </p:anim>
                                        <p:anim calcmode="lin" valueType="num">
                                          <p:cBhvr additive="base">
                                            <p:cTn id="8" dur="1250" fill="hold"/>
                                            <p:tgtEl>
                                              <p:spTgt spid="27"/>
                                            </p:tgtEl>
                                            <p:attrNameLst>
                                              <p:attrName>ppt_y</p:attrName>
                                            </p:attrNameLst>
                                          </p:cBhvr>
                                          <p:tavLst>
                                            <p:tav tm="0">
                                              <p:val>
                                                <p:strVal val="0-#ppt_h/2"/>
                                              </p:val>
                                            </p:tav>
                                            <p:tav tm="100000">
                                              <p:val>
                                                <p:strVal val="#ppt_y"/>
                                              </p:val>
                                            </p:tav>
                                          </p:tavLst>
                                        </p:anim>
                                      </p:childTnLst>
                                    </p:cTn>
                                  </p:par>
                                  <p:par>
                                    <p:cTn id="9" presetID="2" presetClass="entr" presetSubtype="4" accel="4000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750" fill="hold"/>
                                            <p:tgtEl>
                                              <p:spTgt spid="28"/>
                                            </p:tgtEl>
                                            <p:attrNameLst>
                                              <p:attrName>ppt_x</p:attrName>
                                            </p:attrNameLst>
                                          </p:cBhvr>
                                          <p:tavLst>
                                            <p:tav tm="0">
                                              <p:val>
                                                <p:strVal val="#ppt_x"/>
                                              </p:val>
                                            </p:tav>
                                            <p:tav tm="100000">
                                              <p:val>
                                                <p:strVal val="#ppt_x"/>
                                              </p:val>
                                            </p:tav>
                                          </p:tavLst>
                                        </p:anim>
                                        <p:anim calcmode="lin" valueType="num">
                                          <p:cBhvr additive="base">
                                            <p:cTn id="12" dur="1750" fill="hold"/>
                                            <p:tgtEl>
                                              <p:spTgt spid="28"/>
                                            </p:tgtEl>
                                            <p:attrNameLst>
                                              <p:attrName>ppt_y</p:attrName>
                                            </p:attrNameLst>
                                          </p:cBhvr>
                                          <p:tavLst>
                                            <p:tav tm="0">
                                              <p:val>
                                                <p:strVal val="1+#ppt_h/2"/>
                                              </p:val>
                                            </p:tav>
                                            <p:tav tm="100000">
                                              <p:val>
                                                <p:strVal val="#ppt_y"/>
                                              </p:val>
                                            </p:tav>
                                          </p:tavLst>
                                        </p:anim>
                                      </p:childTnLst>
                                    </p:cTn>
                                  </p:par>
                                  <p:par>
                                    <p:cTn id="13" presetID="56" presetClass="entr" presetSubtype="0" fill="hold" grpId="0" nodeType="withEffect">
                                      <p:stCondLst>
                                        <p:cond delay="0"/>
                                      </p:stCondLst>
                                      <p:iterate type="lt">
                                        <p:tmPct val="10000"/>
                                      </p:iterate>
                                      <p:childTnLst>
                                        <p:set>
                                          <p:cBhvr>
                                            <p:cTn id="14" dur="1" fill="hold">
                                              <p:stCondLst>
                                                <p:cond delay="0"/>
                                              </p:stCondLst>
                                            </p:cTn>
                                            <p:tgtEl>
                                              <p:spTgt spid="24"/>
                                            </p:tgtEl>
                                            <p:attrNameLst>
                                              <p:attrName>style.visibility</p:attrName>
                                            </p:attrNameLst>
                                          </p:cBhvr>
                                          <p:to>
                                            <p:strVal val="visible"/>
                                          </p:to>
                                        </p:set>
                                        <p:anim by="(-#ppt_w*2)" calcmode="lin" valueType="num">
                                          <p:cBhvr rctx="PPT">
                                            <p:cTn id="15" dur="500" autoRev="1" fill="hold">
                                              <p:stCondLst>
                                                <p:cond delay="0"/>
                                              </p:stCondLst>
                                            </p:cTn>
                                            <p:tgtEl>
                                              <p:spTgt spid="24"/>
                                            </p:tgtEl>
                                            <p:attrNameLst>
                                              <p:attrName>ppt_w</p:attrName>
                                            </p:attrNameLst>
                                          </p:cBhvr>
                                        </p:anim>
                                        <p:anim by="(#ppt_w*0.50)" calcmode="lin" valueType="num">
                                          <p:cBhvr>
                                            <p:cTn id="16" dur="500" decel="50000" autoRev="1" fill="hold">
                                              <p:stCondLst>
                                                <p:cond delay="0"/>
                                              </p:stCondLst>
                                            </p:cTn>
                                            <p:tgtEl>
                                              <p:spTgt spid="24"/>
                                            </p:tgtEl>
                                            <p:attrNameLst>
                                              <p:attrName>ppt_x</p:attrName>
                                            </p:attrNameLst>
                                          </p:cBhvr>
                                        </p:anim>
                                        <p:anim from="(-#ppt_h/2)" to="(#ppt_y)" calcmode="lin" valueType="num">
                                          <p:cBhvr>
                                            <p:cTn id="17" dur="1000" fill="hold">
                                              <p:stCondLst>
                                                <p:cond delay="0"/>
                                              </p:stCondLst>
                                            </p:cTn>
                                            <p:tgtEl>
                                              <p:spTgt spid="24"/>
                                            </p:tgtEl>
                                            <p:attrNameLst>
                                              <p:attrName>ppt_y</p:attrName>
                                            </p:attrNameLst>
                                          </p:cBhvr>
                                        </p:anim>
                                        <p:animRot by="21600000">
                                          <p:cBhvr>
                                            <p:cTn id="18" dur="1000" fill="hold">
                                              <p:stCondLst>
                                                <p:cond delay="0"/>
                                              </p:stCondLst>
                                            </p:cTn>
                                            <p:tgtEl>
                                              <p:spTgt spid="24"/>
                                            </p:tgtEl>
                                            <p:attrNameLst>
                                              <p:attrName>r</p:attrName>
                                            </p:attrNameLst>
                                          </p:cBhvr>
                                        </p:animRot>
                                      </p:childTnLst>
                                    </p:cTn>
                                  </p:par>
                                  <p:par>
                                    <p:cTn id="19" presetID="56" presetClass="entr" presetSubtype="0" fill="hold" grpId="0" nodeType="withEffect">
                                      <p:stCondLst>
                                        <p:cond delay="0"/>
                                      </p:stCondLst>
                                      <p:iterate type="lt">
                                        <p:tmPct val="10000"/>
                                      </p:iterate>
                                      <p:childTnLst>
                                        <p:set>
                                          <p:cBhvr>
                                            <p:cTn id="20" dur="1" fill="hold">
                                              <p:stCondLst>
                                                <p:cond delay="0"/>
                                              </p:stCondLst>
                                            </p:cTn>
                                            <p:tgtEl>
                                              <p:spTgt spid="25"/>
                                            </p:tgtEl>
                                            <p:attrNameLst>
                                              <p:attrName>style.visibility</p:attrName>
                                            </p:attrNameLst>
                                          </p:cBhvr>
                                          <p:to>
                                            <p:strVal val="visible"/>
                                          </p:to>
                                        </p:set>
                                        <p:anim by="(-#ppt_w*2)" calcmode="lin" valueType="num">
                                          <p:cBhvr rctx="PPT">
                                            <p:cTn id="21" dur="500" autoRev="1" fill="hold">
                                              <p:stCondLst>
                                                <p:cond delay="0"/>
                                              </p:stCondLst>
                                            </p:cTn>
                                            <p:tgtEl>
                                              <p:spTgt spid="25"/>
                                            </p:tgtEl>
                                            <p:attrNameLst>
                                              <p:attrName>ppt_w</p:attrName>
                                            </p:attrNameLst>
                                          </p:cBhvr>
                                        </p:anim>
                                        <p:anim by="(#ppt_w*0.50)" calcmode="lin" valueType="num">
                                          <p:cBhvr>
                                            <p:cTn id="22" dur="500" decel="50000" autoRev="1" fill="hold">
                                              <p:stCondLst>
                                                <p:cond delay="0"/>
                                              </p:stCondLst>
                                            </p:cTn>
                                            <p:tgtEl>
                                              <p:spTgt spid="25"/>
                                            </p:tgtEl>
                                            <p:attrNameLst>
                                              <p:attrName>ppt_x</p:attrName>
                                            </p:attrNameLst>
                                          </p:cBhvr>
                                        </p:anim>
                                        <p:anim from="(-#ppt_h/2)" to="(#ppt_y)" calcmode="lin" valueType="num">
                                          <p:cBhvr>
                                            <p:cTn id="23" dur="1000" fill="hold">
                                              <p:stCondLst>
                                                <p:cond delay="0"/>
                                              </p:stCondLst>
                                            </p:cTn>
                                            <p:tgtEl>
                                              <p:spTgt spid="25"/>
                                            </p:tgtEl>
                                            <p:attrNameLst>
                                              <p:attrName>ppt_y</p:attrName>
                                            </p:attrNameLst>
                                          </p:cBhvr>
                                        </p:anim>
                                        <p:animRot by="21600000">
                                          <p:cBhvr>
                                            <p:cTn id="24" dur="1000" fill="hold">
                                              <p:stCondLst>
                                                <p:cond delay="0"/>
                                              </p:stCondLst>
                                            </p:cTn>
                                            <p:tgtEl>
                                              <p:spTgt spid="25"/>
                                            </p:tgtEl>
                                            <p:attrNameLst>
                                              <p:attrName>r</p:attrName>
                                            </p:attrNameLst>
                                          </p:cBhvr>
                                        </p:animRot>
                                      </p:childTnLst>
                                    </p:cTn>
                                  </p:par>
                                </p:childTnLst>
                              </p:cTn>
                            </p:par>
                            <p:par>
                              <p:cTn id="25" fill="hold">
                                <p:stCondLst>
                                  <p:cond delay="1750"/>
                                </p:stCondLst>
                                <p:childTnLst>
                                  <p:par>
                                    <p:cTn id="26" presetID="53" presetClass="entr" presetSubtype="16"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p:cTn id="33" dur="500" fill="hold"/>
                                            <p:tgtEl>
                                              <p:spTgt spid="18"/>
                                            </p:tgtEl>
                                            <p:attrNameLst>
                                              <p:attrName>ppt_w</p:attrName>
                                            </p:attrNameLst>
                                          </p:cBhvr>
                                          <p:tavLst>
                                            <p:tav tm="0">
                                              <p:val>
                                                <p:fltVal val="0"/>
                                              </p:val>
                                            </p:tav>
                                            <p:tav tm="100000">
                                              <p:val>
                                                <p:strVal val="#ppt_w"/>
                                              </p:val>
                                            </p:tav>
                                          </p:tavLst>
                                        </p:anim>
                                        <p:anim calcmode="lin" valueType="num">
                                          <p:cBhvr>
                                            <p:cTn id="34" dur="500" fill="hold"/>
                                            <p:tgtEl>
                                              <p:spTgt spid="18"/>
                                            </p:tgtEl>
                                            <p:attrNameLst>
                                              <p:attrName>ppt_h</p:attrName>
                                            </p:attrNameLst>
                                          </p:cBhvr>
                                          <p:tavLst>
                                            <p:tav tm="0">
                                              <p:val>
                                                <p:fltVal val="0"/>
                                              </p:val>
                                            </p:tav>
                                            <p:tav tm="100000">
                                              <p:val>
                                                <p:strVal val="#ppt_h"/>
                                              </p:val>
                                            </p:tav>
                                          </p:tavLst>
                                        </p:anim>
                                        <p:animEffect transition="in" filter="fade">
                                          <p:cBhvr>
                                            <p:cTn id="35" dur="500"/>
                                            <p:tgtEl>
                                              <p:spTgt spid="18"/>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 calcmode="lin" valueType="num">
                                          <p:cBhvr>
                                            <p:cTn id="38" dur="500" fill="hold"/>
                                            <p:tgtEl>
                                              <p:spTgt spid="20"/>
                                            </p:tgtEl>
                                            <p:attrNameLst>
                                              <p:attrName>ppt_w</p:attrName>
                                            </p:attrNameLst>
                                          </p:cBhvr>
                                          <p:tavLst>
                                            <p:tav tm="0">
                                              <p:val>
                                                <p:fltVal val="0"/>
                                              </p:val>
                                            </p:tav>
                                            <p:tav tm="100000">
                                              <p:val>
                                                <p:strVal val="#ppt_w"/>
                                              </p:val>
                                            </p:tav>
                                          </p:tavLst>
                                        </p:anim>
                                        <p:anim calcmode="lin" valueType="num">
                                          <p:cBhvr>
                                            <p:cTn id="39" dur="500" fill="hold"/>
                                            <p:tgtEl>
                                              <p:spTgt spid="20"/>
                                            </p:tgtEl>
                                            <p:attrNameLst>
                                              <p:attrName>ppt_h</p:attrName>
                                            </p:attrNameLst>
                                          </p:cBhvr>
                                          <p:tavLst>
                                            <p:tav tm="0">
                                              <p:val>
                                                <p:fltVal val="0"/>
                                              </p:val>
                                            </p:tav>
                                            <p:tav tm="100000">
                                              <p:val>
                                                <p:strVal val="#ppt_h"/>
                                              </p:val>
                                            </p:tav>
                                          </p:tavLst>
                                        </p:anim>
                                        <p:animEffect transition="in" filter="fade">
                                          <p:cBhvr>
                                            <p:cTn id="40" dur="500"/>
                                            <p:tgtEl>
                                              <p:spTgt spid="2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p:cTn id="43" dur="500" fill="hold"/>
                                            <p:tgtEl>
                                              <p:spTgt spid="22"/>
                                            </p:tgtEl>
                                            <p:attrNameLst>
                                              <p:attrName>ppt_w</p:attrName>
                                            </p:attrNameLst>
                                          </p:cBhvr>
                                          <p:tavLst>
                                            <p:tav tm="0">
                                              <p:val>
                                                <p:fltVal val="0"/>
                                              </p:val>
                                            </p:tav>
                                            <p:tav tm="100000">
                                              <p:val>
                                                <p:strVal val="#ppt_w"/>
                                              </p:val>
                                            </p:tav>
                                          </p:tavLst>
                                        </p:anim>
                                        <p:anim calcmode="lin" valueType="num">
                                          <p:cBhvr>
                                            <p:cTn id="44" dur="500" fill="hold"/>
                                            <p:tgtEl>
                                              <p:spTgt spid="22"/>
                                            </p:tgtEl>
                                            <p:attrNameLst>
                                              <p:attrName>ppt_h</p:attrName>
                                            </p:attrNameLst>
                                          </p:cBhvr>
                                          <p:tavLst>
                                            <p:tav tm="0">
                                              <p:val>
                                                <p:fltVal val="0"/>
                                              </p:val>
                                            </p:tav>
                                            <p:tav tm="100000">
                                              <p:val>
                                                <p:strVal val="#ppt_h"/>
                                              </p:val>
                                            </p:tav>
                                          </p:tavLst>
                                        </p:anim>
                                        <p:animEffect transition="in" filter="fade">
                                          <p:cBhvr>
                                            <p:cTn id="45" dur="500"/>
                                            <p:tgtEl>
                                              <p:spTgt spid="22"/>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down)">
                                          <p:cBhvr>
                                            <p:cTn id="48" dur="500"/>
                                            <p:tgtEl>
                                              <p:spTgt spid="17"/>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down)">
                                          <p:cBhvr>
                                            <p:cTn id="51" dur="500"/>
                                            <p:tgtEl>
                                              <p:spTgt spid="19"/>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down)">
                                          <p:cBhvr>
                                            <p:cTn id="54" dur="500"/>
                                            <p:tgtEl>
                                              <p:spTgt spid="21"/>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down)">
                                          <p:cBhvr>
                                            <p:cTn id="5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16" grpId="0" animBg="1"/>
          <p:bldP spid="17" grpId="0"/>
          <p:bldP spid="18" grpId="0" animBg="1"/>
          <p:bldP spid="19" grpId="0"/>
          <p:bldP spid="20" grpId="0" animBg="1"/>
          <p:bldP spid="21" grpId="0"/>
          <p:bldP spid="22" grpId="0" animBg="1"/>
          <p:bldP spid="23" grpId="0"/>
          <p:bldP spid="24" grpId="0"/>
          <p:bldP spid="25"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23766" y="3277528"/>
            <a:ext cx="10585176" cy="3477863"/>
          </a:xfrm>
          <a:prstGeom prst="rect">
            <a:avLst/>
          </a:prstGeom>
        </p:spPr>
        <p:txBody>
          <a:bodyPr wrap="square" lIns="91427" tIns="45714" rIns="91427" bIns="45714">
            <a:spAutoFit/>
          </a:bodyPr>
          <a:lstStyle/>
          <a:p>
            <a:r>
              <a:rPr lang="zh-CN" altLang="en-US" sz="2000" dirty="0">
                <a:latin typeface="微软雅黑" pitchFamily="34" charset="-122"/>
                <a:ea typeface="微软雅黑" pitchFamily="34" charset="-122"/>
              </a:rPr>
              <a:t>到</a:t>
            </a:r>
            <a:r>
              <a:rPr lang="en-US" altLang="zh-CN" sz="2000" dirty="0">
                <a:latin typeface="微软雅黑" pitchFamily="34" charset="-122"/>
                <a:ea typeface="微软雅黑" pitchFamily="34" charset="-122"/>
              </a:rPr>
              <a:t>19</a:t>
            </a:r>
            <a:r>
              <a:rPr lang="zh-CN" altLang="en-US" sz="2000" dirty="0">
                <a:latin typeface="微软雅黑" pitchFamily="34" charset="-122"/>
                <a:ea typeface="微软雅黑" pitchFamily="34" charset="-122"/>
              </a:rPr>
              <a:t>世纪末</a:t>
            </a:r>
            <a:r>
              <a:rPr lang="en-US" altLang="zh-CN" sz="2000" dirty="0">
                <a:latin typeface="微软雅黑" pitchFamily="34" charset="-122"/>
                <a:ea typeface="微软雅黑" pitchFamily="34" charset="-122"/>
              </a:rPr>
              <a:t>20</a:t>
            </a:r>
            <a:r>
              <a:rPr lang="zh-CN" altLang="en-US" sz="2000" dirty="0">
                <a:latin typeface="微软雅黑" pitchFamily="34" charset="-122"/>
                <a:ea typeface="微软雅黑" pitchFamily="34" charset="-122"/>
              </a:rPr>
              <a:t>世纪初，走上帝国主义道路的欧美资本主义国家把世界瓜分完毕，亚非拉广大地区变成了它们的殖民地或半殖民地，这就形成了人类历史上由少数资本主义国家控制世界上绝大多数国家和地区的状态。</a:t>
            </a:r>
            <a:endParaRPr lang="en-US" altLang="zh-CN"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一战结束后，战胜国建立了以欧美资本主义大国为主导的国际体系、国际格局与国际秩序，其代表就是</a:t>
            </a:r>
            <a:r>
              <a:rPr lang="zh-CN" altLang="en-US" sz="2000" dirty="0">
                <a:solidFill>
                  <a:srgbClr val="FF0000"/>
                </a:solidFill>
                <a:latin typeface="微软雅黑" pitchFamily="34" charset="-122"/>
                <a:ea typeface="微软雅黑" pitchFamily="34" charset="-122"/>
              </a:rPr>
              <a:t>凡尔赛</a:t>
            </a:r>
            <a:r>
              <a:rPr lang="en-US" altLang="zh-CN" sz="2000" dirty="0">
                <a:solidFill>
                  <a:srgbClr val="FF0000"/>
                </a:solidFill>
                <a:latin typeface="微软雅黑" pitchFamily="34" charset="-122"/>
                <a:ea typeface="微软雅黑" pitchFamily="34" charset="-122"/>
              </a:rPr>
              <a:t>—</a:t>
            </a:r>
            <a:r>
              <a:rPr lang="zh-CN" altLang="en-US" sz="2000" dirty="0">
                <a:solidFill>
                  <a:srgbClr val="FF0000"/>
                </a:solidFill>
                <a:latin typeface="微软雅黑" pitchFamily="34" charset="-122"/>
                <a:ea typeface="微软雅黑" pitchFamily="34" charset="-122"/>
              </a:rPr>
              <a:t>华盛顿体系</a:t>
            </a:r>
            <a:r>
              <a:rPr lang="zh-CN" altLang="en-US" sz="2000" dirty="0">
                <a:latin typeface="微软雅黑" pitchFamily="34" charset="-122"/>
                <a:ea typeface="微软雅黑" pitchFamily="34" charset="-122"/>
              </a:rPr>
              <a:t>，以英法为代表的</a:t>
            </a:r>
            <a:r>
              <a:rPr lang="zh-CN" altLang="en-US" sz="2000" dirty="0">
                <a:solidFill>
                  <a:srgbClr val="FF0000"/>
                </a:solidFill>
                <a:latin typeface="微软雅黑" pitchFamily="34" charset="-122"/>
                <a:ea typeface="微软雅黑" pitchFamily="34" charset="-122"/>
              </a:rPr>
              <a:t>欧洲</a:t>
            </a:r>
            <a:r>
              <a:rPr lang="zh-CN" altLang="en-US" sz="2000" dirty="0">
                <a:latin typeface="微软雅黑" pitchFamily="34" charset="-122"/>
                <a:ea typeface="微软雅黑" pitchFamily="34" charset="-122"/>
              </a:rPr>
              <a:t>和以</a:t>
            </a:r>
            <a:r>
              <a:rPr lang="zh-CN" altLang="en-US" sz="2000" dirty="0">
                <a:solidFill>
                  <a:srgbClr val="FF0000"/>
                </a:solidFill>
                <a:latin typeface="微软雅黑" pitchFamily="34" charset="-122"/>
                <a:ea typeface="微软雅黑" pitchFamily="34" charset="-122"/>
              </a:rPr>
              <a:t>美国</a:t>
            </a:r>
            <a:r>
              <a:rPr lang="zh-CN" altLang="en-US" sz="2000" dirty="0">
                <a:latin typeface="微软雅黑" pitchFamily="34" charset="-122"/>
                <a:ea typeface="微软雅黑" pitchFamily="34" charset="-122"/>
              </a:rPr>
              <a:t>、</a:t>
            </a:r>
            <a:r>
              <a:rPr lang="zh-CN" altLang="en-US" sz="2000" dirty="0">
                <a:solidFill>
                  <a:srgbClr val="FF0000"/>
                </a:solidFill>
                <a:latin typeface="微软雅黑" pitchFamily="34" charset="-122"/>
                <a:ea typeface="微软雅黑" pitchFamily="34" charset="-122"/>
              </a:rPr>
              <a:t>日本</a:t>
            </a:r>
            <a:r>
              <a:rPr lang="zh-CN" altLang="en-US" sz="2000" dirty="0">
                <a:latin typeface="微软雅黑" pitchFamily="34" charset="-122"/>
                <a:ea typeface="微软雅黑" pitchFamily="34" charset="-122"/>
              </a:rPr>
              <a:t>为主要力量的</a:t>
            </a:r>
            <a:r>
              <a:rPr lang="zh-CN" altLang="en-US" sz="2000" dirty="0">
                <a:solidFill>
                  <a:srgbClr val="FF0000"/>
                </a:solidFill>
                <a:latin typeface="微软雅黑" pitchFamily="34" charset="-122"/>
                <a:ea typeface="微软雅黑" pitchFamily="34" charset="-122"/>
              </a:rPr>
              <a:t>多极格局</a:t>
            </a:r>
            <a:r>
              <a:rPr lang="zh-CN" altLang="en-US" sz="2000" dirty="0">
                <a:latin typeface="微软雅黑" pitchFamily="34" charset="-122"/>
                <a:ea typeface="微软雅黑" pitchFamily="34" charset="-122"/>
              </a:rPr>
              <a:t>，以及以国际联盟为代表的国际秩序。</a:t>
            </a:r>
            <a:endParaRPr lang="en-US" altLang="zh-CN" sz="2000" dirty="0">
              <a:latin typeface="微软雅黑" pitchFamily="34" charset="-122"/>
              <a:ea typeface="微软雅黑" pitchFamily="34" charset="-122"/>
            </a:endParaRPr>
          </a:p>
          <a:p>
            <a:endParaRPr lang="en-US" altLang="zh-CN" sz="2000" dirty="0">
              <a:latin typeface="微软雅黑" pitchFamily="34" charset="-122"/>
              <a:ea typeface="微软雅黑" pitchFamily="34" charset="-122"/>
            </a:endParaRPr>
          </a:p>
          <a:p>
            <a:r>
              <a:rPr lang="zh-CN" altLang="en-US" sz="2000" dirty="0">
                <a:latin typeface="微软雅黑" pitchFamily="34" charset="-122"/>
                <a:ea typeface="微软雅黑" pitchFamily="34" charset="-122"/>
              </a:rPr>
              <a:t>后来，德国、意大利和日本不断挑战凡尔赛</a:t>
            </a:r>
            <a:r>
              <a:rPr lang="en-US" altLang="zh-CN" sz="2000" dirty="0">
                <a:latin typeface="微软雅黑" pitchFamily="34" charset="-122"/>
                <a:ea typeface="微软雅黑" pitchFamily="34" charset="-122"/>
              </a:rPr>
              <a:t>—</a:t>
            </a:r>
            <a:r>
              <a:rPr lang="zh-CN" altLang="en-US" sz="2000" dirty="0">
                <a:latin typeface="微软雅黑" pitchFamily="34" charset="-122"/>
                <a:ea typeface="微软雅黑" pitchFamily="34" charset="-122"/>
              </a:rPr>
              <a:t>华盛顿体系，各个大国的实力对比不断消长，欧洲的世界中心地位摇摇欲坠。二战导致欧洲衰落，形成了建立在</a:t>
            </a:r>
            <a:r>
              <a:rPr lang="zh-CN" altLang="en-US" sz="2000" dirty="0">
                <a:solidFill>
                  <a:srgbClr val="FF0000"/>
                </a:solidFill>
                <a:latin typeface="微软雅黑" pitchFamily="34" charset="-122"/>
                <a:ea typeface="微软雅黑" pitchFamily="34" charset="-122"/>
              </a:rPr>
              <a:t>雅尔塔体系</a:t>
            </a:r>
            <a:r>
              <a:rPr lang="zh-CN" altLang="en-US" sz="2000" dirty="0">
                <a:latin typeface="微软雅黑" pitchFamily="34" charset="-122"/>
                <a:ea typeface="微软雅黑" pitchFamily="34" charset="-122"/>
              </a:rPr>
              <a:t>之上的以美、苏为首的</a:t>
            </a:r>
            <a:r>
              <a:rPr lang="zh-CN" altLang="en-US" sz="2000" dirty="0">
                <a:solidFill>
                  <a:srgbClr val="FF0000"/>
                </a:solidFill>
                <a:latin typeface="微软雅黑" pitchFamily="34" charset="-122"/>
                <a:ea typeface="微软雅黑" pitchFamily="34" charset="-122"/>
              </a:rPr>
              <a:t>两极格局</a:t>
            </a:r>
            <a:r>
              <a:rPr lang="zh-CN" altLang="en-US" sz="2000" dirty="0">
                <a:latin typeface="微软雅黑" pitchFamily="34" charset="-122"/>
                <a:ea typeface="微软雅黑" pitchFamily="34" charset="-122"/>
              </a:rPr>
              <a:t>，同时带来了新的以联合国和布雷顿森林体系为代表的战后国际政治经济秩序。</a:t>
            </a:r>
          </a:p>
        </p:txBody>
      </p:sp>
      <p:sp>
        <p:nvSpPr>
          <p:cNvPr id="3" name="矩形 2"/>
          <p:cNvSpPr/>
          <p:nvPr/>
        </p:nvSpPr>
        <p:spPr>
          <a:xfrm>
            <a:off x="1190829" y="1615243"/>
            <a:ext cx="10729193" cy="1308872"/>
          </a:xfrm>
          <a:prstGeom prst="rect">
            <a:avLst/>
          </a:prstGeom>
          <a:solidFill>
            <a:schemeClr val="bg1"/>
          </a:solidFill>
        </p:spPr>
        <p:txBody>
          <a:bodyPr wrap="square" lIns="91427" tIns="45714" rIns="91427" bIns="45714">
            <a:spAutoFit/>
          </a:bodyPr>
          <a:lstStyle/>
          <a:p>
            <a:pPr>
              <a:lnSpc>
                <a:spcPct val="150000"/>
              </a:lnSpc>
            </a:pPr>
            <a:r>
              <a:rPr lang="zh-CN" altLang="en-US" sz="2800" dirty="0">
                <a:latin typeface="微软雅黑" pitchFamily="34" charset="-122"/>
                <a:ea typeface="微软雅黑" pitchFamily="34" charset="-122"/>
              </a:rPr>
              <a:t>所谓大变局，指的是国际体系、国际格局以及由此引起的国际秩序发生重大变化。这些重大变化经历了一个从不断量变到质变的过程。</a:t>
            </a:r>
          </a:p>
        </p:txBody>
      </p:sp>
      <p:grpSp>
        <p:nvGrpSpPr>
          <p:cNvPr id="4" name="组合 3">
            <a:extLst>
              <a:ext uri="{FF2B5EF4-FFF2-40B4-BE49-F238E27FC236}">
                <a16:creationId xmlns:a16="http://schemas.microsoft.com/office/drawing/2014/main" id="{A6BCAF4F-B2BA-4AEE-A726-45E328FD3B14}"/>
              </a:ext>
            </a:extLst>
          </p:cNvPr>
          <p:cNvGrpSpPr/>
          <p:nvPr/>
        </p:nvGrpSpPr>
        <p:grpSpPr>
          <a:xfrm>
            <a:off x="1026918" y="431698"/>
            <a:ext cx="10804913" cy="952379"/>
            <a:chOff x="329645" y="1749150"/>
            <a:chExt cx="10804913" cy="952379"/>
          </a:xfrm>
        </p:grpSpPr>
        <p:cxnSp>
          <p:nvCxnSpPr>
            <p:cNvPr id="5" name="直接连接符 4">
              <a:extLst>
                <a:ext uri="{FF2B5EF4-FFF2-40B4-BE49-F238E27FC236}">
                  <a16:creationId xmlns:a16="http://schemas.microsoft.com/office/drawing/2014/main" id="{92175DA4-1401-4CC9-AFB1-FCBB9BD5A698}"/>
                </a:ext>
              </a:extLst>
            </p:cNvPr>
            <p:cNvCxnSpPr/>
            <p:nvPr/>
          </p:nvCxnSpPr>
          <p:spPr>
            <a:xfrm flipV="1">
              <a:off x="1538802" y="2623347"/>
              <a:ext cx="9404371" cy="29909"/>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E6F4CB56-B66D-4623-B37A-2BFDF244BC6A}"/>
                </a:ext>
              </a:extLst>
            </p:cNvPr>
            <p:cNvSpPr/>
            <p:nvPr/>
          </p:nvSpPr>
          <p:spPr>
            <a:xfrm>
              <a:off x="1563464" y="1871396"/>
              <a:ext cx="9571094" cy="707886"/>
            </a:xfrm>
            <a:prstGeom prst="rect">
              <a:avLst/>
            </a:prstGeom>
            <a:noFill/>
          </p:spPr>
          <p:txBody>
            <a:bodyPr wrap="square">
              <a:spAutoFit/>
            </a:bodyPr>
            <a:lstStyle/>
            <a:p>
              <a:r>
                <a:rPr lang="zh-CN" altLang="en-US" sz="4000" b="1" dirty="0">
                  <a:latin typeface="微软雅黑" pitchFamily="34" charset="-122"/>
                  <a:ea typeface="微软雅黑" pitchFamily="34" charset="-122"/>
                </a:rPr>
                <a:t>如何理解“百年未有之大变局”？</a:t>
              </a:r>
            </a:p>
          </p:txBody>
        </p:sp>
        <p:sp>
          <p:nvSpPr>
            <p:cNvPr id="7" name="椭圆 6">
              <a:extLst>
                <a:ext uri="{FF2B5EF4-FFF2-40B4-BE49-F238E27FC236}">
                  <a16:creationId xmlns:a16="http://schemas.microsoft.com/office/drawing/2014/main" id="{DA4746AA-B9C9-471E-8E29-9C0DDC4D8A73}"/>
                </a:ext>
              </a:extLst>
            </p:cNvPr>
            <p:cNvSpPr/>
            <p:nvPr/>
          </p:nvSpPr>
          <p:spPr>
            <a:xfrm>
              <a:off x="329645" y="1749150"/>
              <a:ext cx="966047" cy="952379"/>
            </a:xfrm>
            <a:prstGeom prst="ellipse">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8583" tIns="64291" rIns="128583" bIns="64291" rtlCol="0" anchor="ctr"/>
            <a:lstStyle/>
            <a:p>
              <a:pPr lvl="0" algn="ctr"/>
              <a:r>
                <a:rPr lang="zh-CN" altLang="en-US" sz="4400" b="1" dirty="0">
                  <a:solidFill>
                    <a:schemeClr val="tx1"/>
                  </a:solidFill>
                  <a:latin typeface="微软雅黑" pitchFamily="34" charset="-122"/>
                  <a:ea typeface="微软雅黑" pitchFamily="34" charset="-122"/>
                </a:rPr>
                <a:t>一</a:t>
              </a:r>
            </a:p>
          </p:txBody>
        </p:sp>
      </p:grpSp>
    </p:spTree>
    <p:extLst>
      <p:ext uri="{BB962C8B-B14F-4D97-AF65-F5344CB8AC3E}">
        <p14:creationId xmlns:p14="http://schemas.microsoft.com/office/powerpoint/2010/main" val="255177122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占位符 2"/>
          <p:cNvSpPr>
            <a:spLocks noGrp="1"/>
          </p:cNvSpPr>
          <p:nvPr>
            <p:ph type="body" sz="quarter" idx="4294967295"/>
          </p:nvPr>
        </p:nvSpPr>
        <p:spPr>
          <a:xfrm>
            <a:off x="1460823" y="1816125"/>
            <a:ext cx="10132471" cy="3421058"/>
          </a:xfrm>
          <a:prstGeom prst="rect">
            <a:avLst/>
          </a:prstGeom>
        </p:spPr>
        <p:txBody>
          <a:bodyPr>
            <a:normAutofit/>
          </a:bodyPr>
          <a:lstStyle/>
          <a:p>
            <a:pPr>
              <a:lnSpc>
                <a:spcPct val="150000"/>
              </a:lnSpc>
              <a:buFont typeface="Wingdings" pitchFamily="2" charset="2"/>
              <a:buChar char="§"/>
            </a:pPr>
            <a:r>
              <a:rPr kumimoji="1" lang="zh-CN" altLang="en-US" dirty="0">
                <a:latin typeface="微软雅黑" pitchFamily="34" charset="-122"/>
                <a:ea typeface="微软雅黑" pitchFamily="34" charset="-122"/>
              </a:rPr>
              <a:t>从国际格局的转变来看，权力转移可以有多种形式。一种是从单极格局向多极或两极转移</a:t>
            </a:r>
            <a:endParaRPr kumimoji="1" lang="en-US" altLang="zh-CN" dirty="0">
              <a:latin typeface="微软雅黑" pitchFamily="34" charset="-122"/>
              <a:ea typeface="微软雅黑" pitchFamily="34" charset="-122"/>
            </a:endParaRPr>
          </a:p>
          <a:p>
            <a:pPr>
              <a:lnSpc>
                <a:spcPct val="150000"/>
              </a:lnSpc>
              <a:buFont typeface="Wingdings" pitchFamily="2" charset="2"/>
              <a:buChar char="§"/>
            </a:pPr>
            <a:r>
              <a:rPr kumimoji="1" lang="zh-CN" altLang="en-US" dirty="0">
                <a:latin typeface="微软雅黑" pitchFamily="34" charset="-122"/>
                <a:ea typeface="微软雅黑" pitchFamily="34" charset="-122"/>
              </a:rPr>
              <a:t>一种是从多极格局向单极或两极转移</a:t>
            </a:r>
            <a:endParaRPr kumimoji="1" lang="en-US" altLang="zh-CN" dirty="0">
              <a:latin typeface="微软雅黑" pitchFamily="34" charset="-122"/>
              <a:ea typeface="微软雅黑" pitchFamily="34" charset="-122"/>
            </a:endParaRPr>
          </a:p>
          <a:p>
            <a:pPr>
              <a:lnSpc>
                <a:spcPct val="150000"/>
              </a:lnSpc>
              <a:buFont typeface="Wingdings" pitchFamily="2" charset="2"/>
              <a:buChar char="§"/>
            </a:pPr>
            <a:r>
              <a:rPr kumimoji="1" lang="zh-CN" altLang="en-US" dirty="0">
                <a:latin typeface="微软雅黑" pitchFamily="34" charset="-122"/>
                <a:ea typeface="微软雅黑" pitchFamily="34" charset="-122"/>
              </a:rPr>
              <a:t>还有是从两极格局向单极或多极转移</a:t>
            </a:r>
          </a:p>
        </p:txBody>
      </p:sp>
      <p:sp>
        <p:nvSpPr>
          <p:cNvPr id="4" name="文本框 3"/>
          <p:cNvSpPr txBox="1"/>
          <p:nvPr/>
        </p:nvSpPr>
        <p:spPr>
          <a:xfrm>
            <a:off x="1100783" y="591084"/>
            <a:ext cx="10060869" cy="876394"/>
          </a:xfrm>
          <a:prstGeom prst="rect">
            <a:avLst/>
          </a:prstGeom>
          <a:noFill/>
        </p:spPr>
        <p:txBody>
          <a:bodyPr wrap="square" lIns="96420" tIns="48210" rIns="96420" bIns="48210" rtlCol="0">
            <a:spAutoFit/>
          </a:bodyPr>
          <a:lstStyle/>
          <a:p>
            <a:pPr>
              <a:lnSpc>
                <a:spcPct val="150000"/>
              </a:lnSpc>
            </a:pPr>
            <a:r>
              <a:rPr lang="zh-CN" altLang="en-US" sz="3400" b="1" dirty="0">
                <a:latin typeface="黑体" panose="02010609060101010101" pitchFamily="49" charset="-122"/>
                <a:ea typeface="黑体" panose="02010609060101010101" pitchFamily="49" charset="-122"/>
              </a:rPr>
              <a:t>国际权力转移的全新课题</a:t>
            </a:r>
            <a:r>
              <a:rPr lang="en-US" altLang="zh-CN" sz="3400" b="1" dirty="0">
                <a:latin typeface="黑体" panose="02010609060101010101" pitchFamily="49" charset="-122"/>
                <a:ea typeface="黑体" panose="02010609060101010101" pitchFamily="49" charset="-122"/>
              </a:rPr>
              <a:t>——</a:t>
            </a:r>
            <a:r>
              <a:rPr lang="zh-CN" altLang="en-US" sz="3400" b="1" dirty="0">
                <a:latin typeface="黑体" panose="02010609060101010101" pitchFamily="49" charset="-122"/>
                <a:ea typeface="黑体" panose="02010609060101010101" pitchFamily="49" charset="-122"/>
              </a:rPr>
              <a:t>零和博弈？</a:t>
            </a:r>
          </a:p>
        </p:txBody>
      </p:sp>
      <p:sp>
        <p:nvSpPr>
          <p:cNvPr id="8" name="文本占位符 2">
            <a:extLst>
              <a:ext uri="{FF2B5EF4-FFF2-40B4-BE49-F238E27FC236}">
                <a16:creationId xmlns:a16="http://schemas.microsoft.com/office/drawing/2014/main" id="{EEBFC4F6-794D-415C-BB68-987A4CFA2D4D}"/>
              </a:ext>
            </a:extLst>
          </p:cNvPr>
          <p:cNvSpPr txBox="1">
            <a:spLocks/>
          </p:cNvSpPr>
          <p:nvPr/>
        </p:nvSpPr>
        <p:spPr>
          <a:xfrm>
            <a:off x="1363139" y="4552429"/>
            <a:ext cx="10132471" cy="2196922"/>
          </a:xfrm>
          <a:prstGeom prst="rect">
            <a:avLst/>
          </a:prstGeom>
        </p:spPr>
        <p:txBody>
          <a:bodyPr vert="horz" lIns="91427" tIns="45714" rIns="91427" bIns="45714" rtlCol="0">
            <a:normAutofit/>
          </a:bodyPr>
          <a:lstStyle>
            <a:lvl1pPr marL="228570" indent="-228570" algn="l" defTabSz="91427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08" indent="-228570" algn="l" defTabSz="91427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47" indent="-228570" algn="l" defTabSz="91427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986" indent="-228570" algn="l" defTabSz="9142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125" indent="-228570" algn="l" defTabSz="9142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263" indent="-228570" algn="l" defTabSz="9142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403" indent="-228570" algn="l" defTabSz="9142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542" indent="-228570" algn="l" defTabSz="9142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680" indent="-228570" algn="l" defTabSz="9142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50000"/>
              </a:lnSpc>
              <a:spcAft>
                <a:spcPts val="0"/>
              </a:spcAft>
              <a:buFont typeface="Wingdings" pitchFamily="2" charset="2"/>
              <a:buChar char="§"/>
            </a:pPr>
            <a:r>
              <a:rPr kumimoji="1" lang="zh-CN" altLang="en-US" b="1">
                <a:latin typeface="微软雅黑" pitchFamily="34" charset="-122"/>
                <a:ea typeface="微软雅黑" pitchFamily="34" charset="-122"/>
              </a:rPr>
              <a:t>自一战结束以来，国际格局只经历了二战后多极向两极的转变和冷战后两极向单极的转变。</a:t>
            </a:r>
            <a:endParaRPr kumimoji="1" lang="en-US" altLang="zh-CN" b="1">
              <a:latin typeface="微软雅黑" pitchFamily="34" charset="-122"/>
              <a:ea typeface="微软雅黑" pitchFamily="34" charset="-122"/>
            </a:endParaRPr>
          </a:p>
          <a:p>
            <a:pPr fontAlgn="auto">
              <a:lnSpc>
                <a:spcPct val="150000"/>
              </a:lnSpc>
              <a:spcAft>
                <a:spcPts val="0"/>
              </a:spcAft>
              <a:buFont typeface="Wingdings" pitchFamily="2" charset="2"/>
              <a:buChar char="§"/>
            </a:pPr>
            <a:r>
              <a:rPr kumimoji="1" lang="zh-CN" altLang="en-US" b="1">
                <a:latin typeface="微软雅黑" pitchFamily="34" charset="-122"/>
                <a:ea typeface="微软雅黑" pitchFamily="34" charset="-122"/>
              </a:rPr>
              <a:t>我们缺乏</a:t>
            </a:r>
            <a:r>
              <a:rPr kumimoji="1" lang="zh-CN" altLang="en-US" b="1">
                <a:solidFill>
                  <a:srgbClr val="FF0000"/>
                </a:solidFill>
                <a:latin typeface="微软雅黑" pitchFamily="34" charset="-122"/>
                <a:ea typeface="微软雅黑" pitchFamily="34" charset="-122"/>
              </a:rPr>
              <a:t>从单极向两极、多级转变</a:t>
            </a:r>
            <a:r>
              <a:rPr kumimoji="1" lang="zh-CN" altLang="en-US" b="1">
                <a:latin typeface="微软雅黑" pitchFamily="34" charset="-122"/>
                <a:ea typeface="微软雅黑" pitchFamily="34" charset="-122"/>
              </a:rPr>
              <a:t>的历史经验。</a:t>
            </a:r>
            <a:endParaRPr kumimoji="1"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60106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1795B6A-1A5F-164C-B906-E1C4943490DE}"/>
              </a:ext>
            </a:extLst>
          </p:cNvPr>
          <p:cNvSpPr/>
          <p:nvPr/>
        </p:nvSpPr>
        <p:spPr>
          <a:xfrm>
            <a:off x="956767" y="658784"/>
            <a:ext cx="11233248" cy="5371535"/>
          </a:xfrm>
          <a:prstGeom prst="rect">
            <a:avLst/>
          </a:prstGeom>
        </p:spPr>
        <p:txBody>
          <a:bodyPr wrap="square">
            <a:spAutoFit/>
          </a:bodyPr>
          <a:lstStyle/>
          <a:p>
            <a:pPr>
              <a:lnSpc>
                <a:spcPct val="150000"/>
              </a:lnSpc>
            </a:pPr>
            <a:r>
              <a:rPr lang="zh-CN" altLang="en-US" sz="3200" b="1" dirty="0">
                <a:latin typeface="KaiTi" panose="02010609060101010101" pitchFamily="49" charset="-122"/>
                <a:ea typeface="KaiTi" panose="02010609060101010101" pitchFamily="49" charset="-122"/>
              </a:rPr>
              <a:t>朝鲜停战后中国的表现也令</a:t>
            </a:r>
            <a:r>
              <a:rPr lang="zh-CN" altLang="en-US" sz="3200" b="1" dirty="0">
                <a:solidFill>
                  <a:srgbClr val="FF0000"/>
                </a:solidFill>
                <a:latin typeface="KaiTi" panose="02010609060101010101" pitchFamily="49" charset="-122"/>
                <a:ea typeface="KaiTi" panose="02010609060101010101" pitchFamily="49" charset="-122"/>
              </a:rPr>
              <a:t>费正清</a:t>
            </a:r>
            <a:r>
              <a:rPr lang="zh-CN" altLang="en-US" sz="3200" b="1" dirty="0">
                <a:latin typeface="KaiTi" panose="02010609060101010101" pitchFamily="49" charset="-122"/>
                <a:ea typeface="KaiTi" panose="02010609060101010101" pitchFamily="49" charset="-122"/>
              </a:rPr>
              <a:t>感到惊异，同时引起了他的反思：</a:t>
            </a:r>
          </a:p>
          <a:p>
            <a:pPr>
              <a:lnSpc>
                <a:spcPct val="150000"/>
              </a:lnSpc>
            </a:pPr>
            <a:r>
              <a:rPr lang="zh-CN" altLang="en-US" sz="2800" b="1" dirty="0">
                <a:latin typeface="Microsoft YaHei" panose="020B0503020204020204" pitchFamily="34" charset="-122"/>
                <a:ea typeface="Microsoft YaHei" panose="020B0503020204020204" pitchFamily="34" charset="-122"/>
              </a:rPr>
              <a:t>“奇怪的是，事实证明毛泽东领导的人民共和国</a:t>
            </a:r>
            <a:r>
              <a:rPr lang="zh-CN" altLang="en-US" sz="2800" b="1" dirty="0">
                <a:solidFill>
                  <a:srgbClr val="FF0000"/>
                </a:solidFill>
                <a:latin typeface="Microsoft YaHei" panose="020B0503020204020204" pitchFamily="34" charset="-122"/>
                <a:ea typeface="Microsoft YaHei" panose="020B0503020204020204" pitchFamily="34" charset="-122"/>
              </a:rPr>
              <a:t>并不是扩张成性的</a:t>
            </a:r>
            <a:r>
              <a:rPr lang="zh-CN" altLang="en-US" sz="2800" b="1" dirty="0">
                <a:latin typeface="Microsoft YaHei" panose="020B0503020204020204" pitchFamily="34" charset="-122"/>
                <a:ea typeface="Microsoft YaHei" panose="020B0503020204020204" pitchFamily="34" charset="-122"/>
              </a:rPr>
              <a:t>。它把部队从朝鲜撤走，容忍国民党在金门设置的‘前线’，在</a:t>
            </a:r>
            <a:r>
              <a:rPr lang="en-US" altLang="zh-CN" sz="2800" b="1" dirty="0">
                <a:latin typeface="Microsoft YaHei" panose="020B0503020204020204" pitchFamily="34" charset="-122"/>
                <a:ea typeface="Microsoft YaHei" panose="020B0503020204020204" pitchFamily="34" charset="-122"/>
              </a:rPr>
              <a:t>1962</a:t>
            </a:r>
            <a:r>
              <a:rPr lang="zh-CN" altLang="en-US" sz="2800" b="1" dirty="0">
                <a:latin typeface="Microsoft YaHei" panose="020B0503020204020204" pitchFamily="34" charset="-122"/>
                <a:ea typeface="Microsoft YaHei" panose="020B0503020204020204" pitchFamily="34" charset="-122"/>
              </a:rPr>
              <a:t>年与印军作战只是为了维护边界的权利，而且并没有出兵干涉越南来反对我们。”“多年来我们的思想是多么无知和愚蠢。如果要在今天和平共处并继续生存下去，我们就必须设法</a:t>
            </a:r>
            <a:r>
              <a:rPr lang="zh-CN" altLang="en-US" sz="2800" b="1" dirty="0">
                <a:solidFill>
                  <a:srgbClr val="FF0000"/>
                </a:solidFill>
                <a:latin typeface="Microsoft YaHei" panose="020B0503020204020204" pitchFamily="34" charset="-122"/>
                <a:ea typeface="Microsoft YaHei" panose="020B0503020204020204" pitchFamily="34" charset="-122"/>
              </a:rPr>
              <a:t>重新理解亚洲的现实</a:t>
            </a:r>
            <a:r>
              <a:rPr lang="zh-CN" altLang="en-US" sz="2800" b="1" dirty="0">
                <a:latin typeface="Microsoft YaHei" panose="020B0503020204020204" pitchFamily="34" charset="-122"/>
                <a:ea typeface="Microsoft YaHei" panose="020B0503020204020204" pitchFamily="34" charset="-122"/>
              </a:rPr>
              <a:t>和</a:t>
            </a:r>
            <a:r>
              <a:rPr lang="zh-CN" altLang="en-US" sz="2800" b="1" dirty="0">
                <a:solidFill>
                  <a:srgbClr val="FF0000"/>
                </a:solidFill>
                <a:latin typeface="Microsoft YaHei" panose="020B0503020204020204" pitchFamily="34" charset="-122"/>
                <a:ea typeface="Microsoft YaHei" panose="020B0503020204020204" pitchFamily="34" charset="-122"/>
              </a:rPr>
              <a:t>我们自己的侵略性</a:t>
            </a:r>
            <a:r>
              <a:rPr lang="zh-CN" altLang="en-US" sz="2800" b="1">
                <a:latin typeface="Microsoft YaHei" panose="020B0503020204020204" pitchFamily="34" charset="-122"/>
                <a:ea typeface="Microsoft YaHei" panose="020B0503020204020204" pitchFamily="34" charset="-122"/>
              </a:rPr>
              <a:t>。”</a:t>
            </a:r>
            <a:endParaRPr lang="en-US" altLang="zh-CN" sz="2800" b="1"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04890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1A0FE93-6787-9345-9A4E-5E6310F31EA9}"/>
              </a:ext>
            </a:extLst>
          </p:cNvPr>
          <p:cNvSpPr txBox="1"/>
          <p:nvPr/>
        </p:nvSpPr>
        <p:spPr>
          <a:xfrm>
            <a:off x="380703" y="231949"/>
            <a:ext cx="10297144" cy="825419"/>
          </a:xfrm>
          <a:prstGeom prst="rect">
            <a:avLst/>
          </a:prstGeom>
          <a:solidFill>
            <a:schemeClr val="accent2"/>
          </a:solidFill>
        </p:spPr>
        <p:txBody>
          <a:bodyPr wrap="square" rtlCol="0">
            <a:spAutoFit/>
          </a:bodyPr>
          <a:lstStyle/>
          <a:p>
            <a:pPr>
              <a:lnSpc>
                <a:spcPct val="150000"/>
              </a:lnSpc>
            </a:pPr>
            <a:r>
              <a:rPr kumimoji="1" lang="zh-CN" altLang="en-US" sz="3600" b="1" dirty="0">
                <a:solidFill>
                  <a:srgbClr val="FFFF00"/>
                </a:solidFill>
                <a:latin typeface="Microsoft YaHei" panose="020B0503020204020204" pitchFamily="34" charset="-122"/>
                <a:ea typeface="Microsoft YaHei" panose="020B0503020204020204" pitchFamily="34" charset="-122"/>
              </a:rPr>
              <a:t>敢于斗争、善于谋划的战略眼光</a:t>
            </a:r>
          </a:p>
        </p:txBody>
      </p:sp>
      <p:sp>
        <p:nvSpPr>
          <p:cNvPr id="3" name="矩形 2">
            <a:extLst>
              <a:ext uri="{FF2B5EF4-FFF2-40B4-BE49-F238E27FC236}">
                <a16:creationId xmlns:a16="http://schemas.microsoft.com/office/drawing/2014/main" id="{6BEC3FEC-E5BF-A044-8FCA-F42DF27D7357}"/>
              </a:ext>
            </a:extLst>
          </p:cNvPr>
          <p:cNvSpPr/>
          <p:nvPr/>
        </p:nvSpPr>
        <p:spPr>
          <a:xfrm>
            <a:off x="740743" y="1600101"/>
            <a:ext cx="9937104" cy="4146776"/>
          </a:xfrm>
          <a:prstGeom prst="rect">
            <a:avLst/>
          </a:prstGeom>
        </p:spPr>
        <p:txBody>
          <a:bodyPr wrap="square">
            <a:spAutoFit/>
          </a:bodyPr>
          <a:lstStyle/>
          <a:p>
            <a:pPr>
              <a:lnSpc>
                <a:spcPct val="150000"/>
              </a:lnSpc>
            </a:pPr>
            <a:r>
              <a:rPr lang="en-US" altLang="zh-CN" dirty="0">
                <a:latin typeface="Microsoft YaHei" panose="020B0503020204020204" pitchFamily="34" charset="-122"/>
                <a:ea typeface="Microsoft YaHei" panose="020B0503020204020204" pitchFamily="34" charset="-122"/>
              </a:rPr>
              <a:t>1950</a:t>
            </a:r>
            <a:r>
              <a:rPr lang="zh-CN" altLang="en-US" dirty="0">
                <a:latin typeface="Microsoft YaHei" panose="020B0503020204020204" pitchFamily="34" charset="-122"/>
                <a:ea typeface="Microsoft YaHei" panose="020B0503020204020204" pitchFamily="34" charset="-122"/>
              </a:rPr>
              <a:t>年</a:t>
            </a:r>
            <a:r>
              <a:rPr lang="en-US" altLang="zh-CN" dirty="0">
                <a:latin typeface="Microsoft YaHei" panose="020B0503020204020204" pitchFamily="34" charset="-122"/>
                <a:ea typeface="Microsoft YaHei" panose="020B0503020204020204" pitchFamily="34" charset="-122"/>
              </a:rPr>
              <a:t>10</a:t>
            </a:r>
            <a:r>
              <a:rPr lang="zh-CN" altLang="en-US" dirty="0">
                <a:latin typeface="Microsoft YaHei" panose="020B0503020204020204" pitchFamily="34" charset="-122"/>
                <a:ea typeface="Microsoft YaHei" panose="020B0503020204020204" pitchFamily="34" charset="-122"/>
              </a:rPr>
              <a:t>月</a:t>
            </a:r>
            <a:r>
              <a:rPr lang="en-US" altLang="zh-CN" dirty="0">
                <a:latin typeface="Microsoft YaHei" panose="020B0503020204020204" pitchFamily="34" charset="-122"/>
                <a:ea typeface="Microsoft YaHei" panose="020B0503020204020204" pitchFamily="34" charset="-122"/>
              </a:rPr>
              <a:t>27</a:t>
            </a:r>
            <a:r>
              <a:rPr lang="zh-CN" altLang="en-US" dirty="0">
                <a:latin typeface="Microsoft YaHei" panose="020B0503020204020204" pitchFamily="34" charset="-122"/>
                <a:ea typeface="Microsoft YaHei" panose="020B0503020204020204" pitchFamily="34" charset="-122"/>
              </a:rPr>
              <a:t>日，</a:t>
            </a:r>
            <a:r>
              <a:rPr lang="zh-CN" altLang="en-US" b="1" dirty="0">
                <a:latin typeface="Microsoft YaHei" panose="020B0503020204020204" pitchFamily="34" charset="-122"/>
                <a:ea typeface="Microsoft YaHei" panose="020B0503020204020204" pitchFamily="34" charset="-122"/>
              </a:rPr>
              <a:t>毛泽东</a:t>
            </a:r>
            <a:r>
              <a:rPr lang="zh-CN" altLang="en-US" dirty="0">
                <a:latin typeface="Microsoft YaHei" panose="020B0503020204020204" pitchFamily="34" charset="-122"/>
                <a:ea typeface="Microsoft YaHei" panose="020B0503020204020204" pitchFamily="34" charset="-122"/>
              </a:rPr>
              <a:t>在与</a:t>
            </a:r>
            <a:r>
              <a:rPr lang="zh-CN" altLang="en-US" b="1" dirty="0">
                <a:latin typeface="Microsoft YaHei" panose="020B0503020204020204" pitchFamily="34" charset="-122"/>
                <a:ea typeface="Microsoft YaHei" panose="020B0503020204020204" pitchFamily="34" charset="-122"/>
              </a:rPr>
              <a:t>周世钊</a:t>
            </a:r>
            <a:r>
              <a:rPr lang="zh-CN" altLang="en-US" dirty="0">
                <a:latin typeface="Microsoft YaHei" panose="020B0503020204020204" pitchFamily="34" charset="-122"/>
                <a:ea typeface="Microsoft YaHei" panose="020B0503020204020204" pitchFamily="34" charset="-122"/>
              </a:rPr>
              <a:t>谈话时，有一段经典论述：</a:t>
            </a:r>
          </a:p>
          <a:p>
            <a:pPr>
              <a:lnSpc>
                <a:spcPct val="150000"/>
              </a:lnSpc>
            </a:pPr>
            <a:r>
              <a:rPr lang="zh-CN" altLang="en-US" sz="2000" b="1" dirty="0">
                <a:latin typeface="Microsoft YaHei" panose="020B0503020204020204" pitchFamily="34" charset="-122"/>
                <a:ea typeface="Microsoft YaHei" panose="020B0503020204020204" pitchFamily="34" charset="-122"/>
              </a:rPr>
              <a:t>“我们急切需要</a:t>
            </a:r>
            <a:r>
              <a:rPr lang="zh-CN" altLang="en-US" sz="2000" b="1" dirty="0">
                <a:solidFill>
                  <a:srgbClr val="FF0000"/>
                </a:solidFill>
                <a:latin typeface="Microsoft YaHei" panose="020B0503020204020204" pitchFamily="34" charset="-122"/>
                <a:ea typeface="Microsoft YaHei" panose="020B0503020204020204" pitchFamily="34" charset="-122"/>
              </a:rPr>
              <a:t>和平建设</a:t>
            </a:r>
            <a:r>
              <a:rPr lang="zh-CN" altLang="en-US" sz="2000" b="1" dirty="0">
                <a:latin typeface="Microsoft YaHei" panose="020B0503020204020204" pitchFamily="34" charset="-122"/>
                <a:ea typeface="Microsoft YaHei" panose="020B0503020204020204" pitchFamily="34" charset="-122"/>
              </a:rPr>
              <a:t>，如果要我写出和平建设的理由，可以写百条千条，但这百条千条的理由不能敌住六个大字，就是</a:t>
            </a:r>
            <a:r>
              <a:rPr lang="zh-CN" altLang="en-US" sz="2000" b="1" dirty="0">
                <a:solidFill>
                  <a:srgbClr val="FF0000"/>
                </a:solidFill>
                <a:latin typeface="Microsoft YaHei" panose="020B0503020204020204" pitchFamily="34" charset="-122"/>
                <a:ea typeface="Microsoft YaHei" panose="020B0503020204020204" pitchFamily="34" charset="-122"/>
              </a:rPr>
              <a:t>‘不能置之不理’</a:t>
            </a:r>
            <a:r>
              <a:rPr lang="zh-CN" altLang="en-US" sz="2000" b="1" dirty="0">
                <a:latin typeface="Microsoft YaHei" panose="020B0503020204020204" pitchFamily="34" charset="-122"/>
                <a:ea typeface="Microsoft YaHei" panose="020B0503020204020204" pitchFamily="34" charset="-122"/>
              </a:rPr>
              <a:t>。现在美帝的侵略矛头直指我国的东北，假若它真的把朝鲜搞垮了，纵不过鸭绿江，我们的东北也时常在它的威胁中过日子，要进行和平建设也有困难。所以，我们对朝鲜问题，如果置之不理，美帝必然得寸进尺，走日本侵略中国的老路，甚至比日本搞得更凶。它要把</a:t>
            </a:r>
            <a:r>
              <a:rPr lang="zh-CN" altLang="en-US" sz="2000" b="1" dirty="0">
                <a:solidFill>
                  <a:srgbClr val="FF0000"/>
                </a:solidFill>
                <a:latin typeface="Microsoft YaHei" panose="020B0503020204020204" pitchFamily="34" charset="-122"/>
                <a:ea typeface="Microsoft YaHei" panose="020B0503020204020204" pitchFamily="34" charset="-122"/>
              </a:rPr>
              <a:t>三把尖刀</a:t>
            </a:r>
            <a:r>
              <a:rPr lang="zh-CN" altLang="en-US" sz="2000" b="1" dirty="0">
                <a:latin typeface="Microsoft YaHei" panose="020B0503020204020204" pitchFamily="34" charset="-122"/>
                <a:ea typeface="Microsoft YaHei" panose="020B0503020204020204" pitchFamily="34" charset="-122"/>
              </a:rPr>
              <a:t>插在我们的身上，</a:t>
            </a:r>
            <a:r>
              <a:rPr lang="zh-CN" altLang="en-US" sz="2000" b="1" dirty="0">
                <a:solidFill>
                  <a:srgbClr val="FF0000"/>
                </a:solidFill>
                <a:latin typeface="Microsoft YaHei" panose="020B0503020204020204" pitchFamily="34" charset="-122"/>
                <a:ea typeface="Microsoft YaHei" panose="020B0503020204020204" pitchFamily="34" charset="-122"/>
              </a:rPr>
              <a:t>从朝鲜一把刀插在我国的头上</a:t>
            </a:r>
            <a:r>
              <a:rPr lang="zh-CN" altLang="en-US" sz="2000" b="1" dirty="0">
                <a:latin typeface="Microsoft YaHei" panose="020B0503020204020204" pitchFamily="34" charset="-122"/>
                <a:ea typeface="Microsoft YaHei" panose="020B0503020204020204" pitchFamily="34" charset="-122"/>
              </a:rPr>
              <a:t>，</a:t>
            </a:r>
            <a:r>
              <a:rPr lang="zh-CN" altLang="en-US" sz="2000" b="1" dirty="0">
                <a:solidFill>
                  <a:srgbClr val="FF0000"/>
                </a:solidFill>
                <a:latin typeface="Microsoft YaHei" panose="020B0503020204020204" pitchFamily="34" charset="-122"/>
                <a:ea typeface="Microsoft YaHei" panose="020B0503020204020204" pitchFamily="34" charset="-122"/>
              </a:rPr>
              <a:t>以台湾一把刀插在我国的腰上</a:t>
            </a:r>
            <a:r>
              <a:rPr lang="zh-CN" altLang="en-US" sz="2000" b="1" dirty="0">
                <a:latin typeface="Microsoft YaHei" panose="020B0503020204020204" pitchFamily="34" charset="-122"/>
                <a:ea typeface="Microsoft YaHei" panose="020B0503020204020204" pitchFamily="34" charset="-122"/>
              </a:rPr>
              <a:t>，</a:t>
            </a:r>
            <a:r>
              <a:rPr lang="zh-CN" altLang="en-US" sz="2000" b="1" dirty="0">
                <a:solidFill>
                  <a:srgbClr val="FF0000"/>
                </a:solidFill>
                <a:latin typeface="Microsoft YaHei" panose="020B0503020204020204" pitchFamily="34" charset="-122"/>
                <a:ea typeface="Microsoft YaHei" panose="020B0503020204020204" pitchFamily="34" charset="-122"/>
              </a:rPr>
              <a:t>把越南一把刀插在我们的脚上</a:t>
            </a:r>
            <a:r>
              <a:rPr lang="zh-CN" altLang="en-US" sz="2000" b="1" dirty="0">
                <a:latin typeface="Microsoft YaHei" panose="020B0503020204020204" pitchFamily="34" charset="-122"/>
                <a:ea typeface="Microsoft YaHei" panose="020B0503020204020204" pitchFamily="34" charset="-122"/>
              </a:rPr>
              <a:t>。天下有变，它就从三个方面向我们进攻，那我们就被动了。我们抗美援朝就是不许它的如意算盘得逞。‘</a:t>
            </a:r>
            <a:r>
              <a:rPr lang="zh-CN" altLang="en-US" sz="2000" b="1" dirty="0">
                <a:solidFill>
                  <a:srgbClr val="FF0000"/>
                </a:solidFill>
                <a:latin typeface="Microsoft YaHei" panose="020B0503020204020204" pitchFamily="34" charset="-122"/>
                <a:ea typeface="Microsoft YaHei" panose="020B0503020204020204" pitchFamily="34" charset="-122"/>
              </a:rPr>
              <a:t>打得一拳开，免得百拳来</a:t>
            </a:r>
            <a:r>
              <a:rPr lang="zh-CN" altLang="en-US" sz="2000" b="1" dirty="0">
                <a:latin typeface="Microsoft YaHei" panose="020B0503020204020204" pitchFamily="34" charset="-122"/>
                <a:ea typeface="Microsoft YaHei" panose="020B0503020204020204" pitchFamily="34" charset="-122"/>
              </a:rPr>
              <a:t>。’”</a:t>
            </a:r>
            <a:endParaRPr lang="zh-CN" altLang="en-US" sz="2000" dirty="0">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75439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DA6B515-C835-6C4C-88D6-242B6A2B961E}"/>
              </a:ext>
            </a:extLst>
          </p:cNvPr>
          <p:cNvSpPr txBox="1"/>
          <p:nvPr/>
        </p:nvSpPr>
        <p:spPr>
          <a:xfrm>
            <a:off x="596727" y="1096045"/>
            <a:ext cx="7488832" cy="4031873"/>
          </a:xfrm>
          <a:prstGeom prst="rect">
            <a:avLst/>
          </a:prstGeom>
          <a:solidFill>
            <a:schemeClr val="bg1"/>
          </a:solidFill>
        </p:spPr>
        <p:txBody>
          <a:bodyPr wrap="square" rtlCol="0">
            <a:spAutoFit/>
          </a:bodyPr>
          <a:lstStyle/>
          <a:p>
            <a:r>
              <a:rPr kumimoji="1" lang="zh-CN" altLang="en-US" sz="3200" dirty="0">
                <a:latin typeface="+mn-ea"/>
                <a:ea typeface="+mn-ea"/>
              </a:rPr>
              <a:t>中国一贯奉行防御性国防政策，中国军队始终是维护世界和平的坚定力量。中国永远不称霸、不扩张，坚决反对霸权主义和强权政治。我们绝不会坐视国家主权、安全和发展利益受损，绝不会允许任何人任何势力侵犯和分裂祖国的神圣领土。一旦发生这样的严重情况，中国人民必将予以迎头痛击！</a:t>
            </a:r>
          </a:p>
        </p:txBody>
      </p:sp>
    </p:spTree>
    <p:extLst>
      <p:ext uri="{BB962C8B-B14F-4D97-AF65-F5344CB8AC3E}">
        <p14:creationId xmlns:p14="http://schemas.microsoft.com/office/powerpoint/2010/main" val="269625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H_Entry_1"/>
          <p:cNvSpPr/>
          <p:nvPr>
            <p:custDataLst>
              <p:tags r:id="rId1"/>
            </p:custDataLst>
          </p:nvPr>
        </p:nvSpPr>
        <p:spPr>
          <a:xfrm>
            <a:off x="2828975" y="1783651"/>
            <a:ext cx="3733772" cy="55399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zh-CN" altLang="en-US" sz="36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歧视和造谣型面孔</a:t>
            </a:r>
            <a:endParaRPr lang="en-US" altLang="zh-CN" sz="36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MH_Entry_2"/>
          <p:cNvSpPr/>
          <p:nvPr>
            <p:custDataLst>
              <p:tags r:id="rId2"/>
            </p:custDataLst>
          </p:nvPr>
        </p:nvSpPr>
        <p:spPr>
          <a:xfrm>
            <a:off x="2828975" y="2778585"/>
            <a:ext cx="2694705" cy="55399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r>
              <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批评型面孔</a:t>
            </a:r>
          </a:p>
        </p:txBody>
      </p:sp>
      <p:sp>
        <p:nvSpPr>
          <p:cNvPr id="21" name="MH_Entry_3"/>
          <p:cNvSpPr/>
          <p:nvPr>
            <p:custDataLst>
              <p:tags r:id="rId3"/>
            </p:custDataLst>
          </p:nvPr>
        </p:nvSpPr>
        <p:spPr>
          <a:xfrm>
            <a:off x="2828974" y="3773520"/>
            <a:ext cx="4669876" cy="55399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r>
              <a:rPr lang="zh-CN" altLang="en-US" sz="36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相对客观友善型面孔</a:t>
            </a:r>
          </a:p>
        </p:txBody>
      </p:sp>
      <p:sp>
        <p:nvSpPr>
          <p:cNvPr id="23" name="MH_Entry_4"/>
          <p:cNvSpPr/>
          <p:nvPr>
            <p:custDataLst>
              <p:tags r:id="rId4"/>
            </p:custDataLst>
          </p:nvPr>
        </p:nvSpPr>
        <p:spPr>
          <a:xfrm>
            <a:off x="2828975" y="4768453"/>
            <a:ext cx="3949796" cy="55399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r>
              <a:rPr lang="zh-CN" altLang="en-US" sz="3600" b="1" dirty="0">
                <a:solidFill>
                  <a:schemeClr val="accent2"/>
                </a:solidFill>
                <a:latin typeface="Arial" panose="020B0604020202020204" pitchFamily="34" charset="0"/>
                <a:ea typeface="微软雅黑" panose="020B0503020204020204" pitchFamily="34" charset="-122"/>
                <a:sym typeface="Arial" panose="020B0604020202020204" pitchFamily="34" charset="0"/>
              </a:rPr>
              <a:t>我们怎么应对？</a:t>
            </a:r>
          </a:p>
        </p:txBody>
      </p:sp>
    </p:spTree>
    <p:extLst>
      <p:ext uri="{BB962C8B-B14F-4D97-AF65-F5344CB8AC3E}">
        <p14:creationId xmlns:p14="http://schemas.microsoft.com/office/powerpoint/2010/main" val="1471728200"/>
      </p:ext>
    </p:extLst>
  </p:cSld>
  <p:clrMapOvr>
    <a:masterClrMapping/>
  </p:clrMapOvr>
  <p:transition spd="slow">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down)">
                                          <p:cBhvr>
                                            <p:cTn id="10" dur="500"/>
                                            <p:tgtEl>
                                              <p:spTgt spid="1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500"/>
                                            <p:tgtEl>
                                              <p:spTgt spid="21"/>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down)">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1" grpId="0"/>
          <p:bldP spid="2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4000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250" fill="hold"/>
                                            <p:tgtEl>
                                              <p:spTgt spid="27"/>
                                            </p:tgtEl>
                                            <p:attrNameLst>
                                              <p:attrName>ppt_x</p:attrName>
                                            </p:attrNameLst>
                                          </p:cBhvr>
                                          <p:tavLst>
                                            <p:tav tm="0">
                                              <p:val>
                                                <p:strVal val="#ppt_x"/>
                                              </p:val>
                                            </p:tav>
                                            <p:tav tm="100000">
                                              <p:val>
                                                <p:strVal val="#ppt_x"/>
                                              </p:val>
                                            </p:tav>
                                          </p:tavLst>
                                        </p:anim>
                                        <p:anim calcmode="lin" valueType="num">
                                          <p:cBhvr additive="base">
                                            <p:cTn id="8" dur="1250" fill="hold"/>
                                            <p:tgtEl>
                                              <p:spTgt spid="27"/>
                                            </p:tgtEl>
                                            <p:attrNameLst>
                                              <p:attrName>ppt_y</p:attrName>
                                            </p:attrNameLst>
                                          </p:cBhvr>
                                          <p:tavLst>
                                            <p:tav tm="0">
                                              <p:val>
                                                <p:strVal val="0-#ppt_h/2"/>
                                              </p:val>
                                            </p:tav>
                                            <p:tav tm="100000">
                                              <p:val>
                                                <p:strVal val="#ppt_y"/>
                                              </p:val>
                                            </p:tav>
                                          </p:tavLst>
                                        </p:anim>
                                      </p:childTnLst>
                                    </p:cTn>
                                  </p:par>
                                  <p:par>
                                    <p:cTn id="9" presetID="2" presetClass="entr" presetSubtype="4" accel="4000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1750" fill="hold"/>
                                            <p:tgtEl>
                                              <p:spTgt spid="28"/>
                                            </p:tgtEl>
                                            <p:attrNameLst>
                                              <p:attrName>ppt_x</p:attrName>
                                            </p:attrNameLst>
                                          </p:cBhvr>
                                          <p:tavLst>
                                            <p:tav tm="0">
                                              <p:val>
                                                <p:strVal val="#ppt_x"/>
                                              </p:val>
                                            </p:tav>
                                            <p:tav tm="100000">
                                              <p:val>
                                                <p:strVal val="#ppt_x"/>
                                              </p:val>
                                            </p:tav>
                                          </p:tavLst>
                                        </p:anim>
                                        <p:anim calcmode="lin" valueType="num">
                                          <p:cBhvr additive="base">
                                            <p:cTn id="12" dur="1750" fill="hold"/>
                                            <p:tgtEl>
                                              <p:spTgt spid="28"/>
                                            </p:tgtEl>
                                            <p:attrNameLst>
                                              <p:attrName>ppt_y</p:attrName>
                                            </p:attrNameLst>
                                          </p:cBhvr>
                                          <p:tavLst>
                                            <p:tav tm="0">
                                              <p:val>
                                                <p:strVal val="1+#ppt_h/2"/>
                                              </p:val>
                                            </p:tav>
                                            <p:tav tm="100000">
                                              <p:val>
                                                <p:strVal val="#ppt_y"/>
                                              </p:val>
                                            </p:tav>
                                          </p:tavLst>
                                        </p:anim>
                                      </p:childTnLst>
                                    </p:cTn>
                                  </p:par>
                                </p:childTnLst>
                              </p:cTn>
                            </p:par>
                            <p:par>
                              <p:cTn id="13" fill="hold">
                                <p:stCondLst>
                                  <p:cond delay="1750"/>
                                </p:stCondLst>
                                <p:childTnLst>
                                  <p:par>
                                    <p:cTn id="14" presetID="53" presetClass="entr" presetSubtype="16"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Effect transition="in" filter="fade">
                                          <p:cBhvr>
                                            <p:cTn id="18" dur="500"/>
                                            <p:tgtEl>
                                              <p:spTgt spid="16"/>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p:cTn id="21" dur="500" fill="hold"/>
                                            <p:tgtEl>
                                              <p:spTgt spid="18"/>
                                            </p:tgtEl>
                                            <p:attrNameLst>
                                              <p:attrName>ppt_w</p:attrName>
                                            </p:attrNameLst>
                                          </p:cBhvr>
                                          <p:tavLst>
                                            <p:tav tm="0">
                                              <p:val>
                                                <p:fltVal val="0"/>
                                              </p:val>
                                            </p:tav>
                                            <p:tav tm="100000">
                                              <p:val>
                                                <p:strVal val="#ppt_w"/>
                                              </p:val>
                                            </p:tav>
                                          </p:tavLst>
                                        </p:anim>
                                        <p:anim calcmode="lin" valueType="num">
                                          <p:cBhvr>
                                            <p:cTn id="22" dur="500" fill="hold"/>
                                            <p:tgtEl>
                                              <p:spTgt spid="18"/>
                                            </p:tgtEl>
                                            <p:attrNameLst>
                                              <p:attrName>ppt_h</p:attrName>
                                            </p:attrNameLst>
                                          </p:cBhvr>
                                          <p:tavLst>
                                            <p:tav tm="0">
                                              <p:val>
                                                <p:fltVal val="0"/>
                                              </p:val>
                                            </p:tav>
                                            <p:tav tm="100000">
                                              <p:val>
                                                <p:strVal val="#ppt_h"/>
                                              </p:val>
                                            </p:tav>
                                          </p:tavLst>
                                        </p:anim>
                                        <p:animEffect transition="in" filter="fade">
                                          <p:cBhvr>
                                            <p:cTn id="23" dur="500"/>
                                            <p:tgtEl>
                                              <p:spTgt spid="18"/>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down)">
                                          <p:cBhvr>
                                            <p:cTn id="36" dur="500"/>
                                            <p:tgtEl>
                                              <p:spTgt spid="17"/>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down)">
                                          <p:cBhvr>
                                            <p:cTn id="42" dur="500"/>
                                            <p:tgtEl>
                                              <p:spTgt spid="21"/>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down)">
                                          <p:cBhvr>
                                            <p:cTn id="4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16" grpId="0" animBg="1"/>
          <p:bldP spid="17" grpId="0"/>
          <p:bldP spid="18" grpId="0" animBg="1"/>
          <p:bldP spid="19" grpId="0"/>
          <p:bldP spid="20" grpId="0" animBg="1"/>
          <p:bldP spid="21" grpId="0"/>
          <p:bldP spid="22" grpId="0" animBg="1"/>
          <p:bldP spid="23"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728" y="1"/>
            <a:ext cx="3180988" cy="1641155"/>
            <a:chOff x="1675366" y="2449016"/>
            <a:chExt cx="3777715" cy="2493435"/>
          </a:xfrm>
        </p:grpSpPr>
        <p:sp>
          <p:nvSpPr>
            <p:cNvPr id="16" name="Freeform 6"/>
            <p:cNvSpPr>
              <a:spLocks/>
            </p:cNvSpPr>
            <p:nvPr/>
          </p:nvSpPr>
          <p:spPr bwMode="auto">
            <a:xfrm>
              <a:off x="1675366" y="2449016"/>
              <a:ext cx="3777715" cy="2493435"/>
            </a:xfrm>
            <a:custGeom>
              <a:avLst/>
              <a:gdLst>
                <a:gd name="T0" fmla="*/ 0 w 998"/>
                <a:gd name="T1" fmla="*/ 0 h 861"/>
                <a:gd name="T2" fmla="*/ 998 w 998"/>
                <a:gd name="T3" fmla="*/ 0 h 861"/>
                <a:gd name="T4" fmla="*/ 492 w 998"/>
                <a:gd name="T5" fmla="*/ 861 h 861"/>
                <a:gd name="T6" fmla="*/ 0 w 998"/>
                <a:gd name="T7" fmla="*/ 0 h 861"/>
              </a:gdLst>
              <a:ahLst/>
              <a:cxnLst>
                <a:cxn ang="0">
                  <a:pos x="T0" y="T1"/>
                </a:cxn>
                <a:cxn ang="0">
                  <a:pos x="T2" y="T3"/>
                </a:cxn>
                <a:cxn ang="0">
                  <a:pos x="T4" y="T5"/>
                </a:cxn>
                <a:cxn ang="0">
                  <a:pos x="T6" y="T7"/>
                </a:cxn>
              </a:cxnLst>
              <a:rect l="0" t="0" r="r" b="b"/>
              <a:pathLst>
                <a:path w="998" h="861">
                  <a:moveTo>
                    <a:pt x="0" y="0"/>
                  </a:moveTo>
                  <a:lnTo>
                    <a:pt x="998" y="0"/>
                  </a:lnTo>
                  <a:lnTo>
                    <a:pt x="492" y="861"/>
                  </a:lnTo>
                  <a:lnTo>
                    <a:pt x="0" y="0"/>
                  </a:lnTo>
                  <a:close/>
                </a:path>
              </a:pathLst>
            </a:custGeom>
            <a:blipFill dpi="0" rotWithShape="1">
              <a:blip r:embed="rId5" cstate="print">
                <a:extLst>
                  <a:ext uri="{28A0092B-C50C-407E-A947-70E740481C1C}">
                    <a14:useLocalDpi xmlns:a14="http://schemas.microsoft.com/office/drawing/2010/main" val="0"/>
                  </a:ext>
                </a:extLst>
              </a:blip>
              <a:srcRect/>
              <a:stretch>
                <a:fillRect l="-8731" r="-8731"/>
              </a:stretch>
            </a:blip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2050" name="文本框 2"/>
            <p:cNvSpPr txBox="1">
              <a:spLocks noChangeArrowheads="1"/>
            </p:cNvSpPr>
            <p:nvPr>
              <p:custDataLst>
                <p:tags r:id="rId2"/>
              </p:custDataLst>
            </p:nvPr>
          </p:nvSpPr>
          <p:spPr bwMode="auto">
            <a:xfrm>
              <a:off x="2560125" y="2505994"/>
              <a:ext cx="1695985" cy="2391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02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10200"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grpSp>
      <p:sp>
        <p:nvSpPr>
          <p:cNvPr id="8" name="矩形 7"/>
          <p:cNvSpPr/>
          <p:nvPr/>
        </p:nvSpPr>
        <p:spPr>
          <a:xfrm>
            <a:off x="2910366" y="164514"/>
            <a:ext cx="5320685" cy="830998"/>
          </a:xfrm>
          <a:prstGeom prst="rect">
            <a:avLst/>
          </a:prstGeom>
        </p:spPr>
        <p:txBody>
          <a:bodyPr wrap="square" lIns="0" tIns="0" rIns="0" bIns="0">
            <a:spAutoFit/>
          </a:bodyPr>
          <a:lstStyle/>
          <a:p>
            <a:pPr lvl="1"/>
            <a:r>
              <a:rPr lang="zh-CN" altLang="en-US" sz="5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歧视和造谣型</a:t>
            </a:r>
          </a:p>
        </p:txBody>
      </p:sp>
      <p:sp>
        <p:nvSpPr>
          <p:cNvPr id="4" name="矩形 3"/>
          <p:cNvSpPr/>
          <p:nvPr/>
        </p:nvSpPr>
        <p:spPr>
          <a:xfrm>
            <a:off x="1428490" y="1671534"/>
            <a:ext cx="7416824" cy="3785652"/>
          </a:xfrm>
          <a:prstGeom prst="rect">
            <a:avLst/>
          </a:prstGeom>
        </p:spPr>
        <p:txBody>
          <a:bodyPr wrap="square" lIns="91427" tIns="45714" rIns="91427" bIns="45714">
            <a:spAutoFit/>
          </a:bodyPr>
          <a:lstStyle/>
          <a:p>
            <a:pPr>
              <a:lnSpc>
                <a:spcPct val="150000"/>
              </a:lnSpc>
            </a:pPr>
            <a:r>
              <a:rPr lang="zh-CN" altLang="en-US" sz="3200" dirty="0">
                <a:solidFill>
                  <a:srgbClr val="FF0000"/>
                </a:solidFill>
                <a:latin typeface="微软雅黑" pitchFamily="34" charset="-122"/>
                <a:ea typeface="微软雅黑" pitchFamily="34" charset="-122"/>
              </a:rPr>
              <a:t>一是污名化，</a:t>
            </a:r>
            <a:r>
              <a:rPr lang="zh-CN" altLang="zh-CN" sz="3200" dirty="0">
                <a:latin typeface="微软雅黑" pitchFamily="34" charset="-122"/>
                <a:ea typeface="微软雅黑" pitchFamily="34" charset="-122"/>
              </a:rPr>
              <a:t>体现为将新冠病毒冠名“中国病毒”“武汉病毒”“中国制造”，</a:t>
            </a:r>
            <a:r>
              <a:rPr lang="zh-CN" altLang="en-US" sz="3200" dirty="0">
                <a:solidFill>
                  <a:srgbClr val="FF0000"/>
                </a:solidFill>
                <a:latin typeface="微软雅黑" pitchFamily="34" charset="-122"/>
                <a:ea typeface="微软雅黑" pitchFamily="34" charset="-122"/>
              </a:rPr>
              <a:t>制造</a:t>
            </a:r>
            <a:r>
              <a:rPr lang="zh-CN" altLang="zh-CN" sz="3200" dirty="0">
                <a:solidFill>
                  <a:srgbClr val="FF0000"/>
                </a:solidFill>
                <a:latin typeface="微软雅黑" pitchFamily="34" charset="-122"/>
                <a:ea typeface="微软雅黑" pitchFamily="34" charset="-122"/>
              </a:rPr>
              <a:t>种族歧视</a:t>
            </a:r>
            <a:r>
              <a:rPr lang="zh-CN" altLang="zh-CN" sz="3200" dirty="0">
                <a:latin typeface="微软雅黑" pitchFamily="34" charset="-122"/>
                <a:ea typeface="微软雅黑" pitchFamily="34" charset="-122"/>
              </a:rPr>
              <a:t>，</a:t>
            </a:r>
            <a:r>
              <a:rPr lang="zh-CN" altLang="en-US" sz="3200" dirty="0">
                <a:latin typeface="微软雅黑" pitchFamily="34" charset="-122"/>
                <a:ea typeface="微软雅黑" pitchFamily="34" charset="-122"/>
              </a:rPr>
              <a:t>导致世界各地的华人、中国留学生甚至亚洲人都遭遇不同程度的歧视甚至伤害。</a:t>
            </a:r>
          </a:p>
        </p:txBody>
      </p:sp>
      <p:sp>
        <p:nvSpPr>
          <p:cNvPr id="7" name="矩形 6">
            <a:extLst>
              <a:ext uri="{FF2B5EF4-FFF2-40B4-BE49-F238E27FC236}">
                <a16:creationId xmlns:a16="http://schemas.microsoft.com/office/drawing/2014/main" id="{307E3233-39EC-4994-BE65-17EC7004ED6A}"/>
              </a:ext>
            </a:extLst>
          </p:cNvPr>
          <p:cNvSpPr/>
          <p:nvPr/>
        </p:nvSpPr>
        <p:spPr>
          <a:xfrm>
            <a:off x="1412186" y="5391889"/>
            <a:ext cx="7416824" cy="1482638"/>
          </a:xfrm>
          <a:prstGeom prst="rect">
            <a:avLst/>
          </a:prstGeom>
        </p:spPr>
        <p:txBody>
          <a:bodyPr wrap="square" lIns="91427" tIns="45714" rIns="91427" bIns="45714">
            <a:spAutoFit/>
          </a:bodyPr>
          <a:lstStyle/>
          <a:p>
            <a:pPr>
              <a:lnSpc>
                <a:spcPct val="150000"/>
              </a:lnSpc>
            </a:pPr>
            <a:r>
              <a:rPr lang="zh-CN" altLang="en-US" sz="3200" dirty="0">
                <a:solidFill>
                  <a:srgbClr val="FF0000"/>
                </a:solidFill>
                <a:latin typeface="微软雅黑" pitchFamily="34" charset="-122"/>
                <a:ea typeface="微软雅黑" pitchFamily="34" charset="-122"/>
              </a:rPr>
              <a:t>二是妖魔化，</a:t>
            </a:r>
            <a:r>
              <a:rPr lang="zh-CN" altLang="en-US" sz="3200" dirty="0">
                <a:latin typeface="微软雅黑" pitchFamily="34" charset="-122"/>
                <a:ea typeface="微软雅黑" pitchFamily="34" charset="-122"/>
              </a:rPr>
              <a:t>体现为</a:t>
            </a:r>
            <a:r>
              <a:rPr lang="zh-CN" altLang="en-US" sz="3200" dirty="0">
                <a:solidFill>
                  <a:srgbClr val="FF0000"/>
                </a:solidFill>
                <a:latin typeface="微软雅黑" pitchFamily="34" charset="-122"/>
                <a:ea typeface="微软雅黑" pitchFamily="34" charset="-122"/>
              </a:rPr>
              <a:t>捏造、编造“事实”</a:t>
            </a:r>
            <a:r>
              <a:rPr lang="zh-CN" altLang="en-US" sz="3200" dirty="0">
                <a:latin typeface="微软雅黑" pitchFamily="34" charset="-122"/>
                <a:ea typeface="微软雅黑" pitchFamily="34" charset="-122"/>
              </a:rPr>
              <a:t>抹黑中国抗击疫情的努力。</a:t>
            </a:r>
          </a:p>
        </p:txBody>
      </p:sp>
    </p:spTree>
    <p:custDataLst>
      <p:tags r:id="rId1"/>
    </p:custDataLst>
    <p:extLst>
      <p:ext uri="{BB962C8B-B14F-4D97-AF65-F5344CB8AC3E}">
        <p14:creationId xmlns:p14="http://schemas.microsoft.com/office/powerpoint/2010/main" val="1925547664"/>
      </p:ext>
    </p:extLst>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SCORM_PASSING_SCORE" val="100.000000"/>
  <p:tag name="ISPRING_SCORM_ENDPOINT" val="&lt;endpoint&gt;&lt;enable&gt;0&lt;/enable&gt;&lt;lrs&gt;http://&lt;/lrs&gt;&lt;auth&gt;0&lt;/auth&gt;&lt;login&gt;&lt;/login&gt;&lt;password&gt;&lt;/password&gt;&lt;key&gt;&lt;/key&gt;&lt;name&gt;&lt;/name&gt;&lt;email&gt;&lt;/email&gt;&lt;/endpoint&gt;&#10;"/>
  <p:tag name="ISPRING_PRESENTATION_TITLE" val="bt238"/>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1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15.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文本框 2"/>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自定义设计方案">
  <a:themeElements>
    <a:clrScheme name="自定义 115">
      <a:dk1>
        <a:sysClr val="windowText" lastClr="000000"/>
      </a:dk1>
      <a:lt1>
        <a:sysClr val="window" lastClr="FFFFFF"/>
      </a:lt1>
      <a:dk2>
        <a:srgbClr val="44546A"/>
      </a:dk2>
      <a:lt2>
        <a:srgbClr val="E7E6E6"/>
      </a:lt2>
      <a:accent1>
        <a:srgbClr val="166CA3"/>
      </a:accent1>
      <a:accent2>
        <a:srgbClr val="46B9D0"/>
      </a:accent2>
      <a:accent3>
        <a:srgbClr val="166CA3"/>
      </a:accent3>
      <a:accent4>
        <a:srgbClr val="46B9D0"/>
      </a:accent4>
      <a:accent5>
        <a:srgbClr val="166CA3"/>
      </a:accent5>
      <a:accent6>
        <a:srgbClr val="46B9D0"/>
      </a:accent6>
      <a:hlink>
        <a:srgbClr val="166CA3"/>
      </a:hlink>
      <a:folHlink>
        <a:srgbClr val="46B9D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1428</Words>
  <Application>Microsoft Office PowerPoint</Application>
  <PresentationFormat>自定义</PresentationFormat>
  <Paragraphs>56</Paragraphs>
  <Slides>14</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KaiTi</vt:lpstr>
      <vt:lpstr>黑体</vt:lpstr>
      <vt:lpstr>楷体</vt:lpstr>
      <vt:lpstr>宋体</vt:lpstr>
      <vt:lpstr>Microsoft YaHei</vt:lpstr>
      <vt:lpstr>Microsoft YaHei</vt:lpstr>
      <vt:lpstr>Arial</vt:lpstr>
      <vt:lpstr>Calibri</vt:lpstr>
      <vt:lpstr>Calibri Light</vt:lpstr>
      <vt:lpstr>Segoe UI</vt:lpstr>
      <vt:lpstr>Wingdings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bt238</dc:title>
  <dc:creator/>
  <cp:lastModifiedBy/>
  <cp:revision>1</cp:revision>
  <dcterms:created xsi:type="dcterms:W3CDTF">2016-11-30T15:06:19Z</dcterms:created>
  <dcterms:modified xsi:type="dcterms:W3CDTF">2021-01-05T03:24:56Z</dcterms:modified>
</cp:coreProperties>
</file>