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 id="2147483708" r:id="rId2"/>
  </p:sldMasterIdLst>
  <p:notesMasterIdLst>
    <p:notesMasterId r:id="rId31"/>
  </p:notesMasterIdLst>
  <p:handoutMasterIdLst>
    <p:handoutMasterId r:id="rId32"/>
  </p:handoutMasterIdLst>
  <p:sldIdLst>
    <p:sldId id="4501" r:id="rId3"/>
    <p:sldId id="4467" r:id="rId4"/>
    <p:sldId id="4513" r:id="rId5"/>
    <p:sldId id="4515" r:id="rId6"/>
    <p:sldId id="4518" r:id="rId7"/>
    <p:sldId id="4519" r:id="rId8"/>
    <p:sldId id="4521" r:id="rId9"/>
    <p:sldId id="4522" r:id="rId10"/>
    <p:sldId id="4528" r:id="rId11"/>
    <p:sldId id="4530" r:id="rId12"/>
    <p:sldId id="4531" r:id="rId13"/>
    <p:sldId id="4534" r:id="rId14"/>
    <p:sldId id="4595" r:id="rId15"/>
    <p:sldId id="4508" r:id="rId16"/>
    <p:sldId id="4415" r:id="rId17"/>
    <p:sldId id="4537" r:id="rId18"/>
    <p:sldId id="4594" r:id="rId19"/>
    <p:sldId id="4593" r:id="rId20"/>
    <p:sldId id="4597" r:id="rId21"/>
    <p:sldId id="4472" r:id="rId22"/>
    <p:sldId id="4540" r:id="rId23"/>
    <p:sldId id="4596" r:id="rId24"/>
    <p:sldId id="4542" r:id="rId25"/>
    <p:sldId id="4554" r:id="rId26"/>
    <p:sldId id="4509" r:id="rId27"/>
    <p:sldId id="4570" r:id="rId28"/>
    <p:sldId id="4571" r:id="rId29"/>
    <p:sldId id="4585" r:id="rId30"/>
  </p:sldIdLst>
  <p:sldSz cx="12858750" cy="7232650"/>
  <p:notesSz cx="6858000" cy="9144000"/>
  <p:custDataLst>
    <p:tags r:id="rId3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E4F"/>
    <a:srgbClr val="73DB29"/>
    <a:srgbClr val="FED40D"/>
    <a:srgbClr val="3AD1B5"/>
    <a:srgbClr val="3F3F3F"/>
    <a:srgbClr val="900000"/>
    <a:srgbClr val="333F50"/>
    <a:srgbClr val="CA8F45"/>
    <a:srgbClr val="D14E5B"/>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7" autoAdjust="0"/>
    <p:restoredTop sz="95274" autoAdjust="0"/>
  </p:normalViewPr>
  <p:slideViewPr>
    <p:cSldViewPr>
      <p:cViewPr varScale="1">
        <p:scale>
          <a:sx n="115" d="100"/>
          <a:sy n="115" d="100"/>
        </p:scale>
        <p:origin x="126" y="234"/>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4DF67C-AF7A-4086-B01D-0DC6DB9C4B3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zh-CN" altLang="en-US"/>
        </a:p>
      </dgm:t>
    </dgm:pt>
    <dgm:pt modelId="{A8A86C16-AEFA-40C3-9575-E793E8C53D2E}">
      <dgm:prSet phldrT="[文本]"/>
      <dgm:spPr/>
      <dgm:t>
        <a:bodyPr/>
        <a:lstStyle/>
        <a:p>
          <a:r>
            <a:rPr lang="zh-CN" altLang="en-US" dirty="0"/>
            <a:t>民法通则</a:t>
          </a:r>
        </a:p>
      </dgm:t>
    </dgm:pt>
    <dgm:pt modelId="{85D080C8-2B33-49ED-8777-0F62DFEF6070}" type="parTrans" cxnId="{F64C1CF5-7D9F-4E5A-892A-E2CECD5025E2}">
      <dgm:prSet/>
      <dgm:spPr/>
      <dgm:t>
        <a:bodyPr/>
        <a:lstStyle/>
        <a:p>
          <a:endParaRPr lang="zh-CN" altLang="en-US"/>
        </a:p>
      </dgm:t>
    </dgm:pt>
    <dgm:pt modelId="{58762407-FBB5-42AA-A0A6-FD0A1FBCD248}" type="sibTrans" cxnId="{F64C1CF5-7D9F-4E5A-892A-E2CECD5025E2}">
      <dgm:prSet/>
      <dgm:spPr/>
      <dgm:t>
        <a:bodyPr/>
        <a:lstStyle/>
        <a:p>
          <a:endParaRPr lang="zh-CN" altLang="en-US"/>
        </a:p>
      </dgm:t>
    </dgm:pt>
    <dgm:pt modelId="{BB308BCD-70E6-4631-AF82-BDC5D19E5C94}">
      <dgm:prSet phldrT="[文本]" custT="1"/>
      <dgm:spPr/>
      <dgm:t>
        <a:bodyPr/>
        <a:lstStyle/>
        <a:p>
          <a:r>
            <a:rPr lang="zh-CN" altLang="en-US" sz="2800" b="1" dirty="0">
              <a:latin typeface="微软雅黑" pitchFamily="34" charset="-122"/>
              <a:ea typeface="微软雅黑" pitchFamily="34" charset="-122"/>
            </a:rPr>
            <a:t>农业向工业社会转型</a:t>
          </a:r>
        </a:p>
      </dgm:t>
    </dgm:pt>
    <dgm:pt modelId="{6C88D837-FB56-4E79-843D-DD8C7F75081E}" type="parTrans" cxnId="{0FF8FA84-1558-4901-9028-3E53D7701C81}">
      <dgm:prSet/>
      <dgm:spPr/>
      <dgm:t>
        <a:bodyPr/>
        <a:lstStyle/>
        <a:p>
          <a:endParaRPr lang="zh-CN" altLang="en-US"/>
        </a:p>
      </dgm:t>
    </dgm:pt>
    <dgm:pt modelId="{C3596ED7-53F4-4B9C-90C2-F5C321D9C8E0}" type="sibTrans" cxnId="{0FF8FA84-1558-4901-9028-3E53D7701C81}">
      <dgm:prSet/>
      <dgm:spPr/>
      <dgm:t>
        <a:bodyPr/>
        <a:lstStyle/>
        <a:p>
          <a:endParaRPr lang="zh-CN" altLang="en-US"/>
        </a:p>
      </dgm:t>
    </dgm:pt>
    <dgm:pt modelId="{2DF31F15-1BAD-4632-BC8E-8F88FB91DC75}">
      <dgm:prSet phldrT="[文本]"/>
      <dgm:spPr/>
      <dgm:t>
        <a:bodyPr/>
        <a:lstStyle/>
        <a:p>
          <a:r>
            <a:rPr lang="zh-CN" altLang="en-US" dirty="0"/>
            <a:t>民法典</a:t>
          </a:r>
        </a:p>
      </dgm:t>
    </dgm:pt>
    <dgm:pt modelId="{8AD960FD-5A0D-4BB0-A4BF-AAACEA5053E8}" type="parTrans" cxnId="{17571DD2-2C63-4916-A0B8-0178D2B60D49}">
      <dgm:prSet/>
      <dgm:spPr/>
      <dgm:t>
        <a:bodyPr/>
        <a:lstStyle/>
        <a:p>
          <a:endParaRPr lang="zh-CN" altLang="en-US"/>
        </a:p>
      </dgm:t>
    </dgm:pt>
    <dgm:pt modelId="{41951CB1-07AB-4BCF-8075-445D5BD4B363}" type="sibTrans" cxnId="{17571DD2-2C63-4916-A0B8-0178D2B60D49}">
      <dgm:prSet/>
      <dgm:spPr/>
      <dgm:t>
        <a:bodyPr/>
        <a:lstStyle/>
        <a:p>
          <a:endParaRPr lang="zh-CN" altLang="en-US"/>
        </a:p>
      </dgm:t>
    </dgm:pt>
    <dgm:pt modelId="{BF2D08B5-C5E5-4349-91C6-010F584DEF32}">
      <dgm:prSet phldrT="[文本]" custT="1"/>
      <dgm:spPr/>
      <dgm:t>
        <a:bodyPr/>
        <a:lstStyle/>
        <a:p>
          <a:r>
            <a:rPr lang="zh-CN" altLang="en-US" sz="2800" b="1" dirty="0">
              <a:latin typeface="微软雅黑" pitchFamily="34" charset="-122"/>
              <a:ea typeface="微软雅黑" pitchFamily="34" charset="-122"/>
            </a:rPr>
            <a:t>工业社会向信息社会转型</a:t>
          </a:r>
        </a:p>
      </dgm:t>
    </dgm:pt>
    <dgm:pt modelId="{756B05CB-7E85-46E6-AE9F-C404FD7BDF77}" type="parTrans" cxnId="{8CEEF1AE-98CA-46BB-8747-9CAE60974094}">
      <dgm:prSet/>
      <dgm:spPr/>
      <dgm:t>
        <a:bodyPr/>
        <a:lstStyle/>
        <a:p>
          <a:endParaRPr lang="zh-CN" altLang="en-US"/>
        </a:p>
      </dgm:t>
    </dgm:pt>
    <dgm:pt modelId="{AB30309E-4B55-4E86-91D6-492E7E8BE5BB}" type="sibTrans" cxnId="{8CEEF1AE-98CA-46BB-8747-9CAE60974094}">
      <dgm:prSet/>
      <dgm:spPr/>
      <dgm:t>
        <a:bodyPr/>
        <a:lstStyle/>
        <a:p>
          <a:endParaRPr lang="zh-CN" altLang="en-US"/>
        </a:p>
      </dgm:t>
    </dgm:pt>
    <dgm:pt modelId="{9817994E-76D7-4463-B8E0-440340DBC612}" type="pres">
      <dgm:prSet presAssocID="{E84DF67C-AF7A-4086-B01D-0DC6DB9C4B34}" presName="Name0" presStyleCnt="0">
        <dgm:presLayoutVars>
          <dgm:dir/>
          <dgm:animLvl val="lvl"/>
          <dgm:resizeHandles val="exact"/>
        </dgm:presLayoutVars>
      </dgm:prSet>
      <dgm:spPr/>
    </dgm:pt>
    <dgm:pt modelId="{4A608CDD-F1C6-4E64-8222-1490C46FB345}" type="pres">
      <dgm:prSet presAssocID="{A8A86C16-AEFA-40C3-9575-E793E8C53D2E}" presName="compositeNode" presStyleCnt="0">
        <dgm:presLayoutVars>
          <dgm:bulletEnabled val="1"/>
        </dgm:presLayoutVars>
      </dgm:prSet>
      <dgm:spPr/>
    </dgm:pt>
    <dgm:pt modelId="{C79D427C-4DF3-4559-96CF-E3EF069B94DC}" type="pres">
      <dgm:prSet presAssocID="{A8A86C16-AEFA-40C3-9575-E793E8C53D2E}" presName="bgRect" presStyleLbl="node1" presStyleIdx="0" presStyleCnt="2"/>
      <dgm:spPr/>
    </dgm:pt>
    <dgm:pt modelId="{4447BF8A-4148-4E23-8CAC-6AEFF7BC1B50}" type="pres">
      <dgm:prSet presAssocID="{A8A86C16-AEFA-40C3-9575-E793E8C53D2E}" presName="parentNode" presStyleLbl="node1" presStyleIdx="0" presStyleCnt="2">
        <dgm:presLayoutVars>
          <dgm:chMax val="0"/>
          <dgm:bulletEnabled val="1"/>
        </dgm:presLayoutVars>
      </dgm:prSet>
      <dgm:spPr/>
    </dgm:pt>
    <dgm:pt modelId="{E55F8978-7BEA-4D55-833A-262EF1B3A1B2}" type="pres">
      <dgm:prSet presAssocID="{A8A86C16-AEFA-40C3-9575-E793E8C53D2E}" presName="childNode" presStyleLbl="node1" presStyleIdx="0" presStyleCnt="2">
        <dgm:presLayoutVars>
          <dgm:bulletEnabled val="1"/>
        </dgm:presLayoutVars>
      </dgm:prSet>
      <dgm:spPr/>
    </dgm:pt>
    <dgm:pt modelId="{57C0648E-2291-400F-B20B-D102C2742CCC}" type="pres">
      <dgm:prSet presAssocID="{58762407-FBB5-42AA-A0A6-FD0A1FBCD248}" presName="hSp" presStyleCnt="0"/>
      <dgm:spPr/>
    </dgm:pt>
    <dgm:pt modelId="{A182FA59-4E0A-41E8-B3EB-29477232875D}" type="pres">
      <dgm:prSet presAssocID="{58762407-FBB5-42AA-A0A6-FD0A1FBCD248}" presName="vProcSp" presStyleCnt="0"/>
      <dgm:spPr/>
    </dgm:pt>
    <dgm:pt modelId="{5640FF5D-F079-40C3-8C93-1F5593C5D74C}" type="pres">
      <dgm:prSet presAssocID="{58762407-FBB5-42AA-A0A6-FD0A1FBCD248}" presName="vSp1" presStyleCnt="0"/>
      <dgm:spPr/>
    </dgm:pt>
    <dgm:pt modelId="{4C73CD15-D175-4902-85CE-F4885D9926A6}" type="pres">
      <dgm:prSet presAssocID="{58762407-FBB5-42AA-A0A6-FD0A1FBCD248}" presName="simulatedConn" presStyleLbl="solidFgAcc1" presStyleIdx="0" presStyleCnt="1"/>
      <dgm:spPr/>
    </dgm:pt>
    <dgm:pt modelId="{A5EE2064-714B-4A6F-92EB-90CC2CF7320A}" type="pres">
      <dgm:prSet presAssocID="{58762407-FBB5-42AA-A0A6-FD0A1FBCD248}" presName="vSp2" presStyleCnt="0"/>
      <dgm:spPr/>
    </dgm:pt>
    <dgm:pt modelId="{DB2860F2-DE06-4B5D-BA22-AB7874478404}" type="pres">
      <dgm:prSet presAssocID="{58762407-FBB5-42AA-A0A6-FD0A1FBCD248}" presName="sibTrans" presStyleCnt="0"/>
      <dgm:spPr/>
    </dgm:pt>
    <dgm:pt modelId="{6D998446-B379-47A8-BC68-40B9E1234AB4}" type="pres">
      <dgm:prSet presAssocID="{2DF31F15-1BAD-4632-BC8E-8F88FB91DC75}" presName="compositeNode" presStyleCnt="0">
        <dgm:presLayoutVars>
          <dgm:bulletEnabled val="1"/>
        </dgm:presLayoutVars>
      </dgm:prSet>
      <dgm:spPr/>
    </dgm:pt>
    <dgm:pt modelId="{461B9CF4-587E-40A9-B59B-5FB9D9B24EE0}" type="pres">
      <dgm:prSet presAssocID="{2DF31F15-1BAD-4632-BC8E-8F88FB91DC75}" presName="bgRect" presStyleLbl="node1" presStyleIdx="1" presStyleCnt="2" custLinFactNeighborX="21398" custLinFactNeighborY="-2174"/>
      <dgm:spPr/>
    </dgm:pt>
    <dgm:pt modelId="{C566DB25-0B57-41DC-9235-F783E5544B9B}" type="pres">
      <dgm:prSet presAssocID="{2DF31F15-1BAD-4632-BC8E-8F88FB91DC75}" presName="parentNode" presStyleLbl="node1" presStyleIdx="1" presStyleCnt="2">
        <dgm:presLayoutVars>
          <dgm:chMax val="0"/>
          <dgm:bulletEnabled val="1"/>
        </dgm:presLayoutVars>
      </dgm:prSet>
      <dgm:spPr/>
    </dgm:pt>
    <dgm:pt modelId="{27867FED-2682-46C5-B5BF-69039E5BCD78}" type="pres">
      <dgm:prSet presAssocID="{2DF31F15-1BAD-4632-BC8E-8F88FB91DC75}" presName="childNode" presStyleLbl="node1" presStyleIdx="1" presStyleCnt="2">
        <dgm:presLayoutVars>
          <dgm:bulletEnabled val="1"/>
        </dgm:presLayoutVars>
      </dgm:prSet>
      <dgm:spPr/>
    </dgm:pt>
  </dgm:ptLst>
  <dgm:cxnLst>
    <dgm:cxn modelId="{7FD34444-4862-48D9-B85E-A42F15170314}" type="presOf" srcId="{2DF31F15-1BAD-4632-BC8E-8F88FB91DC75}" destId="{C566DB25-0B57-41DC-9235-F783E5544B9B}" srcOrd="1" destOrd="0" presId="urn:microsoft.com/office/officeart/2005/8/layout/hProcess7"/>
    <dgm:cxn modelId="{E00E7A46-7B3E-4C07-889A-D8B026C8305D}" type="presOf" srcId="{A8A86C16-AEFA-40C3-9575-E793E8C53D2E}" destId="{4447BF8A-4148-4E23-8CAC-6AEFF7BC1B50}" srcOrd="1" destOrd="0" presId="urn:microsoft.com/office/officeart/2005/8/layout/hProcess7"/>
    <dgm:cxn modelId="{AAEFF149-3EFE-46AF-A5A4-C8574333CDA9}" type="presOf" srcId="{A8A86C16-AEFA-40C3-9575-E793E8C53D2E}" destId="{C79D427C-4DF3-4559-96CF-E3EF069B94DC}" srcOrd="0" destOrd="0" presId="urn:microsoft.com/office/officeart/2005/8/layout/hProcess7"/>
    <dgm:cxn modelId="{91662E4B-EFB3-4C50-A74B-7C9961A457DC}" type="presOf" srcId="{BF2D08B5-C5E5-4349-91C6-010F584DEF32}" destId="{27867FED-2682-46C5-B5BF-69039E5BCD78}" srcOrd="0" destOrd="0" presId="urn:microsoft.com/office/officeart/2005/8/layout/hProcess7"/>
    <dgm:cxn modelId="{0FF8FA84-1558-4901-9028-3E53D7701C81}" srcId="{A8A86C16-AEFA-40C3-9575-E793E8C53D2E}" destId="{BB308BCD-70E6-4631-AF82-BDC5D19E5C94}" srcOrd="0" destOrd="0" parTransId="{6C88D837-FB56-4E79-843D-DD8C7F75081E}" sibTransId="{C3596ED7-53F4-4B9C-90C2-F5C321D9C8E0}"/>
    <dgm:cxn modelId="{8CEEF1AE-98CA-46BB-8747-9CAE60974094}" srcId="{2DF31F15-1BAD-4632-BC8E-8F88FB91DC75}" destId="{BF2D08B5-C5E5-4349-91C6-010F584DEF32}" srcOrd="0" destOrd="0" parTransId="{756B05CB-7E85-46E6-AE9F-C404FD7BDF77}" sibTransId="{AB30309E-4B55-4E86-91D6-492E7E8BE5BB}"/>
    <dgm:cxn modelId="{E26E61B0-FC7F-4198-9466-23E8CE85691C}" type="presOf" srcId="{BB308BCD-70E6-4631-AF82-BDC5D19E5C94}" destId="{E55F8978-7BEA-4D55-833A-262EF1B3A1B2}" srcOrd="0" destOrd="0" presId="urn:microsoft.com/office/officeart/2005/8/layout/hProcess7"/>
    <dgm:cxn modelId="{43EFAAB2-616E-4030-8304-A2E248136CD9}" type="presOf" srcId="{E84DF67C-AF7A-4086-B01D-0DC6DB9C4B34}" destId="{9817994E-76D7-4463-B8E0-440340DBC612}" srcOrd="0" destOrd="0" presId="urn:microsoft.com/office/officeart/2005/8/layout/hProcess7"/>
    <dgm:cxn modelId="{B85CF3BE-9C89-4E6D-A541-DD313E02A06F}" type="presOf" srcId="{2DF31F15-1BAD-4632-BC8E-8F88FB91DC75}" destId="{461B9CF4-587E-40A9-B59B-5FB9D9B24EE0}" srcOrd="0" destOrd="0" presId="urn:microsoft.com/office/officeart/2005/8/layout/hProcess7"/>
    <dgm:cxn modelId="{17571DD2-2C63-4916-A0B8-0178D2B60D49}" srcId="{E84DF67C-AF7A-4086-B01D-0DC6DB9C4B34}" destId="{2DF31F15-1BAD-4632-BC8E-8F88FB91DC75}" srcOrd="1" destOrd="0" parTransId="{8AD960FD-5A0D-4BB0-A4BF-AAACEA5053E8}" sibTransId="{41951CB1-07AB-4BCF-8075-445D5BD4B363}"/>
    <dgm:cxn modelId="{F64C1CF5-7D9F-4E5A-892A-E2CECD5025E2}" srcId="{E84DF67C-AF7A-4086-B01D-0DC6DB9C4B34}" destId="{A8A86C16-AEFA-40C3-9575-E793E8C53D2E}" srcOrd="0" destOrd="0" parTransId="{85D080C8-2B33-49ED-8777-0F62DFEF6070}" sibTransId="{58762407-FBB5-42AA-A0A6-FD0A1FBCD248}"/>
    <dgm:cxn modelId="{97381647-4F36-4A66-BD77-3EB8B2129B5E}" type="presParOf" srcId="{9817994E-76D7-4463-B8E0-440340DBC612}" destId="{4A608CDD-F1C6-4E64-8222-1490C46FB345}" srcOrd="0" destOrd="0" presId="urn:microsoft.com/office/officeart/2005/8/layout/hProcess7"/>
    <dgm:cxn modelId="{FA37A2C8-25C1-40E0-8F38-628841B2982A}" type="presParOf" srcId="{4A608CDD-F1C6-4E64-8222-1490C46FB345}" destId="{C79D427C-4DF3-4559-96CF-E3EF069B94DC}" srcOrd="0" destOrd="0" presId="urn:microsoft.com/office/officeart/2005/8/layout/hProcess7"/>
    <dgm:cxn modelId="{FFEF33F6-E138-4B71-8F7B-10A05E127461}" type="presParOf" srcId="{4A608CDD-F1C6-4E64-8222-1490C46FB345}" destId="{4447BF8A-4148-4E23-8CAC-6AEFF7BC1B50}" srcOrd="1" destOrd="0" presId="urn:microsoft.com/office/officeart/2005/8/layout/hProcess7"/>
    <dgm:cxn modelId="{DC9CAD37-17E1-4BBC-BBF6-994623829E80}" type="presParOf" srcId="{4A608CDD-F1C6-4E64-8222-1490C46FB345}" destId="{E55F8978-7BEA-4D55-833A-262EF1B3A1B2}" srcOrd="2" destOrd="0" presId="urn:microsoft.com/office/officeart/2005/8/layout/hProcess7"/>
    <dgm:cxn modelId="{0DEFABF6-58B3-4FD5-9FFE-4AF552173CFA}" type="presParOf" srcId="{9817994E-76D7-4463-B8E0-440340DBC612}" destId="{57C0648E-2291-400F-B20B-D102C2742CCC}" srcOrd="1" destOrd="0" presId="urn:microsoft.com/office/officeart/2005/8/layout/hProcess7"/>
    <dgm:cxn modelId="{AEA38891-DCE2-45BE-B9C4-3BBD792E9112}" type="presParOf" srcId="{9817994E-76D7-4463-B8E0-440340DBC612}" destId="{A182FA59-4E0A-41E8-B3EB-29477232875D}" srcOrd="2" destOrd="0" presId="urn:microsoft.com/office/officeart/2005/8/layout/hProcess7"/>
    <dgm:cxn modelId="{19007606-DC2C-410D-BB73-54E8DECB8370}" type="presParOf" srcId="{A182FA59-4E0A-41E8-B3EB-29477232875D}" destId="{5640FF5D-F079-40C3-8C93-1F5593C5D74C}" srcOrd="0" destOrd="0" presId="urn:microsoft.com/office/officeart/2005/8/layout/hProcess7"/>
    <dgm:cxn modelId="{3D985E12-D0E4-4F59-BD37-2D5616195483}" type="presParOf" srcId="{A182FA59-4E0A-41E8-B3EB-29477232875D}" destId="{4C73CD15-D175-4902-85CE-F4885D9926A6}" srcOrd="1" destOrd="0" presId="urn:microsoft.com/office/officeart/2005/8/layout/hProcess7"/>
    <dgm:cxn modelId="{75018F04-01E3-4370-B3E5-732DC3CCAEC7}" type="presParOf" srcId="{A182FA59-4E0A-41E8-B3EB-29477232875D}" destId="{A5EE2064-714B-4A6F-92EB-90CC2CF7320A}" srcOrd="2" destOrd="0" presId="urn:microsoft.com/office/officeart/2005/8/layout/hProcess7"/>
    <dgm:cxn modelId="{AA29C9DE-4FCF-4E2F-BC61-50AD8A9D96E4}" type="presParOf" srcId="{9817994E-76D7-4463-B8E0-440340DBC612}" destId="{DB2860F2-DE06-4B5D-BA22-AB7874478404}" srcOrd="3" destOrd="0" presId="urn:microsoft.com/office/officeart/2005/8/layout/hProcess7"/>
    <dgm:cxn modelId="{36C7C294-FA0D-44C5-8198-9C0A6A8DA2D8}" type="presParOf" srcId="{9817994E-76D7-4463-B8E0-440340DBC612}" destId="{6D998446-B379-47A8-BC68-40B9E1234AB4}" srcOrd="4" destOrd="0" presId="urn:microsoft.com/office/officeart/2005/8/layout/hProcess7"/>
    <dgm:cxn modelId="{68200254-E03C-4A73-9CF4-4CC4B688A66C}" type="presParOf" srcId="{6D998446-B379-47A8-BC68-40B9E1234AB4}" destId="{461B9CF4-587E-40A9-B59B-5FB9D9B24EE0}" srcOrd="0" destOrd="0" presId="urn:microsoft.com/office/officeart/2005/8/layout/hProcess7"/>
    <dgm:cxn modelId="{A429201D-23F7-4190-A481-5F204202E09E}" type="presParOf" srcId="{6D998446-B379-47A8-BC68-40B9E1234AB4}" destId="{C566DB25-0B57-41DC-9235-F783E5544B9B}" srcOrd="1" destOrd="0" presId="urn:microsoft.com/office/officeart/2005/8/layout/hProcess7"/>
    <dgm:cxn modelId="{3702ED39-49BE-40E5-905D-D3DF38A65167}" type="presParOf" srcId="{6D998446-B379-47A8-BC68-40B9E1234AB4}" destId="{27867FED-2682-46C5-B5BF-69039E5BCD78}"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D427C-4DF3-4559-96CF-E3EF069B94DC}">
      <dsp:nvSpPr>
        <dsp:cNvPr id="0" name=""/>
        <dsp:cNvSpPr/>
      </dsp:nvSpPr>
      <dsp:spPr>
        <a:xfrm>
          <a:off x="1368" y="0"/>
          <a:ext cx="3484164" cy="288032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0302" rIns="168910" bIns="0" numCol="1" spcCol="1270" anchor="t" anchorCtr="0">
          <a:noAutofit/>
        </a:bodyPr>
        <a:lstStyle/>
        <a:p>
          <a:pPr marL="0" lvl="0" indent="0" algn="r" defTabSz="1689100">
            <a:lnSpc>
              <a:spcPct val="90000"/>
            </a:lnSpc>
            <a:spcBef>
              <a:spcPct val="0"/>
            </a:spcBef>
            <a:spcAft>
              <a:spcPct val="35000"/>
            </a:spcAft>
            <a:buNone/>
          </a:pPr>
          <a:r>
            <a:rPr lang="zh-CN" altLang="en-US" sz="3800" kern="1200" dirty="0"/>
            <a:t>民法通则</a:t>
          </a:r>
        </a:p>
      </dsp:txBody>
      <dsp:txXfrm rot="16200000">
        <a:off x="-831146" y="832514"/>
        <a:ext cx="2361862" cy="696832"/>
      </dsp:txXfrm>
    </dsp:sp>
    <dsp:sp modelId="{E55F8978-7BEA-4D55-833A-262EF1B3A1B2}">
      <dsp:nvSpPr>
        <dsp:cNvPr id="0" name=""/>
        <dsp:cNvSpPr/>
      </dsp:nvSpPr>
      <dsp:spPr>
        <a:xfrm>
          <a:off x="698200" y="0"/>
          <a:ext cx="2595702" cy="28803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zh-CN" altLang="en-US" sz="2800" b="1" kern="1200" dirty="0">
              <a:latin typeface="微软雅黑" pitchFamily="34" charset="-122"/>
              <a:ea typeface="微软雅黑" pitchFamily="34" charset="-122"/>
            </a:rPr>
            <a:t>农业向工业社会转型</a:t>
          </a:r>
        </a:p>
      </dsp:txBody>
      <dsp:txXfrm>
        <a:off x="698200" y="0"/>
        <a:ext cx="2595702" cy="2880320"/>
      </dsp:txXfrm>
    </dsp:sp>
    <dsp:sp modelId="{461B9CF4-587E-40A9-B59B-5FB9D9B24EE0}">
      <dsp:nvSpPr>
        <dsp:cNvPr id="0" name=""/>
        <dsp:cNvSpPr/>
      </dsp:nvSpPr>
      <dsp:spPr>
        <a:xfrm>
          <a:off x="3608846" y="0"/>
          <a:ext cx="3484164" cy="288032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0302" rIns="168910" bIns="0" numCol="1" spcCol="1270" anchor="t" anchorCtr="0">
          <a:noAutofit/>
        </a:bodyPr>
        <a:lstStyle/>
        <a:p>
          <a:pPr marL="0" lvl="0" indent="0" algn="r" defTabSz="1689100">
            <a:lnSpc>
              <a:spcPct val="90000"/>
            </a:lnSpc>
            <a:spcBef>
              <a:spcPct val="0"/>
            </a:spcBef>
            <a:spcAft>
              <a:spcPct val="35000"/>
            </a:spcAft>
            <a:buNone/>
          </a:pPr>
          <a:r>
            <a:rPr lang="zh-CN" altLang="en-US" sz="3800" kern="1200" dirty="0"/>
            <a:t>民法典</a:t>
          </a:r>
        </a:p>
      </dsp:txBody>
      <dsp:txXfrm rot="16200000">
        <a:off x="2776331" y="832514"/>
        <a:ext cx="2361862" cy="696832"/>
      </dsp:txXfrm>
    </dsp:sp>
    <dsp:sp modelId="{4C73CD15-D175-4902-85CE-F4885D9926A6}">
      <dsp:nvSpPr>
        <dsp:cNvPr id="0" name=""/>
        <dsp:cNvSpPr/>
      </dsp:nvSpPr>
      <dsp:spPr>
        <a:xfrm rot="5400000">
          <a:off x="3413199" y="2208513"/>
          <a:ext cx="423398" cy="522624"/>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67FED-2682-46C5-B5BF-69039E5BCD78}">
      <dsp:nvSpPr>
        <dsp:cNvPr id="0" name=""/>
        <dsp:cNvSpPr/>
      </dsp:nvSpPr>
      <dsp:spPr>
        <a:xfrm>
          <a:off x="4305679" y="0"/>
          <a:ext cx="2595702" cy="28803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zh-CN" altLang="en-US" sz="2800" b="1" kern="1200" dirty="0">
              <a:latin typeface="微软雅黑" pitchFamily="34" charset="-122"/>
              <a:ea typeface="微软雅黑" pitchFamily="34" charset="-122"/>
            </a:rPr>
            <a:t>工业社会向信息社会转型</a:t>
          </a:r>
        </a:p>
      </dsp:txBody>
      <dsp:txXfrm>
        <a:off x="4305679" y="0"/>
        <a:ext cx="2595702" cy="28803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a:t>
            </a:fld>
            <a:endParaRPr lang="en-US"/>
          </a:p>
        </p:txBody>
      </p:sp>
    </p:spTree>
    <p:extLst>
      <p:ext uri="{BB962C8B-B14F-4D97-AF65-F5344CB8AC3E}">
        <p14:creationId xmlns:p14="http://schemas.microsoft.com/office/powerpoint/2010/main" val="190231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extLst>
      <p:ext uri="{BB962C8B-B14F-4D97-AF65-F5344CB8AC3E}">
        <p14:creationId xmlns:p14="http://schemas.microsoft.com/office/powerpoint/2010/main" val="18441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85114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42750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263041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23</a:t>
            </a:fld>
            <a:endParaRPr lang="en-GB"/>
          </a:p>
        </p:txBody>
      </p:sp>
    </p:spTree>
    <p:extLst>
      <p:ext uri="{BB962C8B-B14F-4D97-AF65-F5344CB8AC3E}">
        <p14:creationId xmlns:p14="http://schemas.microsoft.com/office/powerpoint/2010/main" val="310818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42750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extLst>
      <p:ext uri="{BB962C8B-B14F-4D97-AF65-F5344CB8AC3E}">
        <p14:creationId xmlns:p14="http://schemas.microsoft.com/office/powerpoint/2010/main" val="359073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204" y="287967"/>
            <a:ext cx="3172830" cy="1225532"/>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3770560" y="287967"/>
            <a:ext cx="5391299" cy="6172866"/>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2204" y="1513500"/>
            <a:ext cx="3172830" cy="4947334"/>
          </a:xfrm>
        </p:spPr>
        <p:txBody>
          <a:bodyPr/>
          <a:lstStyle>
            <a:lvl1pPr marL="0" indent="0">
              <a:buNone/>
              <a:defRPr sz="1500"/>
            </a:lvl1pPr>
            <a:lvl2pPr marL="482163" indent="0">
              <a:buNone/>
              <a:defRPr sz="1300"/>
            </a:lvl2pPr>
            <a:lvl3pPr marL="964326" indent="0">
              <a:buNone/>
              <a:defRPr sz="1100"/>
            </a:lvl3pPr>
            <a:lvl4pPr marL="1446489" indent="0">
              <a:buNone/>
              <a:defRPr sz="900"/>
            </a:lvl4pPr>
            <a:lvl5pPr marL="1928652" indent="0">
              <a:buNone/>
              <a:defRPr sz="900"/>
            </a:lvl5pPr>
            <a:lvl6pPr marL="2410816" indent="0">
              <a:buNone/>
              <a:defRPr sz="900"/>
            </a:lvl6pPr>
            <a:lvl7pPr marL="2892979" indent="0">
              <a:buNone/>
              <a:defRPr sz="900"/>
            </a:lvl7pPr>
            <a:lvl8pPr marL="3375142" indent="0">
              <a:buNone/>
              <a:defRPr sz="900"/>
            </a:lvl8pPr>
            <a:lvl9pPr marL="385730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258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0303" y="5062855"/>
            <a:ext cx="5786438" cy="597699"/>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890303" y="646251"/>
            <a:ext cx="5786438" cy="4339590"/>
          </a:xfrm>
        </p:spPr>
        <p:txBody>
          <a:bodyPr/>
          <a:lstStyle>
            <a:lvl1pPr marL="0" indent="0">
              <a:buNone/>
              <a:defRPr sz="3400"/>
            </a:lvl1pPr>
            <a:lvl2pPr marL="482163" indent="0">
              <a:buNone/>
              <a:defRPr sz="3000"/>
            </a:lvl2pPr>
            <a:lvl3pPr marL="964326" indent="0">
              <a:buNone/>
              <a:defRPr sz="2500"/>
            </a:lvl3pPr>
            <a:lvl4pPr marL="1446489" indent="0">
              <a:buNone/>
              <a:defRPr sz="2100"/>
            </a:lvl4pPr>
            <a:lvl5pPr marL="1928652" indent="0">
              <a:buNone/>
              <a:defRPr sz="2100"/>
            </a:lvl5pPr>
            <a:lvl6pPr marL="2410816" indent="0">
              <a:buNone/>
              <a:defRPr sz="2100"/>
            </a:lvl6pPr>
            <a:lvl7pPr marL="2892979" indent="0">
              <a:buNone/>
              <a:defRPr sz="2100"/>
            </a:lvl7pPr>
            <a:lvl8pPr marL="3375142" indent="0">
              <a:buNone/>
              <a:defRPr sz="2100"/>
            </a:lvl8pPr>
            <a:lvl9pPr marL="3857305" indent="0">
              <a:buNone/>
              <a:defRPr sz="2100"/>
            </a:lvl9pPr>
          </a:lstStyle>
          <a:p>
            <a:endParaRPr lang="en-US"/>
          </a:p>
        </p:txBody>
      </p:sp>
      <p:sp>
        <p:nvSpPr>
          <p:cNvPr id="4" name="Text Placeholder 3"/>
          <p:cNvSpPr>
            <a:spLocks noGrp="1"/>
          </p:cNvSpPr>
          <p:nvPr>
            <p:ph type="body" sz="half" idx="2"/>
          </p:nvPr>
        </p:nvSpPr>
        <p:spPr>
          <a:xfrm>
            <a:off x="1890303" y="5660554"/>
            <a:ext cx="5786438" cy="848831"/>
          </a:xfrm>
        </p:spPr>
        <p:txBody>
          <a:bodyPr/>
          <a:lstStyle>
            <a:lvl1pPr marL="0" indent="0">
              <a:buNone/>
              <a:defRPr sz="1500"/>
            </a:lvl1pPr>
            <a:lvl2pPr marL="482163" indent="0">
              <a:buNone/>
              <a:defRPr sz="1300"/>
            </a:lvl2pPr>
            <a:lvl3pPr marL="964326" indent="0">
              <a:buNone/>
              <a:defRPr sz="1100"/>
            </a:lvl3pPr>
            <a:lvl4pPr marL="1446489" indent="0">
              <a:buNone/>
              <a:defRPr sz="900"/>
            </a:lvl4pPr>
            <a:lvl5pPr marL="1928652" indent="0">
              <a:buNone/>
              <a:defRPr sz="900"/>
            </a:lvl5pPr>
            <a:lvl6pPr marL="2410816" indent="0">
              <a:buNone/>
              <a:defRPr sz="900"/>
            </a:lvl6pPr>
            <a:lvl7pPr marL="2892979" indent="0">
              <a:buNone/>
              <a:defRPr sz="900"/>
            </a:lvl7pPr>
            <a:lvl8pPr marL="3375142" indent="0">
              <a:buNone/>
              <a:defRPr sz="900"/>
            </a:lvl8pPr>
            <a:lvl9pPr marL="385730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734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061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1945" y="289642"/>
            <a:ext cx="2169914" cy="61711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2203" y="289642"/>
            <a:ext cx="6349008" cy="61711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94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五 河 供 电 公 司 调 度 班 </a:t>
            </a:r>
            <a:r>
              <a:rPr lang="en-US" altLang="zh-CN"/>
              <a:t>QC </a:t>
            </a:r>
            <a:r>
              <a:rPr lang="zh-CN" altLang="en-US"/>
              <a:t>小 组</a:t>
            </a:r>
          </a:p>
        </p:txBody>
      </p:sp>
      <p:sp>
        <p:nvSpPr>
          <p:cNvPr id="6" name="Rectangle 6"/>
          <p:cNvSpPr>
            <a:spLocks noGrp="1" noChangeArrowheads="1"/>
          </p:cNvSpPr>
          <p:nvPr>
            <p:ph type="sldNum" sz="quarter" idx="12"/>
          </p:nvPr>
        </p:nvSpPr>
        <p:spPr>
          <a:ln/>
        </p:spPr>
        <p:txBody>
          <a:bodyPr/>
          <a:lstStyle>
            <a:lvl1pPr>
              <a:defRPr/>
            </a:lvl1pPr>
          </a:lstStyle>
          <a:p>
            <a:pPr>
              <a:defRPr/>
            </a:pPr>
            <a:fld id="{D880BA91-3C02-4C6E-A28A-695C2F291127}" type="slidenum">
              <a:rPr lang="zh-CN" altLang="en-US"/>
              <a:pPr>
                <a:defRPr/>
              </a:pPr>
              <a:t>‹#›</a:t>
            </a:fld>
            <a:endParaRPr lang="en-US" altLang="zh-CN"/>
          </a:p>
        </p:txBody>
      </p:sp>
    </p:spTree>
    <p:extLst>
      <p:ext uri="{BB962C8B-B14F-4D97-AF65-F5344CB8AC3E}">
        <p14:creationId xmlns:p14="http://schemas.microsoft.com/office/powerpoint/2010/main" val="100729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305" y="2246810"/>
            <a:ext cx="8197453" cy="1550332"/>
          </a:xfrm>
        </p:spPr>
        <p:txBody>
          <a:bodyPr/>
          <a:lstStyle/>
          <a:p>
            <a:r>
              <a:rPr lang="en-US"/>
              <a:t>Click to edit Master title style</a:t>
            </a:r>
          </a:p>
        </p:txBody>
      </p:sp>
      <p:sp>
        <p:nvSpPr>
          <p:cNvPr id="3" name="Subtitle 2"/>
          <p:cNvSpPr>
            <a:spLocks noGrp="1"/>
          </p:cNvSpPr>
          <p:nvPr>
            <p:ph type="subTitle" idx="1"/>
          </p:nvPr>
        </p:nvSpPr>
        <p:spPr>
          <a:xfrm>
            <a:off x="1446609" y="4098502"/>
            <a:ext cx="6750844" cy="1848344"/>
          </a:xfrm>
        </p:spPr>
        <p:txBody>
          <a:bodyPr/>
          <a:lstStyle>
            <a:lvl1pPr marL="0" indent="0" algn="ctr">
              <a:buNone/>
              <a:defRPr>
                <a:solidFill>
                  <a:schemeClr val="tx1">
                    <a:tint val="75000"/>
                  </a:schemeClr>
                </a:solidFill>
              </a:defRPr>
            </a:lvl1pPr>
            <a:lvl2pPr marL="482163" indent="0" algn="ctr">
              <a:buNone/>
              <a:defRPr>
                <a:solidFill>
                  <a:schemeClr val="tx1">
                    <a:tint val="75000"/>
                  </a:schemeClr>
                </a:solidFill>
              </a:defRPr>
            </a:lvl2pPr>
            <a:lvl3pPr marL="964326" indent="0" algn="ctr">
              <a:buNone/>
              <a:defRPr>
                <a:solidFill>
                  <a:schemeClr val="tx1">
                    <a:tint val="75000"/>
                  </a:schemeClr>
                </a:solidFill>
              </a:defRPr>
            </a:lvl3pPr>
            <a:lvl4pPr marL="1446489" indent="0" algn="ctr">
              <a:buNone/>
              <a:defRPr>
                <a:solidFill>
                  <a:schemeClr val="tx1">
                    <a:tint val="75000"/>
                  </a:schemeClr>
                </a:solidFill>
              </a:defRPr>
            </a:lvl4pPr>
            <a:lvl5pPr marL="1928652" indent="0" algn="ctr">
              <a:buNone/>
              <a:defRPr>
                <a:solidFill>
                  <a:schemeClr val="tx1">
                    <a:tint val="75000"/>
                  </a:schemeClr>
                </a:solidFill>
              </a:defRPr>
            </a:lvl5pPr>
            <a:lvl6pPr marL="2410816" indent="0" algn="ctr">
              <a:buNone/>
              <a:defRPr>
                <a:solidFill>
                  <a:schemeClr val="tx1">
                    <a:tint val="75000"/>
                  </a:schemeClr>
                </a:solidFill>
              </a:defRPr>
            </a:lvl6pPr>
            <a:lvl7pPr marL="2892979" indent="0" algn="ctr">
              <a:buNone/>
              <a:defRPr>
                <a:solidFill>
                  <a:schemeClr val="tx1">
                    <a:tint val="75000"/>
                  </a:schemeClr>
                </a:solidFill>
              </a:defRPr>
            </a:lvl7pPr>
            <a:lvl8pPr marL="3375142" indent="0" algn="ctr">
              <a:buNone/>
              <a:defRPr>
                <a:solidFill>
                  <a:schemeClr val="tx1">
                    <a:tint val="75000"/>
                  </a:schemeClr>
                </a:solidFill>
              </a:defRPr>
            </a:lvl8pPr>
            <a:lvl9pPr marL="3857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7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498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815" y="4647648"/>
            <a:ext cx="8197453" cy="1436485"/>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761815" y="3065506"/>
            <a:ext cx="8197453" cy="1582142"/>
          </a:xfrm>
        </p:spPr>
        <p:txBody>
          <a:bodyPr anchor="b"/>
          <a:lstStyle>
            <a:lvl1pPr marL="0" indent="0">
              <a:buNone/>
              <a:defRPr sz="2100">
                <a:solidFill>
                  <a:schemeClr val="tx1">
                    <a:tint val="75000"/>
                  </a:schemeClr>
                </a:solidFill>
              </a:defRPr>
            </a:lvl1pPr>
            <a:lvl2pPr marL="482163" indent="0">
              <a:buNone/>
              <a:defRPr sz="1900">
                <a:solidFill>
                  <a:schemeClr val="tx1">
                    <a:tint val="75000"/>
                  </a:schemeClr>
                </a:solidFill>
              </a:defRPr>
            </a:lvl2pPr>
            <a:lvl3pPr marL="964326" indent="0">
              <a:buNone/>
              <a:defRPr sz="1700">
                <a:solidFill>
                  <a:schemeClr val="tx1">
                    <a:tint val="75000"/>
                  </a:schemeClr>
                </a:solidFill>
              </a:defRPr>
            </a:lvl3pPr>
            <a:lvl4pPr marL="1446489" indent="0">
              <a:buNone/>
              <a:defRPr sz="1500">
                <a:solidFill>
                  <a:schemeClr val="tx1">
                    <a:tint val="75000"/>
                  </a:schemeClr>
                </a:solidFill>
              </a:defRPr>
            </a:lvl4pPr>
            <a:lvl5pPr marL="1928652" indent="0">
              <a:buNone/>
              <a:defRPr sz="1500">
                <a:solidFill>
                  <a:schemeClr val="tx1">
                    <a:tint val="75000"/>
                  </a:schemeClr>
                </a:solidFill>
              </a:defRPr>
            </a:lvl5pPr>
            <a:lvl6pPr marL="2410816" indent="0">
              <a:buNone/>
              <a:defRPr sz="1500">
                <a:solidFill>
                  <a:schemeClr val="tx1">
                    <a:tint val="75000"/>
                  </a:schemeClr>
                </a:solidFill>
              </a:defRPr>
            </a:lvl6pPr>
            <a:lvl7pPr marL="2892979" indent="0">
              <a:buNone/>
              <a:defRPr sz="1500">
                <a:solidFill>
                  <a:schemeClr val="tx1">
                    <a:tint val="75000"/>
                  </a:schemeClr>
                </a:solidFill>
              </a:defRPr>
            </a:lvl7pPr>
            <a:lvl8pPr marL="3375142" indent="0">
              <a:buNone/>
              <a:defRPr sz="1500">
                <a:solidFill>
                  <a:schemeClr val="tx1">
                    <a:tint val="75000"/>
                  </a:schemeClr>
                </a:solidFill>
              </a:defRPr>
            </a:lvl8pPr>
            <a:lvl9pPr marL="3857305"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539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2203" y="1687619"/>
            <a:ext cx="4259461" cy="4773215"/>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2398" y="1687619"/>
            <a:ext cx="4259461" cy="4773215"/>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06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2203" y="1618976"/>
            <a:ext cx="4261136" cy="674712"/>
          </a:xfrm>
        </p:spPr>
        <p:txBody>
          <a:bodyPr anchor="b"/>
          <a:lstStyle>
            <a:lvl1pPr marL="0" indent="0">
              <a:buNone/>
              <a:defRPr sz="2500" b="1"/>
            </a:lvl1pPr>
            <a:lvl2pPr marL="482163" indent="0">
              <a:buNone/>
              <a:defRPr sz="2100" b="1"/>
            </a:lvl2pPr>
            <a:lvl3pPr marL="964326" indent="0">
              <a:buNone/>
              <a:defRPr sz="1900" b="1"/>
            </a:lvl3pPr>
            <a:lvl4pPr marL="1446489" indent="0">
              <a:buNone/>
              <a:defRPr sz="1700" b="1"/>
            </a:lvl4pPr>
            <a:lvl5pPr marL="1928652" indent="0">
              <a:buNone/>
              <a:defRPr sz="1700" b="1"/>
            </a:lvl5pPr>
            <a:lvl6pPr marL="2410816" indent="0">
              <a:buNone/>
              <a:defRPr sz="1700" b="1"/>
            </a:lvl6pPr>
            <a:lvl7pPr marL="2892979" indent="0">
              <a:buNone/>
              <a:defRPr sz="1700" b="1"/>
            </a:lvl7pPr>
            <a:lvl8pPr marL="3375142" indent="0">
              <a:buNone/>
              <a:defRPr sz="1700" b="1"/>
            </a:lvl8pPr>
            <a:lvl9pPr marL="3857305" indent="0">
              <a:buNone/>
              <a:defRPr sz="1700" b="1"/>
            </a:lvl9pPr>
          </a:lstStyle>
          <a:p>
            <a:pPr lvl="0"/>
            <a:r>
              <a:rPr lang="en-US"/>
              <a:t>Click to edit Master text styles</a:t>
            </a:r>
          </a:p>
        </p:txBody>
      </p:sp>
      <p:sp>
        <p:nvSpPr>
          <p:cNvPr id="4" name="Content Placeholder 3"/>
          <p:cNvSpPr>
            <a:spLocks noGrp="1"/>
          </p:cNvSpPr>
          <p:nvPr>
            <p:ph sz="half" idx="2"/>
          </p:nvPr>
        </p:nvSpPr>
        <p:spPr>
          <a:xfrm>
            <a:off x="482203" y="2293688"/>
            <a:ext cx="4261136" cy="416714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99050" y="1618976"/>
            <a:ext cx="4262810" cy="674712"/>
          </a:xfrm>
        </p:spPr>
        <p:txBody>
          <a:bodyPr anchor="b"/>
          <a:lstStyle>
            <a:lvl1pPr marL="0" indent="0">
              <a:buNone/>
              <a:defRPr sz="2500" b="1"/>
            </a:lvl1pPr>
            <a:lvl2pPr marL="482163" indent="0">
              <a:buNone/>
              <a:defRPr sz="2100" b="1"/>
            </a:lvl2pPr>
            <a:lvl3pPr marL="964326" indent="0">
              <a:buNone/>
              <a:defRPr sz="1900" b="1"/>
            </a:lvl3pPr>
            <a:lvl4pPr marL="1446489" indent="0">
              <a:buNone/>
              <a:defRPr sz="1700" b="1"/>
            </a:lvl4pPr>
            <a:lvl5pPr marL="1928652" indent="0">
              <a:buNone/>
              <a:defRPr sz="1700" b="1"/>
            </a:lvl5pPr>
            <a:lvl6pPr marL="2410816" indent="0">
              <a:buNone/>
              <a:defRPr sz="1700" b="1"/>
            </a:lvl6pPr>
            <a:lvl7pPr marL="2892979" indent="0">
              <a:buNone/>
              <a:defRPr sz="1700" b="1"/>
            </a:lvl7pPr>
            <a:lvl8pPr marL="3375142" indent="0">
              <a:buNone/>
              <a:defRPr sz="1700" b="1"/>
            </a:lvl8pPr>
            <a:lvl9pPr marL="3857305"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899050" y="2293688"/>
            <a:ext cx="4262810" cy="416714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189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16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2238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203" y="289641"/>
            <a:ext cx="8679656" cy="1205442"/>
          </a:xfrm>
          <a:prstGeom prst="rect">
            <a:avLst/>
          </a:prstGeom>
        </p:spPr>
        <p:txBody>
          <a:bodyPr vert="horz" lIns="96433" tIns="48216" rIns="96433" bIns="48216" rtlCol="0" anchor="ctr">
            <a:normAutofit/>
          </a:bodyPr>
          <a:lstStyle/>
          <a:p>
            <a:r>
              <a:rPr lang="en-US"/>
              <a:t>Click to edit Master title style</a:t>
            </a:r>
          </a:p>
        </p:txBody>
      </p:sp>
      <p:sp>
        <p:nvSpPr>
          <p:cNvPr id="3" name="Text Placeholder 2"/>
          <p:cNvSpPr>
            <a:spLocks noGrp="1"/>
          </p:cNvSpPr>
          <p:nvPr>
            <p:ph type="body" idx="1"/>
          </p:nvPr>
        </p:nvSpPr>
        <p:spPr>
          <a:xfrm>
            <a:off x="482203" y="1687619"/>
            <a:ext cx="8679656" cy="4773215"/>
          </a:xfrm>
          <a:prstGeom prst="rect">
            <a:avLst/>
          </a:prstGeom>
        </p:spPr>
        <p:txBody>
          <a:bodyPr vert="horz" lIns="96433" tIns="48216" rIns="96433" bIns="482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2203" y="6703595"/>
            <a:ext cx="2250281" cy="385072"/>
          </a:xfrm>
          <a:prstGeom prst="rect">
            <a:avLst/>
          </a:prstGeom>
        </p:spPr>
        <p:txBody>
          <a:bodyPr vert="horz" lIns="96433" tIns="48216" rIns="96433" bIns="48216" rtlCol="0" anchor="ctr"/>
          <a:lstStyle>
            <a:lvl1pPr algn="l">
              <a:defRPr sz="1300">
                <a:solidFill>
                  <a:schemeClr val="tx1">
                    <a:tint val="75000"/>
                  </a:schemeClr>
                </a:solidFill>
              </a:defRPr>
            </a:lvl1pPr>
          </a:lstStyle>
          <a:p>
            <a:pPr defTabSz="964326" fontAlgn="auto">
              <a:spcBef>
                <a:spcPts val="0"/>
              </a:spcBef>
              <a:spcAft>
                <a:spcPts val="0"/>
              </a:spcAft>
            </a:pPr>
            <a:fld id="{1D8BD707-D9CF-40AE-B4C6-C98DA3205C09}" type="datetimeFigureOut">
              <a:rPr lang="en-US" smtClean="0">
                <a:solidFill>
                  <a:prstClr val="black">
                    <a:tint val="75000"/>
                  </a:prstClr>
                </a:solidFill>
                <a:latin typeface="Calibri"/>
                <a:ea typeface="+mn-ea"/>
              </a:rPr>
              <a:pPr defTabSz="964326" fontAlgn="auto">
                <a:spcBef>
                  <a:spcPts val="0"/>
                </a:spcBef>
                <a:spcAft>
                  <a:spcPts val="0"/>
                </a:spcAft>
              </a:pPr>
              <a:t>1/5/2021</a:t>
            </a:fld>
            <a:endParaRPr lang="en-US">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295055" y="6703595"/>
            <a:ext cx="3053953" cy="385072"/>
          </a:xfrm>
          <a:prstGeom prst="rect">
            <a:avLst/>
          </a:prstGeom>
        </p:spPr>
        <p:txBody>
          <a:bodyPr vert="horz" lIns="96433" tIns="48216" rIns="96433" bIns="48216" rtlCol="0" anchor="ctr"/>
          <a:lstStyle>
            <a:lvl1pPr algn="ctr">
              <a:defRPr sz="1300">
                <a:solidFill>
                  <a:schemeClr val="tx1">
                    <a:tint val="75000"/>
                  </a:schemeClr>
                </a:solidFill>
              </a:defRPr>
            </a:lvl1pPr>
          </a:lstStyle>
          <a:p>
            <a:pPr defTabSz="964326" fontAlgn="auto">
              <a:spcBef>
                <a:spcPts val="0"/>
              </a:spcBef>
              <a:spcAft>
                <a:spcPts val="0"/>
              </a:spcAft>
            </a:pPr>
            <a:endParaRPr lang="en-US">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911578" y="6703595"/>
            <a:ext cx="2250281" cy="385072"/>
          </a:xfrm>
          <a:prstGeom prst="rect">
            <a:avLst/>
          </a:prstGeom>
        </p:spPr>
        <p:txBody>
          <a:bodyPr vert="horz" lIns="96433" tIns="48216" rIns="96433" bIns="48216" rtlCol="0" anchor="ctr"/>
          <a:lstStyle>
            <a:lvl1pPr algn="r">
              <a:defRPr sz="1300">
                <a:solidFill>
                  <a:schemeClr val="tx1">
                    <a:tint val="75000"/>
                  </a:schemeClr>
                </a:solidFill>
              </a:defRPr>
            </a:lvl1pPr>
          </a:lstStyle>
          <a:p>
            <a:pPr defTabSz="964326" fontAlgn="auto">
              <a:spcBef>
                <a:spcPts val="0"/>
              </a:spcBef>
              <a:spcAft>
                <a:spcPts val="0"/>
              </a:spcAft>
            </a:pPr>
            <a:fld id="{B6F15528-21DE-4FAA-801E-634DDDAF4B2B}" type="slidenum">
              <a:rPr lang="en-US" smtClean="0">
                <a:solidFill>
                  <a:prstClr val="black">
                    <a:tint val="75000"/>
                  </a:prstClr>
                </a:solidFill>
                <a:latin typeface="Calibri"/>
                <a:ea typeface="+mn-ea"/>
              </a:rPr>
              <a:pPr defTabSz="964326" fontAlgn="auto">
                <a:spcBef>
                  <a:spcPts val="0"/>
                </a:spcBef>
                <a:spcAft>
                  <a:spcPts val="0"/>
                </a:spcAft>
              </a:pPr>
              <a:t>‹#›</a:t>
            </a:fld>
            <a:endParaRPr lang="en-US">
              <a:solidFill>
                <a:prstClr val="black">
                  <a:tint val="75000"/>
                </a:prstClr>
              </a:solidFill>
              <a:latin typeface="Calibri"/>
              <a:ea typeface="+mn-ea"/>
            </a:endParaRPr>
          </a:p>
        </p:txBody>
      </p:sp>
    </p:spTree>
    <p:extLst>
      <p:ext uri="{BB962C8B-B14F-4D97-AF65-F5344CB8AC3E}">
        <p14:creationId xmlns:p14="http://schemas.microsoft.com/office/powerpoint/2010/main" val="25112122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64326" rtl="0" eaLnBrk="1" latinLnBrk="0" hangingPunct="1">
        <a:spcBef>
          <a:spcPct val="0"/>
        </a:spcBef>
        <a:buNone/>
        <a:defRPr sz="4600" kern="1200">
          <a:solidFill>
            <a:schemeClr val="tx1"/>
          </a:solidFill>
          <a:latin typeface="+mj-lt"/>
          <a:ea typeface="+mj-ea"/>
          <a:cs typeface="+mj-cs"/>
        </a:defRPr>
      </a:lvl1pPr>
    </p:titleStyle>
    <p:bodyStyle>
      <a:lvl1pPr marL="361622" indent="-361622" algn="l" defTabSz="96432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83515" indent="-301352" algn="l" defTabSz="96432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05408" indent="-241082" algn="l" defTabSz="964326"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87571"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69734"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51897"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4060"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6223"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8387" indent="-241082" algn="l" defTabSz="96432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4326" rtl="0" eaLnBrk="1" latinLnBrk="0" hangingPunct="1">
        <a:defRPr sz="1900" kern="1200">
          <a:solidFill>
            <a:schemeClr val="tx1"/>
          </a:solidFill>
          <a:latin typeface="+mn-lt"/>
          <a:ea typeface="+mn-ea"/>
          <a:cs typeface="+mn-cs"/>
        </a:defRPr>
      </a:lvl1pPr>
      <a:lvl2pPr marL="482163" algn="l" defTabSz="964326" rtl="0" eaLnBrk="1" latinLnBrk="0" hangingPunct="1">
        <a:defRPr sz="1900" kern="1200">
          <a:solidFill>
            <a:schemeClr val="tx1"/>
          </a:solidFill>
          <a:latin typeface="+mn-lt"/>
          <a:ea typeface="+mn-ea"/>
          <a:cs typeface="+mn-cs"/>
        </a:defRPr>
      </a:lvl2pPr>
      <a:lvl3pPr marL="964326" algn="l" defTabSz="964326" rtl="0" eaLnBrk="1" latinLnBrk="0" hangingPunct="1">
        <a:defRPr sz="1900" kern="1200">
          <a:solidFill>
            <a:schemeClr val="tx1"/>
          </a:solidFill>
          <a:latin typeface="+mn-lt"/>
          <a:ea typeface="+mn-ea"/>
          <a:cs typeface="+mn-cs"/>
        </a:defRPr>
      </a:lvl3pPr>
      <a:lvl4pPr marL="1446489" algn="l" defTabSz="964326" rtl="0" eaLnBrk="1" latinLnBrk="0" hangingPunct="1">
        <a:defRPr sz="1900" kern="1200">
          <a:solidFill>
            <a:schemeClr val="tx1"/>
          </a:solidFill>
          <a:latin typeface="+mn-lt"/>
          <a:ea typeface="+mn-ea"/>
          <a:cs typeface="+mn-cs"/>
        </a:defRPr>
      </a:lvl4pPr>
      <a:lvl5pPr marL="1928652" algn="l" defTabSz="964326" rtl="0" eaLnBrk="1" latinLnBrk="0" hangingPunct="1">
        <a:defRPr sz="1900" kern="1200">
          <a:solidFill>
            <a:schemeClr val="tx1"/>
          </a:solidFill>
          <a:latin typeface="+mn-lt"/>
          <a:ea typeface="+mn-ea"/>
          <a:cs typeface="+mn-cs"/>
        </a:defRPr>
      </a:lvl5pPr>
      <a:lvl6pPr marL="2410816" algn="l" defTabSz="964326" rtl="0" eaLnBrk="1" latinLnBrk="0" hangingPunct="1">
        <a:defRPr sz="1900" kern="1200">
          <a:solidFill>
            <a:schemeClr val="tx1"/>
          </a:solidFill>
          <a:latin typeface="+mn-lt"/>
          <a:ea typeface="+mn-ea"/>
          <a:cs typeface="+mn-cs"/>
        </a:defRPr>
      </a:lvl6pPr>
      <a:lvl7pPr marL="2892979" algn="l" defTabSz="964326" rtl="0" eaLnBrk="1" latinLnBrk="0" hangingPunct="1">
        <a:defRPr sz="1900" kern="1200">
          <a:solidFill>
            <a:schemeClr val="tx1"/>
          </a:solidFill>
          <a:latin typeface="+mn-lt"/>
          <a:ea typeface="+mn-ea"/>
          <a:cs typeface="+mn-cs"/>
        </a:defRPr>
      </a:lvl7pPr>
      <a:lvl8pPr marL="3375142" algn="l" defTabSz="964326" rtl="0" eaLnBrk="1" latinLnBrk="0" hangingPunct="1">
        <a:defRPr sz="1900" kern="1200">
          <a:solidFill>
            <a:schemeClr val="tx1"/>
          </a:solidFill>
          <a:latin typeface="+mn-lt"/>
          <a:ea typeface="+mn-ea"/>
          <a:cs typeface="+mn-cs"/>
        </a:defRPr>
      </a:lvl8pPr>
      <a:lvl9pPr marL="3857305" algn="l" defTabSz="96432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2050" name="文本框 2"/>
          <p:cNvSpPr txBox="1">
            <a:spLocks noChangeArrowheads="1"/>
          </p:cNvSpPr>
          <p:nvPr>
            <p:custDataLst>
              <p:tags r:id="rId2"/>
            </p:custDataLst>
          </p:nvPr>
        </p:nvSpPr>
        <p:spPr bwMode="auto">
          <a:xfrm>
            <a:off x="2858059" y="2748641"/>
            <a:ext cx="1695986" cy="15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199" b="1"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一</a:t>
            </a:r>
          </a:p>
        </p:txBody>
      </p:sp>
      <p:cxnSp>
        <p:nvCxnSpPr>
          <p:cNvPr id="7" name="直接连接符 6"/>
          <p:cNvCxnSpPr/>
          <p:nvPr>
            <p:custDataLst>
              <p:tags r:id="rId3"/>
            </p:custDataLst>
          </p:nvPr>
        </p:nvCxnSpPr>
        <p:spPr>
          <a:xfrm>
            <a:off x="6205337" y="361632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05339" y="2748641"/>
            <a:ext cx="6200699" cy="1661993"/>
          </a:xfrm>
          <a:prstGeom prst="rect">
            <a:avLst/>
          </a:prstGeom>
        </p:spPr>
        <p:txBody>
          <a:bodyPr wrap="square" lIns="0" tIns="0" rIns="0" bIns="0">
            <a:spAutoFit/>
          </a:bodyPr>
          <a:lstStyle/>
          <a:p>
            <a:r>
              <a:rPr lang="zh-CN" altLang="en-US" sz="5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中国特色社会主义法治道路的核心要义</a:t>
            </a:r>
          </a:p>
        </p:txBody>
      </p:sp>
    </p:spTree>
    <p:custDataLst>
      <p:tags r:id="rId1"/>
    </p:custDataLst>
    <p:extLst>
      <p:ext uri="{BB962C8B-B14F-4D97-AF65-F5344CB8AC3E}">
        <p14:creationId xmlns:p14="http://schemas.microsoft.com/office/powerpoint/2010/main" val="1925547664"/>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with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1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5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750" fill="hold"/>
                                            <p:tgtEl>
                                              <p:spTgt spid="16"/>
                                            </p:tgtEl>
                                            <p:attrNameLst>
                                              <p:attrName>ppt_x</p:attrName>
                                            </p:attrNameLst>
                                          </p:cBhvr>
                                          <p:tavLst>
                                            <p:tav tm="0">
                                              <p:val>
                                                <p:strVal val="#ppt_x"/>
                                              </p:val>
                                            </p:tav>
                                            <p:tav tm="100000">
                                              <p:val>
                                                <p:strVal val="#ppt_x"/>
                                              </p:val>
                                            </p:tav>
                                          </p:tavLst>
                                        </p:anim>
                                        <p:anim calcmode="lin" valueType="num">
                                          <p:cBhvr additive="base">
                                            <p:cTn id="8" dur="1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750" fill="hold"/>
                                            <p:tgtEl>
                                              <p:spTgt spid="17"/>
                                            </p:tgtEl>
                                            <p:attrNameLst>
                                              <p:attrName>ppt_x</p:attrName>
                                            </p:attrNameLst>
                                          </p:cBhvr>
                                          <p:tavLst>
                                            <p:tav tm="0">
                                              <p:val>
                                                <p:strVal val="#ppt_x"/>
                                              </p:val>
                                            </p:tav>
                                            <p:tav tm="100000">
                                              <p:val>
                                                <p:strVal val="#ppt_x"/>
                                              </p:val>
                                            </p:tav>
                                          </p:tavLst>
                                        </p:anim>
                                        <p:anim calcmode="lin" valueType="num">
                                          <p:cBhvr additive="base">
                                            <p:cTn id="12"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50" grpId="0"/>
          <p:bldP spid="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组合 32"/>
          <p:cNvGrpSpPr>
            <a:grpSpLocks/>
          </p:cNvGrpSpPr>
          <p:nvPr/>
        </p:nvGrpSpPr>
        <p:grpSpPr bwMode="auto">
          <a:xfrm>
            <a:off x="2786062" y="725274"/>
            <a:ext cx="7608094" cy="1140352"/>
            <a:chOff x="0" y="0"/>
            <a:chExt cx="4425825" cy="811213"/>
          </a:xfrm>
        </p:grpSpPr>
        <p:sp>
          <p:nvSpPr>
            <p:cNvPr id="46087" name="TextBox 18"/>
            <p:cNvSpPr>
              <a:spLocks noChangeArrowheads="1"/>
            </p:cNvSpPr>
            <p:nvPr/>
          </p:nvSpPr>
          <p:spPr bwMode="auto">
            <a:xfrm>
              <a:off x="235057" y="206375"/>
              <a:ext cx="4190768" cy="604838"/>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zh-CN" altLang="en-US" sz="3400" dirty="0">
                  <a:solidFill>
                    <a:srgbClr val="A6A6A6"/>
                  </a:solidFill>
                  <a:latin typeface="Arial Black" pitchFamily="34" charset="0"/>
                </a:rPr>
                <a:t>   </a:t>
              </a:r>
              <a:r>
                <a:rPr lang="zh-CN" altLang="en-US" sz="3400" dirty="0">
                  <a:solidFill>
                    <a:srgbClr val="000000"/>
                  </a:solidFill>
                  <a:latin typeface="Arial Black" pitchFamily="34" charset="0"/>
                </a:rPr>
                <a:t> </a:t>
              </a:r>
              <a:r>
                <a:rPr lang="zh-CN" altLang="en-US" sz="3400" b="1" dirty="0">
                  <a:solidFill>
                    <a:srgbClr val="000000"/>
                  </a:solidFill>
                  <a:latin typeface="Arial Black" pitchFamily="34" charset="0"/>
                </a:rPr>
                <a:t>认识误区：混淆误读</a:t>
              </a:r>
            </a:p>
          </p:txBody>
        </p:sp>
        <p:sp>
          <p:nvSpPr>
            <p:cNvPr id="22532" name="椭圆 9"/>
            <p:cNvSpPr>
              <a:spLocks noChangeArrowheads="1"/>
            </p:cNvSpPr>
            <p:nvPr/>
          </p:nvSpPr>
          <p:spPr bwMode="auto">
            <a:xfrm>
              <a:off x="0" y="0"/>
              <a:ext cx="501282" cy="501651"/>
            </a:xfrm>
            <a:prstGeom prst="ellipse">
              <a:avLst/>
            </a:prstGeom>
            <a:solidFill>
              <a:srgbClr val="A60020"/>
            </a:solidFill>
            <a:ln w="76200" cmpd="sng">
              <a:solidFill>
                <a:srgbClr val="D9D9D9">
                  <a:alpha val="62999"/>
                </a:srgbClr>
              </a:solidFill>
              <a:round/>
              <a:headEnd/>
              <a:tailEnd/>
            </a:ln>
            <a:effectLst>
              <a:outerShdw blurRad="63500" sx="102000" sy="102000" algn="ctr" rotWithShape="0">
                <a:srgbClr val="000000">
                  <a:alpha val="39000"/>
                </a:srgbClr>
              </a:outerShdw>
            </a:effectLst>
          </p:spPr>
          <p:txBody>
            <a:bodyPr lIns="91436" tIns="45718" rIns="91436" bIns="45718" anchor="ctr"/>
            <a:lstStyle/>
            <a:p>
              <a:pPr algn="ctr" defTabSz="1283415"/>
              <a:r>
                <a:rPr lang="en-US" altLang="zh-CN" sz="4500">
                  <a:solidFill>
                    <a:srgbClr val="FFFFFF"/>
                  </a:solidFill>
                </a:rPr>
                <a:t>2</a:t>
              </a:r>
              <a:endParaRPr lang="zh-CN" altLang="en-US" sz="4500">
                <a:solidFill>
                  <a:srgbClr val="FFFFFF"/>
                </a:solidFill>
              </a:endParaRPr>
            </a:p>
          </p:txBody>
        </p:sp>
      </p:grpSp>
      <p:sp>
        <p:nvSpPr>
          <p:cNvPr id="22533" name="内容占位符 2"/>
          <p:cNvSpPr>
            <a:spLocks noGrp="1"/>
          </p:cNvSpPr>
          <p:nvPr>
            <p:ph idx="4294967295"/>
          </p:nvPr>
        </p:nvSpPr>
        <p:spPr>
          <a:xfrm>
            <a:off x="668735" y="2032149"/>
            <a:ext cx="11249175" cy="1071173"/>
          </a:xfrm>
        </p:spPr>
        <p:txBody>
          <a:bodyPr>
            <a:normAutofit/>
          </a:bodyPr>
          <a:lstStyle/>
          <a:p>
            <a:r>
              <a:rPr lang="zh-CN" altLang="en-US" sz="3200" b="1" dirty="0">
                <a:latin typeface="华文楷体" panose="02010600040101010101" pitchFamily="2" charset="-122"/>
                <a:ea typeface="华文楷体" panose="02010600040101010101" pitchFamily="2" charset="-122"/>
              </a:rPr>
              <a:t>党的领导是</a:t>
            </a:r>
            <a:r>
              <a:rPr lang="zh-CN" altLang="en-US" sz="3200" b="1" dirty="0">
                <a:solidFill>
                  <a:srgbClr val="FF0000"/>
                </a:solidFill>
                <a:latin typeface="华文楷体" panose="02010600040101010101" pitchFamily="2" charset="-122"/>
                <a:ea typeface="华文楷体" panose="02010600040101010101" pitchFamily="2" charset="-122"/>
              </a:rPr>
              <a:t>整体性</a:t>
            </a:r>
            <a:r>
              <a:rPr lang="zh-CN" altLang="en-US" sz="3200" b="1" dirty="0">
                <a:latin typeface="华文楷体" panose="02010600040101010101" pitchFamily="2" charset="-122"/>
                <a:ea typeface="华文楷体" panose="02010600040101010101" pitchFamily="2" charset="-122"/>
              </a:rPr>
              <a:t>的政治概念，不能混淆作为执政整体的党和作为</a:t>
            </a:r>
            <a:r>
              <a:rPr lang="zh-CN" altLang="en-US" sz="3200" b="1" dirty="0">
                <a:solidFill>
                  <a:srgbClr val="FF0000"/>
                </a:solidFill>
                <a:latin typeface="华文楷体" panose="02010600040101010101" pitchFamily="2" charset="-122"/>
                <a:ea typeface="华文楷体" panose="02010600040101010101" pitchFamily="2" charset="-122"/>
              </a:rPr>
              <a:t>个体</a:t>
            </a:r>
            <a:r>
              <a:rPr lang="zh-CN" altLang="en-US" sz="3200" b="1" dirty="0">
                <a:latin typeface="华文楷体" panose="02010600040101010101" pitchFamily="2" charset="-122"/>
                <a:ea typeface="华文楷体" panose="02010600040101010101" pitchFamily="2" charset="-122"/>
              </a:rPr>
              <a:t>的各级党组织和党员干部</a:t>
            </a:r>
            <a:endParaRPr lang="en-US" altLang="en-US" sz="3200" b="1" dirty="0">
              <a:latin typeface="华文楷体" panose="02010600040101010101" pitchFamily="2" charset="-122"/>
              <a:ea typeface="华文楷体" panose="02010600040101010101" pitchFamily="2" charset="-122"/>
            </a:endParaRPr>
          </a:p>
        </p:txBody>
      </p:sp>
      <p:sp>
        <p:nvSpPr>
          <p:cNvPr id="46086" name="矩形 1"/>
          <p:cNvSpPr>
            <a:spLocks noChangeArrowheads="1"/>
          </p:cNvSpPr>
          <p:nvPr/>
        </p:nvSpPr>
        <p:spPr bwMode="auto">
          <a:xfrm>
            <a:off x="1244799" y="3184277"/>
            <a:ext cx="9751219" cy="3539429"/>
          </a:xfrm>
          <a:prstGeom prst="rect">
            <a:avLst/>
          </a:prstGeom>
          <a:noFill/>
          <a:ln w="9525">
            <a:noFill/>
            <a:miter lim="800000"/>
            <a:headEnd/>
            <a:tailEnd/>
          </a:ln>
        </p:spPr>
        <p:txBody>
          <a:bodyPr>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党纪</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中国共产党党章</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总纲：党必须在宪法和法律的范围内活动。党必须保证国家的立法、司法、行政机关，经济、文化组织和人民团体积极主动地、独立负责地、协调一致地工作。</a:t>
            </a:r>
          </a:p>
          <a:p>
            <a:r>
              <a:rPr lang="zh-CN" altLang="en-US" sz="2800" dirty="0">
                <a:solidFill>
                  <a:srgbClr val="FF0000"/>
                </a:solidFill>
                <a:latin typeface="微软雅黑" panose="020B0503020204020204" pitchFamily="34" charset="-122"/>
                <a:ea typeface="微软雅黑" panose="020B0503020204020204" pitchFamily="34" charset="-122"/>
              </a:rPr>
              <a:t>国法</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中华人民共和国宪法</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第五条：一切国家机关和武装力量、各政党和各社会团体、各企业事业组织都必须遵守宪法和法律。任何组织或者个人都不得有超越宪法和法律的特权。</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93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组合 32"/>
          <p:cNvGrpSpPr>
            <a:grpSpLocks/>
          </p:cNvGrpSpPr>
          <p:nvPr/>
        </p:nvGrpSpPr>
        <p:grpSpPr bwMode="auto">
          <a:xfrm>
            <a:off x="2786062" y="725274"/>
            <a:ext cx="7608094" cy="1140352"/>
            <a:chOff x="0" y="0"/>
            <a:chExt cx="4425825" cy="811213"/>
          </a:xfrm>
        </p:grpSpPr>
        <p:sp>
          <p:nvSpPr>
            <p:cNvPr id="47113" name="TextBox 18"/>
            <p:cNvSpPr>
              <a:spLocks noChangeArrowheads="1"/>
            </p:cNvSpPr>
            <p:nvPr/>
          </p:nvSpPr>
          <p:spPr bwMode="auto">
            <a:xfrm>
              <a:off x="235057" y="206375"/>
              <a:ext cx="4190768" cy="604838"/>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zh-CN" altLang="en-US" sz="3400" dirty="0">
                  <a:solidFill>
                    <a:srgbClr val="A6A6A6"/>
                  </a:solidFill>
                  <a:latin typeface="Arial Black" pitchFamily="34" charset="0"/>
                </a:rPr>
                <a:t>   </a:t>
              </a:r>
              <a:r>
                <a:rPr lang="zh-CN" altLang="en-US" sz="3400" dirty="0">
                  <a:solidFill>
                    <a:srgbClr val="000000"/>
                  </a:solidFill>
                  <a:latin typeface="Arial Black" pitchFamily="34" charset="0"/>
                </a:rPr>
                <a:t> </a:t>
              </a:r>
              <a:r>
                <a:rPr lang="zh-CN" altLang="en-US" sz="3400" b="1" dirty="0">
                  <a:solidFill>
                    <a:srgbClr val="000000"/>
                  </a:solidFill>
                  <a:latin typeface="Arial Black" pitchFamily="34" charset="0"/>
                </a:rPr>
                <a:t>认识误区：混淆误读</a:t>
              </a:r>
            </a:p>
          </p:txBody>
        </p:sp>
        <p:sp>
          <p:nvSpPr>
            <p:cNvPr id="23556" name="椭圆 9"/>
            <p:cNvSpPr>
              <a:spLocks noChangeArrowheads="1"/>
            </p:cNvSpPr>
            <p:nvPr/>
          </p:nvSpPr>
          <p:spPr bwMode="auto">
            <a:xfrm>
              <a:off x="0" y="0"/>
              <a:ext cx="501282" cy="501651"/>
            </a:xfrm>
            <a:prstGeom prst="ellipse">
              <a:avLst/>
            </a:prstGeom>
            <a:solidFill>
              <a:srgbClr val="A60020"/>
            </a:solidFill>
            <a:ln w="76200" cmpd="sng">
              <a:solidFill>
                <a:srgbClr val="D9D9D9">
                  <a:alpha val="62999"/>
                </a:srgbClr>
              </a:solidFill>
              <a:round/>
              <a:headEnd/>
              <a:tailEnd/>
            </a:ln>
            <a:effectLst>
              <a:outerShdw blurRad="63500" sx="102000" sy="102000" algn="ctr" rotWithShape="0">
                <a:srgbClr val="000000">
                  <a:alpha val="39000"/>
                </a:srgbClr>
              </a:outerShdw>
            </a:effectLst>
          </p:spPr>
          <p:txBody>
            <a:bodyPr lIns="91436" tIns="45718" rIns="91436" bIns="45718" anchor="ctr"/>
            <a:lstStyle/>
            <a:p>
              <a:pPr algn="ctr" defTabSz="1283415"/>
              <a:r>
                <a:rPr lang="en-US" altLang="zh-CN" sz="4500">
                  <a:solidFill>
                    <a:srgbClr val="FFFFFF"/>
                  </a:solidFill>
                </a:rPr>
                <a:t>2</a:t>
              </a:r>
              <a:endParaRPr lang="zh-CN" altLang="en-US" sz="4500">
                <a:solidFill>
                  <a:srgbClr val="FFFFFF"/>
                </a:solidFill>
              </a:endParaRPr>
            </a:p>
          </p:txBody>
        </p:sp>
      </p:grpSp>
      <p:sp>
        <p:nvSpPr>
          <p:cNvPr id="23557" name="内容占位符 2"/>
          <p:cNvSpPr>
            <a:spLocks noGrp="1"/>
          </p:cNvSpPr>
          <p:nvPr>
            <p:ph idx="4294967295"/>
          </p:nvPr>
        </p:nvSpPr>
        <p:spPr>
          <a:xfrm>
            <a:off x="668735" y="2155735"/>
            <a:ext cx="11249175" cy="964056"/>
          </a:xfrm>
        </p:spPr>
        <p:txBody>
          <a:bodyPr>
            <a:noAutofit/>
          </a:bodyPr>
          <a:lstStyle/>
          <a:p>
            <a:pPr>
              <a:lnSpc>
                <a:spcPct val="150000"/>
              </a:lnSpc>
            </a:pPr>
            <a:r>
              <a:rPr lang="zh-CN" altLang="en-US" b="1" dirty="0"/>
              <a:t>党的领导强调的是总的领导，是以法治方式进行的，不是凌驾于法律之上的人治，不能混淆党的领导的宏观与微观、立法与守法</a:t>
            </a:r>
          </a:p>
        </p:txBody>
      </p:sp>
      <p:sp>
        <p:nvSpPr>
          <p:cNvPr id="19" name="文本框 18">
            <a:extLst>
              <a:ext uri="{FF2B5EF4-FFF2-40B4-BE49-F238E27FC236}">
                <a16:creationId xmlns:a16="http://schemas.microsoft.com/office/drawing/2014/main" id="{26AFAE3B-AC81-444A-886B-ADD380812E1D}"/>
              </a:ext>
            </a:extLst>
          </p:cNvPr>
          <p:cNvSpPr txBox="1"/>
          <p:nvPr/>
        </p:nvSpPr>
        <p:spPr>
          <a:xfrm>
            <a:off x="434061" y="4048373"/>
            <a:ext cx="7363466" cy="2308324"/>
          </a:xfrm>
          <a:prstGeom prst="rect">
            <a:avLst/>
          </a:prstGeom>
          <a:noFill/>
        </p:spPr>
        <p:txBody>
          <a:bodyPr wrap="square">
            <a:spAutoFit/>
          </a:bodyPr>
          <a:lstStyle/>
          <a:p>
            <a:r>
              <a:rPr lang="zh-CN" altLang="en-US" sz="2400" b="1"/>
              <a:t>党的任务是对所有国家机关的工作进行总的领导，而不是像目前那样进行过分频繁的</a:t>
            </a:r>
            <a:r>
              <a:rPr lang="en-US" altLang="zh-CN" sz="2400" b="1"/>
              <a:t>……</a:t>
            </a:r>
            <a:r>
              <a:rPr lang="zh-CN" altLang="en-US" sz="2400" b="1"/>
              <a:t>往往是对细节的干涉 。</a:t>
            </a:r>
          </a:p>
          <a:p>
            <a:r>
              <a:rPr lang="zh-CN" altLang="en-US" sz="2400" b="1"/>
              <a:t>总的领导就是思想政治领导，从党的路线、方针和政策等方面指引和掌握国家生活的发展方向，保证人民群众充分实现当家作主，而不是事无巨细地进行干预。</a:t>
            </a:r>
          </a:p>
        </p:txBody>
      </p:sp>
    </p:spTree>
    <p:extLst>
      <p:ext uri="{BB962C8B-B14F-4D97-AF65-F5344CB8AC3E}">
        <p14:creationId xmlns:p14="http://schemas.microsoft.com/office/powerpoint/2010/main" val="394254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18"/>
          <p:cNvSpPr>
            <a:spLocks noChangeArrowheads="1"/>
          </p:cNvSpPr>
          <p:nvPr/>
        </p:nvSpPr>
        <p:spPr bwMode="auto">
          <a:xfrm>
            <a:off x="2503326" y="1384077"/>
            <a:ext cx="7204026" cy="850243"/>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lIns="128565" tIns="64282" rIns="128565" bIns="64282" anchor="ctr"/>
          <a:lstStyle/>
          <a:p>
            <a:pPr algn="ctr">
              <a:spcBef>
                <a:spcPct val="0"/>
              </a:spcBef>
            </a:pPr>
            <a:r>
              <a:rPr lang="zh-CN" altLang="en-US" sz="3400" dirty="0">
                <a:solidFill>
                  <a:srgbClr val="A6A6A6"/>
                </a:solidFill>
                <a:latin typeface="Arial Black" pitchFamily="34" charset="0"/>
              </a:rPr>
              <a:t> </a:t>
            </a:r>
            <a:r>
              <a:rPr lang="zh-CN" altLang="en-US" sz="3400" b="1" dirty="0">
                <a:latin typeface="Arial Black" pitchFamily="34" charset="0"/>
              </a:rPr>
              <a:t>走出“党大”还是“法大”的迷思</a:t>
            </a:r>
          </a:p>
        </p:txBody>
      </p:sp>
      <p:sp>
        <p:nvSpPr>
          <p:cNvPr id="8" name="TextBox 18">
            <a:extLst>
              <a:ext uri="{FF2B5EF4-FFF2-40B4-BE49-F238E27FC236}">
                <a16:creationId xmlns:a16="http://schemas.microsoft.com/office/drawing/2014/main" id="{520DFAD4-E71C-4091-8FC2-30D1FCEAC031}"/>
              </a:ext>
            </a:extLst>
          </p:cNvPr>
          <p:cNvSpPr>
            <a:spLocks noChangeArrowheads="1"/>
          </p:cNvSpPr>
          <p:nvPr/>
        </p:nvSpPr>
        <p:spPr bwMode="auto">
          <a:xfrm>
            <a:off x="1748855" y="3068424"/>
            <a:ext cx="8712968" cy="2060069"/>
          </a:xfrm>
          <a:prstGeom prst="roundRect">
            <a:avLst>
              <a:gd name="adj" fmla="val 8176"/>
            </a:avLst>
          </a:prstGeom>
          <a:noFill/>
          <a:ln w="19050">
            <a:noFill/>
            <a:round/>
            <a:headEnd/>
            <a:tailEnd/>
          </a:ln>
          <a:extLst>
            <a:ext uri="{909E8E84-426E-40DD-AFC4-6F175D3DCCD1}">
              <a14:hiddenFill xmlns:a14="http://schemas.microsoft.com/office/drawing/2010/main">
                <a:solidFill>
                  <a:srgbClr val="FFFFFF"/>
                </a:solidFill>
              </a14:hiddenFill>
            </a:ext>
          </a:extLst>
        </p:spPr>
        <p:txBody>
          <a:bodyPr wrap="none" lIns="128565" tIns="64282" rIns="128565" bIns="64282" anchor="ctr"/>
          <a:lstStyle/>
          <a:p>
            <a:pPr algn="ctr">
              <a:spcBef>
                <a:spcPct val="0"/>
              </a:spcBef>
            </a:pPr>
            <a:r>
              <a:rPr lang="zh-CN" altLang="en-US" sz="3400" b="1">
                <a:latin typeface="Arial Black" pitchFamily="34" charset="0"/>
              </a:rPr>
              <a:t>理论层面：</a:t>
            </a:r>
            <a:endParaRPr lang="en-US" altLang="zh-CN" sz="3400" b="1">
              <a:latin typeface="Arial Black" pitchFamily="34" charset="0"/>
            </a:endParaRPr>
          </a:p>
          <a:p>
            <a:pPr algn="ctr">
              <a:spcBef>
                <a:spcPct val="0"/>
              </a:spcBef>
            </a:pPr>
            <a:r>
              <a:rPr lang="zh-CN" altLang="en-US" sz="3400" b="1">
                <a:latin typeface="Arial Black" pitchFamily="34" charset="0"/>
              </a:rPr>
              <a:t>讲好中国法治理念，传播好中国法治声音</a:t>
            </a:r>
            <a:endParaRPr lang="en-US" altLang="zh-CN" sz="3400" b="1">
              <a:latin typeface="Arial Black" pitchFamily="34" charset="0"/>
            </a:endParaRPr>
          </a:p>
          <a:p>
            <a:pPr algn="ctr">
              <a:spcBef>
                <a:spcPct val="0"/>
              </a:spcBef>
            </a:pPr>
            <a:r>
              <a:rPr lang="zh-CN" altLang="en-US" sz="3400" b="1">
                <a:latin typeface="Arial Black" pitchFamily="34" charset="0"/>
              </a:rPr>
              <a:t>法律层面：</a:t>
            </a:r>
            <a:endParaRPr lang="en-US" altLang="zh-CN" sz="3400" b="1">
              <a:latin typeface="Arial Black" pitchFamily="34" charset="0"/>
            </a:endParaRPr>
          </a:p>
          <a:p>
            <a:pPr algn="ctr">
              <a:spcBef>
                <a:spcPct val="0"/>
              </a:spcBef>
            </a:pPr>
            <a:r>
              <a:rPr lang="zh-CN" altLang="en-US" sz="3400" b="1">
                <a:latin typeface="Arial Black" pitchFamily="34" charset="0"/>
              </a:rPr>
              <a:t>完善体制机制建设，将权力关机制度之笼</a:t>
            </a:r>
            <a:endParaRPr lang="en-US" altLang="zh-CN" sz="3400" b="1">
              <a:latin typeface="Arial Black" pitchFamily="34" charset="0"/>
            </a:endParaRPr>
          </a:p>
        </p:txBody>
      </p:sp>
    </p:spTree>
    <p:extLst>
      <p:ext uri="{BB962C8B-B14F-4D97-AF65-F5344CB8AC3E}">
        <p14:creationId xmlns:p14="http://schemas.microsoft.com/office/powerpoint/2010/main" val="541301759"/>
      </p:ext>
    </p:extLst>
  </p:cSld>
  <p:clrMapOvr>
    <a:masterClrMapping/>
  </p:clrMapOvr>
  <p:transition advTm="9821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07" y="1240061"/>
            <a:ext cx="12025336" cy="475252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有一些人提出诸如“党大还是法大”这样的问题，这是一个政治陷阱，是一个伪命题。少数人之所以热衷于炒作这个命题，是醉翁之意不在酒，是想把党的领导和法治割裂开来、对立起来，最终达到否定、取消党的领导的目的。</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对各级党政组织、各级领导干部来说，真正要解决的，</a:t>
            </a:r>
            <a:r>
              <a:rPr lang="zh-CN" altLang="en-US" dirty="0">
                <a:solidFill>
                  <a:srgbClr val="FF0000"/>
                </a:solidFill>
                <a:latin typeface="微软雅黑" panose="020B0503020204020204" pitchFamily="34" charset="-122"/>
                <a:ea typeface="微软雅黑" panose="020B0503020204020204" pitchFamily="34" charset="-122"/>
              </a:rPr>
              <a:t>是“权大还是法大”的问题，这是一个真命题</a:t>
            </a:r>
            <a:r>
              <a:rPr lang="zh-CN" altLang="en-US" dirty="0">
                <a:latin typeface="微软雅黑" panose="020B0503020204020204" pitchFamily="34" charset="-122"/>
                <a:ea typeface="微软雅黑" panose="020B0503020204020204" pitchFamily="34" charset="-122"/>
              </a:rPr>
              <a:t>。各级党政组织、各级领导干部手中的权力是党和人民赋予的，是上下左右有界受控的，不是可以为所欲为、随心所欲</a:t>
            </a:r>
            <a:r>
              <a:rPr lang="zh-CN" altLang="en-US">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633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2050" name="文本框 2"/>
          <p:cNvSpPr txBox="1">
            <a:spLocks noChangeArrowheads="1"/>
          </p:cNvSpPr>
          <p:nvPr>
            <p:custDataLst>
              <p:tags r:id="rId2"/>
            </p:custDataLst>
          </p:nvPr>
        </p:nvSpPr>
        <p:spPr bwMode="auto">
          <a:xfrm>
            <a:off x="2952413" y="2449016"/>
            <a:ext cx="1695986" cy="15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199" b="1"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二</a:t>
            </a:r>
          </a:p>
        </p:txBody>
      </p:sp>
      <p:cxnSp>
        <p:nvCxnSpPr>
          <p:cNvPr id="7" name="直接连接符 6"/>
          <p:cNvCxnSpPr/>
          <p:nvPr>
            <p:custDataLst>
              <p:tags r:id="rId3"/>
            </p:custDataLst>
          </p:nvPr>
        </p:nvCxnSpPr>
        <p:spPr>
          <a:xfrm>
            <a:off x="6205337" y="361632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05340" y="2748641"/>
            <a:ext cx="6128692" cy="1661993"/>
          </a:xfrm>
          <a:prstGeom prst="rect">
            <a:avLst/>
          </a:prstGeom>
        </p:spPr>
        <p:txBody>
          <a:bodyPr wrap="square" lIns="0" tIns="0" rIns="0" bIns="0">
            <a:spAutoFit/>
          </a:bodyPr>
          <a:lstStyle/>
          <a:p>
            <a:r>
              <a:rPr lang="zh-CN" altLang="en-US" sz="5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我国社会主义法律的运行</a:t>
            </a:r>
          </a:p>
        </p:txBody>
      </p:sp>
    </p:spTree>
    <p:custDataLst>
      <p:tags r:id="rId1"/>
    </p:custDataLst>
    <p:extLst>
      <p:ext uri="{BB962C8B-B14F-4D97-AF65-F5344CB8AC3E}">
        <p14:creationId xmlns:p14="http://schemas.microsoft.com/office/powerpoint/2010/main" val="248064629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with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1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5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750" fill="hold"/>
                                            <p:tgtEl>
                                              <p:spTgt spid="16"/>
                                            </p:tgtEl>
                                            <p:attrNameLst>
                                              <p:attrName>ppt_x</p:attrName>
                                            </p:attrNameLst>
                                          </p:cBhvr>
                                          <p:tavLst>
                                            <p:tav tm="0">
                                              <p:val>
                                                <p:strVal val="#ppt_x"/>
                                              </p:val>
                                            </p:tav>
                                            <p:tav tm="100000">
                                              <p:val>
                                                <p:strVal val="#ppt_x"/>
                                              </p:val>
                                            </p:tav>
                                          </p:tavLst>
                                        </p:anim>
                                        <p:anim calcmode="lin" valueType="num">
                                          <p:cBhvr additive="base">
                                            <p:cTn id="8" dur="1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750" fill="hold"/>
                                            <p:tgtEl>
                                              <p:spTgt spid="17"/>
                                            </p:tgtEl>
                                            <p:attrNameLst>
                                              <p:attrName>ppt_x</p:attrName>
                                            </p:attrNameLst>
                                          </p:cBhvr>
                                          <p:tavLst>
                                            <p:tav tm="0">
                                              <p:val>
                                                <p:strVal val="#ppt_x"/>
                                              </p:val>
                                            </p:tav>
                                            <p:tav tm="100000">
                                              <p:val>
                                                <p:strVal val="#ppt_x"/>
                                              </p:val>
                                            </p:tav>
                                          </p:tavLst>
                                        </p:anim>
                                        <p:anim calcmode="lin" valueType="num">
                                          <p:cBhvr additive="base">
                                            <p:cTn id="12"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50" grpId="0"/>
          <p:bldP spid="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40835" y="2344933"/>
            <a:ext cx="3695028" cy="3695028"/>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2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法律制定</a:t>
              </a:r>
              <a:endParaRPr lang="id-ID" sz="2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userDrawn="1"/>
          </p:nvSpPr>
          <p:spPr>
            <a:xfrm rot="2904439">
              <a:off x="9713531" y="2071950"/>
              <a:ext cx="1348426" cy="451405"/>
            </a:xfrm>
            <a:prstGeom prst="rect">
              <a:avLst/>
            </a:prstGeom>
            <a:noFill/>
          </p:spPr>
          <p:txBody>
            <a:bodyPr wrap="none" rtlCol="0" anchor="ctr">
              <a:prstTxWarp prst="textArchUp">
                <a:avLst/>
              </a:prstTxWarp>
              <a:spAutoFit/>
            </a:bodyPr>
            <a:lstStyle/>
            <a:p>
              <a:pPr algn="just">
                <a:lnSpc>
                  <a:spcPct val="12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法律执行</a:t>
              </a:r>
              <a:endParaRPr lang="id-ID"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法律遵守</a:t>
              </a:r>
              <a:endParaRPr lang="id-ID"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法律适用</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TextBox 29"/>
          <p:cNvSpPr txBox="1"/>
          <p:nvPr/>
        </p:nvSpPr>
        <p:spPr>
          <a:xfrm>
            <a:off x="6924668" y="2712388"/>
            <a:ext cx="2169003" cy="590931"/>
          </a:xfrm>
          <a:prstGeom prst="rect">
            <a:avLst/>
          </a:prstGeom>
          <a:noFill/>
        </p:spPr>
        <p:txBody>
          <a:bodyPr wrap="square" lIns="0" tIns="0" rIns="0" bIns="0" rtlCol="0">
            <a:spAutoFit/>
          </a:bodyPr>
          <a:lstStyle/>
          <a:p>
            <a:pPr>
              <a:lnSpc>
                <a:spcPct val="120000"/>
              </a:lnSpc>
            </a:pPr>
            <a:r>
              <a:rPr lang="zh-CN" altLang="en-US" sz="32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科学</a:t>
            </a:r>
            <a:r>
              <a:rPr lang="zh-CN" altLang="en-US" sz="3200" b="1" dirty="0">
                <a:latin typeface="Arial" panose="020B0604020202020204" pitchFamily="34" charset="0"/>
                <a:ea typeface="微软雅黑" panose="020B0503020204020204" pitchFamily="34" charset="-122"/>
                <a:cs typeface="+mn-ea"/>
                <a:sym typeface="Arial" panose="020B0604020202020204" pitchFamily="34" charset="0"/>
              </a:rPr>
              <a:t>立法</a:t>
            </a:r>
            <a:endParaRPr lang="en-GB" sz="32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6939594" y="3566063"/>
            <a:ext cx="2024987" cy="590931"/>
          </a:xfrm>
          <a:prstGeom prst="rect">
            <a:avLst/>
          </a:prstGeom>
          <a:noFill/>
        </p:spPr>
        <p:txBody>
          <a:bodyPr wrap="square" lIns="0" tIns="0" rIns="0" bIns="0" rtlCol="0">
            <a:spAutoFit/>
          </a:bodyPr>
          <a:lstStyle/>
          <a:p>
            <a:pPr>
              <a:lnSpc>
                <a:spcPct val="120000"/>
              </a:lnSpc>
            </a:pPr>
            <a:r>
              <a:rPr lang="zh-CN" altLang="en-US" sz="32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严格</a:t>
            </a:r>
            <a:r>
              <a:rPr lang="zh-CN" altLang="en-US" sz="3200" b="1" dirty="0">
                <a:latin typeface="Arial" panose="020B0604020202020204" pitchFamily="34" charset="0"/>
                <a:ea typeface="微软雅黑" panose="020B0503020204020204" pitchFamily="34" charset="-122"/>
                <a:cs typeface="+mn-ea"/>
                <a:sym typeface="Arial" panose="020B0604020202020204" pitchFamily="34" charset="0"/>
              </a:rPr>
              <a:t>执法</a:t>
            </a:r>
            <a:endParaRPr lang="en-GB" sz="32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6924668" y="4359400"/>
            <a:ext cx="1808963" cy="590931"/>
          </a:xfrm>
          <a:prstGeom prst="rect">
            <a:avLst/>
          </a:prstGeom>
          <a:noFill/>
        </p:spPr>
        <p:txBody>
          <a:bodyPr wrap="square" lIns="0" tIns="0" rIns="0" bIns="0" rtlCol="0">
            <a:spAutoFit/>
          </a:bodyPr>
          <a:lstStyle/>
          <a:p>
            <a:pPr>
              <a:lnSpc>
                <a:spcPct val="120000"/>
              </a:lnSpc>
            </a:pPr>
            <a:r>
              <a:rPr lang="zh-CN" altLang="en-US" sz="32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公正</a:t>
            </a:r>
            <a:r>
              <a:rPr lang="zh-CN" altLang="en-US" sz="3200" b="1" dirty="0">
                <a:latin typeface="Arial" panose="020B0604020202020204" pitchFamily="34" charset="0"/>
                <a:ea typeface="微软雅黑" panose="020B0503020204020204" pitchFamily="34" charset="-122"/>
                <a:cs typeface="+mn-ea"/>
                <a:sym typeface="Arial" panose="020B0604020202020204" pitchFamily="34" charset="0"/>
              </a:rPr>
              <a:t>司法</a:t>
            </a:r>
            <a:endParaRPr lang="en-GB" sz="32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6924668" y="5182905"/>
            <a:ext cx="1808963" cy="590931"/>
          </a:xfrm>
          <a:prstGeom prst="rect">
            <a:avLst/>
          </a:prstGeom>
          <a:noFill/>
        </p:spPr>
        <p:txBody>
          <a:bodyPr wrap="square" lIns="0" tIns="0" rIns="0" bIns="0" rtlCol="0">
            <a:spAutoFit/>
          </a:bodyPr>
          <a:lstStyle/>
          <a:p>
            <a:pPr>
              <a:lnSpc>
                <a:spcPct val="120000"/>
              </a:lnSpc>
            </a:pPr>
            <a:r>
              <a:rPr lang="zh-CN" altLang="en-US" sz="32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全民</a:t>
            </a:r>
            <a:r>
              <a:rPr lang="zh-CN" altLang="en-US" sz="3200" b="1" dirty="0">
                <a:latin typeface="Arial" panose="020B0604020202020204" pitchFamily="34" charset="0"/>
                <a:ea typeface="微软雅黑" panose="020B0503020204020204" pitchFamily="34" charset="-122"/>
                <a:cs typeface="+mn-ea"/>
                <a:sym typeface="Arial" panose="020B0604020202020204" pitchFamily="34" charset="0"/>
              </a:rPr>
              <a:t>守法</a:t>
            </a:r>
            <a:endParaRPr lang="en-GB" sz="32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8"/>
          <p:cNvSpPr txBox="1"/>
          <p:nvPr/>
        </p:nvSpPr>
        <p:spPr>
          <a:xfrm>
            <a:off x="2066305" y="202289"/>
            <a:ext cx="8640960" cy="615553"/>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我国社会主义法律的运行</a:t>
            </a:r>
          </a:p>
        </p:txBody>
      </p:sp>
      <p:grpSp>
        <p:nvGrpSpPr>
          <p:cNvPr id="45" name="组合 44"/>
          <p:cNvGrpSpPr/>
          <p:nvPr/>
        </p:nvGrpSpPr>
        <p:grpSpPr>
          <a:xfrm>
            <a:off x="539014" y="726011"/>
            <a:ext cx="11780723" cy="0"/>
            <a:chOff x="503625" y="726011"/>
            <a:chExt cx="11780723" cy="0"/>
          </a:xfrm>
        </p:grpSpPr>
        <p:cxnSp>
          <p:nvCxnSpPr>
            <p:cNvPr id="46" name="直接连接符 45"/>
            <p:cNvCxnSpPr/>
            <p:nvPr/>
          </p:nvCxnSpPr>
          <p:spPr>
            <a:xfrm>
              <a:off x="50362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51467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8"/>
          <p:cNvSpPr txBox="1"/>
          <p:nvPr/>
        </p:nvSpPr>
        <p:spPr>
          <a:xfrm>
            <a:off x="4264706" y="163736"/>
            <a:ext cx="3949155" cy="615553"/>
          </a:xfrm>
          <a:prstGeom prst="rect">
            <a:avLst/>
          </a:prstGeom>
          <a:noFill/>
        </p:spPr>
        <p:txBody>
          <a:bodyPr wrap="square" lIns="0" tIns="0" rIns="0" bIns="0" rtlCol="0" anchor="ctr">
            <a:spAutoFit/>
          </a:bodyPr>
          <a:lstStyle/>
          <a:p>
            <a:pPr algn="ctr"/>
            <a:r>
              <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（一）科学立法</a:t>
            </a:r>
          </a:p>
        </p:txBody>
      </p:sp>
      <p:grpSp>
        <p:nvGrpSpPr>
          <p:cNvPr id="33" name="组合 32"/>
          <p:cNvGrpSpPr/>
          <p:nvPr/>
        </p:nvGrpSpPr>
        <p:grpSpPr>
          <a:xfrm>
            <a:off x="539014" y="726011"/>
            <a:ext cx="11780723" cy="0"/>
            <a:chOff x="503625" y="726011"/>
            <a:chExt cx="11780723" cy="0"/>
          </a:xfrm>
        </p:grpSpPr>
        <p:cxnSp>
          <p:nvCxnSpPr>
            <p:cNvPr id="35" name="直接连接符 34"/>
            <p:cNvCxnSpPr/>
            <p:nvPr/>
          </p:nvCxnSpPr>
          <p:spPr>
            <a:xfrm>
              <a:off x="50362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965304" y="1312069"/>
            <a:ext cx="3778563" cy="724534"/>
            <a:chOff x="923273" y="3894196"/>
            <a:chExt cx="3778563" cy="724534"/>
          </a:xfrm>
        </p:grpSpPr>
        <p:grpSp>
          <p:nvGrpSpPr>
            <p:cNvPr id="11" name="Group 10"/>
            <p:cNvGrpSpPr/>
            <p:nvPr/>
          </p:nvGrpSpPr>
          <p:grpSpPr>
            <a:xfrm>
              <a:off x="923273" y="3894196"/>
              <a:ext cx="724534" cy="724534"/>
              <a:chOff x="875113" y="3954177"/>
              <a:chExt cx="687003" cy="687003"/>
            </a:xfrm>
          </p:grpSpPr>
          <p:sp>
            <p:nvSpPr>
              <p:cNvPr id="9" name="Rectangle 8"/>
              <p:cNvSpPr/>
              <p:nvPr/>
            </p:nvSpPr>
            <p:spPr>
              <a:xfrm>
                <a:off x="875113" y="3954177"/>
                <a:ext cx="687003" cy="687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4"/>
              <p:cNvSpPr>
                <a:spLocks noEditPoints="1"/>
              </p:cNvSpPr>
              <p:nvPr/>
            </p:nvSpPr>
            <p:spPr bwMode="auto">
              <a:xfrm>
                <a:off x="1021105" y="4104940"/>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1829255" y="4074729"/>
              <a:ext cx="2872581" cy="492443"/>
            </a:xfrm>
            <a:prstGeom prst="rect">
              <a:avLst/>
            </a:prstGeom>
            <a:noFill/>
          </p:spPr>
          <p:txBody>
            <a:bodyPr wrap="none" lIns="0" tIns="0" rIns="0" bIns="0" rtlCol="0">
              <a:spAutoFit/>
            </a:body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法律体系的完善</a:t>
              </a:r>
            </a:p>
          </p:txBody>
        </p:sp>
      </p:grpSp>
      <p:sp>
        <p:nvSpPr>
          <p:cNvPr id="4" name="矩形 3"/>
          <p:cNvSpPr/>
          <p:nvPr/>
        </p:nvSpPr>
        <p:spPr>
          <a:xfrm>
            <a:off x="812751" y="2295964"/>
            <a:ext cx="10945215" cy="4056495"/>
          </a:xfrm>
          <a:prstGeom prst="rect">
            <a:avLst/>
          </a:prstGeom>
        </p:spPr>
        <p:txBody>
          <a:bodyPr wrap="square">
            <a:spAutoFit/>
          </a:bodyPr>
          <a:lstStyle/>
          <a:p>
            <a:pPr indent="722313" algn="just">
              <a:lnSpc>
                <a:spcPct val="150000"/>
              </a:lnSpc>
              <a:spcBef>
                <a:spcPct val="20000"/>
              </a:spcBef>
              <a:buClr>
                <a:schemeClr val="hlink"/>
              </a:buClr>
              <a:defRPr/>
            </a:pPr>
            <a:r>
              <a:rPr lang="en-US" altLang="zh-CN" sz="2800" b="1" dirty="0">
                <a:solidFill>
                  <a:srgbClr val="FF0000"/>
                </a:solidFill>
                <a:latin typeface="华文楷体" pitchFamily="2" charset="-122"/>
                <a:ea typeface="华文楷体" pitchFamily="2" charset="-122"/>
              </a:rPr>
              <a:t>2010</a:t>
            </a:r>
            <a:r>
              <a:rPr lang="zh-CN" altLang="en-US" sz="2800" b="1" dirty="0">
                <a:solidFill>
                  <a:srgbClr val="FF0000"/>
                </a:solidFill>
                <a:latin typeface="华文楷体" pitchFamily="2" charset="-122"/>
                <a:ea typeface="华文楷体" pitchFamily="2" charset="-122"/>
              </a:rPr>
              <a:t>年具有中国特色的社会主义法律体系建成</a:t>
            </a:r>
            <a:r>
              <a:rPr lang="zh-CN" altLang="en-US" sz="2800" b="1" dirty="0">
                <a:latin typeface="华文楷体" pitchFamily="2" charset="-122"/>
                <a:ea typeface="华文楷体" pitchFamily="2" charset="-122"/>
              </a:rPr>
              <a:t>，但这并不意味着立法工作就完结了。</a:t>
            </a:r>
            <a:endParaRPr lang="en-US" altLang="zh-CN" sz="2800" b="1" dirty="0">
              <a:latin typeface="华文楷体" pitchFamily="2" charset="-122"/>
              <a:ea typeface="华文楷体" pitchFamily="2" charset="-122"/>
            </a:endParaRPr>
          </a:p>
          <a:p>
            <a:pPr indent="722313" algn="just">
              <a:lnSpc>
                <a:spcPct val="150000"/>
              </a:lnSpc>
              <a:spcBef>
                <a:spcPct val="20000"/>
              </a:spcBef>
              <a:buClr>
                <a:schemeClr val="hlink"/>
              </a:buClr>
              <a:defRPr/>
            </a:pPr>
            <a:r>
              <a:rPr lang="zh-CN" altLang="en-US" sz="2800" b="1" dirty="0">
                <a:latin typeface="华文楷体" pitchFamily="2" charset="-122"/>
                <a:ea typeface="华文楷体" pitchFamily="2" charset="-122"/>
              </a:rPr>
              <a:t>近些年来出现了许多新的社会问题，包括消费者权益、房地产权益、家庭暴力、婚姻保护、社会救助、慈善事业、民生事业、环境保护等，人们在维权时发现法律在这些方面有的是空白，有的已经过时，有的不具有操作性。</a:t>
            </a:r>
            <a:endParaRPr lang="zh-CN" altLang="en-US" sz="2800" dirty="0"/>
          </a:p>
        </p:txBody>
      </p:sp>
    </p:spTree>
    <p:extLst>
      <p:ext uri="{BB962C8B-B14F-4D97-AF65-F5344CB8AC3E}">
        <p14:creationId xmlns:p14="http://schemas.microsoft.com/office/powerpoint/2010/main" val="6374256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4"/>
          <p:cNvSpPr>
            <a:spLocks noGrp="1"/>
          </p:cNvSpPr>
          <p:nvPr>
            <p:ph type="sldNum" sz="quarter" idx="12"/>
          </p:nvPr>
        </p:nvSpPr>
        <p:spPr bwMode="auto">
          <a:xfrm>
            <a:off x="9858375" y="6855950"/>
            <a:ext cx="3000375" cy="38507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BD77C661-3BCD-416F-845D-09F19C9A3B85}" type="slidenum">
              <a:rPr lang="zh-CN" altLang="en-US"/>
              <a:pPr fontAlgn="base">
                <a:spcBef>
                  <a:spcPct val="0"/>
                </a:spcBef>
                <a:spcAft>
                  <a:spcPct val="0"/>
                </a:spcAft>
              </a:pPr>
              <a:t>17</a:t>
            </a:fld>
            <a:endParaRPr lang="en-US" altLang="zh-CN"/>
          </a:p>
        </p:txBody>
      </p:sp>
      <p:grpSp>
        <p:nvGrpSpPr>
          <p:cNvPr id="16386" name="组合 28" hidden="1"/>
          <p:cNvGrpSpPr>
            <a:grpSpLocks/>
          </p:cNvGrpSpPr>
          <p:nvPr/>
        </p:nvGrpSpPr>
        <p:grpSpPr bwMode="auto">
          <a:xfrm>
            <a:off x="1" y="1982283"/>
            <a:ext cx="2379762" cy="453715"/>
            <a:chOff x="-32" y="1879624"/>
            <a:chExt cx="1692000" cy="429752"/>
          </a:xfrm>
        </p:grpSpPr>
        <p:sp>
          <p:nvSpPr>
            <p:cNvPr id="18" name="矩形 17"/>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 name="组合 38"/>
          <p:cNvGrpSpPr>
            <a:grpSpLocks/>
          </p:cNvGrpSpPr>
          <p:nvPr/>
        </p:nvGrpSpPr>
        <p:grpSpPr bwMode="auto">
          <a:xfrm>
            <a:off x="524719" y="303957"/>
            <a:ext cx="9766845" cy="640169"/>
            <a:chOff x="928662" y="1504783"/>
            <a:chExt cx="6944628" cy="606267"/>
          </a:xfrm>
        </p:grpSpPr>
        <p:grpSp>
          <p:nvGrpSpPr>
            <p:cNvPr id="22" name="组合 36"/>
            <p:cNvGrpSpPr>
              <a:grpSpLocks/>
            </p:cNvGrpSpPr>
            <p:nvPr/>
          </p:nvGrpSpPr>
          <p:grpSpPr bwMode="auto">
            <a:xfrm>
              <a:off x="928662" y="1643050"/>
              <a:ext cx="6944628" cy="468000"/>
              <a:chOff x="928662" y="1643050"/>
              <a:chExt cx="6944628" cy="468000"/>
            </a:xfrm>
          </p:grpSpPr>
          <p:cxnSp>
            <p:nvCxnSpPr>
              <p:cNvPr id="28" name="直接连接符 27"/>
              <p:cNvCxnSpPr/>
              <p:nvPr/>
            </p:nvCxnSpPr>
            <p:spPr>
              <a:xfrm flipV="1">
                <a:off x="1357245" y="2057141"/>
                <a:ext cx="6516045" cy="1427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28662" y="1643311"/>
                <a:ext cx="468266" cy="4677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500" i="1" dirty="0">
                  <a:solidFill>
                    <a:schemeClr val="accent1"/>
                  </a:solidFill>
                  <a:latin typeface="Bernard MT Condensed" pitchFamily="18" charset="0"/>
                </a:endParaRPr>
              </a:p>
            </p:txBody>
          </p:sp>
        </p:grpSp>
        <p:sp>
          <p:nvSpPr>
            <p:cNvPr id="25" name="TextBox 37"/>
            <p:cNvSpPr txBox="1">
              <a:spLocks noChangeArrowheads="1"/>
            </p:cNvSpPr>
            <p:nvPr/>
          </p:nvSpPr>
          <p:spPr bwMode="auto">
            <a:xfrm>
              <a:off x="1500166" y="1504783"/>
              <a:ext cx="6286544" cy="597529"/>
            </a:xfrm>
            <a:prstGeom prst="rect">
              <a:avLst/>
            </a:prstGeom>
            <a:noFill/>
            <a:ln w="9525">
              <a:noFill/>
              <a:miter lim="800000"/>
              <a:headEnd/>
              <a:tailEnd/>
            </a:ln>
          </p:spPr>
          <p:txBody>
            <a:bodyPr>
              <a:spAutoFit/>
            </a:bodyPr>
            <a:lstStyle/>
            <a:p>
              <a:r>
                <a:rPr lang="zh-CN" altLang="en-US" sz="3500" b="1" dirty="0">
                  <a:solidFill>
                    <a:schemeClr val="accent1"/>
                  </a:solidFill>
                  <a:latin typeface="微软雅黑"/>
                  <a:ea typeface="微软雅黑"/>
                  <a:cs typeface="微软雅黑"/>
                </a:rPr>
                <a:t>民法典所回应的“中国之问”</a:t>
              </a:r>
            </a:p>
          </p:txBody>
        </p:sp>
      </p:grpSp>
      <p:sp>
        <p:nvSpPr>
          <p:cNvPr id="4" name="矩形 3"/>
          <p:cNvSpPr/>
          <p:nvPr/>
        </p:nvSpPr>
        <p:spPr>
          <a:xfrm>
            <a:off x="668735" y="1701308"/>
            <a:ext cx="11666872" cy="1200329"/>
          </a:xfrm>
          <a:prstGeom prst="rect">
            <a:avLst/>
          </a:prstGeom>
        </p:spPr>
        <p:txBody>
          <a:bodyPr wrap="square">
            <a:spAutoFit/>
          </a:bodyPr>
          <a:lstStyle/>
          <a:p>
            <a:r>
              <a:rPr lang="en-US" altLang="zh-CN" sz="2400" b="1" dirty="0">
                <a:latin typeface="楷体" pitchFamily="49" charset="-122"/>
                <a:ea typeface="楷体" pitchFamily="49" charset="-122"/>
              </a:rPr>
              <a:t>1987</a:t>
            </a:r>
            <a:r>
              <a:rPr lang="zh-CN" altLang="en-US" sz="2400" b="1" dirty="0">
                <a:latin typeface="楷体" pitchFamily="49" charset="-122"/>
                <a:ea typeface="楷体" pitchFamily="49" charset="-122"/>
              </a:rPr>
              <a:t>年</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月</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号施行的民法通则在新中国的立法史上具有里程碑意义，回应的“中国之问”是</a:t>
            </a:r>
            <a:r>
              <a:rPr lang="zh-CN" altLang="en-US" sz="2400" b="1" dirty="0">
                <a:solidFill>
                  <a:srgbClr val="FF0000"/>
                </a:solidFill>
                <a:latin typeface="楷体" pitchFamily="49" charset="-122"/>
                <a:ea typeface="楷体" pitchFamily="49" charset="-122"/>
              </a:rPr>
              <a:t>快速发展</a:t>
            </a:r>
            <a:r>
              <a:rPr lang="zh-CN" altLang="en-US" sz="2400" b="1" dirty="0">
                <a:latin typeface="楷体" pitchFamily="49" charset="-122"/>
                <a:ea typeface="楷体" pitchFamily="49" charset="-122"/>
              </a:rPr>
              <a:t>，因此尽管也专设有“人身权”一节，但总体而言，</a:t>
            </a:r>
            <a:r>
              <a:rPr lang="zh-CN" altLang="en-US" sz="2400" b="1" dirty="0">
                <a:solidFill>
                  <a:srgbClr val="FF0000"/>
                </a:solidFill>
                <a:latin typeface="楷体" pitchFamily="49" charset="-122"/>
                <a:ea typeface="楷体" pitchFamily="49" charset="-122"/>
              </a:rPr>
              <a:t>这是一部调整商品经济关系的民事基本法</a:t>
            </a:r>
            <a:r>
              <a:rPr lang="zh-CN" altLang="en-US" sz="2400" b="1" dirty="0">
                <a:latin typeface="楷体" pitchFamily="49" charset="-122"/>
                <a:ea typeface="楷体" pitchFamily="49" charset="-122"/>
              </a:rPr>
              <a:t>，其中的绝大多数条文</a:t>
            </a:r>
            <a:r>
              <a:rPr lang="zh-CN" altLang="en-US" sz="2400" b="1" dirty="0">
                <a:solidFill>
                  <a:srgbClr val="FF0000"/>
                </a:solidFill>
                <a:latin typeface="楷体" pitchFamily="49" charset="-122"/>
                <a:ea typeface="楷体" pitchFamily="49" charset="-122"/>
              </a:rPr>
              <a:t>意在调整平等主体之间的财产关系</a:t>
            </a:r>
            <a:r>
              <a:rPr lang="zh-CN" altLang="en-US" sz="2400" b="1" dirty="0">
                <a:latin typeface="楷体" pitchFamily="49" charset="-122"/>
                <a:ea typeface="楷体" pitchFamily="49" charset="-122"/>
              </a:rPr>
              <a:t>。</a:t>
            </a:r>
          </a:p>
        </p:txBody>
      </p:sp>
      <p:sp>
        <p:nvSpPr>
          <p:cNvPr id="5" name="矩形 4"/>
          <p:cNvSpPr/>
          <p:nvPr/>
        </p:nvSpPr>
        <p:spPr>
          <a:xfrm>
            <a:off x="618862" y="3361518"/>
            <a:ext cx="11766617" cy="3046988"/>
          </a:xfrm>
          <a:prstGeom prst="rect">
            <a:avLst/>
          </a:prstGeom>
        </p:spPr>
        <p:txBody>
          <a:bodyPr wrap="square">
            <a:spAutoFit/>
          </a:bodyPr>
          <a:lstStyle/>
          <a:p>
            <a:r>
              <a:rPr lang="zh-CN" altLang="en-US" sz="2400" b="1" dirty="0">
                <a:latin typeface="楷体" pitchFamily="49" charset="-122"/>
                <a:ea typeface="楷体" pitchFamily="49" charset="-122"/>
              </a:rPr>
              <a:t>此次编纂的民法典，致力以人文关怀构建民法的价值理念，重视对人的自由和尊严的充分保障，不仅民法典总则编第</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条将民法的调整对象表述为“民法调整平等主体的自然人、法人和非法人组织之间的人身关系和财产关系”，</a:t>
            </a:r>
            <a:r>
              <a:rPr lang="zh-CN" altLang="en-US" sz="2400" b="1" dirty="0">
                <a:solidFill>
                  <a:srgbClr val="FF0000"/>
                </a:solidFill>
                <a:latin typeface="楷体" pitchFamily="49" charset="-122"/>
                <a:ea typeface="楷体" pitchFamily="49" charset="-122"/>
              </a:rPr>
              <a:t>将“人身关系”置于“财产关系”之前</a:t>
            </a:r>
            <a:r>
              <a:rPr lang="zh-CN" altLang="en-US" sz="2400" b="1" dirty="0">
                <a:latin typeface="楷体" pitchFamily="49" charset="-122"/>
                <a:ea typeface="楷体" pitchFamily="49" charset="-122"/>
              </a:rPr>
              <a:t>，而且</a:t>
            </a:r>
            <a:r>
              <a:rPr lang="zh-CN" altLang="en-US" sz="2400" b="1" dirty="0">
                <a:solidFill>
                  <a:srgbClr val="FF0000"/>
                </a:solidFill>
                <a:latin typeface="楷体" pitchFamily="49" charset="-122"/>
                <a:ea typeface="楷体" pitchFamily="49" charset="-122"/>
              </a:rPr>
              <a:t>在民法典总则编第五章“民事权利”中将人身权益的确认和保障置于各类财产权益的确认和保障之前</a:t>
            </a:r>
            <a:r>
              <a:rPr lang="zh-CN" altLang="en-US" sz="2400" b="1" dirty="0">
                <a:latin typeface="楷体" pitchFamily="49" charset="-122"/>
                <a:ea typeface="楷体" pitchFamily="49" charset="-122"/>
              </a:rPr>
              <a:t>，并在</a:t>
            </a:r>
            <a:r>
              <a:rPr lang="zh-CN" altLang="en-US" sz="2400" b="1" dirty="0">
                <a:solidFill>
                  <a:srgbClr val="FF0000"/>
                </a:solidFill>
                <a:latin typeface="楷体" pitchFamily="49" charset="-122"/>
                <a:ea typeface="楷体" pitchFamily="49" charset="-122"/>
              </a:rPr>
              <a:t>第</a:t>
            </a:r>
            <a:r>
              <a:rPr lang="en-US" altLang="zh-CN" sz="2400" b="1" dirty="0">
                <a:solidFill>
                  <a:srgbClr val="FF0000"/>
                </a:solidFill>
                <a:latin typeface="楷体" pitchFamily="49" charset="-122"/>
                <a:ea typeface="楷体" pitchFamily="49" charset="-122"/>
              </a:rPr>
              <a:t>109</a:t>
            </a:r>
            <a:r>
              <a:rPr lang="zh-CN" altLang="en-US" sz="2400" b="1" dirty="0">
                <a:solidFill>
                  <a:srgbClr val="FF0000"/>
                </a:solidFill>
                <a:latin typeface="楷体" pitchFamily="49" charset="-122"/>
                <a:ea typeface="楷体" pitchFamily="49" charset="-122"/>
              </a:rPr>
              <a:t>条中确认，“自然人的人身自由、人格尊严受法律保护”</a:t>
            </a:r>
            <a:r>
              <a:rPr lang="zh-CN" altLang="en-US" sz="2400" b="1" dirty="0">
                <a:latin typeface="楷体" pitchFamily="49" charset="-122"/>
                <a:ea typeface="楷体" pitchFamily="49" charset="-122"/>
              </a:rPr>
              <a:t>。这既为法律明文规定的各项具体类型的人格权益奠定价值基础，也为法律未设明文的人格利益的确认和保障提供法律依据，而且更为重要的是</a:t>
            </a:r>
            <a:r>
              <a:rPr lang="zh-CN" altLang="en-US" sz="2400" b="1" dirty="0">
                <a:solidFill>
                  <a:srgbClr val="FF0000"/>
                </a:solidFill>
                <a:latin typeface="楷体" pitchFamily="49" charset="-122"/>
                <a:ea typeface="楷体" pitchFamily="49" charset="-122"/>
              </a:rPr>
              <a:t>将人格权单独成编。</a:t>
            </a:r>
          </a:p>
        </p:txBody>
      </p:sp>
    </p:spTree>
    <p:extLst>
      <p:ext uri="{BB962C8B-B14F-4D97-AF65-F5344CB8AC3E}">
        <p14:creationId xmlns:p14="http://schemas.microsoft.com/office/powerpoint/2010/main" val="145885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4"/>
          <p:cNvSpPr>
            <a:spLocks noGrp="1"/>
          </p:cNvSpPr>
          <p:nvPr>
            <p:ph type="sldNum" sz="quarter" idx="12"/>
          </p:nvPr>
        </p:nvSpPr>
        <p:spPr bwMode="auto">
          <a:xfrm>
            <a:off x="9858375" y="6855950"/>
            <a:ext cx="3000375" cy="38507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BD77C661-3BCD-416F-845D-09F19C9A3B85}" type="slidenum">
              <a:rPr lang="zh-CN" altLang="en-US"/>
              <a:pPr fontAlgn="base">
                <a:spcBef>
                  <a:spcPct val="0"/>
                </a:spcBef>
                <a:spcAft>
                  <a:spcPct val="0"/>
                </a:spcAft>
              </a:pPr>
              <a:t>18</a:t>
            </a:fld>
            <a:endParaRPr lang="en-US" altLang="zh-CN"/>
          </a:p>
        </p:txBody>
      </p:sp>
      <p:grpSp>
        <p:nvGrpSpPr>
          <p:cNvPr id="16386" name="组合 28" hidden="1"/>
          <p:cNvGrpSpPr>
            <a:grpSpLocks/>
          </p:cNvGrpSpPr>
          <p:nvPr/>
        </p:nvGrpSpPr>
        <p:grpSpPr bwMode="auto">
          <a:xfrm>
            <a:off x="1" y="1982283"/>
            <a:ext cx="2379762" cy="453715"/>
            <a:chOff x="-32" y="1879624"/>
            <a:chExt cx="1692000" cy="429752"/>
          </a:xfrm>
        </p:grpSpPr>
        <p:sp>
          <p:nvSpPr>
            <p:cNvPr id="18" name="矩形 17"/>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 name="组合 38"/>
          <p:cNvGrpSpPr>
            <a:grpSpLocks/>
          </p:cNvGrpSpPr>
          <p:nvPr/>
        </p:nvGrpSpPr>
        <p:grpSpPr bwMode="auto">
          <a:xfrm>
            <a:off x="524719" y="303957"/>
            <a:ext cx="10945216" cy="640169"/>
            <a:chOff x="928662" y="1504783"/>
            <a:chExt cx="7782498" cy="606267"/>
          </a:xfrm>
        </p:grpSpPr>
        <p:grpSp>
          <p:nvGrpSpPr>
            <p:cNvPr id="22" name="组合 36"/>
            <p:cNvGrpSpPr>
              <a:grpSpLocks/>
            </p:cNvGrpSpPr>
            <p:nvPr/>
          </p:nvGrpSpPr>
          <p:grpSpPr bwMode="auto">
            <a:xfrm>
              <a:off x="928662" y="1643050"/>
              <a:ext cx="6944628" cy="468000"/>
              <a:chOff x="928662" y="1643050"/>
              <a:chExt cx="6944628" cy="468000"/>
            </a:xfrm>
          </p:grpSpPr>
          <p:cxnSp>
            <p:nvCxnSpPr>
              <p:cNvPr id="28" name="直接连接符 27"/>
              <p:cNvCxnSpPr/>
              <p:nvPr/>
            </p:nvCxnSpPr>
            <p:spPr>
              <a:xfrm flipV="1">
                <a:off x="1357245" y="2057141"/>
                <a:ext cx="6516045" cy="1427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28662" y="1643311"/>
                <a:ext cx="468266" cy="4677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500" i="1" dirty="0">
                  <a:solidFill>
                    <a:schemeClr val="accent1"/>
                  </a:solidFill>
                  <a:latin typeface="Bernard MT Condensed" pitchFamily="18" charset="0"/>
                </a:endParaRPr>
              </a:p>
            </p:txBody>
          </p:sp>
        </p:grpSp>
        <p:sp>
          <p:nvSpPr>
            <p:cNvPr id="25" name="TextBox 37"/>
            <p:cNvSpPr txBox="1">
              <a:spLocks noChangeArrowheads="1"/>
            </p:cNvSpPr>
            <p:nvPr/>
          </p:nvSpPr>
          <p:spPr bwMode="auto">
            <a:xfrm>
              <a:off x="1500166" y="1504783"/>
              <a:ext cx="7210994" cy="597529"/>
            </a:xfrm>
            <a:prstGeom prst="rect">
              <a:avLst/>
            </a:prstGeom>
            <a:noFill/>
            <a:ln w="9525">
              <a:noFill/>
              <a:miter lim="800000"/>
              <a:headEnd/>
              <a:tailEnd/>
            </a:ln>
          </p:spPr>
          <p:txBody>
            <a:bodyPr wrap="square">
              <a:spAutoFit/>
            </a:bodyPr>
            <a:lstStyle/>
            <a:p>
              <a:r>
                <a:rPr lang="en-US" altLang="zh-CN" sz="3500" b="1" dirty="0">
                  <a:solidFill>
                    <a:schemeClr val="accent1"/>
                  </a:solidFill>
                  <a:latin typeface="微软雅黑"/>
                  <a:ea typeface="微软雅黑"/>
                  <a:cs typeface="微软雅黑"/>
                </a:rPr>
                <a:t>Q</a:t>
              </a:r>
              <a:r>
                <a:rPr lang="zh-CN" altLang="en-US" sz="3500" b="1" dirty="0">
                  <a:solidFill>
                    <a:schemeClr val="accent1"/>
                  </a:solidFill>
                  <a:latin typeface="微软雅黑"/>
                  <a:ea typeface="微软雅黑"/>
                  <a:cs typeface="微软雅黑"/>
                </a:rPr>
                <a:t>币、知乎账号、王者装备可以作为遗产继承吗？</a:t>
              </a:r>
            </a:p>
          </p:txBody>
        </p:sp>
      </p:grpSp>
      <p:sp>
        <p:nvSpPr>
          <p:cNvPr id="4" name="矩形 3"/>
          <p:cNvSpPr/>
          <p:nvPr/>
        </p:nvSpPr>
        <p:spPr>
          <a:xfrm>
            <a:off x="1642877" y="1982283"/>
            <a:ext cx="10305724" cy="1754326"/>
          </a:xfrm>
          <a:prstGeom prst="rect">
            <a:avLst/>
          </a:prstGeom>
        </p:spPr>
        <p:txBody>
          <a:bodyPr wrap="square">
            <a:spAutoFit/>
          </a:bodyPr>
          <a:lstStyle/>
          <a:p>
            <a:r>
              <a:rPr lang="zh-CN" altLang="en-US" sz="3600" b="1" dirty="0">
                <a:solidFill>
                  <a:srgbClr val="FF0000"/>
                </a:solidFill>
                <a:latin typeface="楷体" pitchFamily="49" charset="-122"/>
                <a:ea typeface="楷体" pitchFamily="49" charset="-122"/>
              </a:rPr>
              <a:t>遗产是自然人死亡时遗留的个人合法财产</a:t>
            </a:r>
            <a:endParaRPr lang="en-US" altLang="zh-CN" sz="3600" b="1" dirty="0">
              <a:solidFill>
                <a:srgbClr val="FF0000"/>
              </a:solidFill>
              <a:latin typeface="楷体" pitchFamily="49" charset="-122"/>
              <a:ea typeface="楷体" pitchFamily="49" charset="-122"/>
            </a:endParaRPr>
          </a:p>
          <a:p>
            <a:endParaRPr lang="en-US" altLang="zh-CN" sz="3600" b="1" dirty="0">
              <a:solidFill>
                <a:srgbClr val="FF0000"/>
              </a:solidFill>
              <a:latin typeface="楷体" pitchFamily="49" charset="-122"/>
              <a:ea typeface="楷体" pitchFamily="49" charset="-122"/>
            </a:endParaRPr>
          </a:p>
          <a:p>
            <a:r>
              <a:rPr lang="zh-CN" altLang="en-US" sz="3600" b="1" dirty="0">
                <a:solidFill>
                  <a:srgbClr val="FF0000"/>
                </a:solidFill>
                <a:latin typeface="楷体" pitchFamily="49" charset="-122"/>
                <a:ea typeface="楷体" pitchFamily="49" charset="-122"/>
              </a:rPr>
              <a:t>列举式</a:t>
            </a:r>
            <a:r>
              <a:rPr lang="en-US" altLang="zh-CN" sz="3600" b="1" dirty="0">
                <a:solidFill>
                  <a:srgbClr val="FF0000"/>
                </a:solidFill>
                <a:latin typeface="楷体" pitchFamily="49" charset="-122"/>
                <a:ea typeface="楷体" pitchFamily="49" charset="-122"/>
              </a:rPr>
              <a:t>——</a:t>
            </a:r>
            <a:r>
              <a:rPr lang="zh-CN" altLang="en-US" sz="3600" b="1" dirty="0">
                <a:solidFill>
                  <a:srgbClr val="FF0000"/>
                </a:solidFill>
                <a:latin typeface="楷体" pitchFamily="49" charset="-122"/>
                <a:ea typeface="楷体" pitchFamily="49" charset="-122"/>
              </a:rPr>
              <a:t>概括式</a:t>
            </a:r>
          </a:p>
        </p:txBody>
      </p:sp>
    </p:spTree>
    <p:extLst>
      <p:ext uri="{BB962C8B-B14F-4D97-AF65-F5344CB8AC3E}">
        <p14:creationId xmlns:p14="http://schemas.microsoft.com/office/powerpoint/2010/main" val="23314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4"/>
          <p:cNvSpPr>
            <a:spLocks noGrp="1"/>
          </p:cNvSpPr>
          <p:nvPr>
            <p:ph type="sldNum" sz="quarter" idx="12"/>
          </p:nvPr>
        </p:nvSpPr>
        <p:spPr bwMode="auto">
          <a:xfrm>
            <a:off x="9858375" y="6855950"/>
            <a:ext cx="3000375" cy="38507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BD77C661-3BCD-416F-845D-09F19C9A3B85}" type="slidenum">
              <a:rPr lang="zh-CN" altLang="en-US"/>
              <a:pPr fontAlgn="base">
                <a:spcBef>
                  <a:spcPct val="0"/>
                </a:spcBef>
                <a:spcAft>
                  <a:spcPct val="0"/>
                </a:spcAft>
              </a:pPr>
              <a:t>19</a:t>
            </a:fld>
            <a:endParaRPr lang="en-US" altLang="zh-CN"/>
          </a:p>
        </p:txBody>
      </p:sp>
      <p:grpSp>
        <p:nvGrpSpPr>
          <p:cNvPr id="16386" name="组合 28" hidden="1"/>
          <p:cNvGrpSpPr>
            <a:grpSpLocks/>
          </p:cNvGrpSpPr>
          <p:nvPr/>
        </p:nvGrpSpPr>
        <p:grpSpPr bwMode="auto">
          <a:xfrm>
            <a:off x="1" y="1982283"/>
            <a:ext cx="2379762" cy="453715"/>
            <a:chOff x="-32" y="1879624"/>
            <a:chExt cx="1692000" cy="429752"/>
          </a:xfrm>
        </p:grpSpPr>
        <p:sp>
          <p:nvSpPr>
            <p:cNvPr id="18" name="矩形 17"/>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 name="组合 38"/>
          <p:cNvGrpSpPr>
            <a:grpSpLocks/>
          </p:cNvGrpSpPr>
          <p:nvPr/>
        </p:nvGrpSpPr>
        <p:grpSpPr bwMode="auto">
          <a:xfrm>
            <a:off x="524719" y="303957"/>
            <a:ext cx="9766845" cy="640169"/>
            <a:chOff x="928662" y="1504783"/>
            <a:chExt cx="6944628" cy="606267"/>
          </a:xfrm>
        </p:grpSpPr>
        <p:grpSp>
          <p:nvGrpSpPr>
            <p:cNvPr id="22" name="组合 36"/>
            <p:cNvGrpSpPr>
              <a:grpSpLocks/>
            </p:cNvGrpSpPr>
            <p:nvPr/>
          </p:nvGrpSpPr>
          <p:grpSpPr bwMode="auto">
            <a:xfrm>
              <a:off x="928662" y="1643050"/>
              <a:ext cx="6944628" cy="468000"/>
              <a:chOff x="928662" y="1643050"/>
              <a:chExt cx="6944628" cy="468000"/>
            </a:xfrm>
          </p:grpSpPr>
          <p:cxnSp>
            <p:nvCxnSpPr>
              <p:cNvPr id="28" name="直接连接符 27"/>
              <p:cNvCxnSpPr/>
              <p:nvPr/>
            </p:nvCxnSpPr>
            <p:spPr>
              <a:xfrm flipV="1">
                <a:off x="1357245" y="2057141"/>
                <a:ext cx="6516045" cy="1427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28662" y="1643311"/>
                <a:ext cx="468266" cy="4677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500" i="1" dirty="0">
                  <a:solidFill>
                    <a:schemeClr val="accent1"/>
                  </a:solidFill>
                  <a:latin typeface="Bernard MT Condensed" pitchFamily="18" charset="0"/>
                </a:endParaRPr>
              </a:p>
            </p:txBody>
          </p:sp>
        </p:grpSp>
        <p:sp>
          <p:nvSpPr>
            <p:cNvPr id="25" name="TextBox 37"/>
            <p:cNvSpPr txBox="1">
              <a:spLocks noChangeArrowheads="1"/>
            </p:cNvSpPr>
            <p:nvPr/>
          </p:nvSpPr>
          <p:spPr bwMode="auto">
            <a:xfrm>
              <a:off x="1500166" y="1504783"/>
              <a:ext cx="6286544" cy="597529"/>
            </a:xfrm>
            <a:prstGeom prst="rect">
              <a:avLst/>
            </a:prstGeom>
            <a:noFill/>
            <a:ln w="9525">
              <a:noFill/>
              <a:miter lim="800000"/>
              <a:headEnd/>
              <a:tailEnd/>
            </a:ln>
          </p:spPr>
          <p:txBody>
            <a:bodyPr>
              <a:spAutoFit/>
            </a:bodyPr>
            <a:lstStyle/>
            <a:p>
              <a:r>
                <a:rPr lang="zh-CN" altLang="en-US" sz="3500" b="1" dirty="0">
                  <a:solidFill>
                    <a:schemeClr val="accent1"/>
                  </a:solidFill>
                  <a:latin typeface="微软雅黑"/>
                  <a:ea typeface="微软雅黑"/>
                  <a:cs typeface="微软雅黑"/>
                </a:rPr>
                <a:t>民法典所回应的“时代之问”</a:t>
              </a:r>
            </a:p>
          </p:txBody>
        </p:sp>
      </p:grpSp>
      <p:graphicFrame>
        <p:nvGraphicFramePr>
          <p:cNvPr id="3" name="图示 2"/>
          <p:cNvGraphicFramePr/>
          <p:nvPr>
            <p:extLst>
              <p:ext uri="{D42A27DB-BD31-4B8C-83A1-F6EECF244321}">
                <p14:modId xmlns:p14="http://schemas.microsoft.com/office/powerpoint/2010/main" val="4055008502"/>
              </p:ext>
            </p:extLst>
          </p:nvPr>
        </p:nvGraphicFramePr>
        <p:xfrm>
          <a:off x="1388815" y="995838"/>
          <a:ext cx="7093011"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1388815" y="4120381"/>
            <a:ext cx="10305724" cy="2554545"/>
          </a:xfrm>
          <a:prstGeom prst="rect">
            <a:avLst/>
          </a:prstGeom>
        </p:spPr>
        <p:txBody>
          <a:bodyPr wrap="square">
            <a:spAutoFit/>
          </a:bodyPr>
          <a:lstStyle/>
          <a:p>
            <a:r>
              <a:rPr lang="zh-CN" altLang="en-US" sz="3200" b="1" dirty="0">
                <a:latin typeface="楷体" pitchFamily="49" charset="-122"/>
                <a:ea typeface="楷体" pitchFamily="49" charset="-122"/>
              </a:rPr>
              <a:t>民法通则制定于中国改革开放的初期阶段，当时的中国尚处在从农业社会向工业社会过渡的阶段。进入</a:t>
            </a:r>
            <a:r>
              <a:rPr lang="en-US" altLang="zh-CN" sz="3200" b="1" dirty="0">
                <a:latin typeface="楷体" pitchFamily="49" charset="-122"/>
                <a:ea typeface="楷体" pitchFamily="49" charset="-122"/>
              </a:rPr>
              <a:t>21</a:t>
            </a:r>
            <a:r>
              <a:rPr lang="zh-CN" altLang="en-US" sz="3200" b="1" dirty="0">
                <a:latin typeface="楷体" pitchFamily="49" charset="-122"/>
                <a:ea typeface="楷体" pitchFamily="49" charset="-122"/>
              </a:rPr>
              <a:t>世纪的第三个十年，中国早已成为世界工厂，正在从工业社会迈向信息社会。因此</a:t>
            </a:r>
            <a:r>
              <a:rPr lang="zh-CN" altLang="en-US" sz="3200" b="1" dirty="0">
                <a:solidFill>
                  <a:srgbClr val="FF0000"/>
                </a:solidFill>
                <a:latin typeface="楷体" pitchFamily="49" charset="-122"/>
                <a:ea typeface="楷体" pitchFamily="49" charset="-122"/>
              </a:rPr>
              <a:t>时代之问首先就是信息时代给我们所提岀的问题。</a:t>
            </a:r>
          </a:p>
        </p:txBody>
      </p:sp>
    </p:spTree>
    <p:extLst>
      <p:ext uri="{BB962C8B-B14F-4D97-AF65-F5344CB8AC3E}">
        <p14:creationId xmlns:p14="http://schemas.microsoft.com/office/powerpoint/2010/main" val="178103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3"/>
          <p:cNvSpPr/>
          <p:nvPr/>
        </p:nvSpPr>
        <p:spPr>
          <a:xfrm>
            <a:off x="1182896" y="2093425"/>
            <a:ext cx="3526065" cy="2244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Arial" panose="020B0604020202020204" pitchFamily="34" charset="0"/>
                <a:ea typeface="微软雅黑" panose="020B0503020204020204" pitchFamily="34" charset="-122"/>
                <a:sym typeface="Arial" panose="020B0604020202020204" pitchFamily="34" charset="0"/>
              </a:rPr>
              <a:t>坚持党的领导</a:t>
            </a:r>
            <a:endParaRPr lang="id-ID" sz="3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8"/>
          <p:cNvSpPr txBox="1"/>
          <p:nvPr/>
        </p:nvSpPr>
        <p:spPr>
          <a:xfrm>
            <a:off x="884759" y="1310629"/>
            <a:ext cx="10681785" cy="615553"/>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中国特色社会主义法治道路的核心要义</a:t>
            </a:r>
          </a:p>
        </p:txBody>
      </p:sp>
      <p:sp>
        <p:nvSpPr>
          <p:cNvPr id="21" name="TextBox 20"/>
          <p:cNvSpPr txBox="1"/>
          <p:nvPr/>
        </p:nvSpPr>
        <p:spPr>
          <a:xfrm>
            <a:off x="1804768" y="4324791"/>
            <a:ext cx="5808386" cy="492443"/>
          </a:xfrm>
          <a:prstGeom prst="rect">
            <a:avLst/>
          </a:prstGeom>
          <a:solidFill>
            <a:schemeClr val="bg1"/>
          </a:solidFill>
        </p:spPr>
        <p:txBody>
          <a:bodyPr wrap="square" lIns="0" tIns="0" rIns="0" bIns="0" rtlCol="0" anchor="ctr">
            <a:spAutoFit/>
          </a:bodyPr>
          <a:lstStyle/>
          <a:p>
            <a:pPr algn="ctr"/>
            <a:r>
              <a:rPr lang="zh-CN" altLang="en-US" sz="3200" dirty="0">
                <a:latin typeface="Arial" panose="020B0604020202020204" pitchFamily="34" charset="0"/>
                <a:ea typeface="微软雅黑" panose="020B0503020204020204" pitchFamily="34" charset="-122"/>
                <a:sym typeface="Arial" panose="020B0604020202020204" pitchFamily="34" charset="0"/>
              </a:rPr>
              <a:t>坚持中国特色社会主义制度</a:t>
            </a:r>
            <a:endParaRPr lang="en-AU"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47"/>
          <p:cNvSpPr/>
          <p:nvPr/>
        </p:nvSpPr>
        <p:spPr>
          <a:xfrm>
            <a:off x="2612951" y="4984477"/>
            <a:ext cx="6768752" cy="1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Arial" panose="020B0604020202020204" pitchFamily="34" charset="0"/>
                <a:ea typeface="微软雅黑" panose="020B0503020204020204" pitchFamily="34" charset="-122"/>
                <a:sym typeface="Arial" panose="020B0604020202020204" pitchFamily="34" charset="0"/>
              </a:rPr>
              <a:t>贯彻中国特色社会主义法治理论</a:t>
            </a:r>
            <a:endParaRPr lang="en-AU" sz="3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817576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5408619" y="2248175"/>
            <a:ext cx="5341236" cy="9361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行政执法者必须忠于法律</a:t>
            </a:r>
          </a:p>
        </p:txBody>
      </p:sp>
      <p:sp>
        <p:nvSpPr>
          <p:cNvPr id="6" name="Pentagon 5"/>
          <p:cNvSpPr/>
          <p:nvPr/>
        </p:nvSpPr>
        <p:spPr>
          <a:xfrm>
            <a:off x="5425455" y="3832349"/>
            <a:ext cx="6188495" cy="1055355"/>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           行政执法者必须</a:t>
            </a:r>
            <a:r>
              <a:rPr lang="zh-CN" altLang="en-US" sz="2400" b="1">
                <a:latin typeface="Arial" panose="020B0604020202020204" pitchFamily="34" charset="0"/>
                <a:ea typeface="微软雅黑" panose="020B0503020204020204" pitchFamily="34" charset="-122"/>
                <a:cs typeface="+mn-ea"/>
                <a:sym typeface="Arial" panose="020B0604020202020204" pitchFamily="34" charset="0"/>
              </a:rPr>
              <a:t>严格按照执法 </a:t>
            </a:r>
            <a:endParaRPr lang="en-US" altLang="zh-CN" sz="2400" b="1">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en-US" altLang="zh-CN" sz="2400" b="1">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400" b="1">
                <a:latin typeface="Arial" panose="020B0604020202020204" pitchFamily="34" charset="0"/>
                <a:ea typeface="微软雅黑" panose="020B0503020204020204" pitchFamily="34" charset="-122"/>
                <a:cs typeface="+mn-ea"/>
                <a:sym typeface="Arial" panose="020B0604020202020204" pitchFamily="34" charset="0"/>
              </a:rPr>
              <a:t>程序</a:t>
            </a: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执法</a:t>
            </a:r>
          </a:p>
        </p:txBody>
      </p:sp>
      <p:sp>
        <p:nvSpPr>
          <p:cNvPr id="7" name="Pentagon 6"/>
          <p:cNvSpPr/>
          <p:nvPr/>
        </p:nvSpPr>
        <p:spPr>
          <a:xfrm>
            <a:off x="5395643" y="5344517"/>
            <a:ext cx="5341236" cy="946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规范执法自由裁量权，加强对行政执法的监督</a:t>
            </a:r>
          </a:p>
        </p:txBody>
      </p:sp>
      <p:sp>
        <p:nvSpPr>
          <p:cNvPr id="29" name="TextBox 28"/>
          <p:cNvSpPr txBox="1"/>
          <p:nvPr/>
        </p:nvSpPr>
        <p:spPr>
          <a:xfrm>
            <a:off x="569924" y="2105733"/>
            <a:ext cx="4497531" cy="4184352"/>
          </a:xfrm>
          <a:prstGeom prst="rect">
            <a:avLst/>
          </a:prstGeom>
          <a:noFill/>
        </p:spPr>
        <p:txBody>
          <a:bodyPr wrap="square" rtlCol="0">
            <a:spAutoFit/>
          </a:bodyPr>
          <a:lstStyle/>
          <a:p>
            <a:pPr>
              <a:lnSpc>
                <a:spcPct val="120000"/>
              </a:lnSpc>
            </a:pP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行政机关是实施法律法规的重要主体，行政执法者必须忠实于法律，带头严格执法，维护公共利益、人民权益和社会秩序。任何人在执法过程中</a:t>
            </a:r>
            <a:r>
              <a:rPr lang="zh-CN" altLang="en-US" sz="28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以权压法</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以身试法</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法外开恩</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徇情枉法</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，都应受到法律的严厉制裁。</a:t>
            </a:r>
          </a:p>
        </p:txBody>
      </p:sp>
      <p:grpSp>
        <p:nvGrpSpPr>
          <p:cNvPr id="41" name="组合 40"/>
          <p:cNvGrpSpPr/>
          <p:nvPr/>
        </p:nvGrpSpPr>
        <p:grpSpPr>
          <a:xfrm>
            <a:off x="539014" y="726011"/>
            <a:ext cx="11780723" cy="0"/>
            <a:chOff x="503625" y="726011"/>
            <a:chExt cx="11780723" cy="0"/>
          </a:xfrm>
        </p:grpSpPr>
        <p:cxnSp>
          <p:nvCxnSpPr>
            <p:cNvPr id="42" name="直接连接符 41"/>
            <p:cNvCxnSpPr/>
            <p:nvPr/>
          </p:nvCxnSpPr>
          <p:spPr>
            <a:xfrm>
              <a:off x="50362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8"/>
          <p:cNvSpPr txBox="1"/>
          <p:nvPr/>
        </p:nvSpPr>
        <p:spPr>
          <a:xfrm>
            <a:off x="4264706" y="163736"/>
            <a:ext cx="3949155" cy="615553"/>
          </a:xfrm>
          <a:prstGeom prst="rect">
            <a:avLst/>
          </a:prstGeom>
          <a:noFill/>
        </p:spPr>
        <p:txBody>
          <a:bodyPr wrap="square" lIns="0" tIns="0" rIns="0" bIns="0" rtlCol="0" anchor="ctr">
            <a:spAutoFit/>
          </a:bodyPr>
          <a:lstStyle/>
          <a:p>
            <a:pPr algn="ctr"/>
            <a:r>
              <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（二）严格执法</a:t>
            </a:r>
          </a:p>
        </p:txBody>
      </p:sp>
    </p:spTree>
    <p:extLst>
      <p:ext uri="{BB962C8B-B14F-4D97-AF65-F5344CB8AC3E}">
        <p14:creationId xmlns:p14="http://schemas.microsoft.com/office/powerpoint/2010/main" val="154879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74511" y="295336"/>
            <a:ext cx="9012286" cy="642902"/>
          </a:xfrm>
        </p:spPr>
        <p:txBody>
          <a:bodyPr>
            <a:normAutofit fontScale="90000"/>
          </a:bodyPr>
          <a:lstStyle/>
          <a:p>
            <a:pPr algn="l" eaLnBrk="1" hangingPunct="1"/>
            <a:r>
              <a:rPr lang="en-US" altLang="zh-CN" sz="4500" b="1" dirty="0">
                <a:solidFill>
                  <a:schemeClr val="tx2"/>
                </a:solidFill>
                <a:latin typeface="微软雅黑" panose="020B0503020204020204" pitchFamily="34" charset="-122"/>
                <a:ea typeface="微软雅黑" panose="020B0503020204020204" pitchFamily="34" charset="-122"/>
              </a:rPr>
              <a:t>(</a:t>
            </a:r>
            <a:r>
              <a:rPr lang="zh-CN" altLang="en-US" sz="4500" b="1" dirty="0">
                <a:solidFill>
                  <a:schemeClr val="tx2"/>
                </a:solidFill>
                <a:latin typeface="微软雅黑" panose="020B0503020204020204" pitchFamily="34" charset="-122"/>
                <a:ea typeface="微软雅黑" panose="020B0503020204020204" pitchFamily="34" charset="-122"/>
              </a:rPr>
              <a:t>三）公正司法</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59143" name="AutoShape 7">
            <a:hlinkClick r:id="" action="ppaction://noaction"/>
          </p:cNvPr>
          <p:cNvSpPr>
            <a:spLocks noChangeArrowheads="1"/>
          </p:cNvSpPr>
          <p:nvPr/>
        </p:nvSpPr>
        <p:spPr bwMode="auto">
          <a:xfrm>
            <a:off x="1892871" y="1312069"/>
            <a:ext cx="4022997" cy="850765"/>
          </a:xfrm>
          <a:prstGeom prst="plaque">
            <a:avLst>
              <a:gd name="adj" fmla="val 1666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w="25400">
            <a:solidFill>
              <a:srgbClr val="0070C0"/>
            </a:solidFill>
            <a:miter lim="800000"/>
            <a:headEnd/>
            <a:tailEnd/>
          </a:ln>
          <a:effectLst/>
        </p:spPr>
        <p:txBody>
          <a:bodyPr lIns="114803" tIns="57401" rIns="114803" bIns="57401" anchor="ctr">
            <a:spAutoFit/>
          </a:bodyPr>
          <a:lstStyle/>
          <a:p>
            <a:pPr algn="ctr" eaLnBrk="1" hangingPunct="1">
              <a:spcBef>
                <a:spcPct val="50000"/>
              </a:spcBef>
              <a:defRPr/>
            </a:pPr>
            <a:r>
              <a:rPr kumimoji="1" lang="zh-CN" altLang="en-US" sz="3500" b="1" dirty="0">
                <a:latin typeface="Arial" charset="0"/>
                <a:ea typeface="黑体" pitchFamily="2" charset="-122"/>
              </a:rPr>
              <a:t>法治原则</a:t>
            </a:r>
          </a:p>
        </p:txBody>
      </p:sp>
      <p:sp>
        <p:nvSpPr>
          <p:cNvPr id="859144" name="AutoShape 8">
            <a:hlinkClick r:id="" action="ppaction://noaction"/>
          </p:cNvPr>
          <p:cNvSpPr>
            <a:spLocks noChangeArrowheads="1"/>
          </p:cNvSpPr>
          <p:nvPr/>
        </p:nvSpPr>
        <p:spPr bwMode="auto">
          <a:xfrm>
            <a:off x="165517" y="2947153"/>
            <a:ext cx="1610087" cy="1550853"/>
          </a:xfrm>
          <a:prstGeom prst="plaque">
            <a:avLst>
              <a:gd name="adj" fmla="val 16667"/>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path path="circle">
              <a:fillToRect l="50000" t="50000" r="50000" b="50000"/>
            </a:path>
            <a:tileRect/>
          </a:gradFill>
          <a:ln>
            <a:headEnd/>
            <a:tailEnd/>
          </a:ln>
        </p:spPr>
        <p:style>
          <a:lnRef idx="2">
            <a:schemeClr val="accent2"/>
          </a:lnRef>
          <a:fillRef idx="1">
            <a:schemeClr val="lt1"/>
          </a:fillRef>
          <a:effectRef idx="0">
            <a:schemeClr val="accent2"/>
          </a:effectRef>
          <a:fontRef idx="minor">
            <a:schemeClr val="dk1"/>
          </a:fontRef>
        </p:style>
        <p:txBody>
          <a:bodyPr lIns="114803" tIns="57401" rIns="114803" bIns="57401" anchor="ctr">
            <a:spAutoFit/>
          </a:bodyPr>
          <a:lstStyle/>
          <a:p>
            <a:pPr algn="ctr">
              <a:spcBef>
                <a:spcPts val="377"/>
              </a:spcBef>
              <a:spcAft>
                <a:spcPts val="377"/>
              </a:spcAft>
              <a:defRPr/>
            </a:pPr>
            <a:r>
              <a:rPr kumimoji="1" lang="zh-CN" altLang="en-US" sz="3500" b="1" dirty="0">
                <a:solidFill>
                  <a:srgbClr val="C00000"/>
                </a:solidFill>
                <a:ea typeface="黑体" pitchFamily="2" charset="-122"/>
              </a:rPr>
              <a:t>司法原则</a:t>
            </a:r>
          </a:p>
        </p:txBody>
      </p:sp>
      <p:sp>
        <p:nvSpPr>
          <p:cNvPr id="16" name="AutoShape 7">
            <a:hlinkClick r:id="rId2" action="ppaction://hlinksldjump"/>
          </p:cNvPr>
          <p:cNvSpPr>
            <a:spLocks noChangeArrowheads="1"/>
          </p:cNvSpPr>
          <p:nvPr/>
        </p:nvSpPr>
        <p:spPr bwMode="auto">
          <a:xfrm>
            <a:off x="1888725" y="2563590"/>
            <a:ext cx="4027144" cy="850765"/>
          </a:xfrm>
          <a:prstGeom prst="plaque">
            <a:avLst>
              <a:gd name="adj" fmla="val 1666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w="25400">
            <a:solidFill>
              <a:srgbClr val="0070C0"/>
            </a:solidFill>
            <a:miter lim="800000"/>
            <a:headEnd/>
            <a:tailEnd/>
          </a:ln>
          <a:effectLst/>
        </p:spPr>
        <p:txBody>
          <a:bodyPr lIns="114803" tIns="57401" rIns="114803" bIns="57401" anchor="ctr">
            <a:spAutoFit/>
          </a:bodyPr>
          <a:lstStyle/>
          <a:p>
            <a:pPr algn="ctr">
              <a:spcBef>
                <a:spcPts val="377"/>
              </a:spcBef>
              <a:spcAft>
                <a:spcPts val="377"/>
              </a:spcAft>
              <a:defRPr/>
            </a:pPr>
            <a:r>
              <a:rPr kumimoji="1" lang="zh-CN" altLang="en-US" sz="3500" b="1" dirty="0">
                <a:latin typeface="Arial" charset="0"/>
                <a:ea typeface="黑体" pitchFamily="2" charset="-122"/>
              </a:rPr>
              <a:t>平等原则</a:t>
            </a:r>
          </a:p>
        </p:txBody>
      </p:sp>
      <p:sp>
        <p:nvSpPr>
          <p:cNvPr id="17" name="AutoShape 7">
            <a:hlinkClick r:id="rId2" action="ppaction://hlinksldjump"/>
          </p:cNvPr>
          <p:cNvSpPr>
            <a:spLocks noChangeArrowheads="1"/>
          </p:cNvSpPr>
          <p:nvPr/>
        </p:nvSpPr>
        <p:spPr bwMode="auto">
          <a:xfrm>
            <a:off x="1888723" y="3722580"/>
            <a:ext cx="4025363" cy="850765"/>
          </a:xfrm>
          <a:prstGeom prst="plaque">
            <a:avLst>
              <a:gd name="adj" fmla="val 1666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w="25400">
            <a:solidFill>
              <a:srgbClr val="0070C0"/>
            </a:solidFill>
            <a:miter lim="800000"/>
            <a:headEnd/>
            <a:tailEnd/>
          </a:ln>
          <a:effectLst/>
        </p:spPr>
        <p:txBody>
          <a:bodyPr lIns="114803" tIns="57401" rIns="114803" bIns="57401" anchor="ctr">
            <a:spAutoFit/>
          </a:bodyPr>
          <a:lstStyle/>
          <a:p>
            <a:pPr algn="ctr" eaLnBrk="1" hangingPunct="1">
              <a:spcBef>
                <a:spcPct val="50000"/>
              </a:spcBef>
              <a:defRPr/>
            </a:pPr>
            <a:r>
              <a:rPr kumimoji="1" lang="zh-CN" altLang="en-US" sz="3500" b="1" dirty="0">
                <a:latin typeface="Arial" charset="0"/>
                <a:ea typeface="黑体" pitchFamily="2" charset="-122"/>
              </a:rPr>
              <a:t>司法独立原则</a:t>
            </a:r>
          </a:p>
        </p:txBody>
      </p:sp>
      <p:sp>
        <p:nvSpPr>
          <p:cNvPr id="18" name="AutoShape 7">
            <a:hlinkClick r:id="" action="ppaction://noaction"/>
          </p:cNvPr>
          <p:cNvSpPr>
            <a:spLocks noChangeArrowheads="1"/>
          </p:cNvSpPr>
          <p:nvPr/>
        </p:nvSpPr>
        <p:spPr bwMode="auto">
          <a:xfrm>
            <a:off x="1853559" y="4974214"/>
            <a:ext cx="4024770" cy="850765"/>
          </a:xfrm>
          <a:prstGeom prst="plaque">
            <a:avLst>
              <a:gd name="adj" fmla="val 1666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w="25400">
            <a:solidFill>
              <a:srgbClr val="0070C0"/>
            </a:solidFill>
            <a:miter lim="800000"/>
            <a:headEnd/>
            <a:tailEnd/>
          </a:ln>
          <a:effectLst/>
        </p:spPr>
        <p:txBody>
          <a:bodyPr lIns="114803" tIns="57401" rIns="114803" bIns="57401" anchor="ctr">
            <a:spAutoFit/>
          </a:bodyPr>
          <a:lstStyle/>
          <a:p>
            <a:pPr algn="ctr" eaLnBrk="1" hangingPunct="1">
              <a:spcBef>
                <a:spcPct val="50000"/>
              </a:spcBef>
              <a:defRPr/>
            </a:pPr>
            <a:r>
              <a:rPr kumimoji="1" lang="zh-CN" altLang="en-US" sz="3500" b="1" dirty="0">
                <a:latin typeface="Arial" charset="0"/>
                <a:ea typeface="黑体" pitchFamily="2" charset="-122"/>
              </a:rPr>
              <a:t>司法公正原则</a:t>
            </a:r>
          </a:p>
        </p:txBody>
      </p:sp>
      <p:sp>
        <p:nvSpPr>
          <p:cNvPr id="2" name="矩形 1"/>
          <p:cNvSpPr/>
          <p:nvPr/>
        </p:nvSpPr>
        <p:spPr>
          <a:xfrm>
            <a:off x="5914087" y="1470341"/>
            <a:ext cx="5254057" cy="577588"/>
          </a:xfrm>
          <a:prstGeom prst="rect">
            <a:avLst/>
          </a:prstGeom>
        </p:spPr>
        <p:txBody>
          <a:bodyPr wrap="none" lIns="114803" tIns="57401" rIns="114803" bIns="57401">
            <a:spAutoFit/>
          </a:bodyPr>
          <a:lstStyle/>
          <a:p>
            <a:r>
              <a:rPr lang="zh-CN" altLang="en-US" sz="3000" b="1" dirty="0">
                <a:latin typeface="楷体_GB2312" pitchFamily="49" charset="-122"/>
                <a:ea typeface="楷体_GB2312" pitchFamily="49" charset="-122"/>
              </a:rPr>
              <a:t>以事实为根据，以法律为准绳</a:t>
            </a:r>
            <a:endParaRPr lang="zh-CN" altLang="en-US" sz="3000" dirty="0"/>
          </a:p>
        </p:txBody>
      </p:sp>
      <p:sp>
        <p:nvSpPr>
          <p:cNvPr id="3" name="矩形 2"/>
          <p:cNvSpPr/>
          <p:nvPr/>
        </p:nvSpPr>
        <p:spPr>
          <a:xfrm>
            <a:off x="5996734" y="2199855"/>
            <a:ext cx="4481410" cy="577588"/>
          </a:xfrm>
          <a:prstGeom prst="rect">
            <a:avLst/>
          </a:prstGeom>
        </p:spPr>
        <p:txBody>
          <a:bodyPr wrap="none" lIns="114803" tIns="57401" rIns="114803" bIns="57401">
            <a:spAutoFit/>
          </a:bodyPr>
          <a:lstStyle/>
          <a:p>
            <a:r>
              <a:rPr lang="zh-CN" altLang="en-US" sz="3000" b="1" dirty="0">
                <a:latin typeface="楷体_GB2312" pitchFamily="49" charset="-122"/>
                <a:ea typeface="楷体_GB2312" pitchFamily="49" charset="-122"/>
              </a:rPr>
              <a:t>公民在法律面前一律平等</a:t>
            </a:r>
            <a:endParaRPr lang="zh-CN" altLang="en-US" sz="3000" dirty="0"/>
          </a:p>
        </p:txBody>
      </p:sp>
      <p:sp>
        <p:nvSpPr>
          <p:cNvPr id="4" name="矩形 3"/>
          <p:cNvSpPr/>
          <p:nvPr/>
        </p:nvSpPr>
        <p:spPr>
          <a:xfrm>
            <a:off x="6027205" y="3345705"/>
            <a:ext cx="4481410" cy="577588"/>
          </a:xfrm>
          <a:prstGeom prst="rect">
            <a:avLst/>
          </a:prstGeom>
        </p:spPr>
        <p:txBody>
          <a:bodyPr wrap="none" lIns="114803" tIns="57401" rIns="114803" bIns="57401">
            <a:spAutoFit/>
          </a:bodyPr>
          <a:lstStyle/>
          <a:p>
            <a:r>
              <a:rPr lang="zh-CN" altLang="en-US" sz="3000" b="1" dirty="0">
                <a:latin typeface="楷体_GB2312" pitchFamily="49" charset="-122"/>
                <a:ea typeface="楷体_GB2312" pitchFamily="49" charset="-122"/>
              </a:rPr>
              <a:t>司法机关独立行使司法权</a:t>
            </a:r>
            <a:endParaRPr lang="zh-CN" altLang="en-US" sz="3000" dirty="0"/>
          </a:p>
        </p:txBody>
      </p:sp>
      <p:sp>
        <p:nvSpPr>
          <p:cNvPr id="12" name="矩形 11">
            <a:extLst>
              <a:ext uri="{FF2B5EF4-FFF2-40B4-BE49-F238E27FC236}">
                <a16:creationId xmlns:a16="http://schemas.microsoft.com/office/drawing/2014/main" id="{7FF18E54-CEC2-497B-A276-EA9FB41C9011}"/>
              </a:ext>
            </a:extLst>
          </p:cNvPr>
          <p:cNvSpPr/>
          <p:nvPr/>
        </p:nvSpPr>
        <p:spPr>
          <a:xfrm>
            <a:off x="6120207" y="4454000"/>
            <a:ext cx="5383205" cy="461665"/>
          </a:xfrm>
          <a:prstGeom prst="rect">
            <a:avLst/>
          </a:prstGeom>
        </p:spPr>
        <p:txBody>
          <a:bodyPr wrap="none">
            <a:spAutoFit/>
          </a:bodyPr>
          <a:lstStyle/>
          <a:p>
            <a:r>
              <a:rPr lang="zh-CN" altLang="en-US" sz="2400" b="1" dirty="0"/>
              <a:t>司法独立</a:t>
            </a:r>
            <a:r>
              <a:rPr lang="en-US" altLang="zh-CN" sz="2400" b="1" dirty="0"/>
              <a:t>——</a:t>
            </a:r>
            <a:r>
              <a:rPr lang="zh-CN" altLang="en-US" sz="2400" b="1" dirty="0"/>
              <a:t>权力、行政不得干预司法</a:t>
            </a:r>
            <a:endParaRPr lang="en-US" altLang="zh-CN" sz="2400" b="1" dirty="0"/>
          </a:p>
        </p:txBody>
      </p:sp>
      <p:sp>
        <p:nvSpPr>
          <p:cNvPr id="13" name="矩形 12">
            <a:extLst>
              <a:ext uri="{FF2B5EF4-FFF2-40B4-BE49-F238E27FC236}">
                <a16:creationId xmlns:a16="http://schemas.microsoft.com/office/drawing/2014/main" id="{FDF47EBC-7F0A-48B7-8605-959D0C647823}"/>
              </a:ext>
            </a:extLst>
          </p:cNvPr>
          <p:cNvSpPr/>
          <p:nvPr/>
        </p:nvSpPr>
        <p:spPr>
          <a:xfrm>
            <a:off x="6172947" y="5808021"/>
            <a:ext cx="5383205" cy="461665"/>
          </a:xfrm>
          <a:prstGeom prst="rect">
            <a:avLst/>
          </a:prstGeom>
        </p:spPr>
        <p:txBody>
          <a:bodyPr wrap="none">
            <a:spAutoFit/>
          </a:bodyPr>
          <a:lstStyle/>
          <a:p>
            <a:r>
              <a:rPr lang="zh-CN" altLang="en-US" sz="2400" b="1" dirty="0"/>
              <a:t>司法独立</a:t>
            </a:r>
            <a:r>
              <a:rPr lang="en-US" altLang="zh-CN" sz="2400" b="1" dirty="0"/>
              <a:t>——</a:t>
            </a:r>
            <a:r>
              <a:rPr lang="zh-CN" altLang="en-US" sz="2400" b="1" dirty="0"/>
              <a:t>司法不受舆论、媒体影响</a:t>
            </a:r>
            <a:endParaRPr lang="en-US" altLang="zh-CN" sz="2400" b="1" dirty="0"/>
          </a:p>
        </p:txBody>
      </p:sp>
      <p:sp>
        <p:nvSpPr>
          <p:cNvPr id="14" name="矩形 13">
            <a:extLst>
              <a:ext uri="{FF2B5EF4-FFF2-40B4-BE49-F238E27FC236}">
                <a16:creationId xmlns:a16="http://schemas.microsoft.com/office/drawing/2014/main" id="{4F5B30B5-0ED2-4E8B-88FA-8AA7A8D74583}"/>
              </a:ext>
            </a:extLst>
          </p:cNvPr>
          <p:cNvSpPr/>
          <p:nvPr/>
        </p:nvSpPr>
        <p:spPr>
          <a:xfrm>
            <a:off x="6127576" y="4894720"/>
            <a:ext cx="6311343" cy="461665"/>
          </a:xfrm>
          <a:prstGeom prst="rect">
            <a:avLst/>
          </a:prstGeom>
        </p:spPr>
        <p:txBody>
          <a:bodyPr wrap="none">
            <a:spAutoFit/>
          </a:bodyPr>
          <a:lstStyle/>
          <a:p>
            <a:r>
              <a:rPr lang="zh-CN" altLang="en-US" sz="2400" b="1" dirty="0"/>
              <a:t>司法改革</a:t>
            </a:r>
            <a:r>
              <a:rPr lang="en-US" altLang="zh-CN" sz="2400" b="1" dirty="0"/>
              <a:t>——</a:t>
            </a:r>
            <a:r>
              <a:rPr lang="zh-CN" altLang="en-US" sz="2400" b="1" dirty="0"/>
              <a:t>剥离法院与地方行政的利益关系</a:t>
            </a:r>
            <a:endParaRPr lang="en-US" altLang="zh-CN" sz="2400" b="1" dirty="0"/>
          </a:p>
        </p:txBody>
      </p:sp>
      <p:sp>
        <p:nvSpPr>
          <p:cNvPr id="15" name="矩形 14">
            <a:extLst>
              <a:ext uri="{FF2B5EF4-FFF2-40B4-BE49-F238E27FC236}">
                <a16:creationId xmlns:a16="http://schemas.microsoft.com/office/drawing/2014/main" id="{6B3A9974-CE98-425D-A530-6D03110C325A}"/>
              </a:ext>
            </a:extLst>
          </p:cNvPr>
          <p:cNvSpPr/>
          <p:nvPr/>
        </p:nvSpPr>
        <p:spPr>
          <a:xfrm>
            <a:off x="6120207" y="5311046"/>
            <a:ext cx="4515980" cy="461665"/>
          </a:xfrm>
          <a:prstGeom prst="rect">
            <a:avLst/>
          </a:prstGeom>
        </p:spPr>
        <p:txBody>
          <a:bodyPr wrap="none">
            <a:spAutoFit/>
          </a:bodyPr>
          <a:lstStyle/>
          <a:p>
            <a:r>
              <a:rPr lang="zh-CN" altLang="en-US" sz="2400" b="1" dirty="0"/>
              <a:t>让司法活动体现、维护公平正义</a:t>
            </a:r>
            <a:endParaRPr lang="en-US" altLang="zh-CN" sz="2400" b="1" dirty="0"/>
          </a:p>
        </p:txBody>
      </p:sp>
      <p:sp>
        <p:nvSpPr>
          <p:cNvPr id="19" name="矩形 18">
            <a:extLst>
              <a:ext uri="{FF2B5EF4-FFF2-40B4-BE49-F238E27FC236}">
                <a16:creationId xmlns:a16="http://schemas.microsoft.com/office/drawing/2014/main" id="{B74DAE9D-F3D3-43A4-A9C7-0C9C6A46B775}"/>
              </a:ext>
            </a:extLst>
          </p:cNvPr>
          <p:cNvSpPr/>
          <p:nvPr/>
        </p:nvSpPr>
        <p:spPr>
          <a:xfrm>
            <a:off x="6141343" y="6324527"/>
            <a:ext cx="2659702" cy="461665"/>
          </a:xfrm>
          <a:prstGeom prst="rect">
            <a:avLst/>
          </a:prstGeom>
        </p:spPr>
        <p:txBody>
          <a:bodyPr wrap="none">
            <a:spAutoFit/>
          </a:bodyPr>
          <a:lstStyle/>
          <a:p>
            <a:r>
              <a:rPr lang="zh-CN" altLang="en-US" sz="2400" b="1" dirty="0"/>
              <a:t>司法程序公开公正</a:t>
            </a:r>
            <a:endParaRPr lang="en-US" altLang="zh-CN" sz="2400" b="1" dirty="0"/>
          </a:p>
        </p:txBody>
      </p:sp>
    </p:spTree>
    <p:extLst>
      <p:ext uri="{BB962C8B-B14F-4D97-AF65-F5344CB8AC3E}">
        <p14:creationId xmlns:p14="http://schemas.microsoft.com/office/powerpoint/2010/main" val="301520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100-1=0</a:t>
            </a:r>
            <a:endParaRPr lang="zh-CN" altLang="en-US" b="1" dirty="0">
              <a:solidFill>
                <a:srgbClr val="FF0000"/>
              </a:solidFill>
            </a:endParaRPr>
          </a:p>
        </p:txBody>
      </p:sp>
      <p:sp>
        <p:nvSpPr>
          <p:cNvPr id="3" name="内容占位符 2"/>
          <p:cNvSpPr>
            <a:spLocks noGrp="1"/>
          </p:cNvSpPr>
          <p:nvPr>
            <p:ph idx="1"/>
          </p:nvPr>
        </p:nvSpPr>
        <p:spPr>
          <a:xfrm>
            <a:off x="884238" y="1925638"/>
            <a:ext cx="11090275" cy="4210967"/>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人民群众每一次求告无门、每一次经历冤假错案，损害的都不仅仅是他们的合法权益，更是法律的尊严和权威，是他们对社会公平正义的信心。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100-1=0</a:t>
            </a:r>
            <a:r>
              <a:rPr lang="zh-CN" altLang="en-US" dirty="0">
                <a:latin typeface="微软雅黑" panose="020B0503020204020204" pitchFamily="34" charset="-122"/>
                <a:ea typeface="微软雅黑" panose="020B0503020204020204" pitchFamily="34" charset="-122"/>
              </a:rPr>
              <a:t>，一个错案的负面影响足以摧毁九十九个公正裁判积累起来的良好形象。执法司法中万分之一的失误，对当事人就是百分之百的</a:t>
            </a:r>
            <a:r>
              <a:rPr lang="zh-CN" altLang="en-US">
                <a:latin typeface="微软雅黑" panose="020B0503020204020204" pitchFamily="34" charset="-122"/>
                <a:ea typeface="微软雅黑" panose="020B0503020204020204" pitchFamily="34" charset="-122"/>
              </a:rPr>
              <a:t>伤害。</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661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9735" y="1822468"/>
            <a:ext cx="7108036" cy="584775"/>
          </a:xfrm>
          <a:prstGeom prst="rect">
            <a:avLst/>
          </a:prstGeom>
        </p:spPr>
        <p:txBody>
          <a:bodyPr wrap="none">
            <a:spAutoFit/>
          </a:bodyPr>
          <a:lstStyle/>
          <a:p>
            <a:r>
              <a:rPr lang="zh-CN" altLang="en-US" sz="3200" b="1" dirty="0"/>
              <a:t>司法独立</a:t>
            </a:r>
            <a:r>
              <a:rPr lang="en-US" altLang="zh-CN" sz="3200" b="1" dirty="0"/>
              <a:t>——</a:t>
            </a:r>
            <a:r>
              <a:rPr lang="zh-CN" altLang="en-US" sz="3200" b="1" dirty="0"/>
              <a:t>权力、行政不得干预司法</a:t>
            </a:r>
            <a:endParaRPr lang="en-US" altLang="zh-CN" sz="3200" b="1" dirty="0"/>
          </a:p>
        </p:txBody>
      </p:sp>
      <p:sp>
        <p:nvSpPr>
          <p:cNvPr id="5" name="矩形 4"/>
          <p:cNvSpPr/>
          <p:nvPr/>
        </p:nvSpPr>
        <p:spPr>
          <a:xfrm>
            <a:off x="1322336" y="3328293"/>
            <a:ext cx="10214077" cy="1815882"/>
          </a:xfrm>
          <a:prstGeom prst="rect">
            <a:avLst/>
          </a:prstGeom>
        </p:spPr>
        <p:txBody>
          <a:bodyPr wrap="square">
            <a:spAutoFit/>
          </a:bodyPr>
          <a:lstStyle/>
          <a:p>
            <a:pPr indent="722313">
              <a:spcBef>
                <a:spcPct val="20000"/>
              </a:spcBef>
              <a:buClr>
                <a:schemeClr val="hlink"/>
              </a:buClr>
              <a:defRPr/>
            </a:pPr>
            <a:r>
              <a:rPr lang="zh-CN" altLang="en-US" sz="2800" dirty="0">
                <a:latin typeface="微软雅黑" pitchFamily="34" charset="-122"/>
                <a:ea typeface="微软雅黑" pitchFamily="34" charset="-122"/>
              </a:rPr>
              <a:t>对此，十八届四中全会明确提出，必须完善确保依法独立公正行使审判权和检察权的制度，建立领导干部干预司法活动、插手具体案件处理的记录、通报和责任追究制度，建立健全司法人员履行法定职责保护机制。</a:t>
            </a:r>
          </a:p>
        </p:txBody>
      </p:sp>
    </p:spTree>
    <p:extLst>
      <p:ext uri="{BB962C8B-B14F-4D97-AF65-F5344CB8AC3E}">
        <p14:creationId xmlns:p14="http://schemas.microsoft.com/office/powerpoint/2010/main" val="32450903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8"/>
          <p:cNvSpPr txBox="1"/>
          <p:nvPr/>
        </p:nvSpPr>
        <p:spPr>
          <a:xfrm>
            <a:off x="4264706" y="163736"/>
            <a:ext cx="3949155" cy="615553"/>
          </a:xfrm>
          <a:prstGeom prst="rect">
            <a:avLst/>
          </a:prstGeom>
          <a:noFill/>
        </p:spPr>
        <p:txBody>
          <a:bodyPr wrap="square" lIns="0" tIns="0" rIns="0" bIns="0" rtlCol="0" anchor="ctr">
            <a:spAutoFit/>
          </a:bodyPr>
          <a:lstStyle/>
          <a:p>
            <a:pPr algn="ctr"/>
            <a:r>
              <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（四）全民守法</a:t>
            </a:r>
          </a:p>
        </p:txBody>
      </p:sp>
      <p:grpSp>
        <p:nvGrpSpPr>
          <p:cNvPr id="33" name="组合 32"/>
          <p:cNvGrpSpPr/>
          <p:nvPr/>
        </p:nvGrpSpPr>
        <p:grpSpPr>
          <a:xfrm>
            <a:off x="539014" y="726011"/>
            <a:ext cx="11780723" cy="0"/>
            <a:chOff x="503625" y="726011"/>
            <a:chExt cx="11780723" cy="0"/>
          </a:xfrm>
        </p:grpSpPr>
        <p:cxnSp>
          <p:nvCxnSpPr>
            <p:cNvPr id="35" name="直接连接符 34"/>
            <p:cNvCxnSpPr/>
            <p:nvPr/>
          </p:nvCxnSpPr>
          <p:spPr>
            <a:xfrm>
              <a:off x="50362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119272" y="1897822"/>
            <a:ext cx="4445333" cy="513977"/>
            <a:chOff x="1077241" y="4053195"/>
            <a:chExt cx="4445333" cy="513977"/>
          </a:xfrm>
        </p:grpSpPr>
        <p:sp>
          <p:nvSpPr>
            <p:cNvPr id="15" name="Freeform 14"/>
            <p:cNvSpPr>
              <a:spLocks noEditPoints="1"/>
            </p:cNvSpPr>
            <p:nvPr/>
          </p:nvSpPr>
          <p:spPr bwMode="auto">
            <a:xfrm>
              <a:off x="1077241" y="4053195"/>
              <a:ext cx="408546" cy="406535"/>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1829255" y="4074729"/>
              <a:ext cx="3693319" cy="492443"/>
            </a:xfrm>
            <a:prstGeom prst="rect">
              <a:avLst/>
            </a:prstGeom>
            <a:noFill/>
          </p:spPr>
          <p:txBody>
            <a:bodyPr wrap="none" lIns="0" tIns="0" rIns="0" bIns="0" rtlCol="0">
              <a:spAutoFit/>
            </a:body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领导干部要带头守法</a:t>
              </a:r>
            </a:p>
          </p:txBody>
        </p:sp>
      </p:grpSp>
      <p:grpSp>
        <p:nvGrpSpPr>
          <p:cNvPr id="12" name="组合 11"/>
          <p:cNvGrpSpPr/>
          <p:nvPr/>
        </p:nvGrpSpPr>
        <p:grpSpPr>
          <a:xfrm>
            <a:off x="1117258" y="3290387"/>
            <a:ext cx="6087507" cy="495553"/>
            <a:chOff x="1075227" y="5105308"/>
            <a:chExt cx="6087507" cy="495553"/>
          </a:xfrm>
        </p:grpSpPr>
        <p:sp>
          <p:nvSpPr>
            <p:cNvPr id="17" name="Freeform 11"/>
            <p:cNvSpPr>
              <a:spLocks noEditPoints="1"/>
            </p:cNvSpPr>
            <p:nvPr/>
          </p:nvSpPr>
          <p:spPr bwMode="auto">
            <a:xfrm>
              <a:off x="1075227" y="5105308"/>
              <a:ext cx="410559" cy="368297"/>
            </a:xfrm>
            <a:custGeom>
              <a:avLst/>
              <a:gdLst>
                <a:gd name="T0" fmla="*/ 10 w 95"/>
                <a:gd name="T1" fmla="*/ 0 h 85"/>
                <a:gd name="T2" fmla="*/ 85 w 95"/>
                <a:gd name="T3" fmla="*/ 0 h 85"/>
                <a:gd name="T4" fmla="*/ 95 w 95"/>
                <a:gd name="T5" fmla="*/ 10 h 85"/>
                <a:gd name="T6" fmla="*/ 95 w 95"/>
                <a:gd name="T7" fmla="*/ 76 h 85"/>
                <a:gd name="T8" fmla="*/ 85 w 95"/>
                <a:gd name="T9" fmla="*/ 85 h 85"/>
                <a:gd name="T10" fmla="*/ 10 w 95"/>
                <a:gd name="T11" fmla="*/ 85 h 85"/>
                <a:gd name="T12" fmla="*/ 0 w 95"/>
                <a:gd name="T13" fmla="*/ 76 h 85"/>
                <a:gd name="T14" fmla="*/ 0 w 95"/>
                <a:gd name="T15" fmla="*/ 10 h 85"/>
                <a:gd name="T16" fmla="*/ 10 w 95"/>
                <a:gd name="T17" fmla="*/ 0 h 85"/>
                <a:gd name="T18" fmla="*/ 48 w 95"/>
                <a:gd name="T19" fmla="*/ 38 h 85"/>
                <a:gd name="T20" fmla="*/ 43 w 95"/>
                <a:gd name="T21" fmla="*/ 44 h 85"/>
                <a:gd name="T22" fmla="*/ 48 w 95"/>
                <a:gd name="T23" fmla="*/ 50 h 85"/>
                <a:gd name="T24" fmla="*/ 54 w 95"/>
                <a:gd name="T25" fmla="*/ 44 h 85"/>
                <a:gd name="T26" fmla="*/ 48 w 95"/>
                <a:gd name="T27" fmla="*/ 38 h 85"/>
                <a:gd name="T28" fmla="*/ 42 w 95"/>
                <a:gd name="T29" fmla="*/ 36 h 85"/>
                <a:gd name="T30" fmla="*/ 48 w 95"/>
                <a:gd name="T31" fmla="*/ 34 h 85"/>
                <a:gd name="T32" fmla="*/ 54 w 95"/>
                <a:gd name="T33" fmla="*/ 36 h 85"/>
                <a:gd name="T34" fmla="*/ 57 w 95"/>
                <a:gd name="T35" fmla="*/ 30 h 85"/>
                <a:gd name="T36" fmla="*/ 64 w 95"/>
                <a:gd name="T37" fmla="*/ 19 h 85"/>
                <a:gd name="T38" fmla="*/ 48 w 95"/>
                <a:gd name="T39" fmla="*/ 14 h 85"/>
                <a:gd name="T40" fmla="*/ 33 w 95"/>
                <a:gd name="T41" fmla="*/ 19 h 85"/>
                <a:gd name="T42" fmla="*/ 39 w 95"/>
                <a:gd name="T43" fmla="*/ 30 h 85"/>
                <a:gd name="T44" fmla="*/ 42 w 95"/>
                <a:gd name="T45" fmla="*/ 36 h 85"/>
                <a:gd name="T46" fmla="*/ 58 w 95"/>
                <a:gd name="T47" fmla="*/ 43 h 85"/>
                <a:gd name="T48" fmla="*/ 57 w 95"/>
                <a:gd name="T49" fmla="*/ 49 h 85"/>
                <a:gd name="T50" fmla="*/ 53 w 95"/>
                <a:gd name="T51" fmla="*/ 53 h 85"/>
                <a:gd name="T52" fmla="*/ 56 w 95"/>
                <a:gd name="T53" fmla="*/ 59 h 85"/>
                <a:gd name="T54" fmla="*/ 62 w 95"/>
                <a:gd name="T55" fmla="*/ 70 h 85"/>
                <a:gd name="T56" fmla="*/ 74 w 95"/>
                <a:gd name="T57" fmla="*/ 59 h 85"/>
                <a:gd name="T58" fmla="*/ 78 w 95"/>
                <a:gd name="T59" fmla="*/ 43 h 85"/>
                <a:gd name="T60" fmla="*/ 65 w 95"/>
                <a:gd name="T61" fmla="*/ 43 h 85"/>
                <a:gd name="T62" fmla="*/ 58 w 95"/>
                <a:gd name="T63" fmla="*/ 43 h 85"/>
                <a:gd name="T64" fmla="*/ 44 w 95"/>
                <a:gd name="T65" fmla="*/ 53 h 85"/>
                <a:gd name="T66" fmla="*/ 40 w 95"/>
                <a:gd name="T67" fmla="*/ 49 h 85"/>
                <a:gd name="T68" fmla="*/ 38 w 95"/>
                <a:gd name="T69" fmla="*/ 43 h 85"/>
                <a:gd name="T70" fmla="*/ 31 w 95"/>
                <a:gd name="T71" fmla="*/ 43 h 85"/>
                <a:gd name="T72" fmla="*/ 19 w 95"/>
                <a:gd name="T73" fmla="*/ 43 h 85"/>
                <a:gd name="T74" fmla="*/ 23 w 95"/>
                <a:gd name="T75" fmla="*/ 59 h 85"/>
                <a:gd name="T76" fmla="*/ 34 w 95"/>
                <a:gd name="T77" fmla="*/ 70 h 85"/>
                <a:gd name="T78" fmla="*/ 41 w 95"/>
                <a:gd name="T79" fmla="*/ 59 h 85"/>
                <a:gd name="T80" fmla="*/ 44 w 95"/>
                <a:gd name="T8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85">
                  <a:moveTo>
                    <a:pt x="10" y="0"/>
                  </a:moveTo>
                  <a:cubicBezTo>
                    <a:pt x="85" y="0"/>
                    <a:pt x="85" y="0"/>
                    <a:pt x="85" y="0"/>
                  </a:cubicBezTo>
                  <a:cubicBezTo>
                    <a:pt x="90" y="0"/>
                    <a:pt x="95" y="4"/>
                    <a:pt x="95" y="10"/>
                  </a:cubicBezTo>
                  <a:cubicBezTo>
                    <a:pt x="95" y="76"/>
                    <a:pt x="95" y="76"/>
                    <a:pt x="95" y="76"/>
                  </a:cubicBezTo>
                  <a:cubicBezTo>
                    <a:pt x="95" y="81"/>
                    <a:pt x="90" y="85"/>
                    <a:pt x="85" y="85"/>
                  </a:cubicBezTo>
                  <a:cubicBezTo>
                    <a:pt x="10" y="85"/>
                    <a:pt x="10" y="85"/>
                    <a:pt x="10" y="85"/>
                  </a:cubicBezTo>
                  <a:cubicBezTo>
                    <a:pt x="5" y="85"/>
                    <a:pt x="0" y="81"/>
                    <a:pt x="0" y="76"/>
                  </a:cubicBezTo>
                  <a:cubicBezTo>
                    <a:pt x="0" y="10"/>
                    <a:pt x="0" y="10"/>
                    <a:pt x="0" y="10"/>
                  </a:cubicBezTo>
                  <a:cubicBezTo>
                    <a:pt x="0" y="4"/>
                    <a:pt x="5" y="0"/>
                    <a:pt x="10" y="0"/>
                  </a:cubicBezTo>
                  <a:close/>
                  <a:moveTo>
                    <a:pt x="48" y="38"/>
                  </a:moveTo>
                  <a:cubicBezTo>
                    <a:pt x="45" y="38"/>
                    <a:pt x="43" y="41"/>
                    <a:pt x="43" y="44"/>
                  </a:cubicBezTo>
                  <a:cubicBezTo>
                    <a:pt x="43" y="47"/>
                    <a:pt x="45" y="50"/>
                    <a:pt x="48" y="50"/>
                  </a:cubicBezTo>
                  <a:cubicBezTo>
                    <a:pt x="51" y="50"/>
                    <a:pt x="54" y="47"/>
                    <a:pt x="54" y="44"/>
                  </a:cubicBezTo>
                  <a:cubicBezTo>
                    <a:pt x="54" y="41"/>
                    <a:pt x="51" y="38"/>
                    <a:pt x="48" y="38"/>
                  </a:cubicBezTo>
                  <a:close/>
                  <a:moveTo>
                    <a:pt x="42" y="36"/>
                  </a:moveTo>
                  <a:cubicBezTo>
                    <a:pt x="44" y="35"/>
                    <a:pt x="46" y="34"/>
                    <a:pt x="48" y="34"/>
                  </a:cubicBezTo>
                  <a:cubicBezTo>
                    <a:pt x="50" y="34"/>
                    <a:pt x="52" y="35"/>
                    <a:pt x="54" y="36"/>
                  </a:cubicBezTo>
                  <a:cubicBezTo>
                    <a:pt x="57" y="30"/>
                    <a:pt x="57" y="30"/>
                    <a:pt x="57" y="30"/>
                  </a:cubicBezTo>
                  <a:cubicBezTo>
                    <a:pt x="64" y="19"/>
                    <a:pt x="64" y="19"/>
                    <a:pt x="64" y="19"/>
                  </a:cubicBezTo>
                  <a:cubicBezTo>
                    <a:pt x="59" y="16"/>
                    <a:pt x="54" y="14"/>
                    <a:pt x="48" y="14"/>
                  </a:cubicBezTo>
                  <a:cubicBezTo>
                    <a:pt x="43" y="14"/>
                    <a:pt x="37" y="16"/>
                    <a:pt x="33" y="19"/>
                  </a:cubicBezTo>
                  <a:cubicBezTo>
                    <a:pt x="39" y="30"/>
                    <a:pt x="39" y="30"/>
                    <a:pt x="39" y="30"/>
                  </a:cubicBezTo>
                  <a:cubicBezTo>
                    <a:pt x="42" y="36"/>
                    <a:pt x="42" y="36"/>
                    <a:pt x="42" y="36"/>
                  </a:cubicBezTo>
                  <a:close/>
                  <a:moveTo>
                    <a:pt x="58" y="43"/>
                  </a:moveTo>
                  <a:cubicBezTo>
                    <a:pt x="58" y="45"/>
                    <a:pt x="58" y="47"/>
                    <a:pt x="57" y="49"/>
                  </a:cubicBezTo>
                  <a:cubicBezTo>
                    <a:pt x="56" y="51"/>
                    <a:pt x="54" y="52"/>
                    <a:pt x="53" y="53"/>
                  </a:cubicBezTo>
                  <a:cubicBezTo>
                    <a:pt x="56" y="59"/>
                    <a:pt x="56" y="59"/>
                    <a:pt x="56" y="59"/>
                  </a:cubicBezTo>
                  <a:cubicBezTo>
                    <a:pt x="62" y="70"/>
                    <a:pt x="62" y="70"/>
                    <a:pt x="62" y="70"/>
                  </a:cubicBezTo>
                  <a:cubicBezTo>
                    <a:pt x="67" y="67"/>
                    <a:pt x="71" y="64"/>
                    <a:pt x="74" y="59"/>
                  </a:cubicBezTo>
                  <a:cubicBezTo>
                    <a:pt x="77" y="54"/>
                    <a:pt x="78" y="48"/>
                    <a:pt x="78" y="43"/>
                  </a:cubicBezTo>
                  <a:cubicBezTo>
                    <a:pt x="65" y="43"/>
                    <a:pt x="65" y="43"/>
                    <a:pt x="65" y="43"/>
                  </a:cubicBezTo>
                  <a:cubicBezTo>
                    <a:pt x="58" y="43"/>
                    <a:pt x="58" y="43"/>
                    <a:pt x="58" y="43"/>
                  </a:cubicBezTo>
                  <a:close/>
                  <a:moveTo>
                    <a:pt x="44" y="53"/>
                  </a:moveTo>
                  <a:cubicBezTo>
                    <a:pt x="42" y="52"/>
                    <a:pt x="41" y="51"/>
                    <a:pt x="40" y="49"/>
                  </a:cubicBezTo>
                  <a:cubicBezTo>
                    <a:pt x="39" y="47"/>
                    <a:pt x="38" y="45"/>
                    <a:pt x="38" y="43"/>
                  </a:cubicBezTo>
                  <a:cubicBezTo>
                    <a:pt x="31" y="43"/>
                    <a:pt x="31" y="43"/>
                    <a:pt x="31" y="43"/>
                  </a:cubicBezTo>
                  <a:cubicBezTo>
                    <a:pt x="19" y="43"/>
                    <a:pt x="19" y="43"/>
                    <a:pt x="19" y="43"/>
                  </a:cubicBezTo>
                  <a:cubicBezTo>
                    <a:pt x="19" y="49"/>
                    <a:pt x="20" y="54"/>
                    <a:pt x="23" y="59"/>
                  </a:cubicBezTo>
                  <a:cubicBezTo>
                    <a:pt x="26" y="64"/>
                    <a:pt x="30" y="68"/>
                    <a:pt x="34" y="70"/>
                  </a:cubicBezTo>
                  <a:cubicBezTo>
                    <a:pt x="41" y="59"/>
                    <a:pt x="41" y="59"/>
                    <a:pt x="41" y="59"/>
                  </a:cubicBezTo>
                  <a:lnTo>
                    <a:pt x="44" y="53"/>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p:nvPr/>
          </p:nvSpPr>
          <p:spPr>
            <a:xfrm>
              <a:off x="1827940" y="5108418"/>
              <a:ext cx="5334794" cy="492443"/>
            </a:xfrm>
            <a:prstGeom prst="rect">
              <a:avLst/>
            </a:prstGeom>
            <a:noFill/>
          </p:spPr>
          <p:txBody>
            <a:bodyPr wrap="none" lIns="0" tIns="0" rIns="0" bIns="0" rtlCol="0">
              <a:spAutoFit/>
            </a:body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弘扬法治精神、树立法律权威</a:t>
              </a:r>
            </a:p>
          </p:txBody>
        </p:sp>
      </p:grpSp>
    </p:spTree>
    <p:extLst>
      <p:ext uri="{BB962C8B-B14F-4D97-AF65-F5344CB8AC3E}">
        <p14:creationId xmlns:p14="http://schemas.microsoft.com/office/powerpoint/2010/main" val="41724773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2050" name="文本框 2"/>
          <p:cNvSpPr txBox="1">
            <a:spLocks noChangeArrowheads="1"/>
          </p:cNvSpPr>
          <p:nvPr>
            <p:custDataLst>
              <p:tags r:id="rId2"/>
            </p:custDataLst>
          </p:nvPr>
        </p:nvSpPr>
        <p:spPr bwMode="auto">
          <a:xfrm>
            <a:off x="2952413" y="2449016"/>
            <a:ext cx="1695986" cy="15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199" b="1"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三</a:t>
            </a:r>
          </a:p>
        </p:txBody>
      </p:sp>
      <p:cxnSp>
        <p:nvCxnSpPr>
          <p:cNvPr id="7" name="直接连接符 6"/>
          <p:cNvCxnSpPr/>
          <p:nvPr>
            <p:custDataLst>
              <p:tags r:id="rId3"/>
            </p:custDataLst>
          </p:nvPr>
        </p:nvCxnSpPr>
        <p:spPr>
          <a:xfrm>
            <a:off x="6205337" y="361632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05340" y="2748641"/>
            <a:ext cx="4468132" cy="830997"/>
          </a:xfrm>
          <a:prstGeom prst="rect">
            <a:avLst/>
          </a:prstGeom>
        </p:spPr>
        <p:txBody>
          <a:bodyPr wrap="square" lIns="0" tIns="0" rIns="0" bIns="0">
            <a:spAutoFit/>
          </a:bodyPr>
          <a:lstStyle/>
          <a:p>
            <a:r>
              <a:rPr lang="zh-CN" altLang="en-US" sz="5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法治思维</a:t>
            </a:r>
          </a:p>
        </p:txBody>
      </p:sp>
    </p:spTree>
    <p:custDataLst>
      <p:tags r:id="rId1"/>
    </p:custDataLst>
    <p:extLst>
      <p:ext uri="{BB962C8B-B14F-4D97-AF65-F5344CB8AC3E}">
        <p14:creationId xmlns:p14="http://schemas.microsoft.com/office/powerpoint/2010/main" val="1735012155"/>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with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1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5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750" fill="hold"/>
                                            <p:tgtEl>
                                              <p:spTgt spid="16"/>
                                            </p:tgtEl>
                                            <p:attrNameLst>
                                              <p:attrName>ppt_x</p:attrName>
                                            </p:attrNameLst>
                                          </p:cBhvr>
                                          <p:tavLst>
                                            <p:tav tm="0">
                                              <p:val>
                                                <p:strVal val="#ppt_x"/>
                                              </p:val>
                                            </p:tav>
                                            <p:tav tm="100000">
                                              <p:val>
                                                <p:strVal val="#ppt_x"/>
                                              </p:val>
                                            </p:tav>
                                          </p:tavLst>
                                        </p:anim>
                                        <p:anim calcmode="lin" valueType="num">
                                          <p:cBhvr additive="base">
                                            <p:cTn id="8" dur="1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750" fill="hold"/>
                                            <p:tgtEl>
                                              <p:spTgt spid="17"/>
                                            </p:tgtEl>
                                            <p:attrNameLst>
                                              <p:attrName>ppt_x</p:attrName>
                                            </p:attrNameLst>
                                          </p:cBhvr>
                                          <p:tavLst>
                                            <p:tav tm="0">
                                              <p:val>
                                                <p:strVal val="#ppt_x"/>
                                              </p:val>
                                            </p:tav>
                                            <p:tav tm="100000">
                                              <p:val>
                                                <p:strVal val="#ppt_x"/>
                                              </p:val>
                                            </p:tav>
                                          </p:tavLst>
                                        </p:anim>
                                        <p:anim calcmode="lin" valueType="num">
                                          <p:cBhvr additive="base">
                                            <p:cTn id="12" dur="1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50" grpId="0"/>
          <p:bldP spid="8"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125141" y="2175977"/>
            <a:ext cx="10791872" cy="3848141"/>
          </a:xfrm>
          <a:prstGeom prst="rect">
            <a:avLst/>
          </a:prstGeom>
          <a:noFill/>
          <a:ln w="9525">
            <a:noFill/>
            <a:miter lim="800000"/>
            <a:headEnd/>
            <a:tailEnd/>
          </a:ln>
          <a:effectLst/>
        </p:spPr>
        <p:txBody>
          <a:bodyPr lIns="114803" tIns="57401" rIns="114803" bIns="57401"/>
          <a:lstStyle/>
          <a:p>
            <a:pPr indent="837126" algn="just">
              <a:spcBef>
                <a:spcPct val="20000"/>
              </a:spcBef>
              <a:buClr>
                <a:schemeClr val="hlink"/>
              </a:buClr>
              <a:defRPr/>
            </a:pPr>
            <a:r>
              <a:rPr lang="zh-CN" altLang="en-US" sz="4000" dirty="0">
                <a:latin typeface="华文楷体" pitchFamily="2" charset="-122"/>
                <a:ea typeface="华文楷体" pitchFamily="2" charset="-122"/>
              </a:rPr>
              <a:t>以宪法、法律为最高权威</a:t>
            </a:r>
          </a:p>
          <a:p>
            <a:pPr indent="837126" algn="just">
              <a:spcBef>
                <a:spcPct val="20000"/>
              </a:spcBef>
              <a:buClr>
                <a:schemeClr val="hlink"/>
              </a:buClr>
              <a:defRPr/>
            </a:pPr>
            <a:r>
              <a:rPr lang="zh-CN" altLang="en-US" sz="4000" dirty="0">
                <a:latin typeface="华文楷体" pitchFamily="2" charset="-122"/>
                <a:ea typeface="华文楷体" pitchFamily="2" charset="-122"/>
              </a:rPr>
              <a:t>追求以独立、平等而自由的人为主体</a:t>
            </a:r>
            <a:endParaRPr lang="en-US" altLang="zh-CN" sz="4000" dirty="0">
              <a:latin typeface="华文楷体" pitchFamily="2" charset="-122"/>
              <a:ea typeface="华文楷体" pitchFamily="2" charset="-122"/>
            </a:endParaRPr>
          </a:p>
          <a:p>
            <a:pPr indent="837126" algn="just">
              <a:spcBef>
                <a:spcPct val="20000"/>
              </a:spcBef>
              <a:buClr>
                <a:schemeClr val="hlink"/>
              </a:buClr>
              <a:defRPr/>
            </a:pPr>
            <a:r>
              <a:rPr lang="zh-CN" altLang="en-US" sz="4000" dirty="0">
                <a:latin typeface="华文楷体" pitchFamily="2" charset="-122"/>
                <a:ea typeface="华文楷体" pitchFamily="2" charset="-122"/>
              </a:rPr>
              <a:t>充分尊重和保护人的基本权利和尊严</a:t>
            </a:r>
            <a:endParaRPr lang="en-US" altLang="zh-CN" sz="4000" dirty="0">
              <a:latin typeface="华文楷体" pitchFamily="2" charset="-122"/>
              <a:ea typeface="华文楷体" pitchFamily="2" charset="-122"/>
            </a:endParaRPr>
          </a:p>
          <a:p>
            <a:pPr indent="837126" algn="just">
              <a:spcBef>
                <a:spcPct val="20000"/>
              </a:spcBef>
              <a:buClr>
                <a:schemeClr val="hlink"/>
              </a:buClr>
              <a:defRPr/>
            </a:pPr>
            <a:r>
              <a:rPr lang="zh-CN" altLang="en-US" sz="4000" dirty="0">
                <a:latin typeface="华文楷体" pitchFamily="2" charset="-122"/>
                <a:ea typeface="华文楷体" pitchFamily="2" charset="-122"/>
              </a:rPr>
              <a:t>法律是人民控制并限制公权力的工具</a:t>
            </a:r>
            <a:endParaRPr lang="en-US" altLang="zh-CN" sz="4000" dirty="0">
              <a:latin typeface="华文楷体" pitchFamily="2" charset="-122"/>
              <a:ea typeface="华文楷体" pitchFamily="2" charset="-122"/>
            </a:endParaRPr>
          </a:p>
        </p:txBody>
      </p:sp>
      <p:grpSp>
        <p:nvGrpSpPr>
          <p:cNvPr id="6" name="组合 38"/>
          <p:cNvGrpSpPr>
            <a:grpSpLocks/>
          </p:cNvGrpSpPr>
          <p:nvPr/>
        </p:nvGrpSpPr>
        <p:grpSpPr bwMode="auto">
          <a:xfrm>
            <a:off x="252439" y="267960"/>
            <a:ext cx="9766845" cy="687867"/>
            <a:chOff x="928662" y="1459611"/>
            <a:chExt cx="6944628" cy="651439"/>
          </a:xfrm>
        </p:grpSpPr>
        <p:grpSp>
          <p:nvGrpSpPr>
            <p:cNvPr id="7" name="组合 36"/>
            <p:cNvGrpSpPr>
              <a:grpSpLocks/>
            </p:cNvGrpSpPr>
            <p:nvPr/>
          </p:nvGrpSpPr>
          <p:grpSpPr bwMode="auto">
            <a:xfrm>
              <a:off x="928662" y="1643050"/>
              <a:ext cx="6944628" cy="468000"/>
              <a:chOff x="928662" y="1643050"/>
              <a:chExt cx="6944628" cy="468000"/>
            </a:xfrm>
          </p:grpSpPr>
          <p:cxnSp>
            <p:nvCxnSpPr>
              <p:cNvPr id="9" name="直接连接符 8"/>
              <p:cNvCxnSpPr/>
              <p:nvPr/>
            </p:nvCxnSpPr>
            <p:spPr>
              <a:xfrm flipV="1">
                <a:off x="1357245" y="2057141"/>
                <a:ext cx="6516045" cy="1427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8662" y="1643311"/>
                <a:ext cx="468266" cy="4677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500" i="1" dirty="0">
                  <a:solidFill>
                    <a:schemeClr val="accent1"/>
                  </a:solidFill>
                  <a:latin typeface="Bernard MT Condensed" pitchFamily="18" charset="0"/>
                </a:endParaRPr>
              </a:p>
            </p:txBody>
          </p:sp>
        </p:grpSp>
        <p:sp>
          <p:nvSpPr>
            <p:cNvPr id="8" name="TextBox 37"/>
            <p:cNvSpPr txBox="1">
              <a:spLocks noChangeArrowheads="1"/>
            </p:cNvSpPr>
            <p:nvPr/>
          </p:nvSpPr>
          <p:spPr bwMode="auto">
            <a:xfrm>
              <a:off x="1500166" y="1459611"/>
              <a:ext cx="6286544" cy="597529"/>
            </a:xfrm>
            <a:prstGeom prst="rect">
              <a:avLst/>
            </a:prstGeom>
            <a:noFill/>
            <a:ln w="9525">
              <a:noFill/>
              <a:miter lim="800000"/>
              <a:headEnd/>
              <a:tailEnd/>
            </a:ln>
          </p:spPr>
          <p:txBody>
            <a:bodyPr>
              <a:spAutoFit/>
            </a:bodyPr>
            <a:lstStyle/>
            <a:p>
              <a:r>
                <a:rPr lang="zh-CN" altLang="en-US" sz="3500" dirty="0">
                  <a:solidFill>
                    <a:schemeClr val="accent1"/>
                  </a:solidFill>
                  <a:latin typeface="微软雅黑"/>
                  <a:ea typeface="微软雅黑"/>
                  <a:cs typeface="微软雅黑"/>
                </a:rPr>
                <a:t>（一）现代法治理念</a:t>
              </a:r>
            </a:p>
          </p:txBody>
        </p:sp>
      </p:grpSp>
    </p:spTree>
    <p:extLst>
      <p:ext uri="{BB962C8B-B14F-4D97-AF65-F5344CB8AC3E}">
        <p14:creationId xmlns:p14="http://schemas.microsoft.com/office/powerpoint/2010/main" val="122935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62529" y="1541203"/>
            <a:ext cx="10834954" cy="2885912"/>
          </a:xfrm>
          <a:prstGeom prst="rect">
            <a:avLst/>
          </a:prstGeom>
        </p:spPr>
        <p:txBody>
          <a:bodyPr wrap="square" lIns="114803" tIns="57401" rIns="114803" bIns="57401">
            <a:spAutoFit/>
          </a:bodyPr>
          <a:lstStyle/>
          <a:p>
            <a:pPr>
              <a:lnSpc>
                <a:spcPct val="150000"/>
              </a:lnSpc>
            </a:pPr>
            <a:r>
              <a:rPr lang="zh-CN" altLang="en-US" sz="4000" dirty="0">
                <a:latin typeface="微软雅黑" pitchFamily="34" charset="-122"/>
                <a:ea typeface="微软雅黑" pitchFamily="34" charset="-122"/>
              </a:rPr>
              <a:t>法治思维是指以法治价值和法治精神为导向，运用法律原则、法律规则、法律方法思考和处理问题的思维模式</a:t>
            </a:r>
          </a:p>
        </p:txBody>
      </p:sp>
      <p:grpSp>
        <p:nvGrpSpPr>
          <p:cNvPr id="9" name="组合 38"/>
          <p:cNvGrpSpPr>
            <a:grpSpLocks/>
          </p:cNvGrpSpPr>
          <p:nvPr/>
        </p:nvGrpSpPr>
        <p:grpSpPr bwMode="auto">
          <a:xfrm>
            <a:off x="860006" y="597957"/>
            <a:ext cx="9766845" cy="688624"/>
            <a:chOff x="928662" y="1458894"/>
            <a:chExt cx="6944628" cy="652156"/>
          </a:xfrm>
        </p:grpSpPr>
        <p:grpSp>
          <p:nvGrpSpPr>
            <p:cNvPr id="10" name="组合 36"/>
            <p:cNvGrpSpPr>
              <a:grpSpLocks/>
            </p:cNvGrpSpPr>
            <p:nvPr/>
          </p:nvGrpSpPr>
          <p:grpSpPr bwMode="auto">
            <a:xfrm>
              <a:off x="928662" y="1643050"/>
              <a:ext cx="6944628" cy="468000"/>
              <a:chOff x="928662" y="1643050"/>
              <a:chExt cx="6944628" cy="468000"/>
            </a:xfrm>
          </p:grpSpPr>
          <p:cxnSp>
            <p:nvCxnSpPr>
              <p:cNvPr id="12" name="直接连接符 11"/>
              <p:cNvCxnSpPr/>
              <p:nvPr/>
            </p:nvCxnSpPr>
            <p:spPr>
              <a:xfrm flipV="1">
                <a:off x="1357245" y="2057141"/>
                <a:ext cx="6516045" cy="1427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8662" y="1643311"/>
                <a:ext cx="468266" cy="4677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500" i="1" dirty="0">
                  <a:solidFill>
                    <a:schemeClr val="accent1"/>
                  </a:solidFill>
                  <a:latin typeface="Bernard MT Condensed" pitchFamily="18" charset="0"/>
                </a:endParaRPr>
              </a:p>
            </p:txBody>
          </p:sp>
        </p:grpSp>
        <p:sp>
          <p:nvSpPr>
            <p:cNvPr id="11" name="TextBox 37"/>
            <p:cNvSpPr txBox="1">
              <a:spLocks noChangeArrowheads="1"/>
            </p:cNvSpPr>
            <p:nvPr/>
          </p:nvSpPr>
          <p:spPr bwMode="auto">
            <a:xfrm>
              <a:off x="1500166" y="1458894"/>
              <a:ext cx="6286544" cy="597529"/>
            </a:xfrm>
            <a:prstGeom prst="rect">
              <a:avLst/>
            </a:prstGeom>
            <a:noFill/>
            <a:ln w="9525">
              <a:noFill/>
              <a:miter lim="800000"/>
              <a:headEnd/>
              <a:tailEnd/>
            </a:ln>
          </p:spPr>
          <p:txBody>
            <a:bodyPr>
              <a:spAutoFit/>
            </a:bodyPr>
            <a:lstStyle/>
            <a:p>
              <a:r>
                <a:rPr lang="zh-CN" altLang="en-US" sz="3500" dirty="0">
                  <a:solidFill>
                    <a:schemeClr val="accent1"/>
                  </a:solidFill>
                  <a:latin typeface="微软雅黑"/>
                  <a:ea typeface="微软雅黑"/>
                  <a:cs typeface="微软雅黑"/>
                </a:rPr>
                <a:t>（二）法治思维的含义</a:t>
              </a:r>
            </a:p>
          </p:txBody>
        </p:sp>
      </p:grpSp>
      <p:sp>
        <p:nvSpPr>
          <p:cNvPr id="14" name="矩形 13"/>
          <p:cNvSpPr/>
          <p:nvPr/>
        </p:nvSpPr>
        <p:spPr>
          <a:xfrm>
            <a:off x="1189288" y="4732908"/>
            <a:ext cx="5873153" cy="1160183"/>
          </a:xfrm>
          <a:prstGeom prst="rect">
            <a:avLst/>
          </a:prstGeom>
        </p:spPr>
        <p:txBody>
          <a:bodyPr wrap="square" lIns="114803" tIns="57401" rIns="114803" bIns="57401">
            <a:spAutoFit/>
          </a:bodyPr>
          <a:lstStyle/>
          <a:p>
            <a:pPr>
              <a:lnSpc>
                <a:spcPct val="150000"/>
              </a:lnSpc>
            </a:pPr>
            <a:r>
              <a:rPr lang="zh-CN" altLang="en-US" sz="5000" dirty="0">
                <a:latin typeface="华文楷体" panose="02010600040101010101" pitchFamily="2" charset="-122"/>
                <a:ea typeface="华文楷体" panose="02010600040101010101" pitchFamily="2" charset="-122"/>
              </a:rPr>
              <a:t>高级法律意识</a:t>
            </a:r>
          </a:p>
        </p:txBody>
      </p:sp>
    </p:spTree>
    <p:extLst>
      <p:ext uri="{BB962C8B-B14F-4D97-AF65-F5344CB8AC3E}">
        <p14:creationId xmlns:p14="http://schemas.microsoft.com/office/powerpoint/2010/main" val="4177994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812751" y="1312069"/>
            <a:ext cx="10791870" cy="4032448"/>
          </a:xfrm>
          <a:prstGeom prst="rect">
            <a:avLst/>
          </a:prstGeom>
          <a:noFill/>
          <a:ln w="9525">
            <a:noFill/>
            <a:miter lim="800000"/>
            <a:headEnd/>
            <a:tailEnd/>
          </a:ln>
          <a:effectLst/>
        </p:spPr>
        <p:txBody>
          <a:bodyPr lIns="114803" tIns="57401" rIns="114803" bIns="57401"/>
          <a:lstStyle/>
          <a:p>
            <a:pPr indent="837126" algn="just">
              <a:lnSpc>
                <a:spcPct val="150000"/>
              </a:lnSpc>
              <a:spcBef>
                <a:spcPct val="20000"/>
              </a:spcBef>
              <a:buClr>
                <a:schemeClr val="hlink"/>
              </a:buClr>
              <a:defRPr/>
            </a:pPr>
            <a:r>
              <a:rPr lang="zh-CN" altLang="en-US" sz="2800" dirty="0">
                <a:latin typeface="微软雅黑" panose="020B0503020204020204" pitchFamily="34" charset="-122"/>
                <a:ea typeface="微软雅黑" panose="020B0503020204020204" pitchFamily="34" charset="-122"/>
              </a:rPr>
              <a:t>更加值得注意的是，如此重大的新闻，只放在了第四条口播，而且只有短短的</a:t>
            </a:r>
            <a:r>
              <a:rPr lang="en-US" altLang="zh-CN" sz="2800" dirty="0">
                <a:latin typeface="微软雅黑" panose="020B0503020204020204" pitchFamily="34" charset="-122"/>
                <a:ea typeface="微软雅黑" panose="020B0503020204020204" pitchFamily="34" charset="-122"/>
              </a:rPr>
              <a:t>18</a:t>
            </a:r>
            <a:r>
              <a:rPr lang="zh-CN" altLang="en-US" sz="2800" dirty="0">
                <a:latin typeface="微软雅黑" panose="020B0503020204020204" pitchFamily="34" charset="-122"/>
                <a:ea typeface="微软雅黑" panose="020B0503020204020204" pitchFamily="34" charset="-122"/>
              </a:rPr>
              <a:t>秒钟，因为有一条更加重要的新闻被安排在第一条播出：中共中央政治局决定今年</a:t>
            </a:r>
            <a:r>
              <a:rPr lang="en-US" altLang="zh-CN" sz="2800" dirty="0">
                <a:latin typeface="微软雅黑" panose="020B0503020204020204" pitchFamily="34" charset="-122"/>
                <a:ea typeface="微软雅黑" panose="020B0503020204020204" pitchFamily="34" charset="-122"/>
              </a:rPr>
              <a:t>10</a:t>
            </a:r>
            <a:r>
              <a:rPr lang="zh-CN" altLang="en-US" sz="2800" dirty="0">
                <a:latin typeface="微软雅黑" panose="020B0503020204020204" pitchFamily="34" charset="-122"/>
                <a:ea typeface="微软雅黑" panose="020B0503020204020204" pitchFamily="34" charset="-122"/>
              </a:rPr>
              <a:t>月在北京召开第十八届四中全会，主要议程是研究全面推进依法治国重大问题。</a:t>
            </a:r>
            <a:endParaRPr lang="en-US" altLang="zh-CN" sz="2800" dirty="0">
              <a:latin typeface="微软雅黑" panose="020B0503020204020204" pitchFamily="34" charset="-122"/>
              <a:ea typeface="微软雅黑" panose="020B0503020204020204" pitchFamily="34" charset="-122"/>
            </a:endParaRPr>
          </a:p>
          <a:p>
            <a:pPr indent="837126" algn="just">
              <a:lnSpc>
                <a:spcPct val="150000"/>
              </a:lnSpc>
              <a:spcBef>
                <a:spcPct val="20000"/>
              </a:spcBef>
              <a:buClr>
                <a:schemeClr val="hlink"/>
              </a:buClr>
              <a:defRPr/>
            </a:pPr>
            <a:r>
              <a:rPr lang="zh-CN" altLang="en-US" sz="2800" dirty="0">
                <a:latin typeface="微软雅黑" panose="020B0503020204020204" pitchFamily="34" charset="-122"/>
                <a:ea typeface="微软雅黑" panose="020B0503020204020204" pitchFamily="34" charset="-122"/>
              </a:rPr>
              <a:t>此前中央也曾专门研究过依法治国问题，但基本都停留在政治局集体学习层面，</a:t>
            </a:r>
            <a:r>
              <a:rPr lang="zh-CN" altLang="en-US" sz="2800" dirty="0">
                <a:solidFill>
                  <a:srgbClr val="FF0000"/>
                </a:solidFill>
                <a:latin typeface="微软雅黑" panose="020B0503020204020204" pitchFamily="34" charset="-122"/>
                <a:ea typeface="微软雅黑" panose="020B0503020204020204" pitchFamily="34" charset="-122"/>
              </a:rPr>
              <a:t>在党的全会上专题讨论，尚属首次</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2004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idx="4294967295"/>
          </p:nvPr>
        </p:nvSpPr>
        <p:spPr>
          <a:xfrm>
            <a:off x="956767" y="1168053"/>
            <a:ext cx="8465344" cy="856938"/>
          </a:xfrm>
          <a:solidFill>
            <a:schemeClr val="accent1"/>
          </a:solidFill>
          <a:ln>
            <a:solidFill>
              <a:srgbClr val="000000"/>
            </a:solidFill>
            <a:miter lim="800000"/>
            <a:headEnd/>
            <a:tailEnd/>
          </a:ln>
        </p:spPr>
        <p:txBody>
          <a:bodyPr/>
          <a:lstStyle/>
          <a:p>
            <a:r>
              <a:rPr lang="zh-CN" altLang="en-US" sz="3500" b="1" dirty="0">
                <a:solidFill>
                  <a:srgbClr val="FFFFFF"/>
                </a:solidFill>
                <a:latin typeface="微软雅黑" pitchFamily="34" charset="-122"/>
                <a:ea typeface="微软雅黑" pitchFamily="34" charset="-122"/>
              </a:rPr>
              <a:t>十八届四中全会决议：全面推进依法治国</a:t>
            </a:r>
          </a:p>
        </p:txBody>
      </p:sp>
      <p:sp>
        <p:nvSpPr>
          <p:cNvPr id="4" name="矩形 3">
            <a:extLst>
              <a:ext uri="{FF2B5EF4-FFF2-40B4-BE49-F238E27FC236}">
                <a16:creationId xmlns:a16="http://schemas.microsoft.com/office/drawing/2014/main" id="{03D1D328-6996-4237-B92F-EA9A99D2563A}"/>
              </a:ext>
            </a:extLst>
          </p:cNvPr>
          <p:cNvSpPr/>
          <p:nvPr/>
        </p:nvSpPr>
        <p:spPr>
          <a:xfrm>
            <a:off x="1481027" y="2464197"/>
            <a:ext cx="7416824" cy="2959965"/>
          </a:xfrm>
          <a:prstGeom prst="rect">
            <a:avLst/>
          </a:prstGeom>
        </p:spPr>
        <p:txBody>
          <a:bodyPr wrap="square" lIns="91427" tIns="45714" rIns="91427" bIns="4571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677" indent="-1825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529" indent="-368251"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380" indent="-5539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232" indent="-739676"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695"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2833"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199972"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111"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nSpc>
                <a:spcPct val="150000"/>
              </a:lnSpc>
            </a:pPr>
            <a:r>
              <a:rPr lang="zh-CN" altLang="en-US" sz="3200">
                <a:latin typeface="微软雅黑" pitchFamily="34" charset="-122"/>
                <a:ea typeface="微软雅黑" pitchFamily="34" charset="-122"/>
              </a:rPr>
              <a:t>总目标：建设中国特色社会主义法治体系，建设社会主义法治国家</a:t>
            </a:r>
            <a:endParaRPr lang="en-US" altLang="zh-CN" sz="3200">
              <a:latin typeface="微软雅黑" pitchFamily="34" charset="-122"/>
              <a:ea typeface="微软雅黑" pitchFamily="34" charset="-122"/>
            </a:endParaRPr>
          </a:p>
          <a:p>
            <a:pPr>
              <a:lnSpc>
                <a:spcPct val="150000"/>
              </a:lnSpc>
            </a:pPr>
            <a:endParaRPr lang="en-US" altLang="zh-CN" sz="3200">
              <a:latin typeface="微软雅黑" pitchFamily="34" charset="-122"/>
              <a:ea typeface="微软雅黑" pitchFamily="34" charset="-122"/>
            </a:endParaRPr>
          </a:p>
          <a:p>
            <a:pPr>
              <a:lnSpc>
                <a:spcPct val="150000"/>
              </a:lnSpc>
            </a:pPr>
            <a:r>
              <a:rPr lang="zh-CN" altLang="en-US" sz="3200">
                <a:latin typeface="微软雅黑" pitchFamily="34" charset="-122"/>
                <a:ea typeface="微软雅黑" pitchFamily="34" charset="-122"/>
              </a:rPr>
              <a:t>领导力量：坚持党的领导</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185846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AutoShape 13"/>
          <p:cNvSpPr>
            <a:spLocks noChangeArrowheads="1"/>
          </p:cNvSpPr>
          <p:nvPr/>
        </p:nvSpPr>
        <p:spPr bwMode="auto">
          <a:xfrm>
            <a:off x="7500938" y="4686382"/>
            <a:ext cx="3964781" cy="428469"/>
          </a:xfrm>
          <a:prstGeom prst="roundRect">
            <a:avLst>
              <a:gd name="adj" fmla="val 16667"/>
            </a:avLst>
          </a:prstGeom>
          <a:gradFill rotWithShape="1">
            <a:gsLst>
              <a:gs pos="0">
                <a:srgbClr val="DFDEFE"/>
              </a:gs>
              <a:gs pos="100000">
                <a:srgbClr val="8787FE"/>
              </a:gs>
            </a:gsLst>
            <a:lin ang="5400000" scaled="1"/>
          </a:gradFill>
          <a:ln w="9525">
            <a:solidFill>
              <a:srgbClr val="8787FE"/>
            </a:solidFill>
            <a:round/>
            <a:headEnd/>
            <a:tailEnd/>
          </a:ln>
        </p:spPr>
        <p:txBody>
          <a:bodyPr wrap="none" lIns="96414" tIns="48210" rIns="96414" bIns="48210" anchor="ctr"/>
          <a:lstStyle/>
          <a:p>
            <a:pPr algn="ctr" latinLnBrk="1"/>
            <a:r>
              <a:rPr lang="en-US" altLang="zh-CN" sz="2400" b="1" dirty="0">
                <a:latin typeface="+mn-ea"/>
                <a:ea typeface="+mn-ea"/>
              </a:rPr>
              <a:t>2014</a:t>
            </a:r>
            <a:r>
              <a:rPr lang="zh-CN" altLang="en-US" sz="2400" b="1" dirty="0">
                <a:latin typeface="+mn-ea"/>
                <a:ea typeface="+mn-ea"/>
              </a:rPr>
              <a:t>年十八届四中全会召开</a:t>
            </a:r>
            <a:endParaRPr lang="en-US" altLang="zh-CN" sz="2400" b="1" dirty="0">
              <a:latin typeface="+mn-ea"/>
              <a:ea typeface="+mn-ea"/>
            </a:endParaRPr>
          </a:p>
        </p:txBody>
      </p:sp>
      <p:sp>
        <p:nvSpPr>
          <p:cNvPr id="7176" name="AutoShape 14"/>
          <p:cNvSpPr>
            <a:spLocks noChangeArrowheads="1"/>
          </p:cNvSpPr>
          <p:nvPr/>
        </p:nvSpPr>
        <p:spPr bwMode="auto">
          <a:xfrm>
            <a:off x="857250" y="5757555"/>
            <a:ext cx="3536156" cy="428469"/>
          </a:xfrm>
          <a:prstGeom prst="roundRect">
            <a:avLst>
              <a:gd name="adj" fmla="val 16667"/>
            </a:avLst>
          </a:prstGeom>
          <a:gradFill rotWithShape="1">
            <a:gsLst>
              <a:gs pos="0">
                <a:srgbClr val="D4F1DE"/>
              </a:gs>
              <a:gs pos="100000">
                <a:srgbClr val="73E79B"/>
              </a:gs>
            </a:gsLst>
            <a:lin ang="5400000" scaled="1"/>
          </a:gradFill>
          <a:ln w="9525">
            <a:solidFill>
              <a:srgbClr val="73E79B"/>
            </a:solidFill>
            <a:round/>
            <a:headEnd/>
            <a:tailEnd/>
          </a:ln>
        </p:spPr>
        <p:txBody>
          <a:bodyPr wrap="none" lIns="96414" tIns="48210" rIns="96414" bIns="48210" anchor="ctr"/>
          <a:lstStyle/>
          <a:p>
            <a:pPr algn="ctr" latinLnBrk="1"/>
            <a:r>
              <a:rPr lang="en-US" altLang="zh-CN" sz="2400" b="1" dirty="0">
                <a:latin typeface="+mn-ea"/>
                <a:ea typeface="+mn-ea"/>
              </a:rPr>
              <a:t>1985</a:t>
            </a:r>
            <a:r>
              <a:rPr lang="zh-CN" altLang="en-US" sz="2400" b="1" dirty="0">
                <a:latin typeface="+mn-ea"/>
                <a:ea typeface="+mn-ea"/>
              </a:rPr>
              <a:t>年人民大会堂两会</a:t>
            </a:r>
            <a:endParaRPr lang="en-US" altLang="zh-CN" sz="2400" b="1" dirty="0">
              <a:latin typeface="+mn-ea"/>
              <a:ea typeface="+mn-ea"/>
            </a:endParaRPr>
          </a:p>
        </p:txBody>
      </p:sp>
      <p:sp>
        <p:nvSpPr>
          <p:cNvPr id="7177" name="Text Box 12"/>
          <p:cNvSpPr txBox="1">
            <a:spLocks noChangeArrowheads="1"/>
          </p:cNvSpPr>
          <p:nvPr/>
        </p:nvSpPr>
        <p:spPr bwMode="auto">
          <a:xfrm>
            <a:off x="1285875" y="2974738"/>
            <a:ext cx="2571750" cy="18700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3999"/>
                    </a:schemeClr>
                  </a:outerShdw>
                </a:effectLst>
              </a14:hiddenEffects>
            </a:ext>
          </a:extLst>
        </p:spPr>
        <p:txBody>
          <a:bodyPr lIns="96414" tIns="48210" rIns="96414" bIns="48210">
            <a:spAutoFit/>
          </a:bodyP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r>
              <a:rPr lang="zh-CN" altLang="en-US" sz="2200" dirty="0"/>
              <a:t>外国记者采访彭真委员长：“委员长，在中国，执政党和法律，到底哪一个大呀？</a:t>
            </a:r>
            <a:r>
              <a:rPr lang="zh-CN" altLang="en-US" sz="2500" dirty="0"/>
              <a:t>”</a:t>
            </a:r>
          </a:p>
        </p:txBody>
      </p:sp>
      <p:sp>
        <p:nvSpPr>
          <p:cNvPr id="7179" name="Text Box 12"/>
          <p:cNvSpPr txBox="1">
            <a:spLocks noChangeArrowheads="1"/>
          </p:cNvSpPr>
          <p:nvPr/>
        </p:nvSpPr>
        <p:spPr bwMode="auto">
          <a:xfrm>
            <a:off x="4179094" y="2546268"/>
            <a:ext cx="2678906" cy="14817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3999"/>
                    </a:schemeClr>
                  </a:outerShdw>
                </a:effectLst>
              </a14:hiddenEffects>
            </a:ext>
          </a:extLst>
        </p:spPr>
        <p:txBody>
          <a:bodyPr lIns="96414" tIns="48210" rIns="96414" bIns="48210">
            <a:spAutoFit/>
          </a:bodyP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r>
              <a:rPr lang="zh-CN" altLang="en-US" sz="2200" dirty="0"/>
              <a:t>有记者采访人大副委员长周谷城：“在中国到底是党大还是法大？”</a:t>
            </a:r>
          </a:p>
        </p:txBody>
      </p:sp>
      <p:sp>
        <p:nvSpPr>
          <p:cNvPr id="7180" name="Text Box 12"/>
          <p:cNvSpPr txBox="1">
            <a:spLocks noChangeArrowheads="1"/>
          </p:cNvSpPr>
          <p:nvPr/>
        </p:nvSpPr>
        <p:spPr bwMode="auto">
          <a:xfrm>
            <a:off x="7179469" y="2010682"/>
            <a:ext cx="3429000" cy="1265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3999"/>
                    </a:schemeClr>
                  </a:outerShdw>
                </a:effectLst>
              </a14:hiddenEffects>
            </a:ext>
          </a:extLst>
        </p:spPr>
        <p:txBody>
          <a:bodyPr lIns="96414" tIns="48210" rIns="96414" bIns="48210">
            <a:spAutoFit/>
          </a:bodyP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r>
              <a:rPr lang="zh-CN" altLang="en-US" sz="2500" dirty="0"/>
              <a:t>十八届四中全会，“党大还是法大”的讨论达到一个新高潮</a:t>
            </a:r>
          </a:p>
        </p:txBody>
      </p:sp>
      <p:sp>
        <p:nvSpPr>
          <p:cNvPr id="7181" name="AutoShape 13"/>
          <p:cNvSpPr>
            <a:spLocks noChangeArrowheads="1"/>
          </p:cNvSpPr>
          <p:nvPr/>
        </p:nvSpPr>
        <p:spPr bwMode="auto">
          <a:xfrm>
            <a:off x="4500563" y="5436203"/>
            <a:ext cx="3964781" cy="428469"/>
          </a:xfrm>
          <a:prstGeom prst="roundRect">
            <a:avLst>
              <a:gd name="adj" fmla="val 16667"/>
            </a:avLst>
          </a:prstGeom>
          <a:solidFill>
            <a:srgbClr val="8AC6CD"/>
          </a:solidFill>
          <a:ln w="9525">
            <a:solidFill>
              <a:srgbClr val="8787FE"/>
            </a:solidFill>
            <a:round/>
            <a:headEnd/>
            <a:tailEnd/>
          </a:ln>
        </p:spPr>
        <p:txBody>
          <a:bodyPr wrap="none" lIns="96414" tIns="48210" rIns="96414" bIns="48210" anchor="ctr"/>
          <a:lstStyle/>
          <a:p>
            <a:pPr algn="ctr" latinLnBrk="1"/>
            <a:r>
              <a:rPr lang="en-US" altLang="zh-CN" sz="2400" b="1" dirty="0">
                <a:latin typeface="+mn-ea"/>
                <a:ea typeface="+mn-ea"/>
              </a:rPr>
              <a:t>1988</a:t>
            </a:r>
            <a:r>
              <a:rPr lang="zh-CN" altLang="en-US" sz="2400" b="1" dirty="0">
                <a:latin typeface="+mn-ea"/>
                <a:ea typeface="+mn-ea"/>
              </a:rPr>
              <a:t>年人民大会党两会</a:t>
            </a:r>
            <a:endParaRPr lang="en-US" altLang="zh-CN" sz="2400" b="1" dirty="0">
              <a:latin typeface="+mn-ea"/>
              <a:ea typeface="+mn-ea"/>
            </a:endParaRPr>
          </a:p>
        </p:txBody>
      </p:sp>
      <p:sp>
        <p:nvSpPr>
          <p:cNvPr id="9" name="矩形 6">
            <a:extLst>
              <a:ext uri="{FF2B5EF4-FFF2-40B4-BE49-F238E27FC236}">
                <a16:creationId xmlns:a16="http://schemas.microsoft.com/office/drawing/2014/main" id="{A2A839DD-076A-42A6-AA1E-8FB1A2661B74}"/>
              </a:ext>
            </a:extLst>
          </p:cNvPr>
          <p:cNvSpPr>
            <a:spLocks noChangeArrowheads="1"/>
          </p:cNvSpPr>
          <p:nvPr/>
        </p:nvSpPr>
        <p:spPr bwMode="auto">
          <a:xfrm>
            <a:off x="1928812" y="79503"/>
            <a:ext cx="9001125" cy="930581"/>
          </a:xfrm>
          <a:prstGeom prst="rect">
            <a:avLst/>
          </a:prstGeom>
          <a:noFill/>
          <a:ln>
            <a:noFill/>
          </a:ln>
          <a:effectLst>
            <a:outerShdw blurRad="63500" sx="102000" sy="102000" algn="ctr" rotWithShape="0">
              <a:srgbClr val="000000">
                <a:alpha val="39000"/>
              </a:srgbClr>
            </a:outerShdw>
          </a:effectLst>
        </p:spPr>
        <p:txBody>
          <a:bodyPr lIns="128565" tIns="64282" rIns="128565" bIns="64282" anchor="ctr"/>
          <a:lstStyle/>
          <a:p>
            <a:pPr algn="ctr"/>
            <a:r>
              <a:rPr lang="zh-CN" altLang="en-US" sz="3900" dirty="0">
                <a:latin typeface="微软雅黑" pitchFamily="34" charset="-122"/>
                <a:ea typeface="微软雅黑" pitchFamily="34" charset="-122"/>
              </a:rPr>
              <a:t>理论界的质疑声</a:t>
            </a:r>
          </a:p>
        </p:txBody>
      </p:sp>
      <p:sp>
        <p:nvSpPr>
          <p:cNvPr id="10" name="Text Box 6">
            <a:extLst>
              <a:ext uri="{FF2B5EF4-FFF2-40B4-BE49-F238E27FC236}">
                <a16:creationId xmlns:a16="http://schemas.microsoft.com/office/drawing/2014/main" id="{E03DC734-7864-4069-BEC3-851582FC5B9F}"/>
              </a:ext>
            </a:extLst>
          </p:cNvPr>
          <p:cNvSpPr txBox="1">
            <a:spLocks noChangeArrowheads="1"/>
          </p:cNvSpPr>
          <p:nvPr/>
        </p:nvSpPr>
        <p:spPr bwMode="auto">
          <a:xfrm>
            <a:off x="0" y="941043"/>
            <a:ext cx="9644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pPr algn="ctr"/>
            <a:r>
              <a:rPr lang="zh-CN" altLang="en-US" sz="2800" b="0" dirty="0">
                <a:latin typeface="微软雅黑" pitchFamily="34" charset="-122"/>
                <a:ea typeface="微软雅黑" pitchFamily="34" charset="-122"/>
                <a:cs typeface="Arial" pitchFamily="34" charset="0"/>
              </a:rPr>
              <a:t>既然强调法治，强调宪法法律至上，为何还要加上坚持党的领导？</a:t>
            </a:r>
            <a:endParaRPr lang="en-US" altLang="zh-CN" sz="2800" b="0" dirty="0">
              <a:latin typeface="微软雅黑" pitchFamily="34" charset="-122"/>
              <a:ea typeface="微软雅黑" pitchFamily="34" charset="-122"/>
              <a:cs typeface="Arial" pitchFamily="34" charset="0"/>
            </a:endParaRPr>
          </a:p>
          <a:p>
            <a:pPr algn="ctr"/>
            <a:r>
              <a:rPr lang="zh-CN" altLang="en-US" sz="2800" b="0" dirty="0">
                <a:solidFill>
                  <a:srgbClr val="FF0000"/>
                </a:solidFill>
                <a:latin typeface="微软雅黑" pitchFamily="34" charset="-122"/>
                <a:ea typeface="微软雅黑" pitchFamily="34" charset="-122"/>
                <a:cs typeface="Arial" pitchFamily="34" charset="0"/>
              </a:rPr>
              <a:t>究竟在我国是党大还是法大？</a:t>
            </a:r>
          </a:p>
        </p:txBody>
      </p:sp>
      <p:sp>
        <p:nvSpPr>
          <p:cNvPr id="15" name="矩形 11">
            <a:extLst>
              <a:ext uri="{FF2B5EF4-FFF2-40B4-BE49-F238E27FC236}">
                <a16:creationId xmlns:a16="http://schemas.microsoft.com/office/drawing/2014/main" id="{30497A2D-9C29-4B8F-9A86-0280BFB580F3}"/>
              </a:ext>
            </a:extLst>
          </p:cNvPr>
          <p:cNvSpPr>
            <a:spLocks noChangeArrowheads="1"/>
          </p:cNvSpPr>
          <p:nvPr/>
        </p:nvSpPr>
        <p:spPr bwMode="auto">
          <a:xfrm>
            <a:off x="6213351" y="5988526"/>
            <a:ext cx="2064991" cy="1068941"/>
          </a:xfrm>
          <a:prstGeom prst="rect">
            <a:avLst/>
          </a:prstGeom>
          <a:solidFill>
            <a:schemeClr val="bg1"/>
          </a:solidFill>
          <a:ln w="25400" cmpd="sng">
            <a:solidFill>
              <a:schemeClr val="bg1"/>
            </a:solidFill>
            <a:miter lim="800000"/>
            <a:headEnd/>
            <a:tailEnd/>
          </a:ln>
          <a:effectLst>
            <a:outerShdw blurRad="63500" sx="102000" sy="102000" algn="ctr" rotWithShape="0">
              <a:srgbClr val="000000">
                <a:alpha val="39000"/>
              </a:srgbClr>
            </a:outerShdw>
          </a:effectLst>
        </p:spPr>
        <p:txBody>
          <a:bodyPr lIns="128565" tIns="64282" rIns="128565" bIns="64282" anchor="ctr"/>
          <a:lstStyle/>
          <a:p>
            <a:pPr algn="ctr">
              <a:buFont typeface="Arial" charset="0"/>
              <a:buNone/>
              <a:defRPr/>
            </a:pPr>
            <a:r>
              <a:rPr lang="zh-CN" altLang="en-US" sz="3400" dirty="0">
                <a:latin typeface="微软雅黑" pitchFamily="34" charset="-122"/>
                <a:ea typeface="微软雅黑" pitchFamily="34" charset="-122"/>
                <a:cs typeface="黑体" charset="0"/>
              </a:rPr>
              <a:t>虚置法律</a:t>
            </a:r>
          </a:p>
        </p:txBody>
      </p:sp>
      <p:sp>
        <p:nvSpPr>
          <p:cNvPr id="16" name="矩形 12">
            <a:extLst>
              <a:ext uri="{FF2B5EF4-FFF2-40B4-BE49-F238E27FC236}">
                <a16:creationId xmlns:a16="http://schemas.microsoft.com/office/drawing/2014/main" id="{EE591617-2717-4DA3-80C9-7763C69EDF33}"/>
              </a:ext>
            </a:extLst>
          </p:cNvPr>
          <p:cNvSpPr>
            <a:spLocks noChangeArrowheads="1"/>
          </p:cNvSpPr>
          <p:nvPr/>
        </p:nvSpPr>
        <p:spPr bwMode="auto">
          <a:xfrm>
            <a:off x="8805639" y="5881129"/>
            <a:ext cx="2064991" cy="1071173"/>
          </a:xfrm>
          <a:prstGeom prst="rect">
            <a:avLst/>
          </a:prstGeom>
          <a:solidFill>
            <a:schemeClr val="bg1"/>
          </a:solidFill>
          <a:ln w="25400" cmpd="sng">
            <a:solidFill>
              <a:schemeClr val="bg1"/>
            </a:solidFill>
            <a:miter lim="800000"/>
            <a:headEnd/>
            <a:tailEnd/>
          </a:ln>
          <a:effectLst>
            <a:outerShdw blurRad="63500" sx="102000" sy="102000" algn="ctr" rotWithShape="0">
              <a:srgbClr val="000000">
                <a:alpha val="39000"/>
              </a:srgbClr>
            </a:outerShdw>
          </a:effectLst>
        </p:spPr>
        <p:txBody>
          <a:bodyPr lIns="128565" tIns="64282" rIns="128565" bIns="64282" anchor="ctr"/>
          <a:lstStyle/>
          <a:p>
            <a:pPr algn="ctr"/>
            <a:r>
              <a:rPr lang="zh-CN" altLang="en-US" sz="3400" dirty="0">
                <a:latin typeface="微软雅黑" pitchFamily="34" charset="-122"/>
                <a:ea typeface="微软雅黑" pitchFamily="34" charset="-122"/>
              </a:rPr>
              <a:t>取消领导</a:t>
            </a:r>
          </a:p>
        </p:txBody>
      </p:sp>
    </p:spTree>
    <p:extLst>
      <p:ext uri="{BB962C8B-B14F-4D97-AF65-F5344CB8AC3E}">
        <p14:creationId xmlns:p14="http://schemas.microsoft.com/office/powerpoint/2010/main" val="2563297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linds(horizontal)">
                                      <p:cBhvr>
                                        <p:cTn id="12" dur="500"/>
                                        <p:tgtEl>
                                          <p:spTgt spid="7177"/>
                                        </p:tgtEl>
                                      </p:cBhvr>
                                    </p:animEffect>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181"/>
                                        </p:tgtEl>
                                        <p:attrNameLst>
                                          <p:attrName>style.visibility</p:attrName>
                                        </p:attrNameLst>
                                      </p:cBhvr>
                                      <p:to>
                                        <p:strVal val="visible"/>
                                      </p:to>
                                    </p:set>
                                    <p:anim calcmode="lin" valueType="num">
                                      <p:cBhvr additive="base">
                                        <p:cTn id="16" dur="500" fill="hold"/>
                                        <p:tgtEl>
                                          <p:spTgt spid="7181"/>
                                        </p:tgtEl>
                                        <p:attrNameLst>
                                          <p:attrName>ppt_x</p:attrName>
                                        </p:attrNameLst>
                                      </p:cBhvr>
                                      <p:tavLst>
                                        <p:tav tm="0">
                                          <p:val>
                                            <p:strVal val="#ppt_x"/>
                                          </p:val>
                                        </p:tav>
                                        <p:tav tm="100000">
                                          <p:val>
                                            <p:strVal val="#ppt_x"/>
                                          </p:val>
                                        </p:tav>
                                      </p:tavLst>
                                    </p:anim>
                                    <p:anim calcmode="lin" valueType="num">
                                      <p:cBhvr additive="base">
                                        <p:cTn id="17" dur="500" fill="hold"/>
                                        <p:tgtEl>
                                          <p:spTgt spid="7181"/>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7179"/>
                                        </p:tgtEl>
                                        <p:attrNameLst>
                                          <p:attrName>style.visibility</p:attrName>
                                        </p:attrNameLst>
                                      </p:cBhvr>
                                      <p:to>
                                        <p:strVal val="visible"/>
                                      </p:to>
                                    </p:set>
                                    <p:animEffect transition="in" filter="blinds(horizontal)">
                                      <p:cBhvr>
                                        <p:cTn id="21" dur="500"/>
                                        <p:tgtEl>
                                          <p:spTgt spid="7179"/>
                                        </p:tgtEl>
                                      </p:cBhvr>
                                    </p:animEffect>
                                  </p:childTnLst>
                                </p:cTn>
                              </p:par>
                            </p:childTnLst>
                          </p:cTn>
                        </p:par>
                        <p:par>
                          <p:cTn id="22" fill="hold" nodeType="afterGroup">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7180"/>
                                        </p:tgtEl>
                                        <p:attrNameLst>
                                          <p:attrName>style.visibility</p:attrName>
                                        </p:attrNameLst>
                                      </p:cBhvr>
                                      <p:to>
                                        <p:strVal val="visible"/>
                                      </p:to>
                                    </p:set>
                                    <p:animEffect transition="in" filter="blinds(horizontal)">
                                      <p:cBhvr>
                                        <p:cTn id="30" dur="500"/>
                                        <p:tgtEl>
                                          <p:spTgt spid="718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P spid="7176" grpId="0" animBg="1" autoUpdateAnimBg="0"/>
      <p:bldP spid="7177" grpId="0" animBg="1" autoUpdateAnimBg="0"/>
      <p:bldP spid="7179" grpId="0" animBg="1" autoUpdateAnimBg="0"/>
      <p:bldP spid="7180" grpId="0" animBg="1" autoUpdateAnimBg="0"/>
      <p:bldP spid="7181" grpId="0" animBg="1" autoUpdateAnimBg="0"/>
      <p:bldP spid="9" grpId="0" animBg="1" autoUpdateAnimBg="0"/>
      <p:bldP spid="15" grpId="0" animBg="1" autoUpdateAnimBg="0"/>
      <p:bldP spid="1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a:extLst>
              <a:ext uri="{FF2B5EF4-FFF2-40B4-BE49-F238E27FC236}">
                <a16:creationId xmlns:a16="http://schemas.microsoft.com/office/drawing/2014/main" id="{744A5DD6-43E0-4ADC-A7AB-52165D915310}"/>
              </a:ext>
            </a:extLst>
          </p:cNvPr>
          <p:cNvSpPr txBox="1">
            <a:spLocks noChangeArrowheads="1"/>
          </p:cNvSpPr>
          <p:nvPr/>
        </p:nvSpPr>
        <p:spPr bwMode="auto">
          <a:xfrm>
            <a:off x="2181878" y="1743963"/>
            <a:ext cx="696515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r>
              <a:rPr lang="en-US" altLang="zh-CN"/>
              <a:t>	</a:t>
            </a:r>
            <a:r>
              <a:rPr lang="zh-CN" altLang="en-US"/>
              <a:t>中国</a:t>
            </a:r>
            <a:r>
              <a:rPr lang="zh-CN" altLang="en-US" dirty="0"/>
              <a:t>新民主主义革命的胜利和社会主义事业的成就，是</a:t>
            </a:r>
            <a:r>
              <a:rPr lang="zh-CN" altLang="en-US" dirty="0">
                <a:solidFill>
                  <a:srgbClr val="FF0000"/>
                </a:solidFill>
              </a:rPr>
              <a:t>中国共产党领导</a:t>
            </a:r>
            <a:r>
              <a:rPr lang="zh-CN" altLang="en-US" dirty="0"/>
              <a:t>中国各族人民，在马克思列宁主义、毛泽东思想的指引下，坚持真理，修正</a:t>
            </a:r>
            <a:r>
              <a:rPr lang="zh-CN" altLang="en-US"/>
              <a:t>错误，战胜</a:t>
            </a:r>
            <a:r>
              <a:rPr lang="zh-CN" altLang="en-US" dirty="0"/>
              <a:t>许多艰难险阻而取得</a:t>
            </a:r>
            <a:r>
              <a:rPr lang="zh-CN" altLang="en-US"/>
              <a:t>的。</a:t>
            </a:r>
            <a:endParaRPr lang="en-US" altLang="zh-CN" dirty="0"/>
          </a:p>
          <a:p>
            <a:r>
              <a:rPr lang="en-US" altLang="zh-CN" dirty="0"/>
              <a:t>	</a:t>
            </a:r>
            <a:r>
              <a:rPr lang="zh-CN" altLang="en-US"/>
              <a:t>中国</a:t>
            </a:r>
            <a:r>
              <a:rPr lang="zh-CN" altLang="en-US" dirty="0"/>
              <a:t>各族人民将继续在</a:t>
            </a:r>
            <a:r>
              <a:rPr lang="zh-CN" altLang="en-US" dirty="0">
                <a:solidFill>
                  <a:srgbClr val="FF0000"/>
                </a:solidFill>
              </a:rPr>
              <a:t>中国共产党领导</a:t>
            </a:r>
            <a:r>
              <a:rPr lang="zh-CN" altLang="en-US" dirty="0"/>
              <a:t>下，在马克思列宁主义、毛泽东思想、邓小平理论和“三个代表”重要思想指引下，坚持人民民主专政，坚持社会主义道路，坚持改革开放，不断完善社会主义的各项制度，</a:t>
            </a:r>
            <a:r>
              <a:rPr lang="en-US" altLang="zh-CN" dirty="0"/>
              <a:t>……</a:t>
            </a:r>
            <a:r>
              <a:rPr lang="zh-CN" altLang="en-US" dirty="0"/>
              <a:t>，把我国建设成为富强、民主、文明的社会主义国家。</a:t>
            </a:r>
          </a:p>
        </p:txBody>
      </p:sp>
    </p:spTree>
    <p:extLst>
      <p:ext uri="{BB962C8B-B14F-4D97-AF65-F5344CB8AC3E}">
        <p14:creationId xmlns:p14="http://schemas.microsoft.com/office/powerpoint/2010/main" val="269254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txBox="1">
            <a:spLocks noChangeArrowheads="1"/>
          </p:cNvSpPr>
          <p:nvPr/>
        </p:nvSpPr>
        <p:spPr bwMode="auto">
          <a:xfrm>
            <a:off x="1604839" y="1960141"/>
            <a:ext cx="6107906" cy="4068225"/>
          </a:xfrm>
          <a:prstGeom prst="rect">
            <a:avLst/>
          </a:prstGeom>
          <a:noFill/>
          <a:ln w="19050">
            <a:noFill/>
            <a:miter lim="800000"/>
            <a:headEnd/>
            <a:tailEnd/>
          </a:ln>
        </p:spPr>
        <p:txBody>
          <a:bodyPr lIns="128565" tIns="64282" rIns="128565" bIns="64282"/>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pPr>
              <a:spcBef>
                <a:spcPct val="20000"/>
              </a:spcBef>
            </a:pPr>
            <a:r>
              <a:rPr lang="en-US" altLang="zh-CN" sz="2500" dirty="0"/>
              <a:t>    </a:t>
            </a:r>
            <a:r>
              <a:rPr lang="zh-CN" altLang="en-US" sz="2800" dirty="0"/>
              <a:t>全面推进依法治国这件大事能不能办好，</a:t>
            </a:r>
            <a:r>
              <a:rPr lang="zh-CN" altLang="en-US" sz="2800" dirty="0">
                <a:solidFill>
                  <a:srgbClr val="F2001C"/>
                </a:solidFill>
              </a:rPr>
              <a:t>最关键的是方向是不是正确、政治保证是不是坚强有力，具体讲就是要坚持党的领导</a:t>
            </a:r>
            <a:r>
              <a:rPr lang="zh-CN" altLang="en-US" sz="2800" dirty="0"/>
              <a:t>，坚持中国特色社会主义制度，贯彻中国特色社会主义法治</a:t>
            </a:r>
            <a:r>
              <a:rPr lang="zh-CN" altLang="en-US" sz="2800"/>
              <a:t>理论。</a:t>
            </a:r>
            <a:endParaRPr lang="zh-CN" altLang="en-US" sz="2800" dirty="0"/>
          </a:p>
        </p:txBody>
      </p:sp>
      <p:sp>
        <p:nvSpPr>
          <p:cNvPr id="11268" name="Rectangle 2"/>
          <p:cNvSpPr txBox="1">
            <a:spLocks noChangeArrowheads="1"/>
          </p:cNvSpPr>
          <p:nvPr/>
        </p:nvSpPr>
        <p:spPr bwMode="auto">
          <a:xfrm>
            <a:off x="2036887" y="736005"/>
            <a:ext cx="9001125" cy="42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3000"/>
                    </a:schemeClr>
                  </a:outerShdw>
                </a:effectLst>
              </a14:hiddenEffects>
            </a:ext>
          </a:extLst>
        </p:spPr>
        <p:txBody>
          <a:bodyPr lIns="128565" tIns="64282" rIns="128565" bIns="64282" anchor="ctr"/>
          <a:lstStyle>
            <a:lvl1pPr>
              <a:defRPr sz="2400" b="1">
                <a:solidFill>
                  <a:schemeClr val="tx1"/>
                </a:solidFill>
                <a:latin typeface="黑体" pitchFamily="49" charset="-122"/>
                <a:ea typeface="黑体" pitchFamily="49" charset="-122"/>
              </a:defRPr>
            </a:lvl1pPr>
            <a:lvl2pPr marL="742950" indent="-285750">
              <a:defRPr sz="2400" b="1">
                <a:solidFill>
                  <a:schemeClr val="tx1"/>
                </a:solidFill>
                <a:latin typeface="黑体" pitchFamily="49" charset="-122"/>
                <a:ea typeface="黑体" pitchFamily="49" charset="-122"/>
              </a:defRPr>
            </a:lvl2pPr>
            <a:lvl3pPr marL="1143000" indent="-228600">
              <a:defRPr sz="2400" b="1">
                <a:solidFill>
                  <a:schemeClr val="tx1"/>
                </a:solidFill>
                <a:latin typeface="黑体" pitchFamily="49" charset="-122"/>
                <a:ea typeface="黑体" pitchFamily="49" charset="-122"/>
              </a:defRPr>
            </a:lvl3pPr>
            <a:lvl4pPr marL="1600200" indent="-228600">
              <a:defRPr sz="2400" b="1">
                <a:solidFill>
                  <a:schemeClr val="tx1"/>
                </a:solidFill>
                <a:latin typeface="黑体" pitchFamily="49" charset="-122"/>
                <a:ea typeface="黑体" pitchFamily="49" charset="-122"/>
              </a:defRPr>
            </a:lvl4pPr>
            <a:lvl5pPr marL="2057400" indent="-228600">
              <a:defRPr sz="2400" b="1">
                <a:solidFill>
                  <a:schemeClr val="tx1"/>
                </a:solidFill>
                <a:latin typeface="黑体" pitchFamily="49" charset="-122"/>
                <a:ea typeface="黑体" pitchFamily="49" charset="-122"/>
              </a:defRPr>
            </a:lvl5pPr>
            <a:lvl6pPr marL="25146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6pPr>
            <a:lvl7pPr marL="29718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7pPr>
            <a:lvl8pPr marL="34290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8pPr>
            <a:lvl9pPr marL="3886200" indent="-228600" fontAlgn="base">
              <a:spcBef>
                <a:spcPct val="50000"/>
              </a:spcBef>
              <a:spcAft>
                <a:spcPct val="0"/>
              </a:spcAft>
              <a:buFont typeface="Arial" pitchFamily="34" charset="0"/>
              <a:defRPr sz="2400" b="1">
                <a:solidFill>
                  <a:schemeClr val="tx1"/>
                </a:solidFill>
                <a:latin typeface="黑体" pitchFamily="49" charset="-122"/>
                <a:ea typeface="黑体" pitchFamily="49" charset="-122"/>
              </a:defRPr>
            </a:lvl9pPr>
          </a:lstStyle>
          <a:p>
            <a:pPr algn="ctr">
              <a:spcBef>
                <a:spcPct val="0"/>
              </a:spcBef>
            </a:pPr>
            <a:r>
              <a:rPr lang="zh-CN" altLang="en-US" sz="3600" dirty="0">
                <a:solidFill>
                  <a:srgbClr val="000000"/>
                </a:solidFill>
                <a:latin typeface="微软雅黑" pitchFamily="34" charset="-122"/>
                <a:ea typeface="微软雅黑" pitchFamily="34" charset="-122"/>
              </a:rPr>
              <a:t>取消党的领导是自掘坟墓</a:t>
            </a:r>
            <a:endParaRPr lang="zh-CN" altLang="en-US" sz="360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3031354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normAutofit/>
          </a:bodyPr>
          <a:lstStyle/>
          <a:p>
            <a:r>
              <a:rPr lang="zh-CN" altLang="en-US" sz="3600" b="1" dirty="0">
                <a:latin typeface="微软雅黑" pitchFamily="34" charset="-122"/>
                <a:ea typeface="微软雅黑" pitchFamily="34" charset="-122"/>
              </a:rPr>
              <a:t>强力政党是后发现代化国家高制度化水平的有力保障</a:t>
            </a:r>
          </a:p>
        </p:txBody>
      </p:sp>
      <p:sp>
        <p:nvSpPr>
          <p:cNvPr id="36866" name="AutoShape 6" descr="90243795_7"/>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67" name="AutoShape 8" descr="90243795_7"/>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68" name="AutoShape 10" descr="01300000214331123053352161302"/>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69" name="AutoShape 12" descr="20090106053233453"/>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0" name="AutoShape 14" descr="20090106053233453"/>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1" name="AutoShape 16" descr="20090106053233453"/>
          <p:cNvSpPr>
            <a:spLocks noChangeAspect="1" noChangeArrowheads="1"/>
          </p:cNvSpPr>
          <p:nvPr/>
        </p:nvSpPr>
        <p:spPr bwMode="auto">
          <a:xfrm>
            <a:off x="4647902" y="4378420"/>
            <a:ext cx="2973586" cy="4445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3" name="AutoShape 20" descr="b25d99017581aca4277fb5da"/>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4" name="AutoShape 22" descr="c79af67316a1451fa82e7eeb3d73a323_th"/>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8" name="Rectangle 6"/>
          <p:cNvSpPr>
            <a:spLocks noChangeArrowheads="1"/>
          </p:cNvSpPr>
          <p:nvPr/>
        </p:nvSpPr>
        <p:spPr bwMode="auto">
          <a:xfrm>
            <a:off x="873993" y="2140667"/>
            <a:ext cx="6650385" cy="3889526"/>
          </a:xfrm>
          <a:prstGeom prst="rect">
            <a:avLst/>
          </a:prstGeom>
          <a:noFill/>
          <a:ln w="15875">
            <a:noFill/>
            <a:miter lim="800000"/>
            <a:headEnd/>
            <a:tailEnd/>
          </a:ln>
        </p:spPr>
        <p:txBody>
          <a:bodyPr wrap="square">
            <a:spAutoFit/>
          </a:bodyPr>
          <a:lstStyle/>
          <a:p>
            <a:pPr>
              <a:lnSpc>
                <a:spcPct val="150000"/>
              </a:lnSpc>
            </a:pPr>
            <a:r>
              <a:rPr lang="zh-CN" altLang="en-US" sz="2800" dirty="0">
                <a:latin typeface="微软雅黑" pitchFamily="34" charset="-122"/>
                <a:ea typeface="微软雅黑" pitchFamily="34" charset="-122"/>
              </a:rPr>
              <a:t>    一个现代化中政治体系的安定，取决其</a:t>
            </a:r>
            <a:r>
              <a:rPr lang="zh-CN" altLang="en-US" sz="2800" dirty="0">
                <a:solidFill>
                  <a:srgbClr val="DD0035"/>
                </a:solidFill>
                <a:latin typeface="微软雅黑" pitchFamily="34" charset="-122"/>
                <a:ea typeface="微软雅黑" pitchFamily="34" charset="-122"/>
              </a:rPr>
              <a:t>政党的力量</a:t>
            </a:r>
            <a:r>
              <a:rPr lang="zh-CN" altLang="en-US" sz="2800" dirty="0">
                <a:latin typeface="微软雅黑" pitchFamily="34" charset="-122"/>
                <a:ea typeface="微软雅黑" pitchFamily="34" charset="-122"/>
              </a:rPr>
              <a:t>。一个强大的政党能使群众的支持制度化。政党的力量反映了大众支持的范围和制度化水平。</a:t>
            </a:r>
            <a:r>
              <a:rPr lang="zh-CN" altLang="en-US" sz="2800" dirty="0">
                <a:solidFill>
                  <a:srgbClr val="F2001C"/>
                </a:solidFill>
                <a:latin typeface="微软雅黑" pitchFamily="34" charset="-122"/>
                <a:ea typeface="微软雅黑" pitchFamily="34" charset="-122"/>
              </a:rPr>
              <a:t>凡达到目前和预料到的高水平政治安定的发展中国家，莫不至少有一个强有力的</a:t>
            </a:r>
            <a:r>
              <a:rPr lang="zh-CN" altLang="en-US" sz="2800">
                <a:solidFill>
                  <a:srgbClr val="F2001C"/>
                </a:solidFill>
                <a:latin typeface="微软雅黑" pitchFamily="34" charset="-122"/>
                <a:ea typeface="微软雅黑" pitchFamily="34" charset="-122"/>
              </a:rPr>
              <a:t>政党。</a:t>
            </a:r>
            <a:endParaRPr lang="en-US" altLang="zh-CN" sz="2800" dirty="0">
              <a:latin typeface="楷体" pitchFamily="49" charset="-122"/>
              <a:ea typeface="楷体" pitchFamily="49" charset="-122"/>
            </a:endParaRPr>
          </a:p>
        </p:txBody>
      </p:sp>
      <p:sp>
        <p:nvSpPr>
          <p:cNvPr id="36876" name="AutoShape 27" descr="u=4257460976,2360705565&amp;fm=23&amp;gp=0"/>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
        <p:nvSpPr>
          <p:cNvPr id="36877" name="AutoShape 29" descr="082e5f06ea8615c52f8a01"/>
          <p:cNvSpPr>
            <a:spLocks noChangeAspect="1" noChangeArrowheads="1"/>
          </p:cNvSpPr>
          <p:nvPr/>
        </p:nvSpPr>
        <p:spPr bwMode="auto">
          <a:xfrm>
            <a:off x="6215063" y="3400974"/>
            <a:ext cx="428625" cy="42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65" tIns="64282" rIns="128565" bIns="64282"/>
          <a:lstStyle/>
          <a:p>
            <a:endParaRPr lang="zh-CN" altLang="en-US"/>
          </a:p>
        </p:txBody>
      </p:sp>
    </p:spTree>
    <p:extLst>
      <p:ext uri="{BB962C8B-B14F-4D97-AF65-F5344CB8AC3E}">
        <p14:creationId xmlns:p14="http://schemas.microsoft.com/office/powerpoint/2010/main" val="17881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ormAutofit/>
          </a:bodyPr>
          <a:lstStyle/>
          <a:p>
            <a:r>
              <a:rPr lang="zh-CN" altLang="en-US" sz="3600" b="1" dirty="0">
                <a:latin typeface="微软雅黑" pitchFamily="34" charset="-122"/>
                <a:ea typeface="微软雅黑" pitchFamily="34" charset="-122"/>
              </a:rPr>
              <a:t>中国共产党与民主法治的发展</a:t>
            </a:r>
          </a:p>
        </p:txBody>
      </p:sp>
      <p:sp>
        <p:nvSpPr>
          <p:cNvPr id="37891" name="Rectangle 6"/>
          <p:cNvSpPr>
            <a:spLocks noChangeArrowheads="1"/>
          </p:cNvSpPr>
          <p:nvPr/>
        </p:nvSpPr>
        <p:spPr bwMode="auto">
          <a:xfrm>
            <a:off x="884760" y="2320181"/>
            <a:ext cx="7473428" cy="3280682"/>
          </a:xfrm>
          <a:prstGeom prst="rect">
            <a:avLst/>
          </a:prstGeom>
          <a:noFill/>
          <a:ln w="15875">
            <a:noFill/>
            <a:miter lim="800000"/>
            <a:headEnd/>
            <a:tailEnd/>
          </a:ln>
        </p:spPr>
        <p:txBody>
          <a:bodyPr wrap="square" lIns="128565" tIns="64282" rIns="128565" bIns="64282">
            <a:spAutoFit/>
          </a:bodyPr>
          <a:lstStyle/>
          <a:p>
            <a:pPr>
              <a:lnSpc>
                <a:spcPct val="150000"/>
              </a:lnSpc>
            </a:pPr>
            <a:r>
              <a:rPr lang="zh-CN" altLang="en-US" sz="2800"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新兴民主国家</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有时甚至是发展完善的民主国家</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无法跟上公民对国家高质量服务的要求是近来民主转型的致命问题。而</a:t>
            </a:r>
            <a:r>
              <a:rPr lang="zh-CN" altLang="en-US" sz="2800" dirty="0">
                <a:solidFill>
                  <a:srgbClr val="B6162D"/>
                </a:solidFill>
                <a:latin typeface="微软雅黑" pitchFamily="34" charset="-122"/>
                <a:ea typeface="微软雅黑" pitchFamily="34" charset="-122"/>
              </a:rPr>
              <a:t>中国</a:t>
            </a:r>
            <a:r>
              <a:rPr lang="zh-CN" altLang="en-US" sz="2800" dirty="0">
                <a:latin typeface="微软雅黑" pitchFamily="34" charset="-122"/>
                <a:ea typeface="微软雅黑" pitchFamily="34" charset="-122"/>
              </a:rPr>
              <a:t>和新加坡等国家正因为能够提供这些服务，</a:t>
            </a:r>
            <a:r>
              <a:rPr lang="zh-CN" altLang="en-US" sz="2800" dirty="0">
                <a:solidFill>
                  <a:srgbClr val="DD0035"/>
                </a:solidFill>
                <a:latin typeface="微软雅黑" pitchFamily="34" charset="-122"/>
                <a:ea typeface="微软雅黑" pitchFamily="34" charset="-122"/>
              </a:rPr>
              <a:t>这使得它们在世界各地的声望不断</a:t>
            </a:r>
            <a:r>
              <a:rPr lang="zh-CN" altLang="en-US" sz="2800">
                <a:solidFill>
                  <a:srgbClr val="DD0035"/>
                </a:solidFill>
                <a:latin typeface="微软雅黑" pitchFamily="34" charset="-122"/>
                <a:ea typeface="微软雅黑" pitchFamily="34" charset="-122"/>
              </a:rPr>
              <a:t>提高。</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14007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1"/>
          <p:cNvGrpSpPr>
            <a:grpSpLocks/>
          </p:cNvGrpSpPr>
          <p:nvPr/>
        </p:nvGrpSpPr>
        <p:grpSpPr bwMode="auto">
          <a:xfrm>
            <a:off x="3000375" y="1582212"/>
            <a:ext cx="8358188" cy="1086794"/>
            <a:chOff x="0" y="0"/>
            <a:chExt cx="4429001" cy="773111"/>
          </a:xfrm>
        </p:grpSpPr>
        <p:sp>
          <p:nvSpPr>
            <p:cNvPr id="44041" name="TextBox 15"/>
            <p:cNvSpPr>
              <a:spLocks noChangeArrowheads="1"/>
            </p:cNvSpPr>
            <p:nvPr/>
          </p:nvSpPr>
          <p:spPr bwMode="auto">
            <a:xfrm>
              <a:off x="210567" y="168275"/>
              <a:ext cx="4218434" cy="604836"/>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en-US" altLang="zh-CN" sz="3400">
                  <a:solidFill>
                    <a:srgbClr val="000000"/>
                  </a:solidFill>
                  <a:latin typeface="微软雅黑" pitchFamily="34" charset="-122"/>
                  <a:ea typeface="微软雅黑" pitchFamily="34" charset="-122"/>
                </a:rPr>
                <a:t>1. </a:t>
              </a:r>
              <a:r>
                <a:rPr lang="zh-CN" altLang="en-US" sz="3400">
                  <a:solidFill>
                    <a:srgbClr val="000000"/>
                  </a:solidFill>
                  <a:latin typeface="微软雅黑" pitchFamily="34" charset="-122"/>
                  <a:ea typeface="微软雅黑" pitchFamily="34" charset="-122"/>
                </a:rPr>
                <a:t>客观土壤</a:t>
              </a:r>
            </a:p>
          </p:txBody>
        </p:sp>
        <p:sp>
          <p:nvSpPr>
            <p:cNvPr id="20484" name="椭圆 5"/>
            <p:cNvSpPr>
              <a:spLocks noChangeArrowheads="1"/>
            </p:cNvSpPr>
            <p:nvPr/>
          </p:nvSpPr>
          <p:spPr bwMode="auto">
            <a:xfrm>
              <a:off x="0" y="0"/>
              <a:ext cx="373815" cy="381000"/>
            </a:xfrm>
            <a:prstGeom prst="ellipse">
              <a:avLst/>
            </a:prstGeom>
            <a:solidFill>
              <a:srgbClr val="7575D1"/>
            </a:solidFill>
            <a:ln w="76200">
              <a:solidFill>
                <a:srgbClr val="D9D9D9">
                  <a:alpha val="62999"/>
                </a:srgbClr>
              </a:solidFill>
              <a:round/>
              <a:headEnd/>
              <a:tailEnd/>
            </a:ln>
            <a:effectLst>
              <a:outerShdw blurRad="63500" sx="102000" sy="102000" algn="ctr" rotWithShape="0">
                <a:srgbClr val="000000">
                  <a:alpha val="39000"/>
                </a:srgbClr>
              </a:outerShdw>
            </a:effectLst>
          </p:spPr>
          <p:txBody>
            <a:bodyPr lIns="91436" tIns="45718" rIns="91436" bIns="45718" anchor="ctr"/>
            <a:lstStyle/>
            <a:p>
              <a:pPr algn="ctr" defTabSz="1283415">
                <a:defRPr/>
              </a:pPr>
              <a:endParaRPr lang="zh-CN" altLang="en-US" sz="4500">
                <a:solidFill>
                  <a:srgbClr val="FFFFFF"/>
                </a:solidFill>
                <a:latin typeface="Arial Black" charset="0"/>
                <a:ea typeface="黑体" charset="0"/>
                <a:cs typeface="Arial" charset="0"/>
              </a:endParaRPr>
            </a:p>
          </p:txBody>
        </p:sp>
      </p:grpSp>
      <p:grpSp>
        <p:nvGrpSpPr>
          <p:cNvPr id="20485" name="组合 32"/>
          <p:cNvGrpSpPr>
            <a:grpSpLocks/>
          </p:cNvGrpSpPr>
          <p:nvPr/>
        </p:nvGrpSpPr>
        <p:grpSpPr bwMode="auto">
          <a:xfrm>
            <a:off x="3000375" y="2867620"/>
            <a:ext cx="8358188" cy="1140352"/>
            <a:chOff x="0" y="0"/>
            <a:chExt cx="4425824" cy="811213"/>
          </a:xfrm>
        </p:grpSpPr>
        <p:sp>
          <p:nvSpPr>
            <p:cNvPr id="44039" name="TextBox 18"/>
            <p:cNvSpPr>
              <a:spLocks noChangeArrowheads="1"/>
            </p:cNvSpPr>
            <p:nvPr/>
          </p:nvSpPr>
          <p:spPr bwMode="auto">
            <a:xfrm>
              <a:off x="235240" y="206375"/>
              <a:ext cx="4190584" cy="604838"/>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en-US" altLang="zh-CN" sz="3400">
                  <a:latin typeface="微软雅黑" pitchFamily="34" charset="-122"/>
                  <a:ea typeface="微软雅黑" pitchFamily="34" charset="-122"/>
                </a:rPr>
                <a:t>2. </a:t>
              </a:r>
              <a:r>
                <a:rPr lang="en-US" altLang="en-US" sz="3400">
                  <a:solidFill>
                    <a:srgbClr val="000000"/>
                  </a:solidFill>
                  <a:latin typeface="微软雅黑" pitchFamily="34" charset="-122"/>
                  <a:ea typeface="微软雅黑" pitchFamily="34" charset="-122"/>
                </a:rPr>
                <a:t>认识</a:t>
              </a:r>
              <a:r>
                <a:rPr lang="zh-CN" altLang="en-US" sz="3400">
                  <a:solidFill>
                    <a:srgbClr val="000000"/>
                  </a:solidFill>
                  <a:latin typeface="微软雅黑" pitchFamily="34" charset="-122"/>
                  <a:ea typeface="微软雅黑" pitchFamily="34" charset="-122"/>
                </a:rPr>
                <a:t>误区</a:t>
              </a:r>
            </a:p>
          </p:txBody>
        </p:sp>
        <p:sp>
          <p:nvSpPr>
            <p:cNvPr id="20487" name="椭圆 8"/>
            <p:cNvSpPr>
              <a:spLocks noChangeArrowheads="1"/>
            </p:cNvSpPr>
            <p:nvPr/>
          </p:nvSpPr>
          <p:spPr bwMode="auto">
            <a:xfrm>
              <a:off x="0" y="0"/>
              <a:ext cx="312077" cy="379412"/>
            </a:xfrm>
            <a:prstGeom prst="ellipse">
              <a:avLst/>
            </a:prstGeom>
            <a:solidFill>
              <a:srgbClr val="A60020"/>
            </a:solidFill>
            <a:ln w="76200">
              <a:solidFill>
                <a:srgbClr val="D9D9D9">
                  <a:alpha val="62999"/>
                </a:srgbClr>
              </a:solidFill>
              <a:round/>
              <a:headEnd/>
              <a:tailEnd/>
            </a:ln>
            <a:effectLst>
              <a:outerShdw blurRad="63500" sx="102000" sy="102000" algn="ctr" rotWithShape="0">
                <a:srgbClr val="000000">
                  <a:alpha val="39000"/>
                </a:srgbClr>
              </a:outerShdw>
            </a:effectLst>
          </p:spPr>
          <p:txBody>
            <a:bodyPr lIns="91436" tIns="45718" rIns="91436" bIns="45718" anchor="ctr"/>
            <a:lstStyle/>
            <a:p>
              <a:pPr algn="ctr" defTabSz="1283415">
                <a:defRPr/>
              </a:pPr>
              <a:endParaRPr lang="zh-CN" altLang="en-US" sz="4500">
                <a:solidFill>
                  <a:srgbClr val="FFFFFF"/>
                </a:solidFill>
                <a:latin typeface="Arial Black" charset="0"/>
                <a:ea typeface="黑体" charset="0"/>
                <a:cs typeface="Arial" charset="0"/>
              </a:endParaRPr>
            </a:p>
          </p:txBody>
        </p:sp>
      </p:grpSp>
      <p:grpSp>
        <p:nvGrpSpPr>
          <p:cNvPr id="20488" name="组合 32"/>
          <p:cNvGrpSpPr>
            <a:grpSpLocks/>
          </p:cNvGrpSpPr>
          <p:nvPr/>
        </p:nvGrpSpPr>
        <p:grpSpPr bwMode="auto">
          <a:xfrm>
            <a:off x="3000375" y="4150795"/>
            <a:ext cx="8358188" cy="1142585"/>
            <a:chOff x="0" y="0"/>
            <a:chExt cx="4425824" cy="811213"/>
          </a:xfrm>
        </p:grpSpPr>
        <p:sp>
          <p:nvSpPr>
            <p:cNvPr id="44037" name="TextBox 18"/>
            <p:cNvSpPr>
              <a:spLocks noChangeArrowheads="1"/>
            </p:cNvSpPr>
            <p:nvPr/>
          </p:nvSpPr>
          <p:spPr bwMode="auto">
            <a:xfrm>
              <a:off x="235240" y="205972"/>
              <a:ext cx="4190584" cy="605241"/>
            </a:xfrm>
            <a:prstGeom prst="roundRect">
              <a:avLst>
                <a:gd name="adj" fmla="val 8176"/>
              </a:avLst>
            </a:prstGeom>
            <a:noFill/>
            <a:ln w="19050">
              <a:solidFill>
                <a:srgbClr val="A6A6A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en-US" altLang="zh-CN" sz="3400">
                  <a:solidFill>
                    <a:srgbClr val="000000"/>
                  </a:solidFill>
                  <a:latin typeface="微软雅黑" pitchFamily="34" charset="-122"/>
                  <a:ea typeface="微软雅黑" pitchFamily="34" charset="-122"/>
                </a:rPr>
                <a:t>3. </a:t>
              </a:r>
              <a:r>
                <a:rPr lang="zh-CN" altLang="en-US" sz="3400">
                  <a:solidFill>
                    <a:srgbClr val="000000"/>
                  </a:solidFill>
                  <a:latin typeface="微软雅黑" pitchFamily="34" charset="-122"/>
                  <a:ea typeface="微软雅黑" pitchFamily="34" charset="-122"/>
                </a:rPr>
                <a:t>理论贫困</a:t>
              </a:r>
            </a:p>
          </p:txBody>
        </p:sp>
        <p:sp>
          <p:nvSpPr>
            <p:cNvPr id="20490" name="椭圆 11"/>
            <p:cNvSpPr>
              <a:spLocks noChangeArrowheads="1"/>
            </p:cNvSpPr>
            <p:nvPr/>
          </p:nvSpPr>
          <p:spPr bwMode="auto">
            <a:xfrm>
              <a:off x="0" y="0"/>
              <a:ext cx="312077" cy="380256"/>
            </a:xfrm>
            <a:prstGeom prst="ellipse">
              <a:avLst/>
            </a:prstGeom>
            <a:solidFill>
              <a:srgbClr val="666666"/>
            </a:solidFill>
            <a:ln w="76200">
              <a:solidFill>
                <a:srgbClr val="D9D9D9">
                  <a:alpha val="62999"/>
                </a:srgbClr>
              </a:solidFill>
              <a:round/>
              <a:headEnd/>
              <a:tailEnd/>
            </a:ln>
            <a:effectLst>
              <a:outerShdw blurRad="63500" sx="102000" sy="102000" algn="ctr" rotWithShape="0">
                <a:srgbClr val="000000">
                  <a:alpha val="39000"/>
                </a:srgbClr>
              </a:outerShdw>
            </a:effectLst>
          </p:spPr>
          <p:txBody>
            <a:bodyPr lIns="91436" tIns="45718" rIns="91436" bIns="45718" anchor="ctr"/>
            <a:lstStyle/>
            <a:p>
              <a:pPr algn="ctr" defTabSz="1283415">
                <a:defRPr/>
              </a:pPr>
              <a:endParaRPr lang="zh-CN" altLang="en-US" sz="4500">
                <a:solidFill>
                  <a:srgbClr val="FFFFFF"/>
                </a:solidFill>
                <a:latin typeface="Arial Black" charset="0"/>
                <a:ea typeface="黑体" charset="0"/>
                <a:cs typeface="Arial" charset="0"/>
              </a:endParaRPr>
            </a:p>
          </p:txBody>
        </p:sp>
      </p:grpSp>
      <p:sp>
        <p:nvSpPr>
          <p:cNvPr id="20491" name="矩形 12"/>
          <p:cNvSpPr>
            <a:spLocks noChangeArrowheads="1"/>
          </p:cNvSpPr>
          <p:nvPr/>
        </p:nvSpPr>
        <p:spPr bwMode="auto">
          <a:xfrm>
            <a:off x="1071563" y="2439151"/>
            <a:ext cx="1393031" cy="1711644"/>
          </a:xfrm>
          <a:prstGeom prst="rect">
            <a:avLst/>
          </a:prstGeom>
          <a:solidFill>
            <a:schemeClr val="bg1"/>
          </a:solidFill>
          <a:ln w="25400">
            <a:solidFill>
              <a:schemeClr val="bg1"/>
            </a:solidFill>
            <a:miter lim="800000"/>
            <a:headEnd/>
            <a:tailEnd/>
          </a:ln>
          <a:effectLst>
            <a:outerShdw blurRad="63500" sx="102000" sy="102000" algn="ctr" rotWithShape="0">
              <a:srgbClr val="000000">
                <a:alpha val="39000"/>
              </a:srgbClr>
            </a:outerShdw>
          </a:effectLst>
        </p:spPr>
        <p:txBody>
          <a:bodyPr lIns="128565" tIns="64282" rIns="128565" bIns="64282" anchor="ctr"/>
          <a:lstStyle/>
          <a:p>
            <a:pPr algn="ctr"/>
            <a:r>
              <a:rPr lang="zh-CN" altLang="en-US" sz="3400" b="1" dirty="0">
                <a:solidFill>
                  <a:srgbClr val="000090"/>
                </a:solidFill>
                <a:latin typeface="Arial" pitchFamily="34" charset="0"/>
              </a:rPr>
              <a:t>产生原因</a:t>
            </a:r>
          </a:p>
        </p:txBody>
      </p:sp>
    </p:spTree>
    <p:extLst>
      <p:ext uri="{BB962C8B-B14F-4D97-AF65-F5344CB8AC3E}">
        <p14:creationId xmlns:p14="http://schemas.microsoft.com/office/powerpoint/2010/main" val="2470047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5"/>
                                        </p:tgtEl>
                                        <p:attrNameLst>
                                          <p:attrName>style.visibility</p:attrName>
                                        </p:attrNameLst>
                                      </p:cBhvr>
                                      <p:to>
                                        <p:strVal val="visible"/>
                                      </p:to>
                                    </p:set>
                                    <p:animEffect transition="in" filter="wipe(left)">
                                      <p:cBhvr>
                                        <p:cTn id="11" dur="500"/>
                                        <p:tgtEl>
                                          <p:spTgt spid="2048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488"/>
                                        </p:tgtEl>
                                        <p:attrNameLst>
                                          <p:attrName>style.visibility</p:attrName>
                                        </p:attrNameLst>
                                      </p:cBhvr>
                                      <p:to>
                                        <p:strVal val="visible"/>
                                      </p:to>
                                    </p:set>
                                    <p:animEffect transition="in" filter="wipe(left)">
                                      <p:cBhvr>
                                        <p:cTn id="15"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1853</Words>
  <Application>Microsoft Office PowerPoint</Application>
  <PresentationFormat>自定义</PresentationFormat>
  <Paragraphs>130</Paragraphs>
  <Slides>28</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黑体</vt:lpstr>
      <vt:lpstr>华文楷体</vt:lpstr>
      <vt:lpstr>楷体</vt:lpstr>
      <vt:lpstr>楷体_GB2312</vt:lpstr>
      <vt:lpstr>宋体</vt:lpstr>
      <vt:lpstr>微软雅黑</vt:lpstr>
      <vt:lpstr>Arial</vt:lpstr>
      <vt:lpstr>Arial Black</vt:lpstr>
      <vt:lpstr>Bernard MT Condensed</vt:lpstr>
      <vt:lpstr>Calibri</vt:lpstr>
      <vt:lpstr>Calibri Light</vt:lpstr>
      <vt:lpstr>自定义设计方案</vt:lpstr>
      <vt:lpstr>Office Theme</vt:lpstr>
      <vt:lpstr>PowerPoint 演示文稿</vt:lpstr>
      <vt:lpstr>PowerPoint 演示文稿</vt:lpstr>
      <vt:lpstr>十八届四中全会决议：全面推进依法治国</vt:lpstr>
      <vt:lpstr>PowerPoint 演示文稿</vt:lpstr>
      <vt:lpstr>PowerPoint 演示文稿</vt:lpstr>
      <vt:lpstr>PowerPoint 演示文稿</vt:lpstr>
      <vt:lpstr>强力政党是后发现代化国家高制度化水平的有力保障</vt:lpstr>
      <vt:lpstr>中国共产党与民主法治的发展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(三）公正司法</vt:lpstr>
      <vt:lpstr>100-1=0</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bt238</dc:title>
  <dc:creator/>
  <cp:lastModifiedBy/>
  <cp:revision>1</cp:revision>
  <dcterms:created xsi:type="dcterms:W3CDTF">2016-11-30T15:06:19Z</dcterms:created>
  <dcterms:modified xsi:type="dcterms:W3CDTF">2021-01-05T03:47:44Z</dcterms:modified>
</cp:coreProperties>
</file>