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28"/>
  </p:notesMasterIdLst>
  <p:handoutMasterIdLst>
    <p:handoutMasterId r:id="rId29"/>
  </p:handoutMasterIdLst>
  <p:sldIdLst>
    <p:sldId id="4573" r:id="rId2"/>
    <p:sldId id="4572" r:id="rId3"/>
    <p:sldId id="4561" r:id="rId4"/>
    <p:sldId id="4574" r:id="rId5"/>
    <p:sldId id="4546" r:id="rId6"/>
    <p:sldId id="4582" r:id="rId7"/>
    <p:sldId id="4639" r:id="rId8"/>
    <p:sldId id="4584" r:id="rId9"/>
    <p:sldId id="4585" r:id="rId10"/>
    <p:sldId id="4586" r:id="rId11"/>
    <p:sldId id="4587" r:id="rId12"/>
    <p:sldId id="4588" r:id="rId13"/>
    <p:sldId id="4589" r:id="rId14"/>
    <p:sldId id="4590" r:id="rId15"/>
    <p:sldId id="4591" r:id="rId16"/>
    <p:sldId id="4592" r:id="rId17"/>
    <p:sldId id="4601" r:id="rId18"/>
    <p:sldId id="4593" r:id="rId19"/>
    <p:sldId id="4594" r:id="rId20"/>
    <p:sldId id="4595" r:id="rId21"/>
    <p:sldId id="4596" r:id="rId22"/>
    <p:sldId id="4597" r:id="rId23"/>
    <p:sldId id="4599" r:id="rId24"/>
    <p:sldId id="4604" r:id="rId25"/>
    <p:sldId id="4579" r:id="rId26"/>
    <p:sldId id="4608" r:id="rId27"/>
  </p:sldIdLst>
  <p:sldSz cx="12858750" cy="7232650"/>
  <p:notesSz cx="6858000" cy="9144000"/>
  <p:custDataLst>
    <p:tags r:id="rId30"/>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E5B"/>
    <a:srgbClr val="F66E4F"/>
    <a:srgbClr val="73DB29"/>
    <a:srgbClr val="FED40D"/>
    <a:srgbClr val="3AD1B5"/>
    <a:srgbClr val="3F3F3F"/>
    <a:srgbClr val="900000"/>
    <a:srgbClr val="333F50"/>
    <a:srgbClr val="CA8F45"/>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9" autoAdjust="0"/>
    <p:restoredTop sz="95274" autoAdjust="0"/>
  </p:normalViewPr>
  <p:slideViewPr>
    <p:cSldViewPr>
      <p:cViewPr varScale="1">
        <p:scale>
          <a:sx n="115" d="100"/>
          <a:sy n="115" d="100"/>
        </p:scale>
        <p:origin x="120" y="234"/>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6CB6E0-B217-48BA-B4E0-2778EB794BB0}" type="slidenum">
              <a:rPr lang="zh-CN" altLang="en-US">
                <a:solidFill>
                  <a:srgbClr val="000000"/>
                </a:solidFill>
              </a:rPr>
              <a:pPr fontAlgn="base">
                <a:spcBef>
                  <a:spcPct val="0"/>
                </a:spcBef>
                <a:spcAft>
                  <a:spcPct val="0"/>
                </a:spcAft>
              </a:pPr>
              <a:t>9</a:t>
            </a:fld>
            <a:endParaRPr lang="en-US" altLang="zh-CN">
              <a:solidFill>
                <a:srgbClr val="000000"/>
              </a:solidFill>
            </a:endParaRPr>
          </a:p>
        </p:txBody>
      </p:sp>
    </p:spTree>
    <p:extLst>
      <p:ext uri="{BB962C8B-B14F-4D97-AF65-F5344CB8AC3E}">
        <p14:creationId xmlns:p14="http://schemas.microsoft.com/office/powerpoint/2010/main" val="4184095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247896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57250" y="289641"/>
            <a:ext cx="11144250" cy="1205442"/>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FFFFFF"/>
                </a:solidFill>
              </a:rPr>
              <a:pPr/>
              <a:t>21/1/5</a:t>
            </a:fld>
            <a:endParaRPr lang="zh-CN" altLang="en-US">
              <a:solidFill>
                <a:srgbClr val="FFFFFF"/>
              </a:solidFill>
            </a:endParaRPr>
          </a:p>
        </p:txBody>
      </p:sp>
      <p:sp>
        <p:nvSpPr>
          <p:cNvPr id="5" name="Footer Placeholder 4"/>
          <p:cNvSpPr>
            <a:spLocks noGrp="1"/>
          </p:cNvSpPr>
          <p:nvPr>
            <p:ph type="ftr" sz="quarter" idx="11"/>
          </p:nvPr>
        </p:nvSpPr>
        <p:spPr/>
        <p:txBody>
          <a:bodyPr/>
          <a:lstStyle/>
          <a:p>
            <a:endParaRPr lang="zh-CN" altLang="en-US">
              <a:solidFill>
                <a:srgbClr val="FFFFFF"/>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FFFFFF"/>
                </a:solidFill>
              </a:rPr>
              <a:pPr/>
              <a:t>‹#›</a:t>
            </a:fld>
            <a:endParaRPr lang="zh-CN" altLang="en-US">
              <a:solidFill>
                <a:srgbClr val="FFFFFF"/>
              </a:solidFill>
            </a:endParaRPr>
          </a:p>
        </p:txBody>
      </p:sp>
      <p:sp>
        <p:nvSpPr>
          <p:cNvPr id="8" name="Content Placeholder 7"/>
          <p:cNvSpPr>
            <a:spLocks noGrp="1"/>
          </p:cNvSpPr>
          <p:nvPr>
            <p:ph sz="quarter" idx="13"/>
          </p:nvPr>
        </p:nvSpPr>
        <p:spPr>
          <a:xfrm>
            <a:off x="857250" y="1687618"/>
            <a:ext cx="11144250" cy="43395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762991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18" name="标题 1"/>
          <p:cNvSpPr>
            <a:spLocks noGrp="1"/>
          </p:cNvSpPr>
          <p:nvPr>
            <p:ph type="title"/>
          </p:nvPr>
        </p:nvSpPr>
        <p:spPr>
          <a:xfrm>
            <a:off x="5923074" y="3217683"/>
            <a:ext cx="6581983" cy="791280"/>
          </a:xfrm>
        </p:spPr>
        <p:txBody>
          <a:bodyPr anchor="t"/>
          <a:lstStyle>
            <a:lvl1pPr algn="l">
              <a:defRPr sz="4200" b="1" cap="all"/>
            </a:lvl1pPr>
          </a:lstStyle>
          <a:p>
            <a:r>
              <a:rPr lang="zh-CN" altLang="en-US" dirty="0"/>
              <a:t>单击此处编辑母版标题样式</a:t>
            </a:r>
          </a:p>
        </p:txBody>
      </p:sp>
      <p:sp>
        <p:nvSpPr>
          <p:cNvPr id="8" name="日期占位符 3"/>
          <p:cNvSpPr>
            <a:spLocks noGrp="1"/>
          </p:cNvSpPr>
          <p:nvPr>
            <p:ph type="dt" sz="half" idx="10"/>
          </p:nvPr>
        </p:nvSpPr>
        <p:spPr/>
        <p:txBody>
          <a:bodyPr/>
          <a:lstStyle>
            <a:lvl1pPr>
              <a:defRPr/>
            </a:lvl1pPr>
          </a:lstStyle>
          <a:p>
            <a:pPr>
              <a:defRPr/>
            </a:pPr>
            <a:fld id="{5EF036CA-C85F-4B80-95F8-25DB93A30F5F}" type="datetime1">
              <a:rPr lang="zh-CN" altLang="en-US"/>
              <a:pPr>
                <a:defRPr/>
              </a:pPr>
              <a:t>21/1/5</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83556223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21/1/5</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1237462" y="2162555"/>
            <a:ext cx="4937180" cy="4349428"/>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8"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16" name="MH_Number_1"/>
          <p:cNvSpPr/>
          <p:nvPr>
            <p:custDataLst>
              <p:tags r:id="rId1"/>
            </p:custDataLst>
          </p:nvPr>
        </p:nvSpPr>
        <p:spPr>
          <a:xfrm>
            <a:off x="6245671" y="1972732"/>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1"/>
          <p:cNvSpPr/>
          <p:nvPr>
            <p:custDataLst>
              <p:tags r:id="rId2"/>
            </p:custDataLst>
          </p:nvPr>
        </p:nvSpPr>
        <p:spPr>
          <a:xfrm>
            <a:off x="7077447" y="1709410"/>
            <a:ext cx="5472608" cy="9848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当马克思谈论共产主义的时候，他在谈论什么</a:t>
            </a:r>
          </a:p>
        </p:txBody>
      </p:sp>
      <p:sp>
        <p:nvSpPr>
          <p:cNvPr id="18" name="MH_Number_2"/>
          <p:cNvSpPr/>
          <p:nvPr>
            <p:custDataLst>
              <p:tags r:id="rId3"/>
            </p:custDataLst>
          </p:nvPr>
        </p:nvSpPr>
        <p:spPr>
          <a:xfrm>
            <a:off x="6245671" y="3791540"/>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MH_Entry_2"/>
          <p:cNvSpPr/>
          <p:nvPr>
            <p:custDataLst>
              <p:tags r:id="rId4"/>
            </p:custDataLst>
          </p:nvPr>
        </p:nvSpPr>
        <p:spPr>
          <a:xfrm>
            <a:off x="7077447" y="3343658"/>
            <a:ext cx="5493271" cy="14777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如何认识马克思关于未来社会的构想与中国特色社会主义的差异</a:t>
            </a:r>
            <a:endParaRPr lang="en-US" altLang="zh-CN"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3"/>
          <p:cNvSpPr/>
          <p:nvPr>
            <p:custDataLst>
              <p:tags r:id="rId5"/>
            </p:custDataLst>
          </p:nvPr>
        </p:nvSpPr>
        <p:spPr>
          <a:xfrm>
            <a:off x="6245671" y="5485429"/>
            <a:ext cx="379646" cy="379646"/>
          </a:xfrm>
          <a:prstGeom prst="ellipse">
            <a:avLst/>
          </a:prstGeom>
          <a:solidFill>
            <a:schemeClr val="accent3"/>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3"/>
          <p:cNvSpPr/>
          <p:nvPr>
            <p:custDataLst>
              <p:tags r:id="rId6"/>
            </p:custDataLst>
          </p:nvPr>
        </p:nvSpPr>
        <p:spPr>
          <a:xfrm>
            <a:off x="7098110" y="5483752"/>
            <a:ext cx="5760640" cy="4925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为什么要坚持中国特色社会主义</a:t>
            </a:r>
            <a:endParaRPr lang="en-US" altLang="zh-CN"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7"/>
            </p:custDataLst>
          </p:nvPr>
        </p:nvSpPr>
        <p:spPr>
          <a:xfrm>
            <a:off x="2392797" y="2420521"/>
            <a:ext cx="2626510"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endParaRPr lang="en-US" altLang="zh-CN"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内容</a:t>
            </a:r>
          </a:p>
        </p:txBody>
      </p:sp>
      <p:sp>
        <p:nvSpPr>
          <p:cNvPr id="12" name="矩形 11"/>
          <p:cNvSpPr/>
          <p:nvPr/>
        </p:nvSpPr>
        <p:spPr>
          <a:xfrm>
            <a:off x="0" y="0"/>
            <a:ext cx="3549055" cy="16206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一</a:t>
            </a:r>
            <a:r>
              <a:rPr lang="zh-CN" altLang="en-US" sz="5100" b="1">
                <a:latin typeface="微软雅黑" panose="020B0503020204020204" pitchFamily="34" charset="-122"/>
                <a:ea typeface="微软雅黑" panose="020B0503020204020204" pitchFamily="34" charset="-122"/>
              </a:rPr>
              <a:t>、</a:t>
            </a:r>
            <a:r>
              <a:rPr lang="zh-CN" altLang="en-US" sz="5100" b="1" dirty="0">
                <a:solidFill>
                  <a:schemeClr val="tx1"/>
                </a:solidFill>
                <a:latin typeface="微软雅黑" panose="020B0503020204020204" pitchFamily="34" charset="-122"/>
                <a:ea typeface="微软雅黑" panose="020B0503020204020204" pitchFamily="34" charset="-122"/>
              </a:rPr>
              <a:t>绪论</a:t>
            </a:r>
            <a:endParaRPr lang="en-US" altLang="zh-CN" sz="51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90007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组合 7"/>
          <p:cNvGrpSpPr>
            <a:grpSpLocks/>
          </p:cNvGrpSpPr>
          <p:nvPr/>
        </p:nvGrpSpPr>
        <p:grpSpPr bwMode="auto">
          <a:xfrm>
            <a:off x="1163092" y="377259"/>
            <a:ext cx="10126266" cy="6355356"/>
            <a:chOff x="506376" y="708239"/>
            <a:chExt cx="7970789" cy="5519576"/>
          </a:xfrm>
        </p:grpSpPr>
        <p:grpSp>
          <p:nvGrpSpPr>
            <p:cNvPr id="47110" name="组合 8"/>
            <p:cNvGrpSpPr>
              <a:grpSpLocks/>
            </p:cNvGrpSpPr>
            <p:nvPr/>
          </p:nvGrpSpPr>
          <p:grpSpPr bwMode="auto">
            <a:xfrm>
              <a:off x="506376" y="1980941"/>
              <a:ext cx="3720155" cy="833482"/>
              <a:chOff x="4267285" y="2060848"/>
              <a:chExt cx="3625045" cy="841379"/>
            </a:xfrm>
          </p:grpSpPr>
          <p:sp>
            <p:nvSpPr>
              <p:cNvPr id="34" name="TextBox 16"/>
              <p:cNvSpPr txBox="1"/>
              <p:nvPr/>
            </p:nvSpPr>
            <p:spPr>
              <a:xfrm>
                <a:off x="4580636" y="2059947"/>
                <a:ext cx="3311594" cy="841554"/>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400" b="1" dirty="0">
                    <a:solidFill>
                      <a:schemeClr val="accent1"/>
                    </a:solidFill>
                    <a:latin typeface="微软雅黑" panose="020B0503020204020204" pitchFamily="34" charset="-122"/>
                    <a:ea typeface="微软雅黑" panose="020B0503020204020204" pitchFamily="34" charset="-122"/>
                  </a:rPr>
                  <a:t>未来社会发展阶段</a:t>
                </a:r>
              </a:p>
            </p:txBody>
          </p:sp>
          <p:sp>
            <p:nvSpPr>
              <p:cNvPr id="35" name="椭圆 34"/>
              <p:cNvSpPr/>
              <p:nvPr/>
            </p:nvSpPr>
            <p:spPr>
              <a:xfrm>
                <a:off x="4267285" y="2167587"/>
                <a:ext cx="624990" cy="626273"/>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1" name="组合 9"/>
            <p:cNvGrpSpPr>
              <a:grpSpLocks/>
            </p:cNvGrpSpPr>
            <p:nvPr/>
          </p:nvGrpSpPr>
          <p:grpSpPr bwMode="auto">
            <a:xfrm>
              <a:off x="552778" y="3106342"/>
              <a:ext cx="3625045" cy="841379"/>
              <a:chOff x="4267285" y="3212976"/>
              <a:chExt cx="3625045" cy="841379"/>
            </a:xfrm>
          </p:grpSpPr>
          <p:sp>
            <p:nvSpPr>
              <p:cNvPr id="32" name="TextBox 18"/>
              <p:cNvSpPr txBox="1"/>
              <p:nvPr/>
            </p:nvSpPr>
            <p:spPr>
              <a:xfrm>
                <a:off x="4579358" y="3213087"/>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高度发达的生产力</a:t>
                </a:r>
              </a:p>
            </p:txBody>
          </p:sp>
          <p:sp>
            <p:nvSpPr>
              <p:cNvPr id="33" name="椭圆 32"/>
              <p:cNvSpPr/>
              <p:nvPr/>
            </p:nvSpPr>
            <p:spPr>
              <a:xfrm>
                <a:off x="4266571" y="3321656"/>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2" name="组合 10"/>
            <p:cNvGrpSpPr>
              <a:grpSpLocks/>
            </p:cNvGrpSpPr>
            <p:nvPr/>
          </p:nvGrpSpPr>
          <p:grpSpPr bwMode="auto">
            <a:xfrm>
              <a:off x="552778" y="4253488"/>
              <a:ext cx="3625045" cy="841379"/>
              <a:chOff x="4259323" y="4293096"/>
              <a:chExt cx="3625045" cy="841379"/>
            </a:xfrm>
          </p:grpSpPr>
          <p:sp>
            <p:nvSpPr>
              <p:cNvPr id="30" name="TextBox 20"/>
              <p:cNvSpPr txBox="1"/>
              <p:nvPr/>
            </p:nvSpPr>
            <p:spPr>
              <a:xfrm>
                <a:off x="4571396" y="429379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所有制</a:t>
                </a:r>
              </a:p>
            </p:txBody>
          </p:sp>
          <p:sp>
            <p:nvSpPr>
              <p:cNvPr id="31" name="椭圆 30"/>
              <p:cNvSpPr/>
              <p:nvPr/>
            </p:nvSpPr>
            <p:spPr>
              <a:xfrm>
                <a:off x="4258609" y="440236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3" name="组合 11"/>
            <p:cNvGrpSpPr>
              <a:grpSpLocks/>
            </p:cNvGrpSpPr>
            <p:nvPr/>
          </p:nvGrpSpPr>
          <p:grpSpPr bwMode="auto">
            <a:xfrm>
              <a:off x="552778" y="708239"/>
              <a:ext cx="7924387" cy="1075429"/>
              <a:chOff x="4070212" y="2060848"/>
              <a:chExt cx="5242874" cy="841379"/>
            </a:xfrm>
          </p:grpSpPr>
          <p:sp>
            <p:nvSpPr>
              <p:cNvPr id="28" name="TextBox 12"/>
              <p:cNvSpPr txBox="1"/>
              <p:nvPr/>
            </p:nvSpPr>
            <p:spPr>
              <a:xfrm>
                <a:off x="4454561" y="2060848"/>
                <a:ext cx="4858525" cy="841823"/>
              </a:xfrm>
              <a:prstGeom prst="roundRect">
                <a:avLst>
                  <a:gd name="adj" fmla="val 8176"/>
                </a:avLst>
              </a:prstGeom>
              <a:ln/>
            </p:spPr>
            <p:style>
              <a:lnRef idx="3">
                <a:schemeClr val="lt1"/>
              </a:lnRef>
              <a:fillRef idx="1">
                <a:schemeClr val="accent2"/>
              </a:fillRef>
              <a:effectRef idx="1">
                <a:schemeClr val="accent2"/>
              </a:effectRef>
              <a:fontRef idx="minor">
                <a:schemeClr val="lt1"/>
              </a:fontRef>
            </p:style>
            <p:txBody>
              <a:bodyPr wrap="none" anchor="ctr"/>
              <a:lstStyle/>
              <a:p>
                <a:pPr algn="just" fontAlgn="auto">
                  <a:spcBef>
                    <a:spcPts val="0"/>
                  </a:spcBef>
                  <a:spcAft>
                    <a:spcPts val="0"/>
                  </a:spcAft>
                  <a:defRPr/>
                </a:pPr>
                <a:r>
                  <a:rPr lang="zh-CN" altLang="en-US" sz="3900" b="1" dirty="0">
                    <a:solidFill>
                      <a:schemeClr val="bg1"/>
                    </a:solidFill>
                    <a:latin typeface="微软雅黑" pitchFamily="34" charset="-122"/>
                  </a:rPr>
                  <a:t>   马克思和恩格斯对未来社会的预测基于</a:t>
                </a:r>
                <a:endParaRPr lang="en-US" altLang="zh-CN" sz="3900" b="1" dirty="0">
                  <a:solidFill>
                    <a:schemeClr val="bg1"/>
                  </a:solidFill>
                  <a:latin typeface="微软雅黑" pitchFamily="34" charset="-122"/>
                </a:endParaRPr>
              </a:p>
              <a:p>
                <a:pPr algn="just" fontAlgn="auto">
                  <a:spcBef>
                    <a:spcPts val="0"/>
                  </a:spcBef>
                  <a:spcAft>
                    <a:spcPts val="0"/>
                  </a:spcAft>
                  <a:defRPr/>
                </a:pPr>
                <a:r>
                  <a:rPr lang="zh-CN" altLang="en-US" sz="3900" b="1" dirty="0">
                    <a:solidFill>
                      <a:schemeClr val="bg1"/>
                    </a:solidFill>
                    <a:latin typeface="微软雅黑" pitchFamily="34" charset="-122"/>
                  </a:rPr>
                  <a:t>   对资本主义的科学分析。</a:t>
                </a:r>
              </a:p>
            </p:txBody>
          </p:sp>
          <p:sp>
            <p:nvSpPr>
              <p:cNvPr id="29" name="椭圆 28"/>
              <p:cNvSpPr/>
              <p:nvPr/>
            </p:nvSpPr>
            <p:spPr>
              <a:xfrm>
                <a:off x="4069740" y="2182192"/>
                <a:ext cx="522009" cy="624921"/>
              </a:xfrm>
              <a:prstGeom prst="ellipse">
                <a:avLst/>
              </a:prstGeom>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endParaRPr lang="zh-CN" altLang="en-US" sz="3900" b="1" dirty="0">
                  <a:solidFill>
                    <a:schemeClr val="bg1"/>
                  </a:solidFill>
                  <a:latin typeface="Arial Unicode MS" pitchFamily="34" charset="-122"/>
                  <a:ea typeface="Arial Unicode MS" pitchFamily="34" charset="-122"/>
                  <a:cs typeface="Arial Unicode MS" pitchFamily="34" charset="-122"/>
                </a:endParaRPr>
              </a:p>
            </p:txBody>
          </p:sp>
        </p:grpSp>
        <p:grpSp>
          <p:nvGrpSpPr>
            <p:cNvPr id="47114" name="组合 12"/>
            <p:cNvGrpSpPr>
              <a:grpSpLocks/>
            </p:cNvGrpSpPr>
            <p:nvPr/>
          </p:nvGrpSpPr>
          <p:grpSpPr bwMode="auto">
            <a:xfrm>
              <a:off x="552778" y="5315538"/>
              <a:ext cx="3625045" cy="841379"/>
              <a:chOff x="4259323" y="4293096"/>
              <a:chExt cx="3625045" cy="841379"/>
            </a:xfrm>
          </p:grpSpPr>
          <p:sp>
            <p:nvSpPr>
              <p:cNvPr id="26" name="TextBox 20"/>
              <p:cNvSpPr txBox="1"/>
              <p:nvPr/>
            </p:nvSpPr>
            <p:spPr>
              <a:xfrm>
                <a:off x="4571396" y="4292230"/>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社会生产</a:t>
                </a:r>
              </a:p>
            </p:txBody>
          </p:sp>
          <p:sp>
            <p:nvSpPr>
              <p:cNvPr id="27" name="椭圆 26"/>
              <p:cNvSpPr/>
              <p:nvPr/>
            </p:nvSpPr>
            <p:spPr>
              <a:xfrm>
                <a:off x="4258609" y="4400799"/>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5" name="组合 13"/>
            <p:cNvGrpSpPr>
              <a:grpSpLocks/>
            </p:cNvGrpSpPr>
            <p:nvPr/>
          </p:nvGrpSpPr>
          <p:grpSpPr bwMode="auto">
            <a:xfrm>
              <a:off x="4678898" y="2014423"/>
              <a:ext cx="3625045" cy="841379"/>
              <a:chOff x="4259323" y="4293096"/>
              <a:chExt cx="3625045" cy="841379"/>
            </a:xfrm>
          </p:grpSpPr>
          <p:sp>
            <p:nvSpPr>
              <p:cNvPr id="24" name="TextBox 20"/>
              <p:cNvSpPr txBox="1"/>
              <p:nvPr/>
            </p:nvSpPr>
            <p:spPr>
              <a:xfrm>
                <a:off x="4571249" y="4293619"/>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消灭商品，</a:t>
                </a:r>
              </a:p>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实现产品经济</a:t>
                </a:r>
              </a:p>
            </p:txBody>
          </p:sp>
          <p:sp>
            <p:nvSpPr>
              <p:cNvPr id="25" name="椭圆 24"/>
              <p:cNvSpPr/>
              <p:nvPr/>
            </p:nvSpPr>
            <p:spPr>
              <a:xfrm>
                <a:off x="4258462" y="4402188"/>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6" name="组合 14"/>
            <p:cNvGrpSpPr>
              <a:grpSpLocks/>
            </p:cNvGrpSpPr>
            <p:nvPr/>
          </p:nvGrpSpPr>
          <p:grpSpPr bwMode="auto">
            <a:xfrm>
              <a:off x="4678898" y="3156945"/>
              <a:ext cx="3625045" cy="841379"/>
              <a:chOff x="4259323" y="4293096"/>
              <a:chExt cx="3625045" cy="841379"/>
            </a:xfrm>
          </p:grpSpPr>
          <p:sp>
            <p:nvSpPr>
              <p:cNvPr id="22" name="TextBox 20"/>
              <p:cNvSpPr txBox="1"/>
              <p:nvPr/>
            </p:nvSpPr>
            <p:spPr>
              <a:xfrm>
                <a:off x="4571249" y="429301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人的发展</a:t>
                </a:r>
              </a:p>
            </p:txBody>
          </p:sp>
          <p:sp>
            <p:nvSpPr>
              <p:cNvPr id="23" name="椭圆 22"/>
              <p:cNvSpPr/>
              <p:nvPr/>
            </p:nvSpPr>
            <p:spPr>
              <a:xfrm>
                <a:off x="4258462" y="440158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7" name="组合 15"/>
            <p:cNvGrpSpPr>
              <a:grpSpLocks/>
            </p:cNvGrpSpPr>
            <p:nvPr/>
          </p:nvGrpSpPr>
          <p:grpSpPr bwMode="auto">
            <a:xfrm>
              <a:off x="4672491" y="4326011"/>
              <a:ext cx="3625045" cy="841379"/>
              <a:chOff x="4259323" y="4293096"/>
              <a:chExt cx="3625045" cy="841379"/>
            </a:xfrm>
          </p:grpSpPr>
          <p:sp>
            <p:nvSpPr>
              <p:cNvPr id="20" name="TextBox 20"/>
              <p:cNvSpPr txBox="1"/>
              <p:nvPr/>
            </p:nvSpPr>
            <p:spPr>
              <a:xfrm>
                <a:off x="4572383" y="4293002"/>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分配制度</a:t>
                </a:r>
              </a:p>
            </p:txBody>
          </p:sp>
          <p:sp>
            <p:nvSpPr>
              <p:cNvPr id="21" name="椭圆 20"/>
              <p:cNvSpPr/>
              <p:nvPr/>
            </p:nvSpPr>
            <p:spPr>
              <a:xfrm>
                <a:off x="4259596" y="4401571"/>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8" name="组合 16"/>
            <p:cNvGrpSpPr>
              <a:grpSpLocks/>
            </p:cNvGrpSpPr>
            <p:nvPr/>
          </p:nvGrpSpPr>
          <p:grpSpPr bwMode="auto">
            <a:xfrm>
              <a:off x="4672491" y="5386436"/>
              <a:ext cx="3625045" cy="841379"/>
              <a:chOff x="4259323" y="4293096"/>
              <a:chExt cx="3625045" cy="841379"/>
            </a:xfrm>
          </p:grpSpPr>
          <p:sp>
            <p:nvSpPr>
              <p:cNvPr id="18" name="TextBox 20"/>
              <p:cNvSpPr txBox="1"/>
              <p:nvPr/>
            </p:nvSpPr>
            <p:spPr>
              <a:xfrm>
                <a:off x="4572383" y="4293064"/>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变化和变革</a:t>
                </a:r>
              </a:p>
            </p:txBody>
          </p:sp>
          <p:sp>
            <p:nvSpPr>
              <p:cNvPr id="19" name="椭圆 18"/>
              <p:cNvSpPr/>
              <p:nvPr/>
            </p:nvSpPr>
            <p:spPr>
              <a:xfrm>
                <a:off x="4259596" y="4401633"/>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spTree>
    <p:extLst>
      <p:ext uri="{BB962C8B-B14F-4D97-AF65-F5344CB8AC3E}">
        <p14:creationId xmlns:p14="http://schemas.microsoft.com/office/powerpoint/2010/main" val="2544448588"/>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8134" name="矩形 5"/>
          <p:cNvSpPr>
            <a:spLocks noChangeArrowheads="1"/>
          </p:cNvSpPr>
          <p:nvPr/>
        </p:nvSpPr>
        <p:spPr bwMode="auto">
          <a:xfrm>
            <a:off x="1698874" y="1995677"/>
            <a:ext cx="9798099" cy="4024836"/>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“在资本主义社会和共产主义社会之间，存在着一</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个从前者到后者的革命转变时期。同这个时期相适</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应的也有一个政治上的过渡时期，这个时期的国家</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只能是无产阶级的革命专政”</a:t>
            </a:r>
            <a:endParaRPr lang="en-US" altLang="zh-CN" sz="3400" b="1" dirty="0">
              <a:latin typeface="微软雅黑" charset="-122"/>
              <a:ea typeface="微软雅黑" charset="-122"/>
            </a:endParaRPr>
          </a:p>
          <a:p>
            <a:pPr algn="r">
              <a:lnSpc>
                <a:spcPct val="150000"/>
              </a:lnSpc>
            </a:pPr>
            <a:r>
              <a:rPr lang="en-US" altLang="zh-CN" sz="3400" b="1" dirty="0">
                <a:solidFill>
                  <a:schemeClr val="accent1"/>
                </a:solidFill>
                <a:latin typeface="华文楷体" pitchFamily="2" charset="-122"/>
                <a:ea typeface="华文楷体" pitchFamily="2" charset="-122"/>
              </a:rPr>
              <a:t>——《</a:t>
            </a:r>
            <a:r>
              <a:rPr lang="zh-CN" altLang="en-US" sz="3400" b="1" dirty="0">
                <a:solidFill>
                  <a:schemeClr val="accent1"/>
                </a:solidFill>
                <a:latin typeface="华文楷体" pitchFamily="2" charset="-122"/>
                <a:ea typeface="华文楷体" pitchFamily="2" charset="-122"/>
              </a:rPr>
              <a:t>哥达纲领批判</a:t>
            </a:r>
            <a:r>
              <a:rPr lang="en-US" altLang="zh-CN" sz="3400" b="1" dirty="0">
                <a:solidFill>
                  <a:schemeClr val="accent1"/>
                </a:solidFill>
                <a:latin typeface="华文楷体" pitchFamily="2" charset="-122"/>
                <a:ea typeface="华文楷体" pitchFamily="2" charset="-122"/>
              </a:rPr>
              <a:t>》</a:t>
            </a:r>
          </a:p>
        </p:txBody>
      </p:sp>
    </p:spTree>
    <p:extLst>
      <p:ext uri="{BB962C8B-B14F-4D97-AF65-F5344CB8AC3E}">
        <p14:creationId xmlns:p14="http://schemas.microsoft.com/office/powerpoint/2010/main" val="1585299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9158" name="矩形 5"/>
          <p:cNvSpPr>
            <a:spLocks noChangeArrowheads="1"/>
          </p:cNvSpPr>
          <p:nvPr/>
        </p:nvSpPr>
        <p:spPr bwMode="auto">
          <a:xfrm>
            <a:off x="1334989" y="2634114"/>
            <a:ext cx="10845105" cy="2855112"/>
          </a:xfrm>
          <a:prstGeom prst="rect">
            <a:avLst/>
          </a:prstGeom>
          <a:noFill/>
          <a:ln w="9525">
            <a:noFill/>
            <a:miter lim="800000"/>
            <a:headEnd/>
            <a:tailEnd/>
          </a:ln>
        </p:spPr>
        <p:txBody>
          <a:bodyPr lIns="128583" tIns="64291" rIns="128583" bIns="64291">
            <a:spAutoFit/>
          </a:bodyPr>
          <a:lstStyle/>
          <a:p>
            <a:pPr>
              <a:lnSpc>
                <a:spcPct val="150000"/>
              </a:lnSpc>
            </a:pPr>
            <a:r>
              <a:rPr lang="zh-CN" altLang="en-US" sz="3900" b="1" dirty="0">
                <a:latin typeface="微软雅黑" charset="-122"/>
                <a:ea typeface="微软雅黑" charset="-122"/>
              </a:rPr>
              <a:t>未来的共产主义按照成熟程度的不同，划分为</a:t>
            </a:r>
          </a:p>
          <a:p>
            <a:pPr>
              <a:lnSpc>
                <a:spcPct val="150000"/>
              </a:lnSpc>
            </a:pPr>
            <a:r>
              <a:rPr lang="zh-CN" altLang="en-US" sz="3900" b="1" dirty="0">
                <a:latin typeface="微软雅黑" charset="-122"/>
                <a:ea typeface="微软雅黑" charset="-122"/>
              </a:rPr>
              <a:t>共产主义社会的第一阶段即社会主义阶段</a:t>
            </a:r>
          </a:p>
          <a:p>
            <a:pPr>
              <a:lnSpc>
                <a:spcPct val="150000"/>
              </a:lnSpc>
            </a:pPr>
            <a:r>
              <a:rPr lang="zh-CN" altLang="en-US" sz="3900" b="1" dirty="0">
                <a:latin typeface="微软雅黑" charset="-122"/>
                <a:ea typeface="微软雅黑" charset="-122"/>
              </a:rPr>
              <a:t>共产主义的高级阶段</a:t>
            </a:r>
          </a:p>
        </p:txBody>
      </p:sp>
    </p:spTree>
    <p:extLst>
      <p:ext uri="{BB962C8B-B14F-4D97-AF65-F5344CB8AC3E}">
        <p14:creationId xmlns:p14="http://schemas.microsoft.com/office/powerpoint/2010/main" val="3532042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Box 17"/>
          <p:cNvSpPr txBox="1">
            <a:spLocks noChangeArrowheads="1"/>
          </p:cNvSpPr>
          <p:nvPr/>
        </p:nvSpPr>
        <p:spPr bwMode="auto">
          <a:xfrm>
            <a:off x="578199" y="245554"/>
            <a:ext cx="3290590" cy="649600"/>
          </a:xfrm>
          <a:prstGeom prst="rect">
            <a:avLst/>
          </a:prstGeom>
          <a:noFill/>
          <a:ln w="9525">
            <a:noFill/>
            <a:miter lim="800000"/>
            <a:headEnd/>
            <a:tailEnd/>
          </a:ln>
        </p:spPr>
        <p:txBody>
          <a:bodyPr wrap="none" lIns="128583" tIns="64291" rIns="128583" bIns="64291">
            <a:spAutoFit/>
          </a:bodyPr>
          <a:lstStyle/>
          <a:p>
            <a:r>
              <a:rPr lang="zh-CN" altLang="en-US" sz="3400">
                <a:solidFill>
                  <a:schemeClr val="bg1"/>
                </a:solidFill>
                <a:latin typeface="微软雅黑" charset="-122"/>
                <a:ea typeface="微软雅黑" charset="-122"/>
              </a:rPr>
              <a:t>社会形态时间轴</a:t>
            </a:r>
          </a:p>
        </p:txBody>
      </p:sp>
      <p:sp>
        <p:nvSpPr>
          <p:cNvPr id="28" name="左大括号 27"/>
          <p:cNvSpPr/>
          <p:nvPr/>
        </p:nvSpPr>
        <p:spPr>
          <a:xfrm rot="16200000">
            <a:off x="8486571" y="2201969"/>
            <a:ext cx="651831" cy="7070081"/>
          </a:xfrm>
          <a:prstGeom prst="leftBrace">
            <a:avLst>
              <a:gd name="adj1" fmla="val 12860"/>
              <a:gd name="adj2" fmla="val 49999"/>
            </a:avLst>
          </a:prstGeom>
          <a:solidFill>
            <a:schemeClr val="accent2"/>
          </a:solidFill>
          <a:ln w="25400">
            <a:noFill/>
          </a:ln>
        </p:spPr>
        <p:style>
          <a:lnRef idx="1">
            <a:schemeClr val="accent1"/>
          </a:lnRef>
          <a:fillRef idx="0">
            <a:schemeClr val="accent1"/>
          </a:fillRef>
          <a:effectRef idx="0">
            <a:schemeClr val="accent1"/>
          </a:effectRef>
          <a:fontRef idx="minor">
            <a:schemeClr val="tx1"/>
          </a:fontRef>
        </p:style>
        <p:txBody>
          <a:bodyPr lIns="128583" tIns="64291" rIns="128583" bIns="64291" anchor="ctr"/>
          <a:lstStyle/>
          <a:p>
            <a:pPr algn="ctr" fontAlgn="auto">
              <a:spcBef>
                <a:spcPts val="0"/>
              </a:spcBef>
              <a:spcAft>
                <a:spcPts val="0"/>
              </a:spcAft>
              <a:defRPr/>
            </a:pPr>
            <a:endParaRPr lang="zh-CN" altLang="en-US"/>
          </a:p>
        </p:txBody>
      </p:sp>
      <p:grpSp>
        <p:nvGrpSpPr>
          <p:cNvPr id="50183" name="组合 32"/>
          <p:cNvGrpSpPr>
            <a:grpSpLocks/>
          </p:cNvGrpSpPr>
          <p:nvPr/>
        </p:nvGrpSpPr>
        <p:grpSpPr bwMode="auto">
          <a:xfrm>
            <a:off x="759024" y="1326014"/>
            <a:ext cx="11543854" cy="3524771"/>
            <a:chOff x="539552" y="1721766"/>
            <a:chExt cx="8208912" cy="2506776"/>
          </a:xfrm>
        </p:grpSpPr>
        <p:sp>
          <p:nvSpPr>
            <p:cNvPr id="50185" name="TextBox 28"/>
            <p:cNvSpPr txBox="1">
              <a:spLocks noChangeArrowheads="1"/>
            </p:cNvSpPr>
            <p:nvPr/>
          </p:nvSpPr>
          <p:spPr bwMode="auto">
            <a:xfrm>
              <a:off x="972283" y="3036714"/>
              <a:ext cx="1787320"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资本主义社会</a:t>
              </a:r>
            </a:p>
          </p:txBody>
        </p:sp>
        <p:grpSp>
          <p:nvGrpSpPr>
            <p:cNvPr id="50186" name="组合 6"/>
            <p:cNvGrpSpPr>
              <a:grpSpLocks/>
            </p:cNvGrpSpPr>
            <p:nvPr/>
          </p:nvGrpSpPr>
          <p:grpSpPr bwMode="auto">
            <a:xfrm>
              <a:off x="539552" y="1721766"/>
              <a:ext cx="8208912" cy="2506776"/>
              <a:chOff x="611560" y="1733843"/>
              <a:chExt cx="8208912" cy="2506776"/>
            </a:xfrm>
          </p:grpSpPr>
          <p:cxnSp>
            <p:nvCxnSpPr>
              <p:cNvPr id="8" name="直接连接符 7"/>
              <p:cNvCxnSpPr/>
              <p:nvPr/>
            </p:nvCxnSpPr>
            <p:spPr>
              <a:xfrm>
                <a:off x="611560" y="4156476"/>
                <a:ext cx="8208912" cy="0"/>
              </a:xfrm>
              <a:prstGeom prst="line">
                <a:avLst/>
              </a:prstGeom>
              <a:ln w="57150">
                <a:solidFill>
                  <a:srgbClr val="FF47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27584"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663592"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702070"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5622088"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200" name="TextBox 19"/>
              <p:cNvSpPr txBox="1">
                <a:spLocks noChangeArrowheads="1"/>
              </p:cNvSpPr>
              <p:nvPr/>
            </p:nvSpPr>
            <p:spPr bwMode="auto">
              <a:xfrm>
                <a:off x="7830697" y="1794826"/>
                <a:ext cx="131363" cy="262665"/>
              </a:xfrm>
              <a:prstGeom prst="rect">
                <a:avLst/>
              </a:prstGeom>
              <a:noFill/>
              <a:ln w="9525">
                <a:noFill/>
                <a:miter lim="800000"/>
                <a:headEnd/>
                <a:tailEnd/>
              </a:ln>
            </p:spPr>
            <p:txBody>
              <a:bodyPr wrap="none">
                <a:spAutoFit/>
              </a:bodyPr>
              <a:lstStyle/>
              <a:p>
                <a:pPr algn="ctr"/>
                <a:endParaRPr lang="zh-CN" altLang="en-US">
                  <a:latin typeface="微软雅黑" charset="-122"/>
                  <a:ea typeface="微软雅黑" charset="-122"/>
                </a:endParaRPr>
              </a:p>
            </p:txBody>
          </p:sp>
          <p:sp>
            <p:nvSpPr>
              <p:cNvPr id="50211" name="TextBox 24"/>
              <p:cNvSpPr txBox="1">
                <a:spLocks noChangeArrowheads="1"/>
              </p:cNvSpPr>
              <p:nvPr/>
            </p:nvSpPr>
            <p:spPr bwMode="auto">
              <a:xfrm>
                <a:off x="2661684" y="1733843"/>
                <a:ext cx="1335059" cy="547217"/>
              </a:xfrm>
              <a:prstGeom prst="rect">
                <a:avLst/>
              </a:prstGeom>
              <a:noFill/>
              <a:ln w="9525">
                <a:noFill/>
                <a:miter lim="800000"/>
                <a:headEnd/>
                <a:tailEnd/>
              </a:ln>
            </p:spPr>
            <p:txBody>
              <a:bodyPr wrap="none">
                <a:spAutoFit/>
              </a:bodyPr>
              <a:lstStyle/>
              <a:p>
                <a:pPr algn="ctr"/>
                <a:endParaRPr lang="en-US" altLang="zh-CN" sz="2200">
                  <a:latin typeface="微软雅黑" charset="-122"/>
                  <a:ea typeface="微软雅黑" charset="-122"/>
                </a:endParaRPr>
              </a:p>
              <a:p>
                <a:pPr algn="ctr"/>
                <a:r>
                  <a:rPr lang="zh-CN" altLang="en-US" sz="2200">
                    <a:latin typeface="微软雅黑" charset="-122"/>
                    <a:ea typeface="微软雅黑" charset="-122"/>
                  </a:rPr>
                  <a:t>无产阶级专政</a:t>
                </a:r>
                <a:endParaRPr lang="zh-CN" altLang="en-US">
                  <a:latin typeface="微软雅黑" charset="-122"/>
                  <a:ea typeface="微软雅黑" charset="-122"/>
                </a:endParaRPr>
              </a:p>
            </p:txBody>
          </p:sp>
          <p:sp>
            <p:nvSpPr>
              <p:cNvPr id="26" name="左大括号 25"/>
              <p:cNvSpPr/>
              <p:nvPr/>
            </p:nvSpPr>
            <p:spPr>
              <a:xfrm rot="5400000">
                <a:off x="7082950" y="2291948"/>
                <a:ext cx="463575" cy="301146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27" name="左大括号 26"/>
              <p:cNvSpPr/>
              <p:nvPr/>
            </p:nvSpPr>
            <p:spPr>
              <a:xfrm rot="5400000">
                <a:off x="1563247" y="2828519"/>
                <a:ext cx="463575" cy="1919275"/>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50204" name="TextBox 29"/>
              <p:cNvSpPr txBox="1">
                <a:spLocks noChangeArrowheads="1"/>
              </p:cNvSpPr>
              <p:nvPr/>
            </p:nvSpPr>
            <p:spPr bwMode="auto">
              <a:xfrm>
                <a:off x="3702070" y="2864718"/>
                <a:ext cx="2412267" cy="678550"/>
              </a:xfrm>
              <a:prstGeom prst="rect">
                <a:avLst/>
              </a:prstGeom>
              <a:noFill/>
              <a:ln w="9525">
                <a:noFill/>
                <a:miter lim="800000"/>
                <a:headEnd/>
                <a:tailEnd/>
              </a:ln>
            </p:spPr>
            <p:txBody>
              <a:bodyPr wrap="square">
                <a:spAutoFit/>
              </a:bodyPr>
              <a:lstStyle/>
              <a:p>
                <a:pPr algn="ctr"/>
                <a:r>
                  <a:rPr lang="zh-CN" altLang="en-US" sz="2800" b="1" dirty="0">
                    <a:latin typeface="微软雅黑" charset="-122"/>
                    <a:ea typeface="微软雅黑" charset="-122"/>
                  </a:rPr>
                  <a:t>第一阶段</a:t>
                </a:r>
                <a:endParaRPr lang="en-US" altLang="zh-CN" sz="2800" b="1" dirty="0">
                  <a:latin typeface="微软雅黑" charset="-122"/>
                  <a:ea typeface="微软雅黑" charset="-122"/>
                </a:endParaRPr>
              </a:p>
              <a:p>
                <a:r>
                  <a:rPr lang="zh-CN" altLang="en-US" sz="2800" dirty="0">
                    <a:latin typeface="微软雅黑" charset="-122"/>
                    <a:ea typeface="微软雅黑" charset="-122"/>
                  </a:rPr>
                  <a:t>（社会主义社会）</a:t>
                </a:r>
              </a:p>
            </p:txBody>
          </p:sp>
          <p:sp>
            <p:nvSpPr>
              <p:cNvPr id="50205" name="TextBox 30"/>
              <p:cNvSpPr txBox="1">
                <a:spLocks noChangeArrowheads="1"/>
              </p:cNvSpPr>
              <p:nvPr/>
            </p:nvSpPr>
            <p:spPr bwMode="auto">
              <a:xfrm>
                <a:off x="6766881" y="3051212"/>
                <a:ext cx="1297899"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高级阶段</a:t>
                </a:r>
              </a:p>
            </p:txBody>
          </p:sp>
          <p:sp>
            <p:nvSpPr>
              <p:cNvPr id="32" name="左大括号 31"/>
              <p:cNvSpPr/>
              <p:nvPr/>
            </p:nvSpPr>
            <p:spPr>
              <a:xfrm rot="5400000">
                <a:off x="4512007" y="2794392"/>
                <a:ext cx="512790" cy="208119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50184" name="TextBox 28"/>
          <p:cNvSpPr txBox="1">
            <a:spLocks noChangeArrowheads="1"/>
          </p:cNvSpPr>
          <p:nvPr/>
        </p:nvSpPr>
        <p:spPr bwMode="auto">
          <a:xfrm>
            <a:off x="7543355" y="6315176"/>
            <a:ext cx="4225974" cy="649598"/>
          </a:xfrm>
          <a:prstGeom prst="rect">
            <a:avLst/>
          </a:prstGeom>
          <a:noFill/>
          <a:ln w="9525">
            <a:noFill/>
            <a:miter lim="800000"/>
            <a:headEnd/>
            <a:tailEnd/>
          </a:ln>
        </p:spPr>
        <p:txBody>
          <a:bodyPr lIns="128583" tIns="64291" rIns="128583" bIns="64291">
            <a:spAutoFit/>
          </a:bodyPr>
          <a:lstStyle/>
          <a:p>
            <a:r>
              <a:rPr lang="zh-CN" altLang="en-US" b="1" dirty="0">
                <a:solidFill>
                  <a:schemeClr val="bg1"/>
                </a:solidFill>
                <a:latin typeface="微软雅黑" charset="-122"/>
                <a:ea typeface="微软雅黑" charset="-122"/>
              </a:rPr>
              <a:t> </a:t>
            </a:r>
            <a:r>
              <a:rPr lang="zh-CN" altLang="en-US" sz="3400" b="1" dirty="0">
                <a:latin typeface="微软雅黑" charset="-122"/>
                <a:ea typeface="微软雅黑" charset="-122"/>
              </a:rPr>
              <a:t>共产主义社会</a:t>
            </a:r>
          </a:p>
        </p:txBody>
      </p:sp>
    </p:spTree>
    <p:extLst>
      <p:ext uri="{BB962C8B-B14F-4D97-AF65-F5344CB8AC3E}">
        <p14:creationId xmlns:p14="http://schemas.microsoft.com/office/powerpoint/2010/main" val="216160060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社会主义社会的生产力将获得极大发展，将创造出</a:t>
            </a:r>
          </a:p>
          <a:p>
            <a:pPr>
              <a:lnSpc>
                <a:spcPct val="150000"/>
              </a:lnSpc>
            </a:pPr>
            <a:r>
              <a:rPr lang="zh-CN" altLang="en-US" sz="3400" b="1" dirty="0">
                <a:latin typeface="微软雅黑" charset="-122"/>
                <a:ea typeface="微软雅黑" charset="-122"/>
              </a:rPr>
              <a:t>远高于资本主义的劳动生产率。资本主义之所以必</a:t>
            </a:r>
          </a:p>
          <a:p>
            <a:pPr>
              <a:lnSpc>
                <a:spcPct val="150000"/>
              </a:lnSpc>
            </a:pPr>
            <a:r>
              <a:rPr lang="zh-CN" altLang="en-US" sz="3400" b="1" dirty="0">
                <a:latin typeface="微软雅黑" charset="-122"/>
                <a:ea typeface="微软雅黑" charset="-122"/>
              </a:rPr>
              <a:t>然为社会主义所取代，原因就在于资本主义生产关</a:t>
            </a:r>
          </a:p>
          <a:p>
            <a:pPr>
              <a:lnSpc>
                <a:spcPct val="150000"/>
              </a:lnSpc>
            </a:pPr>
            <a:r>
              <a:rPr lang="zh-CN" altLang="en-US" sz="3400" b="1" dirty="0">
                <a:latin typeface="微软雅黑" charset="-122"/>
                <a:ea typeface="微软雅黑" charset="-122"/>
              </a:rPr>
              <a:t>系和社会制度已经由发展生产力的条件变成为制约</a:t>
            </a:r>
          </a:p>
          <a:p>
            <a:pPr>
              <a:lnSpc>
                <a:spcPct val="150000"/>
              </a:lnSpc>
            </a:pPr>
            <a:r>
              <a:rPr lang="zh-CN" altLang="en-US" sz="3400" b="1" dirty="0">
                <a:latin typeface="微软雅黑" charset="-122"/>
                <a:ea typeface="微软雅黑" charset="-122"/>
              </a:rPr>
              <a:t>生产力发展的桎梏。</a:t>
            </a:r>
          </a:p>
        </p:txBody>
      </p:sp>
      <p:grpSp>
        <p:nvGrpSpPr>
          <p:cNvPr id="10" name="组合 9"/>
          <p:cNvGrpSpPr>
            <a:grpSpLocks/>
          </p:cNvGrpSpPr>
          <p:nvPr/>
        </p:nvGrpSpPr>
        <p:grpSpPr bwMode="auto">
          <a:xfrm>
            <a:off x="1062634" y="453158"/>
            <a:ext cx="5230565" cy="1171956"/>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高度发达的生产力</a:t>
              </a:r>
              <a:endParaRPr lang="zh-CN" altLang="en-US" sz="4500" b="1" dirty="0">
                <a:solidFill>
                  <a:schemeClr val="accent1"/>
                </a:solidFill>
                <a:latin typeface="华文楷体" pitchFamily="2" charset="-122"/>
                <a:ea typeface="华文楷体" pitchFamily="2" charset="-122"/>
              </a:endParaRPr>
            </a:p>
          </p:txBody>
        </p:sp>
        <p:sp>
          <p:nvSpPr>
            <p:cNvPr id="12" name="椭圆 11"/>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2</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1723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en-US" altLang="zh-CN" sz="3400" b="1" dirty="0">
                <a:latin typeface="微软雅黑" charset="-122"/>
                <a:ea typeface="微软雅黑" charset="-122"/>
              </a:rPr>
              <a:t>《</a:t>
            </a:r>
            <a:r>
              <a:rPr lang="zh-CN" altLang="en-US" sz="3400" b="1" dirty="0">
                <a:latin typeface="微软雅黑" charset="-122"/>
                <a:ea typeface="微软雅黑" charset="-122"/>
              </a:rPr>
              <a:t>共产党宣言</a:t>
            </a:r>
            <a:r>
              <a:rPr lang="en-US" altLang="zh-CN" sz="3400" b="1" dirty="0">
                <a:latin typeface="微软雅黑" charset="-122"/>
                <a:ea typeface="微软雅黑" charset="-122"/>
              </a:rPr>
              <a:t>》</a:t>
            </a:r>
            <a:r>
              <a:rPr lang="zh-CN" altLang="en-US" sz="3400" b="1" dirty="0">
                <a:latin typeface="微软雅黑" charset="-122"/>
                <a:ea typeface="微软雅黑" charset="-122"/>
              </a:rPr>
              <a:t>中指出，共产党人的理论如果用一</a:t>
            </a:r>
          </a:p>
          <a:p>
            <a:pPr>
              <a:lnSpc>
                <a:spcPct val="150000"/>
              </a:lnSpc>
            </a:pPr>
            <a:r>
              <a:rPr lang="zh-CN" altLang="en-US" sz="3400" b="1" dirty="0">
                <a:latin typeface="微软雅黑" charset="-122"/>
                <a:ea typeface="微软雅黑" charset="-122"/>
              </a:rPr>
              <a:t>句话来概括，那就是“消灭私有制”。</a:t>
            </a:r>
          </a:p>
          <a:p>
            <a:pPr>
              <a:lnSpc>
                <a:spcPct val="150000"/>
              </a:lnSpc>
            </a:pPr>
            <a:r>
              <a:rPr lang="zh-CN" altLang="en-US" sz="3400" b="1" dirty="0">
                <a:latin typeface="微软雅黑" charset="-122"/>
                <a:ea typeface="微软雅黑" charset="-122"/>
              </a:rPr>
              <a:t>未来社会主义消灭了一切私有制，生产资料归整个</a:t>
            </a:r>
          </a:p>
          <a:p>
            <a:pPr>
              <a:lnSpc>
                <a:spcPct val="150000"/>
              </a:lnSpc>
            </a:pPr>
            <a:r>
              <a:rPr lang="zh-CN" altLang="en-US" sz="3400" b="1" dirty="0">
                <a:latin typeface="微软雅黑" charset="-122"/>
                <a:ea typeface="微软雅黑" charset="-122"/>
              </a:rPr>
              <a:t>社会所有，这是社会主义根本的特征，是社会主义</a:t>
            </a:r>
          </a:p>
          <a:p>
            <a:pPr>
              <a:lnSpc>
                <a:spcPct val="150000"/>
              </a:lnSpc>
            </a:pPr>
            <a:r>
              <a:rPr lang="zh-CN" altLang="en-US" sz="3400" b="1" dirty="0">
                <a:latin typeface="微软雅黑" charset="-122"/>
                <a:ea typeface="微软雅黑" charset="-122"/>
              </a:rPr>
              <a:t>社会与资本主义社会的本质区别。</a:t>
            </a:r>
          </a:p>
        </p:txBody>
      </p:sp>
      <p:grpSp>
        <p:nvGrpSpPr>
          <p:cNvPr id="13" name="组合 12"/>
          <p:cNvGrpSpPr>
            <a:grpSpLocks/>
          </p:cNvGrpSpPr>
          <p:nvPr/>
        </p:nvGrpSpPr>
        <p:grpSpPr bwMode="auto">
          <a:xfrm>
            <a:off x="1163092" y="453158"/>
            <a:ext cx="5232797" cy="1171956"/>
            <a:chOff x="4267285" y="2060848"/>
            <a:chExt cx="3625045" cy="841379"/>
          </a:xfrm>
        </p:grpSpPr>
        <p:sp>
          <p:nvSpPr>
            <p:cNvPr id="14" name="TextBox 16"/>
            <p:cNvSpPr txBox="1"/>
            <p:nvPr/>
          </p:nvSpPr>
          <p:spPr>
            <a:xfrm>
              <a:off x="4579682" y="2060848"/>
              <a:ext cx="331264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所有制</a:t>
              </a:r>
              <a:endParaRPr lang="zh-CN" altLang="en-US" sz="4500" b="1" dirty="0">
                <a:solidFill>
                  <a:schemeClr val="accent1"/>
                </a:solidFill>
                <a:latin typeface="华文楷体" pitchFamily="2" charset="-122"/>
                <a:ea typeface="华文楷体" pitchFamily="2" charset="-122"/>
              </a:endParaRPr>
            </a:p>
          </p:txBody>
        </p:sp>
        <p:sp>
          <p:nvSpPr>
            <p:cNvPr id="15" name="椭圆 14"/>
            <p:cNvSpPr/>
            <p:nvPr/>
          </p:nvSpPr>
          <p:spPr>
            <a:xfrm>
              <a:off x="4267285" y="2168224"/>
              <a:ext cx="624794"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3</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4000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矩形 5"/>
          <p:cNvSpPr>
            <a:spLocks noChangeArrowheads="1"/>
          </p:cNvSpPr>
          <p:nvPr/>
        </p:nvSpPr>
        <p:spPr bwMode="auto">
          <a:xfrm>
            <a:off x="380703" y="2248173"/>
            <a:ext cx="11305255" cy="4053989"/>
          </a:xfrm>
          <a:prstGeom prst="rect">
            <a:avLst/>
          </a:prstGeom>
          <a:noFill/>
          <a:ln w="9525">
            <a:noFill/>
            <a:miter lim="800000"/>
            <a:headEnd/>
            <a:tailEnd/>
          </a:ln>
        </p:spPr>
        <p:txBody>
          <a:bodyPr wrap="square" lIns="128583" tIns="64291" rIns="128583" bIns="64291">
            <a:spAutoFit/>
          </a:bodyPr>
          <a:lstStyle/>
          <a:p>
            <a:pPr>
              <a:lnSpc>
                <a:spcPct val="150000"/>
              </a:lnSpc>
            </a:pPr>
            <a:r>
              <a:rPr lang="zh-CN" altLang="en-US" sz="3400" b="1" dirty="0">
                <a:latin typeface="微软雅黑" charset="-122"/>
                <a:ea typeface="微软雅黑" charset="-122"/>
              </a:rPr>
              <a:t>资本主义社会基本矛盾的集中表现之一就是个别企业的高度计划性和整个社会生产的无政府状态之间的矛盾，导致资本主义周期性经济危机爆发。</a:t>
            </a:r>
          </a:p>
          <a:p>
            <a:pPr>
              <a:lnSpc>
                <a:spcPct val="150000"/>
              </a:lnSpc>
            </a:pPr>
            <a:r>
              <a:rPr lang="zh-CN" altLang="en-US" sz="3400" b="1" dirty="0">
                <a:solidFill>
                  <a:schemeClr val="accent1"/>
                </a:solidFill>
                <a:latin typeface="微软雅黑" charset="-122"/>
                <a:ea typeface="微软雅黑" charset="-122"/>
              </a:rPr>
              <a:t>未来社会必须按照全体社会成员的需要对经济</a:t>
            </a:r>
            <a:endParaRPr lang="en-US" altLang="zh-CN" sz="3400" b="1" dirty="0">
              <a:solidFill>
                <a:schemeClr val="accent1"/>
              </a:solidFill>
              <a:latin typeface="微软雅黑" charset="-122"/>
              <a:ea typeface="微软雅黑" charset="-122"/>
            </a:endParaRPr>
          </a:p>
          <a:p>
            <a:pPr>
              <a:lnSpc>
                <a:spcPct val="150000"/>
              </a:lnSpc>
            </a:pPr>
            <a:r>
              <a:rPr lang="zh-CN" altLang="en-US" sz="3400" b="1" dirty="0">
                <a:solidFill>
                  <a:schemeClr val="accent1"/>
                </a:solidFill>
                <a:latin typeface="微软雅黑" charset="-122"/>
                <a:ea typeface="微软雅黑" charset="-122"/>
              </a:rPr>
              <a:t>进行有计划的调节，避免经济危机的产生。</a:t>
            </a:r>
          </a:p>
        </p:txBody>
      </p:sp>
      <p:grpSp>
        <p:nvGrpSpPr>
          <p:cNvPr id="10" name="组合 9"/>
          <p:cNvGrpSpPr>
            <a:grpSpLocks/>
          </p:cNvGrpSpPr>
          <p:nvPr/>
        </p:nvGrpSpPr>
        <p:grpSpPr bwMode="auto">
          <a:xfrm>
            <a:off x="1366243" y="464318"/>
            <a:ext cx="5230565" cy="1171958"/>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社会生产</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61"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4</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68370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矩形 5"/>
          <p:cNvSpPr>
            <a:spLocks noChangeArrowheads="1"/>
          </p:cNvSpPr>
          <p:nvPr/>
        </p:nvSpPr>
        <p:spPr bwMode="auto">
          <a:xfrm>
            <a:off x="1698874" y="1995676"/>
            <a:ext cx="9798099" cy="480390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华文楷体" pitchFamily="2" charset="-122"/>
                <a:ea typeface="华文楷体" pitchFamily="2" charset="-122"/>
              </a:rPr>
              <a:t>“资本主义</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社会的财富，表现为庞大的商品堆积”</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资本论</a:t>
            </a:r>
            <a:r>
              <a:rPr lang="en-US" altLang="zh-CN" sz="3400" b="1" dirty="0">
                <a:latin typeface="华文楷体" pitchFamily="2" charset="-122"/>
                <a:ea typeface="华文楷体" pitchFamily="2" charset="-122"/>
              </a:rPr>
              <a:t>》</a:t>
            </a:r>
          </a:p>
          <a:p>
            <a:pPr>
              <a:lnSpc>
                <a:spcPct val="150000"/>
              </a:lnSpc>
            </a:pP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未来社会要消灭商品和货币</a:t>
            </a:r>
            <a:r>
              <a:rPr lang="en-US" altLang="zh-CN" sz="3400" b="1" dirty="0">
                <a:latin typeface="微软雅黑" charset="-122"/>
                <a:ea typeface="微软雅黑" charset="-122"/>
              </a:rPr>
              <a:t>,</a:t>
            </a:r>
            <a:r>
              <a:rPr lang="zh-CN" altLang="en-US" sz="3400" b="1" dirty="0">
                <a:latin typeface="微软雅黑" charset="-122"/>
                <a:ea typeface="微软雅黑" charset="-122"/>
              </a:rPr>
              <a:t>消除商品对生产者的统治，实行产品经济，这是实现人的自由全面发展所必需的基本条件。</a:t>
            </a:r>
          </a:p>
        </p:txBody>
      </p:sp>
      <p:grpSp>
        <p:nvGrpSpPr>
          <p:cNvPr id="13" name="组合 12"/>
          <p:cNvGrpSpPr>
            <a:grpSpLocks/>
          </p:cNvGrpSpPr>
          <p:nvPr/>
        </p:nvGrpSpPr>
        <p:grpSpPr bwMode="auto">
          <a:xfrm>
            <a:off x="859483" y="493340"/>
            <a:ext cx="7161609" cy="1171956"/>
            <a:chOff x="4267285" y="2060848"/>
            <a:chExt cx="4961783" cy="841379"/>
          </a:xfrm>
        </p:grpSpPr>
        <p:sp>
          <p:nvSpPr>
            <p:cNvPr id="14" name="TextBox 16"/>
            <p:cNvSpPr txBox="1"/>
            <p:nvPr/>
          </p:nvSpPr>
          <p:spPr>
            <a:xfrm>
              <a:off x="4579716" y="2060848"/>
              <a:ext cx="4649352"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消灭商品，实现产品经济</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863"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5</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249798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fade">
                                      <p:cBhvr>
                                        <p:cTn id="13" dur="1000"/>
                                        <p:tgtEl>
                                          <p:spTgt spid="54277"/>
                                        </p:tgtEl>
                                      </p:cBhvr>
                                    </p:animEffect>
                                    <p:anim calcmode="lin" valueType="num">
                                      <p:cBhvr>
                                        <p:cTn id="14" dur="1000" fill="hold"/>
                                        <p:tgtEl>
                                          <p:spTgt spid="54277"/>
                                        </p:tgtEl>
                                        <p:attrNameLst>
                                          <p:attrName>ppt_x</p:attrName>
                                        </p:attrNameLst>
                                      </p:cBhvr>
                                      <p:tavLst>
                                        <p:tav tm="0">
                                          <p:val>
                                            <p:strVal val="#ppt_x"/>
                                          </p:val>
                                        </p:tav>
                                        <p:tav tm="100000">
                                          <p:val>
                                            <p:strVal val="#ppt_x"/>
                                          </p:val>
                                        </p:tav>
                                      </p:tavLst>
                                    </p:anim>
                                    <p:anim calcmode="lin" valueType="num">
                                      <p:cBhvr>
                                        <p:cTn id="15" dur="1000" fill="hold"/>
                                        <p:tgtEl>
                                          <p:spTgt spid="54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矩形 5"/>
          <p:cNvSpPr>
            <a:spLocks noChangeArrowheads="1"/>
          </p:cNvSpPr>
          <p:nvPr/>
        </p:nvSpPr>
        <p:spPr bwMode="auto">
          <a:xfrm>
            <a:off x="1770312" y="2705547"/>
            <a:ext cx="9798099"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在未来社会，旧的社会分工将被消灭，社会将给每个人提供全面发展和表现自己全部才能的机会。</a:t>
            </a:r>
          </a:p>
        </p:txBody>
      </p:sp>
      <p:grpSp>
        <p:nvGrpSpPr>
          <p:cNvPr id="10" name="组合 9"/>
          <p:cNvGrpSpPr>
            <a:grpSpLocks/>
          </p:cNvGrpSpPr>
          <p:nvPr/>
        </p:nvGrpSpPr>
        <p:grpSpPr bwMode="auto">
          <a:xfrm>
            <a:off x="1062633" y="453157"/>
            <a:ext cx="4455914" cy="1035787"/>
            <a:chOff x="4267285" y="2060848"/>
            <a:chExt cx="3558442" cy="841379"/>
          </a:xfrm>
        </p:grpSpPr>
        <p:sp>
          <p:nvSpPr>
            <p:cNvPr id="11" name="TextBox 16"/>
            <p:cNvSpPr txBox="1"/>
            <p:nvPr/>
          </p:nvSpPr>
          <p:spPr>
            <a:xfrm>
              <a:off x="4579273" y="2060848"/>
              <a:ext cx="324645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人的发展</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9647"/>
              <a:ext cx="625759" cy="623781"/>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6</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659026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矩形 5"/>
          <p:cNvSpPr>
            <a:spLocks noChangeArrowheads="1"/>
          </p:cNvSpPr>
          <p:nvPr/>
        </p:nvSpPr>
        <p:spPr bwMode="auto">
          <a:xfrm>
            <a:off x="740743" y="1960141"/>
            <a:ext cx="11137553" cy="3540580"/>
          </a:xfrm>
          <a:prstGeom prst="rect">
            <a:avLst/>
          </a:prstGeom>
          <a:noFill/>
          <a:ln w="9525">
            <a:noFill/>
            <a:miter lim="800000"/>
            <a:headEnd/>
            <a:tailEnd/>
          </a:ln>
        </p:spPr>
        <p:txBody>
          <a:bodyPr lIns="128583" tIns="64291" rIns="128583" bIns="64291">
            <a:spAutoFit/>
          </a:bodyPr>
          <a:lstStyle/>
          <a:p>
            <a:pPr>
              <a:lnSpc>
                <a:spcPct val="150000"/>
              </a:lnSpc>
            </a:pPr>
            <a:r>
              <a:rPr lang="zh-CN" altLang="en-US" sz="2800" dirty="0">
                <a:latin typeface="微软雅黑" charset="-122"/>
                <a:ea typeface="微软雅黑" charset="-122"/>
              </a:rPr>
              <a:t>马克思在</a:t>
            </a:r>
            <a:r>
              <a:rPr lang="en-US" altLang="zh-CN" sz="2800" dirty="0">
                <a:latin typeface="微软雅黑" charset="-122"/>
                <a:ea typeface="微软雅黑" charset="-122"/>
              </a:rPr>
              <a:t>《</a:t>
            </a:r>
            <a:r>
              <a:rPr lang="zh-CN" altLang="en-US" sz="2800" dirty="0">
                <a:latin typeface="微软雅黑" charset="-122"/>
                <a:ea typeface="微软雅黑" charset="-122"/>
              </a:rPr>
              <a:t>哥达纲领批判</a:t>
            </a:r>
            <a:r>
              <a:rPr lang="en-US" altLang="zh-CN" sz="2800" dirty="0">
                <a:latin typeface="微软雅黑" charset="-122"/>
                <a:ea typeface="微软雅黑" charset="-122"/>
              </a:rPr>
              <a:t>》</a:t>
            </a:r>
            <a:r>
              <a:rPr lang="zh-CN" altLang="en-US" sz="2800" dirty="0">
                <a:latin typeface="微软雅黑" charset="-122"/>
                <a:ea typeface="微软雅黑" charset="-122"/>
              </a:rPr>
              <a:t>中认为，在共产主义的第一阶段即社会主义阶段的基本分配制度是“</a:t>
            </a:r>
            <a:r>
              <a:rPr lang="zh-CN" altLang="en-US" sz="3200" dirty="0">
                <a:solidFill>
                  <a:srgbClr val="FF0000"/>
                </a:solidFill>
                <a:latin typeface="微软雅黑" charset="-122"/>
                <a:ea typeface="微软雅黑" charset="-122"/>
              </a:rPr>
              <a:t>各尽所能，按劳分配</a:t>
            </a:r>
            <a:r>
              <a:rPr lang="zh-CN" altLang="en-US" sz="2800" dirty="0">
                <a:latin typeface="微软雅黑" charset="-122"/>
                <a:ea typeface="微软雅黑" charset="-122"/>
              </a:rPr>
              <a:t>”，在消费品的分配上实行“等量劳动领取等量产品”的原则，劳动是分配的唯一尺度，此外不承认别的尺度，</a:t>
            </a:r>
            <a:r>
              <a:rPr lang="zh-CN" altLang="en-US" sz="2800" b="1" dirty="0">
                <a:latin typeface="微软雅黑" charset="-122"/>
                <a:ea typeface="微软雅黑" charset="-122"/>
              </a:rPr>
              <a:t>彻底消灭了剥削制度和剥削现象</a:t>
            </a:r>
            <a:r>
              <a:rPr lang="zh-CN" altLang="en-US" sz="2800" dirty="0">
                <a:latin typeface="微软雅黑" charset="-122"/>
                <a:ea typeface="微软雅黑" charset="-122"/>
              </a:rPr>
              <a:t>。到共产主义的高级阶段则实行“</a:t>
            </a:r>
            <a:r>
              <a:rPr lang="zh-CN" altLang="en-US" sz="3200" b="1" dirty="0">
                <a:latin typeface="微软雅黑" charset="-122"/>
                <a:ea typeface="微软雅黑" charset="-122"/>
              </a:rPr>
              <a:t>各尽所能，按需分配</a:t>
            </a:r>
            <a:r>
              <a:rPr lang="zh-CN" altLang="en-US" sz="2800" dirty="0">
                <a:latin typeface="微软雅黑" charset="-122"/>
                <a:ea typeface="微软雅黑" charset="-122"/>
              </a:rPr>
              <a:t>”的分配制度。</a:t>
            </a:r>
          </a:p>
        </p:txBody>
      </p:sp>
      <p:grpSp>
        <p:nvGrpSpPr>
          <p:cNvPr id="13" name="组合 12"/>
          <p:cNvGrpSpPr>
            <a:grpSpLocks/>
          </p:cNvGrpSpPr>
          <p:nvPr/>
        </p:nvGrpSpPr>
        <p:grpSpPr bwMode="auto">
          <a:xfrm>
            <a:off x="1466703" y="325916"/>
            <a:ext cx="4558605" cy="1011232"/>
            <a:chOff x="4267285" y="2060848"/>
            <a:chExt cx="3558442" cy="841379"/>
          </a:xfrm>
        </p:grpSpPr>
        <p:sp>
          <p:nvSpPr>
            <p:cNvPr id="14" name="TextBox 16"/>
            <p:cNvSpPr txBox="1"/>
            <p:nvPr/>
          </p:nvSpPr>
          <p:spPr>
            <a:xfrm>
              <a:off x="4579214" y="2060848"/>
              <a:ext cx="3246513"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分配制度</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574"/>
              <a:ext cx="625602" cy="625927"/>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7</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6699868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9"/>
          <p:cNvSpPr>
            <a:spLocks/>
          </p:cNvSpPr>
          <p:nvPr/>
        </p:nvSpPr>
        <p:spPr bwMode="auto">
          <a:xfrm>
            <a:off x="1532831" y="4384268"/>
            <a:ext cx="4320480" cy="988556"/>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pPr algn="ctr"/>
            <a:r>
              <a:rPr lang="zh-CN" altLang="en-US" sz="3600" b="1" dirty="0"/>
              <a:t>共产主义是空想吗</a:t>
            </a:r>
          </a:p>
        </p:txBody>
      </p:sp>
      <p:grpSp>
        <p:nvGrpSpPr>
          <p:cNvPr id="5" name="组合 4"/>
          <p:cNvGrpSpPr/>
          <p:nvPr/>
        </p:nvGrpSpPr>
        <p:grpSpPr>
          <a:xfrm>
            <a:off x="596727" y="315351"/>
            <a:ext cx="3366635" cy="3835009"/>
            <a:chOff x="2396926" y="2496810"/>
            <a:chExt cx="3366635" cy="3835009"/>
          </a:xfrm>
        </p:grpSpPr>
        <p:sp>
          <p:nvSpPr>
            <p:cNvPr id="6" name="Freeform 6"/>
            <p:cNvSpPr>
              <a:spLocks/>
            </p:cNvSpPr>
            <p:nvPr/>
          </p:nvSpPr>
          <p:spPr bwMode="auto">
            <a:xfrm>
              <a:off x="2479417" y="2919378"/>
              <a:ext cx="3201651" cy="3412441"/>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11"/>
            <p:cNvSpPr>
              <a:spLocks/>
            </p:cNvSpPr>
            <p:nvPr/>
          </p:nvSpPr>
          <p:spPr bwMode="auto">
            <a:xfrm>
              <a:off x="2396926" y="2496810"/>
              <a:ext cx="3366635" cy="2507719"/>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8" name="MH_Others_1"/>
            <p:cNvSpPr txBox="1"/>
            <p:nvPr>
              <p:custDataLst>
                <p:tags r:id="rId3"/>
              </p:custDataLst>
            </p:nvPr>
          </p:nvSpPr>
          <p:spPr>
            <a:xfrm>
              <a:off x="2426464" y="3673881"/>
              <a:ext cx="3172482" cy="923330"/>
            </a:xfrm>
            <a:prstGeom prst="rect">
              <a:avLst/>
            </a:prstGeom>
            <a:noFill/>
          </p:spPr>
          <p:txBody>
            <a:bodyPr vert="horz"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p>
          </p:txBody>
        </p:sp>
      </p:grpSp>
      <p:sp>
        <p:nvSpPr>
          <p:cNvPr id="10" name="MH_Entry_1"/>
          <p:cNvSpPr/>
          <p:nvPr>
            <p:custDataLst>
              <p:tags r:id="rId2"/>
            </p:custDataLst>
          </p:nvPr>
        </p:nvSpPr>
        <p:spPr>
          <a:xfrm>
            <a:off x="4989214" y="789058"/>
            <a:ext cx="7862965" cy="22159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当马克思谈论共产主义时，他在谈论什么</a:t>
            </a:r>
            <a:endPar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9079454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矩形 5"/>
          <p:cNvSpPr>
            <a:spLocks noChangeArrowheads="1"/>
          </p:cNvSpPr>
          <p:nvPr/>
        </p:nvSpPr>
        <p:spPr bwMode="auto">
          <a:xfrm>
            <a:off x="1062633" y="1781375"/>
            <a:ext cx="10833944" cy="2484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未来的社会不是一成不变的</a:t>
            </a:r>
            <a:r>
              <a:rPr lang="en-US" altLang="zh-CN" sz="3400" dirty="0">
                <a:latin typeface="微软雅黑" charset="-122"/>
                <a:ea typeface="微软雅黑" charset="-122"/>
              </a:rPr>
              <a:t>,</a:t>
            </a:r>
            <a:r>
              <a:rPr lang="zh-CN" altLang="en-US" sz="3400" dirty="0">
                <a:latin typeface="微软雅黑" charset="-122"/>
                <a:ea typeface="微软雅黑" charset="-122"/>
              </a:rPr>
              <a:t>而是经常变化和改革的社会。尤其恩格斯在晚年多次强调这一点。</a:t>
            </a:r>
          </a:p>
          <a:p>
            <a:pPr>
              <a:lnSpc>
                <a:spcPct val="150000"/>
              </a:lnSpc>
            </a:pPr>
            <a:r>
              <a:rPr lang="zh-CN" altLang="en-US" sz="3400" dirty="0">
                <a:latin typeface="微软雅黑" charset="-122"/>
                <a:ea typeface="微软雅黑" charset="-122"/>
              </a:rPr>
              <a:t>避免人们对共产主义社会形成教条式的认识。</a:t>
            </a:r>
          </a:p>
        </p:txBody>
      </p:sp>
      <p:grpSp>
        <p:nvGrpSpPr>
          <p:cNvPr id="10" name="组合 9"/>
          <p:cNvGrpSpPr>
            <a:grpSpLocks/>
          </p:cNvGrpSpPr>
          <p:nvPr/>
        </p:nvGrpSpPr>
        <p:grpSpPr bwMode="auto">
          <a:xfrm>
            <a:off x="962175" y="392885"/>
            <a:ext cx="5134570" cy="1171958"/>
            <a:chOff x="4267285" y="2060848"/>
            <a:chExt cx="3558442" cy="841379"/>
          </a:xfrm>
        </p:grpSpPr>
        <p:sp>
          <p:nvSpPr>
            <p:cNvPr id="11" name="TextBox 16"/>
            <p:cNvSpPr txBox="1"/>
            <p:nvPr/>
          </p:nvSpPr>
          <p:spPr>
            <a:xfrm>
              <a:off x="4579809" y="2060848"/>
              <a:ext cx="324591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变化和变革</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48"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8</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72652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矩形 5"/>
          <p:cNvSpPr>
            <a:spLocks noChangeArrowheads="1"/>
          </p:cNvSpPr>
          <p:nvPr/>
        </p:nvSpPr>
        <p:spPr bwMode="auto">
          <a:xfrm>
            <a:off x="1163093" y="1995676"/>
            <a:ext cx="10836176" cy="2576661"/>
          </a:xfrm>
          <a:prstGeom prst="rect">
            <a:avLst/>
          </a:prstGeom>
          <a:noFill/>
          <a:ln w="9525">
            <a:noFill/>
            <a:miter lim="800000"/>
            <a:headEnd/>
            <a:tailEnd/>
          </a:ln>
        </p:spPr>
        <p:txBody>
          <a:bodyPr lIns="128583" tIns="64291" rIns="128583" bIns="64291">
            <a:spAutoFit/>
          </a:bodyPr>
          <a:lstStyle/>
          <a:p>
            <a:pPr>
              <a:lnSpc>
                <a:spcPct val="150000"/>
              </a:lnSpc>
            </a:pPr>
            <a:r>
              <a:rPr lang="zh-CN" altLang="en-US" sz="3600" b="1" dirty="0">
                <a:latin typeface="微软雅黑" charset="-122"/>
                <a:ea typeface="微软雅黑" charset="-122"/>
              </a:rPr>
              <a:t>马恩揭示未来社会的一般特征，但是不作详尽的、细节的描述和设想。</a:t>
            </a:r>
            <a:endParaRPr lang="en-US" altLang="zh-CN" sz="3600" b="1" dirty="0">
              <a:latin typeface="微软雅黑" charset="-122"/>
              <a:ea typeface="微软雅黑" charset="-122"/>
            </a:endParaRPr>
          </a:p>
          <a:p>
            <a:pPr>
              <a:lnSpc>
                <a:spcPct val="150000"/>
              </a:lnSpc>
            </a:pPr>
            <a:endParaRPr lang="en-US" altLang="zh-CN" sz="3400" dirty="0">
              <a:latin typeface="微软雅黑" charset="-122"/>
              <a:ea typeface="微软雅黑" charset="-122"/>
            </a:endParaRPr>
          </a:p>
        </p:txBody>
      </p:sp>
      <p:sp>
        <p:nvSpPr>
          <p:cNvPr id="59398" name="矩形 6"/>
          <p:cNvSpPr>
            <a:spLocks noChangeArrowheads="1"/>
          </p:cNvSpPr>
          <p:nvPr/>
        </p:nvSpPr>
        <p:spPr bwMode="auto">
          <a:xfrm>
            <a:off x="1062633" y="477713"/>
            <a:ext cx="10833944" cy="82220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solidFill>
                  <a:schemeClr val="accent1"/>
                </a:solidFill>
                <a:latin typeface="微软雅黑" charset="-122"/>
                <a:ea typeface="微软雅黑" charset="-122"/>
              </a:rPr>
              <a:t>马恩与空想社会主义的另一个不同：</a:t>
            </a:r>
          </a:p>
        </p:txBody>
      </p:sp>
      <p:sp>
        <p:nvSpPr>
          <p:cNvPr id="8" name="TextBox 7"/>
          <p:cNvSpPr txBox="1"/>
          <p:nvPr/>
        </p:nvSpPr>
        <p:spPr>
          <a:xfrm>
            <a:off x="1239393" y="4722989"/>
            <a:ext cx="10657184" cy="82541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3600" b="1" dirty="0">
                <a:latin typeface="微软雅黑" charset="-122"/>
                <a:ea typeface="微软雅黑" charset="-122"/>
              </a:rPr>
              <a:t>对未来勾画的越详细，越容易走向空想</a:t>
            </a:r>
            <a:r>
              <a:rPr lang="zh-CN" altLang="en-US" sz="3200" b="1" dirty="0">
                <a:latin typeface="微软雅黑" charset="-122"/>
                <a:ea typeface="微软雅黑" charset="-122"/>
              </a:rPr>
              <a:t>。</a:t>
            </a:r>
          </a:p>
        </p:txBody>
      </p:sp>
    </p:spTree>
    <p:extLst>
      <p:ext uri="{BB962C8B-B14F-4D97-AF65-F5344CB8AC3E}">
        <p14:creationId xmlns:p14="http://schemas.microsoft.com/office/powerpoint/2010/main" val="11705064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ChangeArrowheads="1"/>
          </p:cNvSpPr>
          <p:nvPr/>
        </p:nvSpPr>
        <p:spPr bwMode="auto">
          <a:xfrm>
            <a:off x="1084957" y="1645206"/>
            <a:ext cx="10833944" cy="1708860"/>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马克思和恩格斯所预测的社会主义，从一开始就是作为</a:t>
            </a:r>
            <a:r>
              <a:rPr lang="zh-CN" altLang="en-US" sz="3900" dirty="0">
                <a:solidFill>
                  <a:schemeClr val="accent1"/>
                </a:solidFill>
                <a:latin typeface="微软雅黑" charset="-122"/>
                <a:ea typeface="微软雅黑" charset="-122"/>
              </a:rPr>
              <a:t>资本主义的对立面</a:t>
            </a:r>
            <a:r>
              <a:rPr lang="zh-CN" altLang="en-US" sz="3900" dirty="0">
                <a:latin typeface="微软雅黑" charset="-122"/>
                <a:ea typeface="微软雅黑" charset="-122"/>
              </a:rPr>
              <a:t>的社会制度</a:t>
            </a:r>
            <a:r>
              <a:rPr lang="zh-CN" altLang="en-US" sz="3400" dirty="0">
                <a:latin typeface="微软雅黑" charset="-122"/>
                <a:ea typeface="微软雅黑" charset="-122"/>
              </a:rPr>
              <a:t>。</a:t>
            </a:r>
            <a:endParaRPr lang="en-US" altLang="zh-CN" sz="3400" dirty="0">
              <a:latin typeface="微软雅黑" charset="-122"/>
              <a:ea typeface="微软雅黑" charset="-122"/>
            </a:endParaRPr>
          </a:p>
        </p:txBody>
      </p:sp>
      <p:sp>
        <p:nvSpPr>
          <p:cNvPr id="14" name="TextBox 16"/>
          <p:cNvSpPr txBox="1"/>
          <p:nvPr/>
        </p:nvSpPr>
        <p:spPr bwMode="auto">
          <a:xfrm>
            <a:off x="1917652" y="245553"/>
            <a:ext cx="3143250" cy="1171958"/>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小结</a:t>
            </a:r>
            <a:endParaRPr lang="zh-CN" altLang="en-US" sz="4500" b="1" dirty="0">
              <a:solidFill>
                <a:schemeClr val="accent1"/>
              </a:solidFill>
              <a:latin typeface="微软雅黑" pitchFamily="34" charset="-122"/>
              <a:ea typeface="+mn-ea"/>
            </a:endParaRPr>
          </a:p>
        </p:txBody>
      </p:sp>
      <p:sp>
        <p:nvSpPr>
          <p:cNvPr id="60423" name="矩形 15"/>
          <p:cNvSpPr>
            <a:spLocks noChangeArrowheads="1"/>
          </p:cNvSpPr>
          <p:nvPr/>
        </p:nvSpPr>
        <p:spPr bwMode="auto">
          <a:xfrm>
            <a:off x="1114601" y="3878339"/>
            <a:ext cx="10833944" cy="160703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未来的社会主义在本质上已经是共产主义社会，</a:t>
            </a:r>
          </a:p>
          <a:p>
            <a:pPr>
              <a:lnSpc>
                <a:spcPct val="150000"/>
              </a:lnSpc>
            </a:pPr>
            <a:r>
              <a:rPr lang="zh-CN" altLang="en-US" sz="3400" dirty="0">
                <a:latin typeface="微软雅黑" charset="-122"/>
                <a:ea typeface="微软雅黑" charset="-122"/>
              </a:rPr>
              <a:t>只不过是其低级阶段而已</a:t>
            </a:r>
          </a:p>
        </p:txBody>
      </p:sp>
    </p:spTree>
    <p:extLst>
      <p:ext uri="{BB962C8B-B14F-4D97-AF65-F5344CB8AC3E}">
        <p14:creationId xmlns:p14="http://schemas.microsoft.com/office/powerpoint/2010/main" val="267571144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矩形 5"/>
          <p:cNvSpPr>
            <a:spLocks noChangeArrowheads="1"/>
          </p:cNvSpPr>
          <p:nvPr/>
        </p:nvSpPr>
        <p:spPr bwMode="auto">
          <a:xfrm>
            <a:off x="956767" y="1096045"/>
            <a:ext cx="10833944" cy="5213473"/>
          </a:xfrm>
          <a:prstGeom prst="rect">
            <a:avLst/>
          </a:prstGeom>
          <a:noFill/>
          <a:ln w="9525">
            <a:noFill/>
            <a:miter lim="800000"/>
            <a:headEnd/>
            <a:tailEnd/>
          </a:ln>
        </p:spPr>
        <p:txBody>
          <a:bodyPr lIns="128583" tIns="64291" rIns="128583" bIns="64291">
            <a:spAutoFit/>
          </a:bodyPr>
          <a:lstStyle/>
          <a:p>
            <a:pPr>
              <a:lnSpc>
                <a:spcPct val="150000"/>
              </a:lnSpc>
            </a:pPr>
            <a:r>
              <a:rPr lang="zh-CN" altLang="en-US" sz="3200" dirty="0">
                <a:latin typeface="微软雅黑" charset="-122"/>
                <a:ea typeface="微软雅黑" charset="-122"/>
              </a:rPr>
              <a:t>要看到马克思和恩格斯对未来社会主义科学预测所必需的条件性和长期性。</a:t>
            </a:r>
            <a:r>
              <a:rPr lang="zh-CN" altLang="en-US" sz="3200" dirty="0">
                <a:solidFill>
                  <a:schemeClr val="accent1"/>
                </a:solidFill>
                <a:latin typeface="微软雅黑" charset="-122"/>
                <a:ea typeface="微软雅黑" charset="-122"/>
              </a:rPr>
              <a:t>在条件不具备的情况下，只从良好的主观愿望出发硬性推动这些预测向现实转化，就只能使其变成空想。</a:t>
            </a:r>
            <a:r>
              <a:rPr lang="zh-CN" altLang="en-US" sz="3200" dirty="0">
                <a:latin typeface="微软雅黑" charset="-122"/>
                <a:ea typeface="微软雅黑" charset="-122"/>
              </a:rPr>
              <a:t>因此事实证明，不是马克思和恩格斯对未来社会的预测本身是空想，而是某些实行者将其变成了在特定条件下无法实现的空想。不论是前苏联，还是中国在探索社会主义建设道路的过程中，都曾经出现过这种状况。</a:t>
            </a:r>
          </a:p>
        </p:txBody>
      </p:sp>
    </p:spTree>
    <p:extLst>
      <p:ext uri="{BB962C8B-B14F-4D97-AF65-F5344CB8AC3E}">
        <p14:creationId xmlns:p14="http://schemas.microsoft.com/office/powerpoint/2010/main" val="126961194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矩形 14"/>
          <p:cNvSpPr>
            <a:spLocks noChangeArrowheads="1"/>
          </p:cNvSpPr>
          <p:nvPr/>
        </p:nvSpPr>
        <p:spPr bwMode="auto">
          <a:xfrm>
            <a:off x="1366242" y="1739248"/>
            <a:ext cx="11240243" cy="1722453"/>
          </a:xfrm>
          <a:prstGeom prst="rect">
            <a:avLst/>
          </a:prstGeom>
          <a:noFill/>
          <a:ln w="9525">
            <a:noFill/>
            <a:miter lim="800000"/>
            <a:headEnd/>
            <a:tailEnd/>
          </a:ln>
        </p:spPr>
        <p:txBody>
          <a:bodyPr lIns="128583" tIns="64291" rIns="128583" bIns="64291">
            <a:spAutoFit/>
          </a:bodyPr>
          <a:lstStyle/>
          <a:p>
            <a:pPr>
              <a:lnSpc>
                <a:spcPct val="150000"/>
              </a:lnSpc>
            </a:pPr>
            <a:endParaRPr lang="en-US" altLang="zh-CN" sz="3900" b="1" dirty="0">
              <a:latin typeface="微软雅黑" charset="-122"/>
              <a:ea typeface="微软雅黑" charset="-122"/>
            </a:endParaRPr>
          </a:p>
          <a:p>
            <a:pPr>
              <a:lnSpc>
                <a:spcPct val="150000"/>
              </a:lnSpc>
            </a:pPr>
            <a:r>
              <a:rPr lang="en-US" altLang="zh-CN" sz="3400" dirty="0">
                <a:latin typeface="微软雅黑" charset="-122"/>
                <a:ea typeface="微软雅黑" charset="-122"/>
              </a:rPr>
              <a:t>1. </a:t>
            </a:r>
            <a:r>
              <a:rPr lang="zh-CN" altLang="en-US" sz="3400" dirty="0">
                <a:latin typeface="微软雅黑" charset="-122"/>
                <a:ea typeface="微软雅黑" charset="-122"/>
              </a:rPr>
              <a:t>马恩的确指出，社会主义社会没有商品和货币</a:t>
            </a:r>
            <a:endParaRPr lang="zh-CN" altLang="en-US" dirty="0">
              <a:latin typeface="微软雅黑" charset="-122"/>
              <a:ea typeface="微软雅黑" charset="-122"/>
            </a:endParaRPr>
          </a:p>
        </p:txBody>
      </p:sp>
      <p:sp>
        <p:nvSpPr>
          <p:cNvPr id="80902" name="矩形 10"/>
          <p:cNvSpPr>
            <a:spLocks noChangeArrowheads="1"/>
          </p:cNvSpPr>
          <p:nvPr/>
        </p:nvSpPr>
        <p:spPr bwMode="auto">
          <a:xfrm>
            <a:off x="758746" y="3616325"/>
            <a:ext cx="11240245"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但以此为依据指责中国特色就是特色的资本主义，是视而不见</a:t>
            </a:r>
            <a:r>
              <a:rPr lang="zh-CN" altLang="en-US" sz="3400" dirty="0">
                <a:solidFill>
                  <a:srgbClr val="FF0000"/>
                </a:solidFill>
                <a:latin typeface="微软雅黑" charset="-122"/>
                <a:ea typeface="微软雅黑" charset="-122"/>
              </a:rPr>
              <a:t>两个问题</a:t>
            </a:r>
            <a:r>
              <a:rPr lang="zh-CN" altLang="en-US" sz="3400" dirty="0">
                <a:latin typeface="微软雅黑" charset="-122"/>
                <a:ea typeface="微软雅黑" charset="-122"/>
              </a:rPr>
              <a:t>：</a:t>
            </a:r>
            <a:endParaRPr lang="zh-CN" altLang="en-US" dirty="0">
              <a:latin typeface="微软雅黑" charset="-122"/>
              <a:ea typeface="微软雅黑" charset="-122"/>
            </a:endParaRPr>
          </a:p>
        </p:txBody>
      </p:sp>
      <p:grpSp>
        <p:nvGrpSpPr>
          <p:cNvPr id="8" name="组合 8"/>
          <p:cNvGrpSpPr>
            <a:grpSpLocks/>
          </p:cNvGrpSpPr>
          <p:nvPr/>
        </p:nvGrpSpPr>
        <p:grpSpPr bwMode="auto">
          <a:xfrm>
            <a:off x="758746" y="316065"/>
            <a:ext cx="11239997" cy="1514755"/>
            <a:chOff x="765248" y="2822192"/>
            <a:chExt cx="10655141" cy="1437700"/>
          </a:xfrm>
        </p:grpSpPr>
        <p:grpSp>
          <p:nvGrpSpPr>
            <p:cNvPr id="9" name="组合 38"/>
            <p:cNvGrpSpPr>
              <a:grpSpLocks/>
            </p:cNvGrpSpPr>
            <p:nvPr/>
          </p:nvGrpSpPr>
          <p:grpSpPr bwMode="auto">
            <a:xfrm>
              <a:off x="765248" y="3046436"/>
              <a:ext cx="7179889" cy="525816"/>
              <a:chOff x="928662" y="1720928"/>
              <a:chExt cx="6944628" cy="352496"/>
            </a:xfrm>
          </p:grpSpPr>
          <p:grpSp>
            <p:nvGrpSpPr>
              <p:cNvPr id="11" name="组合 36"/>
              <p:cNvGrpSpPr>
                <a:grpSpLocks/>
              </p:cNvGrpSpPr>
              <p:nvPr/>
            </p:nvGrpSpPr>
            <p:grpSpPr bwMode="auto">
              <a:xfrm>
                <a:off x="928662" y="1779369"/>
                <a:ext cx="6944628" cy="292043"/>
                <a:chOff x="928662" y="1779369"/>
                <a:chExt cx="6944628" cy="292043"/>
              </a:xfrm>
            </p:grpSpPr>
            <p:cxnSp>
              <p:nvCxnSpPr>
                <p:cNvPr id="13" name="直接连接符 12"/>
                <p:cNvCxnSpPr/>
                <p:nvPr/>
              </p:nvCxnSpPr>
              <p:spPr>
                <a:xfrm flipV="1">
                  <a:off x="1356467" y="2056502"/>
                  <a:ext cx="6517388" cy="14204"/>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8662" y="1779532"/>
                  <a:ext cx="427805" cy="27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100" dirty="0">
                    <a:solidFill>
                      <a:schemeClr val="accent1"/>
                    </a:solidFill>
                    <a:latin typeface="Bernard MT Condensed" pitchFamily="18" charset="0"/>
                  </a:endParaRPr>
                </a:p>
              </p:txBody>
            </p:sp>
          </p:grpSp>
          <p:sp>
            <p:nvSpPr>
              <p:cNvPr id="12" name="TextBox 37"/>
              <p:cNvSpPr txBox="1">
                <a:spLocks noChangeArrowheads="1"/>
              </p:cNvSpPr>
              <p:nvPr/>
            </p:nvSpPr>
            <p:spPr bwMode="auto">
              <a:xfrm>
                <a:off x="1500167" y="1720928"/>
                <a:ext cx="6286544" cy="352496"/>
              </a:xfrm>
              <a:prstGeom prst="rect">
                <a:avLst/>
              </a:prstGeom>
              <a:noFill/>
              <a:ln w="9525">
                <a:noFill/>
                <a:miter lim="800000"/>
                <a:headEnd/>
                <a:tailEnd/>
              </a:ln>
            </p:spPr>
            <p:txBody>
              <a:bodyPr>
                <a:spAutoFit/>
              </a:bodyPr>
              <a:lstStyle/>
              <a:p>
                <a:endParaRPr lang="zh-CN" altLang="en-US" sz="3000" b="1">
                  <a:solidFill>
                    <a:srgbClr val="3333CC"/>
                  </a:solidFill>
                  <a:latin typeface="华文细黑" pitchFamily="2" charset="-122"/>
                  <a:ea typeface="华文细黑" pitchFamily="2" charset="-122"/>
                  <a:cs typeface="Times New Roman" pitchFamily="18" charset="0"/>
                </a:endParaRPr>
              </a:p>
            </p:txBody>
          </p:sp>
        </p:grpSp>
        <p:sp>
          <p:nvSpPr>
            <p:cNvPr id="10" name="矩形 10"/>
            <p:cNvSpPr>
              <a:spLocks noChangeArrowheads="1"/>
            </p:cNvSpPr>
            <p:nvPr/>
          </p:nvSpPr>
          <p:spPr bwMode="auto">
            <a:xfrm>
              <a:off x="1311386" y="2822192"/>
              <a:ext cx="10109003" cy="1437700"/>
            </a:xfrm>
            <a:prstGeom prst="rect">
              <a:avLst/>
            </a:prstGeom>
            <a:noFill/>
            <a:ln w="9525">
              <a:noFill/>
              <a:miter lim="800000"/>
              <a:headEnd/>
              <a:tailEnd/>
            </a:ln>
          </p:spPr>
          <p:txBody>
            <a:bodyPr wrap="square">
              <a:spAutoFit/>
            </a:bodyPr>
            <a:lstStyle/>
            <a:p>
              <a:r>
                <a:rPr lang="zh-CN" altLang="en-US" sz="4500" b="1" dirty="0">
                  <a:solidFill>
                    <a:schemeClr val="accent1"/>
                  </a:solidFill>
                  <a:latin typeface="微软雅黑" charset="-122"/>
                  <a:ea typeface="微软雅黑" charset="-122"/>
                </a:rPr>
                <a:t>如何理解马恩关于未来社会的构想与</a:t>
              </a:r>
              <a:endParaRPr lang="en-US" altLang="zh-CN" sz="4500" b="1" dirty="0">
                <a:solidFill>
                  <a:schemeClr val="accent1"/>
                </a:solidFill>
                <a:latin typeface="微软雅黑" charset="-122"/>
                <a:ea typeface="微软雅黑" charset="-122"/>
              </a:endParaRPr>
            </a:p>
            <a:p>
              <a:r>
                <a:rPr lang="zh-CN" altLang="en-US" sz="4500" b="1" dirty="0">
                  <a:solidFill>
                    <a:schemeClr val="accent1"/>
                  </a:solidFill>
                  <a:latin typeface="微软雅黑" charset="-122"/>
                  <a:ea typeface="微软雅黑" charset="-122"/>
                </a:rPr>
                <a:t>中国特色社会主义的差异？</a:t>
              </a:r>
            </a:p>
          </p:txBody>
        </p:sp>
      </p:grpSp>
    </p:spTree>
    <p:extLst>
      <p:ext uri="{BB962C8B-B14F-4D97-AF65-F5344CB8AC3E}">
        <p14:creationId xmlns:p14="http://schemas.microsoft.com/office/powerpoint/2010/main" val="834182454"/>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6200000" flipH="1">
            <a:off x="4018475" y="4080496"/>
            <a:ext cx="4821803" cy="3"/>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39014" y="726011"/>
            <a:ext cx="11780723" cy="0"/>
            <a:chOff x="503625" y="726011"/>
            <a:chExt cx="11780723" cy="0"/>
          </a:xfrm>
        </p:grpSpPr>
        <p:cxnSp>
          <p:nvCxnSpPr>
            <p:cNvPr id="27" name="直接连接符 26"/>
            <p:cNvCxnSpPr/>
            <p:nvPr/>
          </p:nvCxnSpPr>
          <p:spPr>
            <a:xfrm>
              <a:off x="503625" y="726011"/>
              <a:ext cx="79065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80703" y="2094935"/>
            <a:ext cx="6288901" cy="662554"/>
          </a:xfrm>
          <a:prstGeom prst="rect">
            <a:avLst/>
          </a:prstGeom>
        </p:spPr>
        <p:txBody>
          <a:bodyPr wrap="none">
            <a:spAutoFit/>
          </a:bodyPr>
          <a:lstStyle/>
          <a:p>
            <a:pPr>
              <a:lnSpc>
                <a:spcPct val="150000"/>
              </a:lnSpc>
            </a:pPr>
            <a:r>
              <a:rPr lang="zh-CN" altLang="en-US" sz="2800" b="1" dirty="0">
                <a:latin typeface="微软雅黑" charset="-122"/>
                <a:ea typeface="微软雅黑" charset="-122"/>
              </a:rPr>
              <a:t>第一，视而不见前提的</a:t>
            </a:r>
            <a:r>
              <a:rPr lang="zh-CN" altLang="en-US" sz="2800" b="1" dirty="0">
                <a:solidFill>
                  <a:srgbClr val="FF0000"/>
                </a:solidFill>
                <a:latin typeface="微软雅黑" charset="-122"/>
                <a:ea typeface="微软雅黑" charset="-122"/>
              </a:rPr>
              <a:t>差异客观存在</a:t>
            </a:r>
            <a:r>
              <a:rPr lang="zh-CN" altLang="en-US" sz="2800" b="1" dirty="0">
                <a:latin typeface="微软雅黑" charset="-122"/>
                <a:ea typeface="微软雅黑" charset="-122"/>
              </a:rPr>
              <a:t>：</a:t>
            </a:r>
            <a:endParaRPr lang="en-US" altLang="zh-CN" sz="2800" b="1" dirty="0">
              <a:latin typeface="微软雅黑" charset="-122"/>
              <a:ea typeface="微软雅黑" charset="-122"/>
            </a:endParaRPr>
          </a:p>
        </p:txBody>
      </p:sp>
      <p:sp>
        <p:nvSpPr>
          <p:cNvPr id="4" name="矩形 3"/>
          <p:cNvSpPr/>
          <p:nvPr/>
        </p:nvSpPr>
        <p:spPr>
          <a:xfrm>
            <a:off x="6354964" y="6559814"/>
            <a:ext cx="6308778" cy="662554"/>
          </a:xfrm>
          <a:prstGeom prst="rect">
            <a:avLst/>
          </a:prstGeom>
        </p:spPr>
        <p:txBody>
          <a:bodyPr wrap="none">
            <a:spAutoFit/>
          </a:bodyPr>
          <a:lstStyle/>
          <a:p>
            <a:pPr indent="375034" algn="just" fontAlgn="auto">
              <a:lnSpc>
                <a:spcPct val="150000"/>
              </a:lnSpc>
              <a:spcBef>
                <a:spcPts val="0"/>
              </a:spcBef>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第二，视而不见马克思的“</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初心</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TextBox 28"/>
          <p:cNvSpPr txBox="1"/>
          <p:nvPr/>
        </p:nvSpPr>
        <p:spPr>
          <a:xfrm>
            <a:off x="6669604" y="1744117"/>
            <a:ext cx="5809209" cy="2677656"/>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latin typeface="微软雅黑 Light" pitchFamily="34" charset="-122"/>
                <a:ea typeface="微软雅黑 Light" pitchFamily="34" charset="-122"/>
              </a:rPr>
              <a:t>没有看到这一预测的根本目的是为了说明，社会主义生产的根本目的是为了满足全体社会成员的需要，需要将人们从商品货币等物的束缚下解脱出来，社会主义建立起来的只能是不同于资本主义市场经济体制的产品经济体制，这是由社会主义的根本目的和本质要求决定的。</a:t>
            </a:r>
          </a:p>
        </p:txBody>
      </p:sp>
      <p:sp>
        <p:nvSpPr>
          <p:cNvPr id="30" name="TextBox 29"/>
          <p:cNvSpPr txBox="1"/>
          <p:nvPr/>
        </p:nvSpPr>
        <p:spPr>
          <a:xfrm>
            <a:off x="518463" y="3636943"/>
            <a:ext cx="5809209" cy="224676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马克思构想未来社会的前提和条件：即只有在生产力和商品经济高度发达基础上建立起来的、作为共产主义第一阶段的社会主义才能实现这一特征。</a:t>
            </a:r>
          </a:p>
        </p:txBody>
      </p:sp>
      <p:sp>
        <p:nvSpPr>
          <p:cNvPr id="32" name="TextBox 31"/>
          <p:cNvSpPr txBox="1"/>
          <p:nvPr/>
        </p:nvSpPr>
        <p:spPr>
          <a:xfrm>
            <a:off x="6789415" y="4921739"/>
            <a:ext cx="5809209"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latin typeface="微软雅黑 Light" pitchFamily="34" charset="-122"/>
                <a:ea typeface="微软雅黑 Light" pitchFamily="34" charset="-122"/>
              </a:rPr>
              <a:t>商品经济</a:t>
            </a:r>
            <a:endParaRPr lang="en-US" altLang="zh-CN" sz="3200" b="1" dirty="0">
              <a:latin typeface="微软雅黑 Light" pitchFamily="34" charset="-122"/>
              <a:ea typeface="微软雅黑 Light" pitchFamily="34" charset="-122"/>
            </a:endParaRPr>
          </a:p>
          <a:p>
            <a:endParaRPr lang="en-US" altLang="zh-CN" sz="3200" b="1" dirty="0">
              <a:latin typeface="微软雅黑 Light" pitchFamily="34" charset="-122"/>
              <a:ea typeface="微软雅黑 Light" pitchFamily="34" charset="-122"/>
            </a:endParaRPr>
          </a:p>
          <a:p>
            <a:r>
              <a:rPr lang="zh-CN" altLang="en-US" sz="3200" b="1" dirty="0">
                <a:latin typeface="微软雅黑 Light" pitchFamily="34" charset="-122"/>
                <a:ea typeface="微软雅黑 Light" pitchFamily="34" charset="-122"/>
              </a:rPr>
              <a:t>产品经济</a:t>
            </a:r>
          </a:p>
        </p:txBody>
      </p:sp>
    </p:spTree>
    <p:extLst>
      <p:ext uri="{BB962C8B-B14F-4D97-AF65-F5344CB8AC3E}">
        <p14:creationId xmlns:p14="http://schemas.microsoft.com/office/powerpoint/2010/main" val="22391704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9"/>
                                        </p:tgtEl>
                                        <p:attrNameLst>
                                          <p:attrName>ppt_x</p:attrName>
                                        </p:attrNameLst>
                                      </p:cBhvr>
                                      <p:tavLst>
                                        <p:tav tm="0">
                                          <p:val>
                                            <p:strVal val="ppt_x"/>
                                          </p:val>
                                        </p:tav>
                                        <p:tav tm="100000">
                                          <p:val>
                                            <p:strVal val="ppt_x"/>
                                          </p:val>
                                        </p:tav>
                                      </p:tavLst>
                                    </p:anim>
                                    <p:anim calcmode="lin" valueType="num">
                                      <p:cBhvr additive="base">
                                        <p:cTn id="31" dur="500"/>
                                        <p:tgtEl>
                                          <p:spTgt spid="29"/>
                                        </p:tgtEl>
                                        <p:attrNameLst>
                                          <p:attrName>ppt_y</p:attrName>
                                        </p:attrNameLst>
                                      </p:cBhvr>
                                      <p:tavLst>
                                        <p:tav tm="0">
                                          <p:val>
                                            <p:strVal val="ppt_y"/>
                                          </p:val>
                                        </p:tav>
                                        <p:tav tm="100000">
                                          <p:val>
                                            <p:strVal val="1+ppt_h/2"/>
                                          </p:val>
                                        </p:tav>
                                      </p:tavLst>
                                    </p:anim>
                                    <p:set>
                                      <p:cBhvr>
                                        <p:cTn id="32" dur="1" fill="hold">
                                          <p:stCondLst>
                                            <p:cond delay="499"/>
                                          </p:stCondLst>
                                        </p:cTn>
                                        <p:tgtEl>
                                          <p:spTgt spid="29"/>
                                        </p:tgtEl>
                                        <p:attrNameLst>
                                          <p:attrName>style.visibility</p:attrName>
                                        </p:attrNameLst>
                                      </p:cBhvr>
                                      <p:to>
                                        <p:strVal val="hidden"/>
                                      </p:to>
                                    </p:se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animBg="1"/>
      <p:bldP spid="29" grpId="1" animBg="1"/>
      <p:bldP spid="30" grpId="0" animBg="1"/>
      <p:bldP spid="3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Box 5"/>
          <p:cNvSpPr txBox="1">
            <a:spLocks noChangeArrowheads="1"/>
          </p:cNvSpPr>
          <p:nvPr/>
        </p:nvSpPr>
        <p:spPr bwMode="auto">
          <a:xfrm>
            <a:off x="753209" y="1240061"/>
            <a:ext cx="11328349" cy="2997482"/>
          </a:xfrm>
          <a:prstGeom prst="rect">
            <a:avLst/>
          </a:prstGeom>
          <a:noFill/>
          <a:ln w="9525">
            <a:noFill/>
            <a:miter lim="800000"/>
            <a:headEnd/>
            <a:tailEnd/>
          </a:ln>
        </p:spPr>
        <p:txBody>
          <a:bodyPr wrap="square" lIns="128583" tIns="64291" rIns="128583" bIns="64291">
            <a:spAutoFit/>
          </a:bodyPr>
          <a:lstStyle/>
          <a:p>
            <a:pPr>
              <a:lnSpc>
                <a:spcPct val="150000"/>
              </a:lnSpc>
            </a:pPr>
            <a:r>
              <a:rPr lang="en-US" altLang="zh-CN" sz="3200" dirty="0">
                <a:latin typeface="微软雅黑" charset="-122"/>
                <a:ea typeface="微软雅黑" charset="-122"/>
              </a:rPr>
              <a:t>2. </a:t>
            </a:r>
            <a:r>
              <a:rPr lang="zh-CN" altLang="en-US" sz="3200" dirty="0">
                <a:latin typeface="微软雅黑" charset="-122"/>
                <a:ea typeface="微软雅黑" charset="-122"/>
              </a:rPr>
              <a:t>事实证明，</a:t>
            </a:r>
            <a:r>
              <a:rPr lang="zh-CN" altLang="en-US" sz="3200" b="1" dirty="0">
                <a:solidFill>
                  <a:schemeClr val="accent3"/>
                </a:solidFill>
                <a:latin typeface="微软雅黑" charset="-122"/>
                <a:ea typeface="微软雅黑" charset="-122"/>
              </a:rPr>
              <a:t>经济发展有其内在的规律性，商品经济以及作为其发达形态的市场经济这一经济发展形态和阶段是不能跨越的</a:t>
            </a:r>
            <a:r>
              <a:rPr lang="zh-CN" altLang="en-US" sz="3200" dirty="0">
                <a:latin typeface="微软雅黑" charset="-122"/>
                <a:ea typeface="微软雅黑" charset="-122"/>
              </a:rPr>
              <a:t>。同时也应看到，在落后的生产力和商品经济不发达的基础上要建立起产品经济体制也是不现实的。</a:t>
            </a:r>
          </a:p>
        </p:txBody>
      </p:sp>
      <p:sp>
        <p:nvSpPr>
          <p:cNvPr id="22" name="TextBox 21"/>
          <p:cNvSpPr txBox="1"/>
          <p:nvPr/>
        </p:nvSpPr>
        <p:spPr>
          <a:xfrm>
            <a:off x="956767" y="5038119"/>
            <a:ext cx="6264696" cy="181588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进而认为计划经济是社会主义的本质特征，彻底否定社会主义搞市场经济的可能性的理解，显然与马克思的真实想法也是有很大出入的。</a:t>
            </a:r>
          </a:p>
        </p:txBody>
      </p:sp>
    </p:spTree>
    <p:extLst>
      <p:ext uri="{BB962C8B-B14F-4D97-AF65-F5344CB8AC3E}">
        <p14:creationId xmlns:p14="http://schemas.microsoft.com/office/powerpoint/2010/main" val="31766612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8734" y="1497119"/>
            <a:ext cx="10863636" cy="1569660"/>
            <a:chOff x="1380763" y="1968960"/>
            <a:chExt cx="10863636" cy="1569660"/>
          </a:xfrm>
        </p:grpSpPr>
        <p:grpSp>
          <p:nvGrpSpPr>
            <p:cNvPr id="9" name="Group 5"/>
            <p:cNvGrpSpPr/>
            <p:nvPr/>
          </p:nvGrpSpPr>
          <p:grpSpPr>
            <a:xfrm>
              <a:off x="1380763" y="2104157"/>
              <a:ext cx="724534" cy="724534"/>
              <a:chOff x="875113" y="2983507"/>
              <a:chExt cx="687003" cy="687003"/>
            </a:xfrm>
          </p:grpSpPr>
          <p:sp>
            <p:nvSpPr>
              <p:cNvPr id="11"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TextBox 9"/>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对美好生活的追求、对美好社会的向往，是人类共有的情感和认知，也是人类社会长久以来孜孜以求的目标。</a:t>
              </a:r>
            </a:p>
          </p:txBody>
        </p:sp>
      </p:grpSp>
      <p:grpSp>
        <p:nvGrpSpPr>
          <p:cNvPr id="13" name="组合 12"/>
          <p:cNvGrpSpPr/>
          <p:nvPr/>
        </p:nvGrpSpPr>
        <p:grpSpPr>
          <a:xfrm>
            <a:off x="668734" y="4202540"/>
            <a:ext cx="10863636" cy="1569660"/>
            <a:chOff x="1380763" y="1968960"/>
            <a:chExt cx="10863636" cy="1569660"/>
          </a:xfrm>
        </p:grpSpPr>
        <p:grpSp>
          <p:nvGrpSpPr>
            <p:cNvPr id="14" name="Group 5"/>
            <p:cNvGrpSpPr/>
            <p:nvPr/>
          </p:nvGrpSpPr>
          <p:grpSpPr>
            <a:xfrm>
              <a:off x="1380763" y="2104157"/>
              <a:ext cx="724534" cy="724534"/>
              <a:chOff x="875113" y="2983507"/>
              <a:chExt cx="687003" cy="687003"/>
            </a:xfrm>
          </p:grpSpPr>
          <p:sp>
            <p:nvSpPr>
              <p:cNvPr id="16"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但是，对这一目标的追求都是基于追求者所处的历史环境和时代条件，不同的历史时期、不同的群体和个人所做的探索和思考并不相同。</a:t>
              </a:r>
            </a:p>
          </p:txBody>
        </p:sp>
      </p:grpSp>
    </p:spTree>
    <p:extLst>
      <p:ext uri="{BB962C8B-B14F-4D97-AF65-F5344CB8AC3E}">
        <p14:creationId xmlns:p14="http://schemas.microsoft.com/office/powerpoint/2010/main" val="40214882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6"/>
          <p:cNvSpPr txBox="1">
            <a:spLocks noChangeArrowheads="1"/>
          </p:cNvSpPr>
          <p:nvPr/>
        </p:nvSpPr>
        <p:spPr bwMode="auto">
          <a:xfrm>
            <a:off x="759024" y="464319"/>
            <a:ext cx="11575108" cy="736659"/>
          </a:xfrm>
          <a:prstGeom prst="rect">
            <a:avLst/>
          </a:prstGeom>
          <a:noFill/>
          <a:ln w="9525">
            <a:noFill/>
            <a:miter lim="800000"/>
            <a:headEnd/>
            <a:tailEnd/>
          </a:ln>
        </p:spPr>
        <p:txBody>
          <a:bodyPr wrap="none" lIns="128583" tIns="64291" rIns="128583" bIns="64291">
            <a:spAutoFit/>
          </a:bodyPr>
          <a:lstStyle/>
          <a:p>
            <a:r>
              <a:rPr lang="en-US" altLang="zh-CN" sz="2800" dirty="0">
                <a:latin typeface="微软雅黑" charset="-122"/>
                <a:ea typeface="微软雅黑" charset="-122"/>
              </a:rPr>
              <a:t>16</a:t>
            </a:r>
            <a:r>
              <a:rPr lang="zh-CN" altLang="en-US" sz="2800" dirty="0">
                <a:latin typeface="微软雅黑" charset="-122"/>
                <a:ea typeface="微软雅黑" charset="-122"/>
              </a:rPr>
              <a:t>世纪初，莫尔第一次用“</a:t>
            </a:r>
            <a:r>
              <a:rPr lang="zh-CN" altLang="en-US" sz="3900" b="1" dirty="0">
                <a:latin typeface="微软雅黑" charset="-122"/>
                <a:ea typeface="微软雅黑" charset="-122"/>
              </a:rPr>
              <a:t>乌托邦</a:t>
            </a:r>
            <a:r>
              <a:rPr lang="zh-CN" altLang="en-US" sz="2800" dirty="0">
                <a:latin typeface="微软雅黑" charset="-122"/>
                <a:ea typeface="微软雅黑" charset="-122"/>
              </a:rPr>
              <a:t>”来表示一个幸福的、理想的国家</a:t>
            </a:r>
          </a:p>
        </p:txBody>
      </p:sp>
      <p:sp>
        <p:nvSpPr>
          <p:cNvPr id="28680" name="矩形 12"/>
          <p:cNvSpPr>
            <a:spLocks noChangeArrowheads="1"/>
          </p:cNvSpPr>
          <p:nvPr/>
        </p:nvSpPr>
        <p:spPr bwMode="auto">
          <a:xfrm>
            <a:off x="962175" y="1419743"/>
            <a:ext cx="10226724" cy="499170"/>
          </a:xfrm>
          <a:prstGeom prst="rect">
            <a:avLst/>
          </a:prstGeom>
          <a:noFill/>
          <a:ln w="9525">
            <a:noFill/>
            <a:miter lim="800000"/>
            <a:headEnd/>
            <a:tailEnd/>
          </a:ln>
        </p:spPr>
        <p:txBody>
          <a:bodyPr lIns="128583" tIns="64291" rIns="128583" bIns="64291">
            <a:spAutoFit/>
          </a:bodyPr>
          <a:lstStyle/>
          <a:p>
            <a:r>
              <a:rPr lang="en-US" altLang="zh-CN" sz="2400" dirty="0">
                <a:latin typeface="微软雅黑" charset="-122"/>
                <a:ea typeface="微软雅黑" charset="-122"/>
              </a:rPr>
              <a:t>《</a:t>
            </a:r>
            <a:r>
              <a:rPr lang="zh-CN" altLang="en-US" sz="2400" dirty="0">
                <a:latin typeface="微软雅黑" charset="-122"/>
                <a:ea typeface="微软雅黑" charset="-122"/>
              </a:rPr>
              <a:t>关于最完美的国家制度和乌托邦新岛的既有利益又有趣的金书</a:t>
            </a:r>
            <a:r>
              <a:rPr lang="en-US" altLang="zh-CN" sz="2400" dirty="0">
                <a:latin typeface="微软雅黑" charset="-122"/>
                <a:ea typeface="微软雅黑" charset="-122"/>
              </a:rPr>
              <a:t>》</a:t>
            </a:r>
            <a:endParaRPr lang="zh-CN" altLang="en-US" sz="2400" dirty="0"/>
          </a:p>
        </p:txBody>
      </p:sp>
      <p:cxnSp>
        <p:nvCxnSpPr>
          <p:cNvPr id="10" name="直接连接符 9"/>
          <p:cNvCxnSpPr/>
          <p:nvPr>
            <p:custDataLst>
              <p:tags r:id="rId1"/>
            </p:custDataLst>
          </p:nvPr>
        </p:nvCxnSpPr>
        <p:spPr>
          <a:xfrm>
            <a:off x="962175" y="1200404"/>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96927" y="2412522"/>
            <a:ext cx="6852302" cy="341632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t>公民们没有私有财产，每十年必须调换一次住房，避免生活习惯固化。</a:t>
            </a:r>
          </a:p>
          <a:p>
            <a:r>
              <a:rPr lang="zh-CN" altLang="en-US" sz="2400" b="1" dirty="0"/>
              <a:t>穿统一的工作服和公民装，</a:t>
            </a:r>
          </a:p>
          <a:p>
            <a:r>
              <a:rPr lang="zh-CN" altLang="en-US" sz="2400" b="1" dirty="0"/>
              <a:t>在公共餐厅就餐，</a:t>
            </a:r>
          </a:p>
          <a:p>
            <a:r>
              <a:rPr lang="zh-CN" altLang="en-US" sz="2400" b="1" dirty="0"/>
              <a:t>每人轮流到农村劳动二年，</a:t>
            </a:r>
          </a:p>
          <a:p>
            <a:r>
              <a:rPr lang="zh-CN" altLang="en-US" sz="2400" b="1" dirty="0"/>
              <a:t>居民每天劳动六小时即能满足社会需要，其余时间从事科学、艺术、智慧游戏活动。</a:t>
            </a:r>
          </a:p>
          <a:p>
            <a:r>
              <a:rPr lang="zh-CN" altLang="en-US" sz="2400" b="1" dirty="0"/>
              <a:t>官吏由秘密投票方式选举产生，职位不得世袭。</a:t>
            </a:r>
          </a:p>
          <a:p>
            <a:r>
              <a:rPr lang="zh-CN" altLang="en-US" sz="2400" b="1" dirty="0"/>
              <a:t>没有商品货币关系</a:t>
            </a:r>
          </a:p>
        </p:txBody>
      </p:sp>
    </p:spTree>
    <p:extLst>
      <p:ext uri="{BB962C8B-B14F-4D97-AF65-F5344CB8AC3E}">
        <p14:creationId xmlns:p14="http://schemas.microsoft.com/office/powerpoint/2010/main" val="1370851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50974"/>
            <a:ext cx="11471913" cy="193899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空想社会主义（</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utopian socialism</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）是现代社会主义思想的来源之一，也被称为乌托邦社会主义，流行于</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19</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世纪初期的西欧，著名代表人物为欧文、圣西门和傅立叶，主张建立一个没有资本主义弊端的理想社会。</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5" name="MH_Entry_1">
            <a:extLst>
              <a:ext uri="{FF2B5EF4-FFF2-40B4-BE49-F238E27FC236}">
                <a16:creationId xmlns:a16="http://schemas.microsoft.com/office/drawing/2014/main" id="{4EBDD1E8-3F3C-41FB-A5DE-075BCB3BE6FF}"/>
              </a:ext>
            </a:extLst>
          </p:cNvPr>
          <p:cNvSpPr/>
          <p:nvPr>
            <p:custDataLst>
              <p:tags r:id="rId4"/>
            </p:custDataLst>
          </p:nvPr>
        </p:nvSpPr>
        <p:spPr>
          <a:xfrm>
            <a:off x="530097" y="3184277"/>
            <a:ext cx="11471913" cy="186217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时英国正处于工业革命的鼎盛期，一方面是生产力的飞速发展，资产阶级财富的极度膨胀，另一方面是劳动人民惨遭剥削，工人和资本家之间的矛盾加剧。欧文决心在自己的工厂进行改革社会不合理状况的试验。</a:t>
            </a:r>
          </a:p>
        </p:txBody>
      </p:sp>
      <p:sp>
        <p:nvSpPr>
          <p:cNvPr id="6" name="TextBox 6">
            <a:extLst>
              <a:ext uri="{FF2B5EF4-FFF2-40B4-BE49-F238E27FC236}">
                <a16:creationId xmlns:a16="http://schemas.microsoft.com/office/drawing/2014/main" id="{100919E9-1EAE-49DA-A0FC-EB57381DB23C}"/>
              </a:ext>
            </a:extLst>
          </p:cNvPr>
          <p:cNvSpPr txBox="1">
            <a:spLocks noChangeArrowheads="1"/>
          </p:cNvSpPr>
          <p:nvPr/>
        </p:nvSpPr>
        <p:spPr bwMode="auto">
          <a:xfrm>
            <a:off x="380703" y="5416525"/>
            <a:ext cx="11459022" cy="730002"/>
          </a:xfrm>
          <a:prstGeom prst="rect">
            <a:avLst/>
          </a:prstGeom>
          <a:noFill/>
          <a:ln w="9525">
            <a:noFill/>
            <a:miter lim="800000"/>
            <a:headEnd/>
            <a:tailEnd/>
          </a:ln>
        </p:spPr>
        <p:txBody>
          <a:bodyPr lIns="128583" tIns="64291" rIns="128583" bIns="64291">
            <a:spAutoFit/>
          </a:bodyPr>
          <a:lstStyle/>
          <a:p>
            <a:r>
              <a:rPr lang="zh-CN" altLang="en-US" sz="3400" dirty="0">
                <a:solidFill>
                  <a:schemeClr val="accent1"/>
                </a:solidFill>
                <a:latin typeface="微软雅黑" charset="-122"/>
                <a:ea typeface="微软雅黑" charset="-122"/>
              </a:rPr>
              <a:t>欧文的改革原则是</a:t>
            </a:r>
            <a:r>
              <a:rPr lang="zh-CN" altLang="en-US" sz="3900" b="1" dirty="0">
                <a:solidFill>
                  <a:schemeClr val="accent1"/>
                </a:solidFill>
                <a:latin typeface="微软雅黑" charset="-122"/>
                <a:ea typeface="微软雅黑" charset="-122"/>
              </a:rPr>
              <a:t>既有利于工厂主，又有利于工人</a:t>
            </a:r>
            <a:r>
              <a:rPr lang="zh-CN" altLang="en-US" sz="3400" dirty="0">
                <a:solidFill>
                  <a:schemeClr val="accent1"/>
                </a:solidFill>
                <a:latin typeface="微软雅黑" charset="-122"/>
                <a:ea typeface="微软雅黑" charset="-122"/>
              </a:rPr>
              <a:t>。</a:t>
            </a:r>
            <a:endParaRPr lang="en-US" altLang="zh-CN" sz="3400" dirty="0">
              <a:solidFill>
                <a:schemeClr val="accent1"/>
              </a:solidFill>
              <a:latin typeface="微软雅黑" charset="-122"/>
              <a:ea typeface="微软雅黑" charset="-122"/>
            </a:endParaRPr>
          </a:p>
        </p:txBody>
      </p:sp>
    </p:spTree>
    <p:custDataLst>
      <p:tags r:id="rId1"/>
    </p:custDataLst>
    <p:extLst>
      <p:ext uri="{BB962C8B-B14F-4D97-AF65-F5344CB8AC3E}">
        <p14:creationId xmlns:p14="http://schemas.microsoft.com/office/powerpoint/2010/main" val="26748548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58566" y="1388491"/>
            <a:ext cx="11541621" cy="4838819"/>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3400" dirty="0">
                <a:latin typeface="Times New Roman" pitchFamily="18" charset="0"/>
                <a:ea typeface="微软雅黑" charset="-122"/>
                <a:cs typeface="Times New Roman" pitchFamily="18" charset="0"/>
              </a:rPr>
              <a:t>“这种对未来社会的幻想的描绘，</a:t>
            </a:r>
            <a:r>
              <a:rPr lang="zh-CN" altLang="en-US" sz="3400" dirty="0">
                <a:solidFill>
                  <a:srgbClr val="FF0000"/>
                </a:solidFill>
                <a:latin typeface="Times New Roman" pitchFamily="18" charset="0"/>
                <a:ea typeface="微软雅黑" charset="-122"/>
                <a:cs typeface="Times New Roman" pitchFamily="18" charset="0"/>
              </a:rPr>
              <a:t>在无产阶级还很不发展</a:t>
            </a:r>
            <a:r>
              <a:rPr lang="zh-CN" altLang="en-US" sz="3400" dirty="0">
                <a:latin typeface="Times New Roman" pitchFamily="18" charset="0"/>
                <a:ea typeface="微软雅黑" charset="-122"/>
                <a:cs typeface="Times New Roman" pitchFamily="18" charset="0"/>
              </a:rPr>
              <a:t>，因而</a:t>
            </a:r>
            <a:r>
              <a:rPr lang="zh-CN" altLang="en-US" sz="3400" dirty="0">
                <a:solidFill>
                  <a:srgbClr val="FF0000"/>
                </a:solidFill>
                <a:latin typeface="Times New Roman" pitchFamily="18" charset="0"/>
                <a:ea typeface="微软雅黑" charset="-122"/>
                <a:cs typeface="Times New Roman" pitchFamily="18" charset="0"/>
              </a:rPr>
              <a:t>对本身的地位的认识还基于幻想</a:t>
            </a:r>
            <a:r>
              <a:rPr lang="zh-CN" altLang="en-US" sz="3400" dirty="0">
                <a:latin typeface="Times New Roman" pitchFamily="18" charset="0"/>
                <a:ea typeface="微软雅黑" charset="-122"/>
                <a:cs typeface="Times New Roman" pitchFamily="18" charset="0"/>
              </a:rPr>
              <a:t>的时候，是同无产阶级对社会普遍改造的最初的本能的渴望相适应的。”</a:t>
            </a:r>
            <a:endParaRPr lang="en-US" altLang="zh-CN" sz="3400" dirty="0">
              <a:latin typeface="Times New Roman" pitchFamily="18" charset="0"/>
              <a:ea typeface="微软雅黑" charset="-122"/>
              <a:cs typeface="Times New Roman" pitchFamily="18" charset="0"/>
            </a:endParaRPr>
          </a:p>
          <a:p>
            <a:pPr algn="just">
              <a:lnSpc>
                <a:spcPct val="150000"/>
              </a:lnSpc>
            </a:pPr>
            <a:r>
              <a:rPr lang="zh-CN" altLang="en-US" sz="3400" dirty="0">
                <a:latin typeface="Times New Roman" pitchFamily="18" charset="0"/>
                <a:ea typeface="微软雅黑" charset="-122"/>
                <a:cs typeface="Times New Roman" pitchFamily="18" charset="0"/>
              </a:rPr>
              <a:t>“但是，这些社会主义和共产主义的著作也</a:t>
            </a:r>
            <a:r>
              <a:rPr lang="zh-CN" altLang="en-US" sz="3400" dirty="0">
                <a:solidFill>
                  <a:srgbClr val="FF0000"/>
                </a:solidFill>
                <a:latin typeface="Times New Roman" pitchFamily="18" charset="0"/>
                <a:ea typeface="微软雅黑" charset="-122"/>
                <a:cs typeface="Times New Roman" pitchFamily="18" charset="0"/>
              </a:rPr>
              <a:t>含有批判的成分</a:t>
            </a:r>
            <a:r>
              <a:rPr lang="zh-CN" altLang="en-US" sz="3400" dirty="0">
                <a:latin typeface="Times New Roman" pitchFamily="18" charset="0"/>
                <a:ea typeface="微软雅黑" charset="-122"/>
                <a:cs typeface="Times New Roman" pitchFamily="18" charset="0"/>
              </a:rPr>
              <a:t>。这些著作抨击现存社会的全部基础。因此，他们提供了</a:t>
            </a:r>
            <a:r>
              <a:rPr lang="zh-CN" altLang="en-US" sz="3400" dirty="0">
                <a:solidFill>
                  <a:srgbClr val="FF0000"/>
                </a:solidFill>
                <a:latin typeface="Times New Roman" pitchFamily="18" charset="0"/>
                <a:ea typeface="微软雅黑" charset="-122"/>
                <a:cs typeface="Times New Roman" pitchFamily="18" charset="0"/>
              </a:rPr>
              <a:t>启发工人觉悟</a:t>
            </a:r>
            <a:r>
              <a:rPr lang="zh-CN" altLang="en-US" sz="3400" dirty="0">
                <a:latin typeface="Times New Roman" pitchFamily="18" charset="0"/>
                <a:ea typeface="微软雅黑" charset="-122"/>
                <a:cs typeface="Times New Roman" pitchFamily="18" charset="0"/>
              </a:rPr>
              <a:t>的极为宝贵的材料。”</a:t>
            </a:r>
          </a:p>
        </p:txBody>
      </p:sp>
    </p:spTree>
    <p:extLst>
      <p:ext uri="{BB962C8B-B14F-4D97-AF65-F5344CB8AC3E}">
        <p14:creationId xmlns:p14="http://schemas.microsoft.com/office/powerpoint/2010/main" val="405178900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524719" y="663997"/>
            <a:ext cx="11541621" cy="5604350"/>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2400" b="1" dirty="0">
                <a:latin typeface="Times New Roman" pitchFamily="18" charset="0"/>
                <a:ea typeface="微软雅黑" charset="-122"/>
                <a:cs typeface="Times New Roman" pitchFamily="18" charset="0"/>
              </a:rPr>
              <a:t>圣西门、傅立叶和欧文</a:t>
            </a:r>
            <a:r>
              <a:rPr lang="zh-CN" altLang="en-US" sz="2400" dirty="0">
                <a:latin typeface="Times New Roman" pitchFamily="18" charset="0"/>
                <a:ea typeface="微软雅黑" charset="-122"/>
                <a:cs typeface="Times New Roman" pitchFamily="18" charset="0"/>
              </a:rPr>
              <a:t>虽然看到了资本主义社会中的斗争，但是他们企图超越阶级对立，</a:t>
            </a:r>
            <a:r>
              <a:rPr lang="zh-CN" altLang="en-US" sz="2400" dirty="0">
                <a:solidFill>
                  <a:srgbClr val="FF0000"/>
                </a:solidFill>
                <a:latin typeface="Times New Roman" pitchFamily="18" charset="0"/>
                <a:ea typeface="微软雅黑" charset="-122"/>
                <a:cs typeface="Times New Roman" pitchFamily="18" charset="0"/>
              </a:rPr>
              <a:t>通过说服教育、示范等方法来建立诚信、和谐社会制度</a:t>
            </a:r>
            <a:r>
              <a:rPr lang="zh-CN" altLang="en-US" sz="2400" dirty="0">
                <a:latin typeface="Times New Roman" pitchFamily="18" charset="0"/>
                <a:ea typeface="微软雅黑" charset="-122"/>
                <a:cs typeface="Times New Roman" pitchFamily="18" charset="0"/>
              </a:rPr>
              <a:t>，否定阶级斗争和无产阶级行动。</a:t>
            </a: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r>
              <a:rPr lang="zh-CN" altLang="en-US" sz="2400" dirty="0">
                <a:latin typeface="Times New Roman" pitchFamily="18" charset="0"/>
                <a:ea typeface="微软雅黑" charset="-122"/>
                <a:cs typeface="Times New Roman" pitchFamily="18" charset="0"/>
              </a:rPr>
              <a:t>那时无产阶级对资产阶级斗争还处于很不发展的</a:t>
            </a:r>
            <a:r>
              <a:rPr lang="zh-CN" altLang="en-US" sz="2400" dirty="0">
                <a:solidFill>
                  <a:srgbClr val="FF0000"/>
                </a:solidFill>
                <a:latin typeface="Times New Roman" pitchFamily="18" charset="0"/>
                <a:ea typeface="微软雅黑" charset="-122"/>
                <a:cs typeface="Times New Roman" pitchFamily="18" charset="0"/>
              </a:rPr>
              <a:t>自发斗争</a:t>
            </a:r>
            <a:r>
              <a:rPr lang="zh-CN" altLang="en-US" sz="2400" dirty="0">
                <a:latin typeface="Times New Roman" pitchFamily="18" charset="0"/>
                <a:ea typeface="微软雅黑" charset="-122"/>
                <a:cs typeface="Times New Roman" pitchFamily="18" charset="0"/>
              </a:rPr>
              <a:t>时期，无产阶级还未开展有组织的政治斗争，空想社会主义者不可能看到阶级斗争和无产阶级革命行动的伟大意义，同时由于他们的阶级局限性，</a:t>
            </a:r>
            <a:r>
              <a:rPr lang="zh-CN" altLang="en-US" sz="2400" dirty="0">
                <a:solidFill>
                  <a:srgbClr val="FF0000"/>
                </a:solidFill>
                <a:latin typeface="Times New Roman" pitchFamily="18" charset="0"/>
                <a:ea typeface="微软雅黑" charset="-122"/>
                <a:cs typeface="Times New Roman" pitchFamily="18" charset="0"/>
              </a:rPr>
              <a:t>他们认为，他们的计划对所有人都是有利的，</a:t>
            </a:r>
            <a:r>
              <a:rPr lang="zh-CN" altLang="en-US" sz="2400" dirty="0">
                <a:latin typeface="Times New Roman" pitchFamily="18" charset="0"/>
                <a:ea typeface="微软雅黑" charset="-122"/>
                <a:cs typeface="Times New Roman" pitchFamily="18" charset="0"/>
              </a:rPr>
              <a:t>只要通过宣传，就可以使包括统治阶级在内的所有人都接受他们的主张，从而建立未来美好的社会。</a:t>
            </a:r>
            <a:r>
              <a:rPr lang="zh-CN" altLang="en-US" sz="2400" i="1" dirty="0">
                <a:latin typeface="Times New Roman" pitchFamily="18" charset="0"/>
                <a:ea typeface="微软雅黑" charset="-122"/>
                <a:cs typeface="Times New Roman" pitchFamily="18" charset="0"/>
              </a:rPr>
              <a:t>比如傅立叶认为推行自己的社会实验、建立一个和谐的“法郎吉”社会需要富人慷慨解囊。</a:t>
            </a:r>
          </a:p>
        </p:txBody>
      </p:sp>
    </p:spTree>
    <p:extLst>
      <p:ext uri="{BB962C8B-B14F-4D97-AF65-F5344CB8AC3E}">
        <p14:creationId xmlns:p14="http://schemas.microsoft.com/office/powerpoint/2010/main" val="297712999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矩形 5"/>
          <p:cNvSpPr>
            <a:spLocks noChangeArrowheads="1"/>
          </p:cNvSpPr>
          <p:nvPr/>
        </p:nvSpPr>
        <p:spPr bwMode="auto">
          <a:xfrm>
            <a:off x="1100783" y="476788"/>
            <a:ext cx="10633025" cy="483881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如何认识马克思和恩格斯对未来社会的预测，历来是一个具有争议的问题，特别是苏东剧变之后，它更被说成了脱离了实际，永远都不可能实现的乌托邦。但事实上，</a:t>
            </a:r>
            <a:r>
              <a:rPr lang="zh-CN" altLang="en-US" sz="3400" b="1" dirty="0">
                <a:solidFill>
                  <a:srgbClr val="FF0000"/>
                </a:solidFill>
                <a:latin typeface="微软雅黑" charset="-122"/>
                <a:ea typeface="微软雅黑" charset="-122"/>
              </a:rPr>
              <a:t>马克思和恩格斯是在揭露和批判资本主义制度弊端和历史局限性以及克服了历史上空想社会主义的局限性的基础上，形成了自己对未来社会预测的</a:t>
            </a:r>
            <a:r>
              <a:rPr lang="zh-CN" altLang="en-US" sz="3400" b="1" dirty="0">
                <a:latin typeface="微软雅黑" charset="-122"/>
                <a:ea typeface="微软雅黑" charset="-122"/>
              </a:rPr>
              <a:t>。</a:t>
            </a:r>
          </a:p>
        </p:txBody>
      </p:sp>
      <p:grpSp>
        <p:nvGrpSpPr>
          <p:cNvPr id="19" name="组合 18"/>
          <p:cNvGrpSpPr/>
          <p:nvPr/>
        </p:nvGrpSpPr>
        <p:grpSpPr>
          <a:xfrm>
            <a:off x="688616" y="5501314"/>
            <a:ext cx="2847086" cy="992816"/>
            <a:chOff x="747497" y="5193825"/>
            <a:chExt cx="2847086" cy="992816"/>
          </a:xfrm>
        </p:grpSpPr>
        <p:grpSp>
          <p:nvGrpSpPr>
            <p:cNvPr id="8" name="组合 41"/>
            <p:cNvGrpSpPr>
              <a:grpSpLocks/>
            </p:cNvGrpSpPr>
            <p:nvPr/>
          </p:nvGrpSpPr>
          <p:grpSpPr bwMode="auto">
            <a:xfrm>
              <a:off x="747497" y="5193825"/>
              <a:ext cx="992816" cy="992816"/>
              <a:chOff x="0" y="0"/>
              <a:chExt cx="941070" cy="941070"/>
            </a:xfrm>
            <a:solidFill>
              <a:schemeClr val="accent4"/>
            </a:solidFill>
          </p:grpSpPr>
          <p:sp>
            <p:nvSpPr>
              <p:cNvPr id="9" name="圆角矩形 20"/>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组合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1" y="207448"/>
                <a:ext cx="560643" cy="554549"/>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sp>
          <p:nvSpPr>
            <p:cNvPr id="6" name="矩形 5"/>
            <p:cNvSpPr/>
            <p:nvPr/>
          </p:nvSpPr>
          <p:spPr>
            <a:xfrm>
              <a:off x="1762030" y="5434531"/>
              <a:ext cx="1832553" cy="584775"/>
            </a:xfrm>
            <a:prstGeom prst="rect">
              <a:avLst/>
            </a:prstGeom>
          </p:spPr>
          <p:txBody>
            <a:bodyPr wrap="none">
              <a:spAutoFit/>
            </a:bodyPr>
            <a:lstStyle/>
            <a:p>
              <a:r>
                <a:rPr lang="zh-CN" altLang="en-US" sz="3200" b="1" dirty="0"/>
                <a:t>有区分度</a:t>
              </a:r>
              <a:endParaRPr lang="zh-CN" altLang="en-US" sz="3200" dirty="0"/>
            </a:p>
          </p:txBody>
        </p:sp>
      </p:grpSp>
      <p:grpSp>
        <p:nvGrpSpPr>
          <p:cNvPr id="11" name="组合 10"/>
          <p:cNvGrpSpPr/>
          <p:nvPr/>
        </p:nvGrpSpPr>
        <p:grpSpPr>
          <a:xfrm>
            <a:off x="4341143" y="5501314"/>
            <a:ext cx="3132209" cy="992816"/>
            <a:chOff x="9007641" y="4844648"/>
            <a:chExt cx="3132209" cy="992816"/>
          </a:xfrm>
        </p:grpSpPr>
        <p:grpSp>
          <p:nvGrpSpPr>
            <p:cNvPr id="12" name="组合 40"/>
            <p:cNvGrpSpPr>
              <a:grpSpLocks/>
            </p:cNvGrpSpPr>
            <p:nvPr/>
          </p:nvGrpSpPr>
          <p:grpSpPr bwMode="auto">
            <a:xfrm>
              <a:off x="9007641" y="4844648"/>
              <a:ext cx="992816" cy="992816"/>
              <a:chOff x="0" y="0"/>
              <a:chExt cx="941070" cy="941070"/>
            </a:xfrm>
            <a:solidFill>
              <a:schemeClr val="accent3"/>
            </a:solidFill>
          </p:grpSpPr>
          <p:sp>
            <p:nvSpPr>
              <p:cNvPr id="13" name="圆角矩形 19"/>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1"/>
              <p:cNvSpPr>
                <a:spLocks noEditPoints="1"/>
              </p:cNvSpPr>
              <p:nvPr/>
            </p:nvSpPr>
            <p:spPr bwMode="auto">
              <a:xfrm>
                <a:off x="162294" y="129606"/>
                <a:ext cx="616481" cy="664833"/>
              </a:xfrm>
              <a:custGeom>
                <a:avLst/>
                <a:gdLst>
                  <a:gd name="T0" fmla="*/ 1027 w 1031"/>
                  <a:gd name="T1" fmla="*/ 227 h 1107"/>
                  <a:gd name="T2" fmla="*/ 1023 w 1031"/>
                  <a:gd name="T3" fmla="*/ 205 h 1107"/>
                  <a:gd name="T4" fmla="*/ 655 w 1031"/>
                  <a:gd name="T5" fmla="*/ 7 h 1107"/>
                  <a:gd name="T6" fmla="*/ 376 w 1031"/>
                  <a:gd name="T7" fmla="*/ 7 h 1107"/>
                  <a:gd name="T8" fmla="*/ 8 w 1031"/>
                  <a:gd name="T9" fmla="*/ 205 h 1107"/>
                  <a:gd name="T10" fmla="*/ 3 w 1031"/>
                  <a:gd name="T11" fmla="*/ 227 h 1107"/>
                  <a:gd name="T12" fmla="*/ 3 w 1031"/>
                  <a:gd name="T13" fmla="*/ 592 h 1107"/>
                  <a:gd name="T14" fmla="*/ 8 w 1031"/>
                  <a:gd name="T15" fmla="*/ 614 h 1107"/>
                  <a:gd name="T16" fmla="*/ 137 w 1031"/>
                  <a:gd name="T17" fmla="*/ 876 h 1107"/>
                  <a:gd name="T18" fmla="*/ 501 w 1031"/>
                  <a:gd name="T19" fmla="*/ 1103 h 1107"/>
                  <a:gd name="T20" fmla="*/ 530 w 1031"/>
                  <a:gd name="T21" fmla="*/ 1103 h 1107"/>
                  <a:gd name="T22" fmla="*/ 894 w 1031"/>
                  <a:gd name="T23" fmla="*/ 876 h 1107"/>
                  <a:gd name="T24" fmla="*/ 1023 w 1031"/>
                  <a:gd name="T25" fmla="*/ 614 h 1107"/>
                  <a:gd name="T26" fmla="*/ 1027 w 1031"/>
                  <a:gd name="T27" fmla="*/ 592 h 1107"/>
                  <a:gd name="T28" fmla="*/ 515 w 1031"/>
                  <a:gd name="T29" fmla="*/ 594 h 1107"/>
                  <a:gd name="T30" fmla="*/ 515 w 1031"/>
                  <a:gd name="T31" fmla="*/ 225 h 1107"/>
                  <a:gd name="T32" fmla="*/ 515 w 1031"/>
                  <a:gd name="T33" fmla="*/ 594 h 1107"/>
                  <a:gd name="T34" fmla="*/ 993 w 1031"/>
                  <a:gd name="T35" fmla="*/ 222 h 1107"/>
                  <a:gd name="T36" fmla="*/ 537 w 1031"/>
                  <a:gd name="T37" fmla="*/ 204 h 1107"/>
                  <a:gd name="T38" fmla="*/ 360 w 1031"/>
                  <a:gd name="T39" fmla="*/ 35 h 1107"/>
                  <a:gd name="T40" fmla="*/ 170 w 1031"/>
                  <a:gd name="T41" fmla="*/ 390 h 1107"/>
                  <a:gd name="T42" fmla="*/ 360 w 1031"/>
                  <a:gd name="T43" fmla="*/ 35 h 1107"/>
                  <a:gd name="T44" fmla="*/ 493 w 1031"/>
                  <a:gd name="T45" fmla="*/ 615 h 1107"/>
                  <a:gd name="T46" fmla="*/ 37 w 1031"/>
                  <a:gd name="T47" fmla="*/ 597 h 1107"/>
                  <a:gd name="T48" fmla="*/ 835 w 1031"/>
                  <a:gd name="T49" fmla="*/ 859 h 1107"/>
                  <a:gd name="T50" fmla="*/ 196 w 1031"/>
                  <a:gd name="T51" fmla="*/ 859 h 1107"/>
                  <a:gd name="T52" fmla="*/ 349 w 1031"/>
                  <a:gd name="T53" fmla="*/ 828 h 1107"/>
                  <a:gd name="T54" fmla="*/ 515 w 1031"/>
                  <a:gd name="T55" fmla="*/ 658 h 1107"/>
                  <a:gd name="T56" fmla="*/ 681 w 1031"/>
                  <a:gd name="T57" fmla="*/ 828 h 1107"/>
                  <a:gd name="T58" fmla="*/ 835 w 1031"/>
                  <a:gd name="T59" fmla="*/ 859 h 1107"/>
                  <a:gd name="T60" fmla="*/ 537 w 1031"/>
                  <a:gd name="T61" fmla="*/ 615 h 1107"/>
                  <a:gd name="T62" fmla="*/ 993 w 1031"/>
                  <a:gd name="T63" fmla="*/ 59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1" h="1107">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9895325" y="5069463"/>
              <a:ext cx="2244525" cy="584775"/>
            </a:xfrm>
            <a:prstGeom prst="rect">
              <a:avLst/>
            </a:prstGeom>
          </p:spPr>
          <p:txBody>
            <a:bodyPr wrap="none">
              <a:spAutoFit/>
            </a:bodyPr>
            <a:lstStyle/>
            <a:p>
              <a:r>
                <a:rPr lang="zh-CN" altLang="en-US" sz="3200" b="1" dirty="0"/>
                <a:t>有理论依据</a:t>
              </a:r>
              <a:endParaRPr lang="zh-CN" altLang="en-US" sz="3200" dirty="0"/>
            </a:p>
          </p:txBody>
        </p:sp>
      </p:grpSp>
      <p:grpSp>
        <p:nvGrpSpPr>
          <p:cNvPr id="15" name="组合 14"/>
          <p:cNvGrpSpPr/>
          <p:nvPr/>
        </p:nvGrpSpPr>
        <p:grpSpPr>
          <a:xfrm>
            <a:off x="8601599" y="5537999"/>
            <a:ext cx="5669306" cy="992816"/>
            <a:chOff x="5424480" y="5522898"/>
            <a:chExt cx="5669306" cy="992816"/>
          </a:xfrm>
        </p:grpSpPr>
        <p:sp>
          <p:nvSpPr>
            <p:cNvPr id="44038" name="矩形 6"/>
            <p:cNvSpPr>
              <a:spLocks noChangeArrowheads="1"/>
            </p:cNvSpPr>
            <p:nvPr/>
          </p:nvSpPr>
          <p:spPr bwMode="auto">
            <a:xfrm>
              <a:off x="6501383" y="5717372"/>
              <a:ext cx="4592403" cy="622280"/>
            </a:xfrm>
            <a:prstGeom prst="rect">
              <a:avLst/>
            </a:prstGeom>
            <a:noFill/>
            <a:ln w="9525">
              <a:noFill/>
              <a:miter lim="800000"/>
              <a:headEnd/>
              <a:tailEnd/>
            </a:ln>
          </p:spPr>
          <p:txBody>
            <a:bodyPr wrap="square" lIns="128583" tIns="64291" rIns="128583" bIns="64291">
              <a:spAutoFit/>
            </a:bodyPr>
            <a:lstStyle/>
            <a:p>
              <a:r>
                <a:rPr lang="zh-CN" altLang="en-US" sz="3200" b="1" dirty="0"/>
                <a:t>有事实依据</a:t>
              </a:r>
            </a:p>
          </p:txBody>
        </p:sp>
        <p:grpSp>
          <p:nvGrpSpPr>
            <p:cNvPr id="16" name="组合 39"/>
            <p:cNvGrpSpPr>
              <a:grpSpLocks/>
            </p:cNvGrpSpPr>
            <p:nvPr/>
          </p:nvGrpSpPr>
          <p:grpSpPr bwMode="auto">
            <a:xfrm>
              <a:off x="5424480" y="5522898"/>
              <a:ext cx="992815" cy="992816"/>
              <a:chOff x="0" y="0"/>
              <a:chExt cx="941070" cy="941070"/>
            </a:xfrm>
            <a:solidFill>
              <a:schemeClr val="accent2"/>
            </a:solidFill>
          </p:grpSpPr>
          <p:sp>
            <p:nvSpPr>
              <p:cNvPr id="17" name="圆角矩形 18"/>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组合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0" y="152602"/>
                <a:ext cx="645958" cy="621582"/>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grpSp>
      <p:sp>
        <p:nvSpPr>
          <p:cNvPr id="20" name="矩形 10">
            <a:extLst>
              <a:ext uri="{FF2B5EF4-FFF2-40B4-BE49-F238E27FC236}">
                <a16:creationId xmlns:a16="http://schemas.microsoft.com/office/drawing/2014/main" id="{35A01AC1-7414-491A-8450-C0A3D65473F2}"/>
              </a:ext>
            </a:extLst>
          </p:cNvPr>
          <p:cNvSpPr>
            <a:spLocks noChangeArrowheads="1"/>
          </p:cNvSpPr>
          <p:nvPr/>
        </p:nvSpPr>
        <p:spPr bwMode="auto">
          <a:xfrm>
            <a:off x="1143681" y="85256"/>
            <a:ext cx="9721080" cy="646331"/>
          </a:xfrm>
          <a:prstGeom prst="rect">
            <a:avLst/>
          </a:prstGeom>
          <a:noFill/>
          <a:ln w="9525">
            <a:noFill/>
            <a:miter lim="800000"/>
            <a:headEnd/>
            <a:tailEnd/>
          </a:ln>
        </p:spPr>
        <p:txBody>
          <a:bodyPr wrap="square">
            <a:spAutoFit/>
          </a:bodyPr>
          <a:lstStyle/>
          <a:p>
            <a:r>
              <a:rPr lang="zh-CN" altLang="en-US" sz="3200" dirty="0">
                <a:latin typeface="微软雅黑" charset="-122"/>
                <a:ea typeface="微软雅黑" charset="-122"/>
              </a:rPr>
              <a:t>为什么他们把自己的学说称为</a:t>
            </a:r>
            <a:r>
              <a:rPr lang="zh-CN" altLang="en-US" sz="3600" b="1" dirty="0">
                <a:latin typeface="微软雅黑" charset="-122"/>
                <a:ea typeface="微软雅黑" charset="-122"/>
              </a:rPr>
              <a:t>共产主义学说</a:t>
            </a:r>
            <a:r>
              <a:rPr lang="zh-CN" altLang="en-US" sz="3200" dirty="0">
                <a:latin typeface="微软雅黑" charset="-122"/>
                <a:ea typeface="微软雅黑" charset="-122"/>
              </a:rPr>
              <a:t>？</a:t>
            </a:r>
          </a:p>
        </p:txBody>
      </p:sp>
    </p:spTree>
    <p:extLst>
      <p:ext uri="{BB962C8B-B14F-4D97-AF65-F5344CB8AC3E}">
        <p14:creationId xmlns:p14="http://schemas.microsoft.com/office/powerpoint/2010/main" val="24593729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32832" y="1109454"/>
            <a:ext cx="3251250"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schemeClr val="bg1"/>
                </a:solidFill>
              </a:rPr>
              <a:t>资本主义根本矛盾</a:t>
            </a:r>
          </a:p>
        </p:txBody>
      </p:sp>
      <p:sp>
        <p:nvSpPr>
          <p:cNvPr id="5" name="矩形 4"/>
          <p:cNvSpPr>
            <a:spLocks noChangeArrowheads="1"/>
          </p:cNvSpPr>
          <p:nvPr/>
        </p:nvSpPr>
        <p:spPr bwMode="auto">
          <a:xfrm>
            <a:off x="1173742" y="284771"/>
            <a:ext cx="4859983" cy="455389"/>
          </a:xfrm>
          <a:prstGeom prst="rect">
            <a:avLst/>
          </a:prstGeom>
          <a:noFill/>
          <a:ln w="9525">
            <a:noFill/>
            <a:miter lim="800000"/>
            <a:headEnd/>
            <a:tailEnd/>
          </a:ln>
        </p:spPr>
        <p:txBody>
          <a:bodyPr wrap="none" lIns="128583" tIns="64291" rIns="128583" bIns="64291">
            <a:spAutoFit/>
          </a:bodyPr>
          <a:lstStyle/>
          <a:p>
            <a:r>
              <a:rPr lang="zh-CN" altLang="en-US" sz="2100" b="1" dirty="0">
                <a:solidFill>
                  <a:srgbClr val="000000"/>
                </a:solidFill>
                <a:ea typeface="微软雅黑" charset="-122"/>
              </a:rPr>
              <a:t>生产社会化与生产资料私人占有的矛盾</a:t>
            </a:r>
            <a:endParaRPr lang="en-US" altLang="zh-CN" sz="2100" b="1" dirty="0">
              <a:solidFill>
                <a:srgbClr val="000000"/>
              </a:solidFill>
              <a:ea typeface="微软雅黑" charset="-122"/>
            </a:endParaRPr>
          </a:p>
        </p:txBody>
      </p:sp>
      <p:cxnSp>
        <p:nvCxnSpPr>
          <p:cNvPr id="7" name="直接箭头连接符 6"/>
          <p:cNvCxnSpPr/>
          <p:nvPr/>
        </p:nvCxnSpPr>
        <p:spPr>
          <a:xfrm>
            <a:off x="5375673" y="1870667"/>
            <a:ext cx="20515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61820" y="1131777"/>
            <a:ext cx="2279302" cy="3794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400" b="1" dirty="0">
                <a:solidFill>
                  <a:schemeClr val="tx1"/>
                </a:solidFill>
              </a:rPr>
              <a:t>无产阶级革命</a:t>
            </a:r>
          </a:p>
        </p:txBody>
      </p:sp>
      <p:sp>
        <p:nvSpPr>
          <p:cNvPr id="9" name="圆角矩形 8"/>
          <p:cNvSpPr/>
          <p:nvPr/>
        </p:nvSpPr>
        <p:spPr>
          <a:xfrm>
            <a:off x="8036719" y="1109454"/>
            <a:ext cx="3217192"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社会主义制度</a:t>
            </a:r>
          </a:p>
        </p:txBody>
      </p:sp>
      <p:cxnSp>
        <p:nvCxnSpPr>
          <p:cNvPr id="11" name="直接连接符 10"/>
          <p:cNvCxnSpPr>
            <a:endCxn id="3" idx="0"/>
          </p:cNvCxnSpPr>
          <p:nvPr/>
        </p:nvCxnSpPr>
        <p:spPr>
          <a:xfrm>
            <a:off x="3158457" y="721034"/>
            <a:ext cx="0" cy="38842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55684" y="2578248"/>
            <a:ext cx="3216919" cy="9866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400" b="1" dirty="0">
                <a:solidFill>
                  <a:schemeClr val="tx1"/>
                </a:solidFill>
              </a:rPr>
              <a:t>具有克服了资本主义弊端的优越性</a:t>
            </a:r>
          </a:p>
        </p:txBody>
      </p:sp>
      <p:cxnSp>
        <p:nvCxnSpPr>
          <p:cNvPr id="15" name="直接连接符 14"/>
          <p:cNvCxnSpPr/>
          <p:nvPr/>
        </p:nvCxnSpPr>
        <p:spPr>
          <a:xfrm>
            <a:off x="9556999" y="2401954"/>
            <a:ext cx="0" cy="19733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036719" y="4527104"/>
            <a:ext cx="3038327" cy="11407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社会主义必然取代资本主义</a:t>
            </a:r>
          </a:p>
        </p:txBody>
      </p:sp>
      <p:cxnSp>
        <p:nvCxnSpPr>
          <p:cNvPr id="18" name="直接箭头连接符 17"/>
          <p:cNvCxnSpPr/>
          <p:nvPr/>
        </p:nvCxnSpPr>
        <p:spPr>
          <a:xfrm flipH="1">
            <a:off x="6429375" y="5134289"/>
            <a:ext cx="14421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011539" y="4491387"/>
            <a:ext cx="3038325" cy="11384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800" b="1" dirty="0">
                <a:solidFill>
                  <a:prstClr val="white"/>
                </a:solidFill>
              </a:rPr>
              <a:t>科学预测未来社会的样貌</a:t>
            </a:r>
          </a:p>
        </p:txBody>
      </p:sp>
      <p:sp>
        <p:nvSpPr>
          <p:cNvPr id="21" name="矩形 20"/>
          <p:cNvSpPr/>
          <p:nvPr/>
        </p:nvSpPr>
        <p:spPr>
          <a:xfrm>
            <a:off x="6366867" y="4272621"/>
            <a:ext cx="1484561" cy="5111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前提</a:t>
            </a:r>
          </a:p>
        </p:txBody>
      </p:sp>
      <p:sp>
        <p:nvSpPr>
          <p:cNvPr id="45069" name="矩形 21"/>
          <p:cNvSpPr>
            <a:spLocks noChangeArrowheads="1"/>
          </p:cNvSpPr>
          <p:nvPr/>
        </p:nvSpPr>
        <p:spPr bwMode="auto">
          <a:xfrm>
            <a:off x="1532831" y="6114269"/>
            <a:ext cx="9542215" cy="991612"/>
          </a:xfrm>
          <a:prstGeom prst="rect">
            <a:avLst/>
          </a:prstGeom>
          <a:noFill/>
          <a:ln w="9525">
            <a:noFill/>
            <a:miter lim="800000"/>
            <a:headEnd/>
            <a:tailEnd/>
          </a:ln>
        </p:spPr>
        <p:txBody>
          <a:bodyPr wrap="square" lIns="128583" tIns="64291" rIns="128583" bIns="64291">
            <a:spAutoFit/>
          </a:bodyPr>
          <a:lstStyle/>
          <a:p>
            <a:r>
              <a:rPr lang="zh-CN" altLang="en-US" sz="2800" b="1" dirty="0">
                <a:solidFill>
                  <a:srgbClr val="000000"/>
                </a:solidFill>
                <a:ea typeface="微软雅黑" charset="-122"/>
              </a:rPr>
              <a:t>马克思恩格斯先论证了社会主义为什么必然取代资本主义，然后以此为前提，预测未来社会的基本样貌。</a:t>
            </a:r>
            <a:endParaRPr lang="zh-CN" altLang="en-US" sz="2800" b="1" dirty="0">
              <a:solidFill>
                <a:srgbClr val="000000"/>
              </a:solidFill>
              <a:latin typeface="Verdana" pitchFamily="34" charset="0"/>
              <a:ea typeface="微软雅黑" charset="-122"/>
            </a:endParaRPr>
          </a:p>
        </p:txBody>
      </p:sp>
    </p:spTree>
    <p:extLst>
      <p:ext uri="{BB962C8B-B14F-4D97-AF65-F5344CB8AC3E}">
        <p14:creationId xmlns:p14="http://schemas.microsoft.com/office/powerpoint/2010/main" val="39139709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down)">
                                      <p:cBhvr>
                                        <p:cTn id="42" dur="500"/>
                                        <p:tgtEl>
                                          <p:spTgt spid="15"/>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down)">
                                      <p:cBhvr>
                                        <p:cTn id="57" dur="500"/>
                                        <p:tgtEl>
                                          <p:spTgt spid="18"/>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p:tgtEl>
                                          <p:spTgt spid="21"/>
                                        </p:tgtEl>
                                        <p:attrNameLst>
                                          <p:attrName>ppt_x</p:attrName>
                                        </p:attrNameLst>
                                      </p:cBhvr>
                                      <p:tavLst>
                                        <p:tav tm="0">
                                          <p:val>
                                            <p:strVal val="#ppt_x+#ppt_w*1.125000"/>
                                          </p:val>
                                        </p:tav>
                                        <p:tav tm="100000">
                                          <p:val>
                                            <p:strVal val="#ppt_x"/>
                                          </p:val>
                                        </p:tav>
                                      </p:tavLst>
                                    </p:anim>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grpId="0" nodeType="clickEffect">
                                  <p:stCondLst>
                                    <p:cond delay="0"/>
                                  </p:stCondLst>
                                  <p:childTnLst>
                                    <p:set>
                                      <p:cBhvr>
                                        <p:cTn id="71" dur="1" fill="hold">
                                          <p:stCondLst>
                                            <p:cond delay="0"/>
                                          </p:stCondLst>
                                        </p:cTn>
                                        <p:tgtEl>
                                          <p:spTgt spid="45069"/>
                                        </p:tgtEl>
                                        <p:attrNameLst>
                                          <p:attrName>style.visibility</p:attrName>
                                        </p:attrNameLst>
                                      </p:cBhvr>
                                      <p:to>
                                        <p:strVal val="visible"/>
                                      </p:to>
                                    </p:set>
                                    <p:anim calcmode="lin" valueType="num">
                                      <p:cBhvr>
                                        <p:cTn id="72" dur="1000" fill="hold"/>
                                        <p:tgtEl>
                                          <p:spTgt spid="45069"/>
                                        </p:tgtEl>
                                        <p:attrNameLst>
                                          <p:attrName>ppt_w</p:attrName>
                                        </p:attrNameLst>
                                      </p:cBhvr>
                                      <p:tavLst>
                                        <p:tav tm="0">
                                          <p:val>
                                            <p:fltVal val="0"/>
                                          </p:val>
                                        </p:tav>
                                        <p:tav tm="100000">
                                          <p:val>
                                            <p:strVal val="#ppt_w"/>
                                          </p:val>
                                        </p:tav>
                                      </p:tavLst>
                                    </p:anim>
                                    <p:anim calcmode="lin" valueType="num">
                                      <p:cBhvr>
                                        <p:cTn id="73" dur="1000" fill="hold"/>
                                        <p:tgtEl>
                                          <p:spTgt spid="45069"/>
                                        </p:tgtEl>
                                        <p:attrNameLst>
                                          <p:attrName>ppt_h</p:attrName>
                                        </p:attrNameLst>
                                      </p:cBhvr>
                                      <p:tavLst>
                                        <p:tav tm="0">
                                          <p:val>
                                            <p:fltVal val="0"/>
                                          </p:val>
                                        </p:tav>
                                        <p:tav tm="100000">
                                          <p:val>
                                            <p:strVal val="#ppt_h"/>
                                          </p:val>
                                        </p:tav>
                                      </p:tavLst>
                                    </p:anim>
                                    <p:anim calcmode="lin" valueType="num">
                                      <p:cBhvr>
                                        <p:cTn id="74" dur="1000" fill="hold"/>
                                        <p:tgtEl>
                                          <p:spTgt spid="45069"/>
                                        </p:tgtEl>
                                        <p:attrNameLst>
                                          <p:attrName>style.rotation</p:attrName>
                                        </p:attrNameLst>
                                      </p:cBhvr>
                                      <p:tavLst>
                                        <p:tav tm="0">
                                          <p:val>
                                            <p:fltVal val="90"/>
                                          </p:val>
                                        </p:tav>
                                        <p:tav tm="100000">
                                          <p:val>
                                            <p:fltVal val="0"/>
                                          </p:val>
                                        </p:tav>
                                      </p:tavLst>
                                    </p:anim>
                                    <p:animEffect transition="in" filter="fade">
                                      <p:cBhvr>
                                        <p:cTn id="75" dur="1000"/>
                                        <p:tgtEl>
                                          <p:spTgt spid="4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9" grpId="0" animBg="1"/>
      <p:bldP spid="13" grpId="0" animBg="1"/>
      <p:bldP spid="16" grpId="0" animBg="1"/>
      <p:bldP spid="20" grpId="0" animBg="1"/>
      <p:bldP spid="21" grpId="0" animBg="1"/>
      <p:bldP spid="4506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1667</Words>
  <Application>Microsoft Office PowerPoint</Application>
  <PresentationFormat>自定义</PresentationFormat>
  <Paragraphs>139</Paragraphs>
  <Slides>26</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 Unicode MS</vt:lpstr>
      <vt:lpstr>华文楷体</vt:lpstr>
      <vt:lpstr>华文细黑</vt:lpstr>
      <vt:lpstr>微软雅黑</vt:lpstr>
      <vt:lpstr>微软雅黑 Light</vt:lpstr>
      <vt:lpstr>Arial</vt:lpstr>
      <vt:lpstr>Bernard MT Condensed</vt:lpstr>
      <vt:lpstr>Calibri</vt:lpstr>
      <vt:lpstr>Calibri Light</vt:lpstr>
      <vt:lpstr>Times New Roman</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2020-09-19T13:35:54Z</dcterms:created>
  <dcterms:modified xsi:type="dcterms:W3CDTF">2021-01-05T03:18:09Z</dcterms:modified>
</cp:coreProperties>
</file>