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2"/>
  </p:notesMasterIdLst>
  <p:sldIdLst>
    <p:sldId id="311" r:id="rId2"/>
    <p:sldId id="364" r:id="rId3"/>
    <p:sldId id="365" r:id="rId4"/>
    <p:sldId id="278" r:id="rId5"/>
    <p:sldId id="366" r:id="rId6"/>
    <p:sldId id="367" r:id="rId7"/>
    <p:sldId id="368" r:id="rId8"/>
    <p:sldId id="369" r:id="rId9"/>
    <p:sldId id="370" r:id="rId10"/>
    <p:sldId id="371" r:id="rId11"/>
    <p:sldId id="372" r:id="rId12"/>
    <p:sldId id="386" r:id="rId13"/>
    <p:sldId id="317" r:id="rId14"/>
    <p:sldId id="421" r:id="rId15"/>
    <p:sldId id="474" r:id="rId16"/>
    <p:sldId id="472" r:id="rId17"/>
    <p:sldId id="389" r:id="rId18"/>
    <p:sldId id="324" r:id="rId19"/>
    <p:sldId id="328" r:id="rId20"/>
    <p:sldId id="329" r:id="rId21"/>
    <p:sldId id="468" r:id="rId22"/>
    <p:sldId id="470" r:id="rId23"/>
    <p:sldId id="330" r:id="rId24"/>
    <p:sldId id="331" r:id="rId25"/>
    <p:sldId id="373" r:id="rId26"/>
    <p:sldId id="334" r:id="rId27"/>
    <p:sldId id="391" r:id="rId28"/>
    <p:sldId id="327" r:id="rId29"/>
    <p:sldId id="336" r:id="rId30"/>
    <p:sldId id="374" r:id="rId31"/>
    <p:sldId id="313" r:id="rId32"/>
    <p:sldId id="314" r:id="rId33"/>
    <p:sldId id="393" r:id="rId34"/>
    <p:sldId id="394" r:id="rId35"/>
    <p:sldId id="395" r:id="rId36"/>
    <p:sldId id="396" r:id="rId37"/>
    <p:sldId id="397" r:id="rId38"/>
    <p:sldId id="361" r:id="rId39"/>
    <p:sldId id="409" r:id="rId40"/>
    <p:sldId id="411" r:id="rId41"/>
    <p:sldId id="412" r:id="rId42"/>
    <p:sldId id="413" r:id="rId43"/>
    <p:sldId id="414" r:id="rId44"/>
    <p:sldId id="377" r:id="rId45"/>
    <p:sldId id="376" r:id="rId46"/>
    <p:sldId id="398" r:id="rId47"/>
    <p:sldId id="375" r:id="rId48"/>
    <p:sldId id="530" r:id="rId49"/>
    <p:sldId id="399" r:id="rId50"/>
    <p:sldId id="400" r:id="rId51"/>
    <p:sldId id="362" r:id="rId52"/>
    <p:sldId id="378" r:id="rId53"/>
    <p:sldId id="379" r:id="rId54"/>
    <p:sldId id="417" r:id="rId55"/>
    <p:sldId id="401" r:id="rId56"/>
    <p:sldId id="562" r:id="rId57"/>
    <p:sldId id="561" r:id="rId58"/>
    <p:sldId id="402" r:id="rId59"/>
    <p:sldId id="382" r:id="rId60"/>
    <p:sldId id="503" r:id="rId61"/>
    <p:sldId id="514" r:id="rId62"/>
    <p:sldId id="403" r:id="rId63"/>
    <p:sldId id="383" r:id="rId64"/>
    <p:sldId id="419" r:id="rId65"/>
    <p:sldId id="384" r:id="rId66"/>
    <p:sldId id="312" r:id="rId67"/>
    <p:sldId id="387" r:id="rId68"/>
    <p:sldId id="316" r:id="rId69"/>
    <p:sldId id="415" r:id="rId70"/>
    <p:sldId id="416"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4356DD-AE0B-4470-9CD6-E23FFF41A97D}">
          <p14:sldIdLst>
            <p14:sldId id="311"/>
            <p14:sldId id="364"/>
            <p14:sldId id="365"/>
            <p14:sldId id="278"/>
            <p14:sldId id="366"/>
            <p14:sldId id="367"/>
            <p14:sldId id="368"/>
            <p14:sldId id="369"/>
            <p14:sldId id="370"/>
            <p14:sldId id="371"/>
            <p14:sldId id="372"/>
            <p14:sldId id="386"/>
            <p14:sldId id="317"/>
            <p14:sldId id="421"/>
            <p14:sldId id="474"/>
            <p14:sldId id="472"/>
            <p14:sldId id="389"/>
            <p14:sldId id="324"/>
            <p14:sldId id="328"/>
            <p14:sldId id="329"/>
            <p14:sldId id="468"/>
            <p14:sldId id="470"/>
            <p14:sldId id="330"/>
            <p14:sldId id="331"/>
            <p14:sldId id="373"/>
            <p14:sldId id="334"/>
            <p14:sldId id="391"/>
            <p14:sldId id="327"/>
            <p14:sldId id="336"/>
            <p14:sldId id="374"/>
            <p14:sldId id="313"/>
            <p14:sldId id="314"/>
            <p14:sldId id="393"/>
            <p14:sldId id="394"/>
            <p14:sldId id="395"/>
            <p14:sldId id="396"/>
            <p14:sldId id="397"/>
            <p14:sldId id="361"/>
            <p14:sldId id="409"/>
            <p14:sldId id="411"/>
            <p14:sldId id="412"/>
            <p14:sldId id="413"/>
            <p14:sldId id="414"/>
            <p14:sldId id="377"/>
            <p14:sldId id="376"/>
            <p14:sldId id="398"/>
            <p14:sldId id="375"/>
            <p14:sldId id="530"/>
            <p14:sldId id="399"/>
            <p14:sldId id="400"/>
            <p14:sldId id="362"/>
            <p14:sldId id="378"/>
            <p14:sldId id="379"/>
            <p14:sldId id="417"/>
            <p14:sldId id="401"/>
            <p14:sldId id="562"/>
            <p14:sldId id="561"/>
            <p14:sldId id="402"/>
            <p14:sldId id="382"/>
            <p14:sldId id="503"/>
            <p14:sldId id="514"/>
            <p14:sldId id="403"/>
            <p14:sldId id="383"/>
            <p14:sldId id="419"/>
            <p14:sldId id="384"/>
            <p14:sldId id="312"/>
            <p14:sldId id="387"/>
            <p14:sldId id="316"/>
            <p14:sldId id="415"/>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ing" initials="wm" lastIdx="1" clrIdx="0">
    <p:extLst>
      <p:ext uri="{19B8F6BF-5375-455C-9EA6-DF929625EA0E}">
        <p15:presenceInfo xmlns:p15="http://schemas.microsoft.com/office/powerpoint/2012/main" userId="c2ec760580c0b4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4690"/>
  </p:normalViewPr>
  <p:slideViewPr>
    <p:cSldViewPr>
      <p:cViewPr varScale="1">
        <p:scale>
          <a:sx n="120" d="100"/>
          <a:sy n="120" d="100"/>
        </p:scale>
        <p:origin x="111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0A6B99-0B1B-48BA-9009-968452FE696B}"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76853A2A-81A0-4F49-8689-CEB9384E55AE}">
      <dgm:prSet phldrT="[文本]"/>
      <dgm:spPr/>
      <dgm:t>
        <a:bodyPr/>
        <a:lstStyle/>
        <a:p>
          <a:r>
            <a:rPr lang="zh-CN" altLang="en-US" dirty="0"/>
            <a:t>建设社会文明、促进社会和谐的理论</a:t>
          </a:r>
        </a:p>
      </dgm:t>
    </dgm:pt>
    <dgm:pt modelId="{1C7F6ADB-AA1B-4391-8211-F895CE1B9154}" type="parTrans" cxnId="{8232A568-D937-459B-AEAF-32BCBFD3213B}">
      <dgm:prSet/>
      <dgm:spPr/>
      <dgm:t>
        <a:bodyPr/>
        <a:lstStyle/>
        <a:p>
          <a:endParaRPr lang="zh-CN" altLang="en-US"/>
        </a:p>
      </dgm:t>
    </dgm:pt>
    <dgm:pt modelId="{36474FC0-C7CA-4EE8-9C80-7553CB12EDE1}" type="sibTrans" cxnId="{8232A568-D937-459B-AEAF-32BCBFD3213B}">
      <dgm:prSet/>
      <dgm:spPr/>
      <dgm:t>
        <a:bodyPr/>
        <a:lstStyle/>
        <a:p>
          <a:endParaRPr lang="zh-CN" altLang="en-US"/>
        </a:p>
      </dgm:t>
    </dgm:pt>
    <dgm:pt modelId="{EABED2C1-2CCE-446A-A31E-1F95AC8C8200}">
      <dgm:prSet phldrT="[文本]"/>
      <dgm:spPr/>
      <dgm:t>
        <a:bodyPr/>
        <a:lstStyle/>
        <a:p>
          <a:r>
            <a:rPr lang="zh-CN" altLang="en-US" dirty="0"/>
            <a:t>在发展中保障和改善民生的理论</a:t>
          </a:r>
        </a:p>
      </dgm:t>
    </dgm:pt>
    <dgm:pt modelId="{80A57B60-2CBC-4332-8FAB-2EA2B0C0523E}" type="parTrans" cxnId="{2885B626-E305-4E0C-8777-F6BAFC4D2D9C}">
      <dgm:prSet/>
      <dgm:spPr/>
      <dgm:t>
        <a:bodyPr/>
        <a:lstStyle/>
        <a:p>
          <a:endParaRPr lang="zh-CN" altLang="en-US"/>
        </a:p>
      </dgm:t>
    </dgm:pt>
    <dgm:pt modelId="{5ABDEE70-E390-4501-BAE6-169140E06D09}" type="sibTrans" cxnId="{2885B626-E305-4E0C-8777-F6BAFC4D2D9C}">
      <dgm:prSet/>
      <dgm:spPr/>
      <dgm:t>
        <a:bodyPr/>
        <a:lstStyle/>
        <a:p>
          <a:endParaRPr lang="zh-CN" altLang="en-US"/>
        </a:p>
      </dgm:t>
    </dgm:pt>
    <dgm:pt modelId="{3FE60A52-D3C8-4CAF-B6B6-A813954032C6}">
      <dgm:prSet phldrT="[文本]"/>
      <dgm:spPr/>
      <dgm:t>
        <a:bodyPr/>
        <a:lstStyle/>
        <a:p>
          <a:r>
            <a:rPr lang="zh-CN" altLang="en-US" dirty="0"/>
            <a:t>促进社会公平正义的理论</a:t>
          </a:r>
        </a:p>
      </dgm:t>
    </dgm:pt>
    <dgm:pt modelId="{7EF04F23-85C4-401B-956F-31EDD73CFB2C}" type="parTrans" cxnId="{392A2B27-BEE5-486E-B575-C8BC7154BA5E}">
      <dgm:prSet/>
      <dgm:spPr/>
      <dgm:t>
        <a:bodyPr/>
        <a:lstStyle/>
        <a:p>
          <a:endParaRPr lang="zh-CN" altLang="en-US"/>
        </a:p>
      </dgm:t>
    </dgm:pt>
    <dgm:pt modelId="{17C60E08-1761-4F91-9A1A-5948318B8B8B}" type="sibTrans" cxnId="{392A2B27-BEE5-486E-B575-C8BC7154BA5E}">
      <dgm:prSet/>
      <dgm:spPr/>
      <dgm:t>
        <a:bodyPr/>
        <a:lstStyle/>
        <a:p>
          <a:endParaRPr lang="zh-CN" altLang="en-US"/>
        </a:p>
      </dgm:t>
    </dgm:pt>
    <dgm:pt modelId="{09E13486-B6D1-4BE3-A817-2A60349587F2}">
      <dgm:prSet phldrT="[文本]"/>
      <dgm:spPr/>
      <dgm:t>
        <a:bodyPr/>
        <a:lstStyle/>
        <a:p>
          <a:r>
            <a:rPr lang="zh-CN" altLang="en-US" dirty="0"/>
            <a:t>精准扶贫的理论</a:t>
          </a:r>
        </a:p>
      </dgm:t>
    </dgm:pt>
    <dgm:pt modelId="{750A0A22-A33F-4317-91AC-4C29D0B0319A}" type="parTrans" cxnId="{952A6802-A9C1-4997-AE63-C2E613D716FB}">
      <dgm:prSet/>
      <dgm:spPr/>
      <dgm:t>
        <a:bodyPr/>
        <a:lstStyle/>
        <a:p>
          <a:endParaRPr lang="zh-CN" altLang="en-US"/>
        </a:p>
      </dgm:t>
    </dgm:pt>
    <dgm:pt modelId="{A3C101D1-45A5-406C-8432-26283CCF61E3}" type="sibTrans" cxnId="{952A6802-A9C1-4997-AE63-C2E613D716FB}">
      <dgm:prSet/>
      <dgm:spPr/>
      <dgm:t>
        <a:bodyPr/>
        <a:lstStyle/>
        <a:p>
          <a:endParaRPr lang="zh-CN" altLang="en-US"/>
        </a:p>
      </dgm:t>
    </dgm:pt>
    <dgm:pt modelId="{44C8B824-4898-4F96-8470-72310649B2B2}">
      <dgm:prSet phldrT="[文本]"/>
      <dgm:spPr/>
      <dgm:t>
        <a:bodyPr/>
        <a:lstStyle/>
        <a:p>
          <a:r>
            <a:rPr lang="zh-CN" altLang="en-US" dirty="0"/>
            <a:t>加强和创新社会治理的理论</a:t>
          </a:r>
        </a:p>
      </dgm:t>
    </dgm:pt>
    <dgm:pt modelId="{9AB91DB3-401D-4FF4-AF98-F483E1357BD8}" type="parTrans" cxnId="{3D339391-321C-4EE8-A160-A3194F9B60B1}">
      <dgm:prSet/>
      <dgm:spPr/>
      <dgm:t>
        <a:bodyPr/>
        <a:lstStyle/>
        <a:p>
          <a:endParaRPr lang="zh-CN" altLang="en-US"/>
        </a:p>
      </dgm:t>
    </dgm:pt>
    <dgm:pt modelId="{1AD7C6D3-B108-4AC1-ACC6-DF8EACFDCB85}" type="sibTrans" cxnId="{3D339391-321C-4EE8-A160-A3194F9B60B1}">
      <dgm:prSet/>
      <dgm:spPr/>
      <dgm:t>
        <a:bodyPr/>
        <a:lstStyle/>
        <a:p>
          <a:endParaRPr lang="zh-CN" altLang="en-US"/>
        </a:p>
      </dgm:t>
    </dgm:pt>
    <dgm:pt modelId="{1E8639F5-A13C-46D9-B277-DBC4B96BCCA9}">
      <dgm:prSet phldrT="[文本]"/>
      <dgm:spPr/>
      <dgm:t>
        <a:bodyPr/>
        <a:lstStyle/>
        <a:p>
          <a:r>
            <a:rPr lang="zh-CN" altLang="en-US" dirty="0"/>
            <a:t>坚持总体国家安全观的理论</a:t>
          </a:r>
        </a:p>
      </dgm:t>
    </dgm:pt>
    <dgm:pt modelId="{40698E9B-C555-4E06-A7C0-900F8091343D}" type="parTrans" cxnId="{CB439551-2D76-4416-8DDA-61D99C9B5312}">
      <dgm:prSet/>
      <dgm:spPr/>
      <dgm:t>
        <a:bodyPr/>
        <a:lstStyle/>
        <a:p>
          <a:endParaRPr lang="zh-CN" altLang="en-US"/>
        </a:p>
      </dgm:t>
    </dgm:pt>
    <dgm:pt modelId="{E85AFD4D-7515-48A5-BCFF-81004E0AEA9E}" type="sibTrans" cxnId="{CB439551-2D76-4416-8DDA-61D99C9B5312}">
      <dgm:prSet/>
      <dgm:spPr/>
      <dgm:t>
        <a:bodyPr/>
        <a:lstStyle/>
        <a:p>
          <a:endParaRPr lang="zh-CN" altLang="en-US"/>
        </a:p>
      </dgm:t>
    </dgm:pt>
    <dgm:pt modelId="{C5E52ADE-5035-4A12-AE91-75F06EDDCF62}" type="pres">
      <dgm:prSet presAssocID="{470A6B99-0B1B-48BA-9009-968452FE696B}" presName="Name0" presStyleCnt="0">
        <dgm:presLayoutVars>
          <dgm:chMax val="7"/>
          <dgm:chPref val="7"/>
          <dgm:dir/>
        </dgm:presLayoutVars>
      </dgm:prSet>
      <dgm:spPr/>
    </dgm:pt>
    <dgm:pt modelId="{B4D7C34A-56D7-4999-A93E-64D047883702}" type="pres">
      <dgm:prSet presAssocID="{470A6B99-0B1B-48BA-9009-968452FE696B}" presName="Name1" presStyleCnt="0"/>
      <dgm:spPr/>
    </dgm:pt>
    <dgm:pt modelId="{75C417A7-09B6-4035-B9DB-DE617FCBCE12}" type="pres">
      <dgm:prSet presAssocID="{470A6B99-0B1B-48BA-9009-968452FE696B}" presName="cycle" presStyleCnt="0"/>
      <dgm:spPr/>
    </dgm:pt>
    <dgm:pt modelId="{B7843675-D8F3-460C-9875-160CF2848908}" type="pres">
      <dgm:prSet presAssocID="{470A6B99-0B1B-48BA-9009-968452FE696B}" presName="srcNode" presStyleLbl="node1" presStyleIdx="0" presStyleCnt="6"/>
      <dgm:spPr/>
    </dgm:pt>
    <dgm:pt modelId="{16D19CE9-1617-4C18-B8BA-17C80096C7BA}" type="pres">
      <dgm:prSet presAssocID="{470A6B99-0B1B-48BA-9009-968452FE696B}" presName="conn" presStyleLbl="parChTrans1D2" presStyleIdx="0" presStyleCnt="1"/>
      <dgm:spPr/>
    </dgm:pt>
    <dgm:pt modelId="{912750FB-6758-439A-A0E3-56F9E6A32C1F}" type="pres">
      <dgm:prSet presAssocID="{470A6B99-0B1B-48BA-9009-968452FE696B}" presName="extraNode" presStyleLbl="node1" presStyleIdx="0" presStyleCnt="6"/>
      <dgm:spPr/>
    </dgm:pt>
    <dgm:pt modelId="{9C8C5252-0106-4430-80C5-C848192856BB}" type="pres">
      <dgm:prSet presAssocID="{470A6B99-0B1B-48BA-9009-968452FE696B}" presName="dstNode" presStyleLbl="node1" presStyleIdx="0" presStyleCnt="6"/>
      <dgm:spPr/>
    </dgm:pt>
    <dgm:pt modelId="{2F11CD84-D9E8-4063-8958-BBD1E5CF816B}" type="pres">
      <dgm:prSet presAssocID="{76853A2A-81A0-4F49-8689-CEB9384E55AE}" presName="text_1" presStyleLbl="node1" presStyleIdx="0" presStyleCnt="6">
        <dgm:presLayoutVars>
          <dgm:bulletEnabled val="1"/>
        </dgm:presLayoutVars>
      </dgm:prSet>
      <dgm:spPr/>
    </dgm:pt>
    <dgm:pt modelId="{D56680D7-C195-450B-A03C-D942A5EF5D67}" type="pres">
      <dgm:prSet presAssocID="{76853A2A-81A0-4F49-8689-CEB9384E55AE}" presName="accent_1" presStyleCnt="0"/>
      <dgm:spPr/>
    </dgm:pt>
    <dgm:pt modelId="{AC29A9FD-ED97-43A1-9AD2-591A6631C606}" type="pres">
      <dgm:prSet presAssocID="{76853A2A-81A0-4F49-8689-CEB9384E55AE}" presName="accentRepeatNode" presStyleLbl="solidFgAcc1" presStyleIdx="0" presStyleCnt="6"/>
      <dgm:spPr/>
    </dgm:pt>
    <dgm:pt modelId="{876ED144-4C67-421C-809F-A65BA1A563D9}" type="pres">
      <dgm:prSet presAssocID="{EABED2C1-2CCE-446A-A31E-1F95AC8C8200}" presName="text_2" presStyleLbl="node1" presStyleIdx="1" presStyleCnt="6">
        <dgm:presLayoutVars>
          <dgm:bulletEnabled val="1"/>
        </dgm:presLayoutVars>
      </dgm:prSet>
      <dgm:spPr/>
    </dgm:pt>
    <dgm:pt modelId="{5A597E5A-0A00-4B18-8B0C-CD2E88295E76}" type="pres">
      <dgm:prSet presAssocID="{EABED2C1-2CCE-446A-A31E-1F95AC8C8200}" presName="accent_2" presStyleCnt="0"/>
      <dgm:spPr/>
    </dgm:pt>
    <dgm:pt modelId="{4719C99B-0B29-4384-98D8-0F6E3738A108}" type="pres">
      <dgm:prSet presAssocID="{EABED2C1-2CCE-446A-A31E-1F95AC8C8200}" presName="accentRepeatNode" presStyleLbl="solidFgAcc1" presStyleIdx="1" presStyleCnt="6"/>
      <dgm:spPr/>
    </dgm:pt>
    <dgm:pt modelId="{3B03399A-F457-403A-9F74-41803E07A373}" type="pres">
      <dgm:prSet presAssocID="{3FE60A52-D3C8-4CAF-B6B6-A813954032C6}" presName="text_3" presStyleLbl="node1" presStyleIdx="2" presStyleCnt="6">
        <dgm:presLayoutVars>
          <dgm:bulletEnabled val="1"/>
        </dgm:presLayoutVars>
      </dgm:prSet>
      <dgm:spPr/>
    </dgm:pt>
    <dgm:pt modelId="{5B6041FA-4A11-4DF5-9B5E-6DC410CB48FA}" type="pres">
      <dgm:prSet presAssocID="{3FE60A52-D3C8-4CAF-B6B6-A813954032C6}" presName="accent_3" presStyleCnt="0"/>
      <dgm:spPr/>
    </dgm:pt>
    <dgm:pt modelId="{3FF03790-DF7A-4201-B45C-A66E59FC0063}" type="pres">
      <dgm:prSet presAssocID="{3FE60A52-D3C8-4CAF-B6B6-A813954032C6}" presName="accentRepeatNode" presStyleLbl="solidFgAcc1" presStyleIdx="2" presStyleCnt="6"/>
      <dgm:spPr/>
    </dgm:pt>
    <dgm:pt modelId="{79197651-FE7E-42EE-8B8B-9E488B97DB30}" type="pres">
      <dgm:prSet presAssocID="{09E13486-B6D1-4BE3-A817-2A60349587F2}" presName="text_4" presStyleLbl="node1" presStyleIdx="3" presStyleCnt="6">
        <dgm:presLayoutVars>
          <dgm:bulletEnabled val="1"/>
        </dgm:presLayoutVars>
      </dgm:prSet>
      <dgm:spPr/>
    </dgm:pt>
    <dgm:pt modelId="{C72BC3C7-6B21-4244-A8FE-0CBF4DBD4951}" type="pres">
      <dgm:prSet presAssocID="{09E13486-B6D1-4BE3-A817-2A60349587F2}" presName="accent_4" presStyleCnt="0"/>
      <dgm:spPr/>
    </dgm:pt>
    <dgm:pt modelId="{6CDC6E0E-6F75-4458-A269-903C37E30394}" type="pres">
      <dgm:prSet presAssocID="{09E13486-B6D1-4BE3-A817-2A60349587F2}" presName="accentRepeatNode" presStyleLbl="solidFgAcc1" presStyleIdx="3" presStyleCnt="6"/>
      <dgm:spPr/>
    </dgm:pt>
    <dgm:pt modelId="{A485BC24-7514-4A2D-9740-34DAD6BD2960}" type="pres">
      <dgm:prSet presAssocID="{44C8B824-4898-4F96-8470-72310649B2B2}" presName="text_5" presStyleLbl="node1" presStyleIdx="4" presStyleCnt="6">
        <dgm:presLayoutVars>
          <dgm:bulletEnabled val="1"/>
        </dgm:presLayoutVars>
      </dgm:prSet>
      <dgm:spPr/>
    </dgm:pt>
    <dgm:pt modelId="{5220DAFD-8DE6-45EF-B4BA-B6AF85B938D9}" type="pres">
      <dgm:prSet presAssocID="{44C8B824-4898-4F96-8470-72310649B2B2}" presName="accent_5" presStyleCnt="0"/>
      <dgm:spPr/>
    </dgm:pt>
    <dgm:pt modelId="{B688CF77-C643-455A-89AF-62C464F045DC}" type="pres">
      <dgm:prSet presAssocID="{44C8B824-4898-4F96-8470-72310649B2B2}" presName="accentRepeatNode" presStyleLbl="solidFgAcc1" presStyleIdx="4" presStyleCnt="6"/>
      <dgm:spPr/>
    </dgm:pt>
    <dgm:pt modelId="{7667DE78-FF49-491A-84A4-32A83053623C}" type="pres">
      <dgm:prSet presAssocID="{1E8639F5-A13C-46D9-B277-DBC4B96BCCA9}" presName="text_6" presStyleLbl="node1" presStyleIdx="5" presStyleCnt="6">
        <dgm:presLayoutVars>
          <dgm:bulletEnabled val="1"/>
        </dgm:presLayoutVars>
      </dgm:prSet>
      <dgm:spPr/>
    </dgm:pt>
    <dgm:pt modelId="{ED4E001A-FE2F-43BE-8A7D-7E84FFF661DA}" type="pres">
      <dgm:prSet presAssocID="{1E8639F5-A13C-46D9-B277-DBC4B96BCCA9}" presName="accent_6" presStyleCnt="0"/>
      <dgm:spPr/>
    </dgm:pt>
    <dgm:pt modelId="{9043AA6A-85D4-497E-BB53-360626328028}" type="pres">
      <dgm:prSet presAssocID="{1E8639F5-A13C-46D9-B277-DBC4B96BCCA9}" presName="accentRepeatNode" presStyleLbl="solidFgAcc1" presStyleIdx="5" presStyleCnt="6"/>
      <dgm:spPr/>
    </dgm:pt>
  </dgm:ptLst>
  <dgm:cxnLst>
    <dgm:cxn modelId="{952A6802-A9C1-4997-AE63-C2E613D716FB}" srcId="{470A6B99-0B1B-48BA-9009-968452FE696B}" destId="{09E13486-B6D1-4BE3-A817-2A60349587F2}" srcOrd="3" destOrd="0" parTransId="{750A0A22-A33F-4317-91AC-4C29D0B0319A}" sibTransId="{A3C101D1-45A5-406C-8432-26283CCF61E3}"/>
    <dgm:cxn modelId="{2885B626-E305-4E0C-8777-F6BAFC4D2D9C}" srcId="{470A6B99-0B1B-48BA-9009-968452FE696B}" destId="{EABED2C1-2CCE-446A-A31E-1F95AC8C8200}" srcOrd="1" destOrd="0" parTransId="{80A57B60-2CBC-4332-8FAB-2EA2B0C0523E}" sibTransId="{5ABDEE70-E390-4501-BAE6-169140E06D09}"/>
    <dgm:cxn modelId="{392A2B27-BEE5-486E-B575-C8BC7154BA5E}" srcId="{470A6B99-0B1B-48BA-9009-968452FE696B}" destId="{3FE60A52-D3C8-4CAF-B6B6-A813954032C6}" srcOrd="2" destOrd="0" parTransId="{7EF04F23-85C4-401B-956F-31EDD73CFB2C}" sibTransId="{17C60E08-1761-4F91-9A1A-5948318B8B8B}"/>
    <dgm:cxn modelId="{8232A568-D937-459B-AEAF-32BCBFD3213B}" srcId="{470A6B99-0B1B-48BA-9009-968452FE696B}" destId="{76853A2A-81A0-4F49-8689-CEB9384E55AE}" srcOrd="0" destOrd="0" parTransId="{1C7F6ADB-AA1B-4391-8211-F895CE1B9154}" sibTransId="{36474FC0-C7CA-4EE8-9C80-7553CB12EDE1}"/>
    <dgm:cxn modelId="{F432426E-A159-47DD-A3FC-A3F723F3D8EA}" type="presOf" srcId="{3FE60A52-D3C8-4CAF-B6B6-A813954032C6}" destId="{3B03399A-F457-403A-9F74-41803E07A373}" srcOrd="0" destOrd="0" presId="urn:microsoft.com/office/officeart/2008/layout/VerticalCurvedList"/>
    <dgm:cxn modelId="{CB439551-2D76-4416-8DDA-61D99C9B5312}" srcId="{470A6B99-0B1B-48BA-9009-968452FE696B}" destId="{1E8639F5-A13C-46D9-B277-DBC4B96BCCA9}" srcOrd="5" destOrd="0" parTransId="{40698E9B-C555-4E06-A7C0-900F8091343D}" sibTransId="{E85AFD4D-7515-48A5-BCFF-81004E0AEA9E}"/>
    <dgm:cxn modelId="{D7CA9F51-AA5B-4A70-99BB-F01EF772DF19}" type="presOf" srcId="{470A6B99-0B1B-48BA-9009-968452FE696B}" destId="{C5E52ADE-5035-4A12-AE91-75F06EDDCF62}" srcOrd="0" destOrd="0" presId="urn:microsoft.com/office/officeart/2008/layout/VerticalCurvedList"/>
    <dgm:cxn modelId="{71D4297A-DF17-417B-8789-C769FC398E3A}" type="presOf" srcId="{1E8639F5-A13C-46D9-B277-DBC4B96BCCA9}" destId="{7667DE78-FF49-491A-84A4-32A83053623C}" srcOrd="0" destOrd="0" presId="urn:microsoft.com/office/officeart/2008/layout/VerticalCurvedList"/>
    <dgm:cxn modelId="{45C6685A-3FF4-4153-961C-E260699A6879}" type="presOf" srcId="{44C8B824-4898-4F96-8470-72310649B2B2}" destId="{A485BC24-7514-4A2D-9740-34DAD6BD2960}" srcOrd="0" destOrd="0" presId="urn:microsoft.com/office/officeart/2008/layout/VerticalCurvedList"/>
    <dgm:cxn modelId="{3D339391-321C-4EE8-A160-A3194F9B60B1}" srcId="{470A6B99-0B1B-48BA-9009-968452FE696B}" destId="{44C8B824-4898-4F96-8470-72310649B2B2}" srcOrd="4" destOrd="0" parTransId="{9AB91DB3-401D-4FF4-AF98-F483E1357BD8}" sibTransId="{1AD7C6D3-B108-4AC1-ACC6-DF8EACFDCB85}"/>
    <dgm:cxn modelId="{BD5883A0-D079-4C19-90FC-33163A12EFB0}" type="presOf" srcId="{36474FC0-C7CA-4EE8-9C80-7553CB12EDE1}" destId="{16D19CE9-1617-4C18-B8BA-17C80096C7BA}" srcOrd="0" destOrd="0" presId="urn:microsoft.com/office/officeart/2008/layout/VerticalCurvedList"/>
    <dgm:cxn modelId="{DA8C0EB5-F930-4DF4-8C53-78FA1EC85741}" type="presOf" srcId="{09E13486-B6D1-4BE3-A817-2A60349587F2}" destId="{79197651-FE7E-42EE-8B8B-9E488B97DB30}" srcOrd="0" destOrd="0" presId="urn:microsoft.com/office/officeart/2008/layout/VerticalCurvedList"/>
    <dgm:cxn modelId="{F83C73DD-A06E-4336-A5DF-BB93E31EF443}" type="presOf" srcId="{EABED2C1-2CCE-446A-A31E-1F95AC8C8200}" destId="{876ED144-4C67-421C-809F-A65BA1A563D9}" srcOrd="0" destOrd="0" presId="urn:microsoft.com/office/officeart/2008/layout/VerticalCurvedList"/>
    <dgm:cxn modelId="{5D804BF8-4F7F-464F-8867-044D87A1096D}" type="presOf" srcId="{76853A2A-81A0-4F49-8689-CEB9384E55AE}" destId="{2F11CD84-D9E8-4063-8958-BBD1E5CF816B}" srcOrd="0" destOrd="0" presId="urn:microsoft.com/office/officeart/2008/layout/VerticalCurvedList"/>
    <dgm:cxn modelId="{EBC19851-F466-4FB8-9615-E52753973BA9}" type="presParOf" srcId="{C5E52ADE-5035-4A12-AE91-75F06EDDCF62}" destId="{B4D7C34A-56D7-4999-A93E-64D047883702}" srcOrd="0" destOrd="0" presId="urn:microsoft.com/office/officeart/2008/layout/VerticalCurvedList"/>
    <dgm:cxn modelId="{C97D85DA-B38C-46A0-9C59-6B203C9CFCD9}" type="presParOf" srcId="{B4D7C34A-56D7-4999-A93E-64D047883702}" destId="{75C417A7-09B6-4035-B9DB-DE617FCBCE12}" srcOrd="0" destOrd="0" presId="urn:microsoft.com/office/officeart/2008/layout/VerticalCurvedList"/>
    <dgm:cxn modelId="{44B0137C-C625-4BEB-921D-C390AAE11479}" type="presParOf" srcId="{75C417A7-09B6-4035-B9DB-DE617FCBCE12}" destId="{B7843675-D8F3-460C-9875-160CF2848908}" srcOrd="0" destOrd="0" presId="urn:microsoft.com/office/officeart/2008/layout/VerticalCurvedList"/>
    <dgm:cxn modelId="{E11C8466-85C7-4961-A01F-BD14E671E6E1}" type="presParOf" srcId="{75C417A7-09B6-4035-B9DB-DE617FCBCE12}" destId="{16D19CE9-1617-4C18-B8BA-17C80096C7BA}" srcOrd="1" destOrd="0" presId="urn:microsoft.com/office/officeart/2008/layout/VerticalCurvedList"/>
    <dgm:cxn modelId="{9C5368D5-2D58-4430-9844-B2E95049528C}" type="presParOf" srcId="{75C417A7-09B6-4035-B9DB-DE617FCBCE12}" destId="{912750FB-6758-439A-A0E3-56F9E6A32C1F}" srcOrd="2" destOrd="0" presId="urn:microsoft.com/office/officeart/2008/layout/VerticalCurvedList"/>
    <dgm:cxn modelId="{244E6CB4-96D8-44F3-ACC9-7306644CFC98}" type="presParOf" srcId="{75C417A7-09B6-4035-B9DB-DE617FCBCE12}" destId="{9C8C5252-0106-4430-80C5-C848192856BB}" srcOrd="3" destOrd="0" presId="urn:microsoft.com/office/officeart/2008/layout/VerticalCurvedList"/>
    <dgm:cxn modelId="{E7399F93-1158-4807-851B-DBD4330790BE}" type="presParOf" srcId="{B4D7C34A-56D7-4999-A93E-64D047883702}" destId="{2F11CD84-D9E8-4063-8958-BBD1E5CF816B}" srcOrd="1" destOrd="0" presId="urn:microsoft.com/office/officeart/2008/layout/VerticalCurvedList"/>
    <dgm:cxn modelId="{18A4016A-A7DB-4459-AF25-B21D89CBCF95}" type="presParOf" srcId="{B4D7C34A-56D7-4999-A93E-64D047883702}" destId="{D56680D7-C195-450B-A03C-D942A5EF5D67}" srcOrd="2" destOrd="0" presId="urn:microsoft.com/office/officeart/2008/layout/VerticalCurvedList"/>
    <dgm:cxn modelId="{B5E7A9EF-6C95-46E4-9A79-FCADA12EEFAF}" type="presParOf" srcId="{D56680D7-C195-450B-A03C-D942A5EF5D67}" destId="{AC29A9FD-ED97-43A1-9AD2-591A6631C606}" srcOrd="0" destOrd="0" presId="urn:microsoft.com/office/officeart/2008/layout/VerticalCurvedList"/>
    <dgm:cxn modelId="{4FF5004A-A471-4C95-A10B-CA2663C940BD}" type="presParOf" srcId="{B4D7C34A-56D7-4999-A93E-64D047883702}" destId="{876ED144-4C67-421C-809F-A65BA1A563D9}" srcOrd="3" destOrd="0" presId="urn:microsoft.com/office/officeart/2008/layout/VerticalCurvedList"/>
    <dgm:cxn modelId="{33155CE0-85B4-480A-98E8-9331FBAAC0A7}" type="presParOf" srcId="{B4D7C34A-56D7-4999-A93E-64D047883702}" destId="{5A597E5A-0A00-4B18-8B0C-CD2E88295E76}" srcOrd="4" destOrd="0" presId="urn:microsoft.com/office/officeart/2008/layout/VerticalCurvedList"/>
    <dgm:cxn modelId="{71C5F290-2095-4184-9A64-B907438461A6}" type="presParOf" srcId="{5A597E5A-0A00-4B18-8B0C-CD2E88295E76}" destId="{4719C99B-0B29-4384-98D8-0F6E3738A108}" srcOrd="0" destOrd="0" presId="urn:microsoft.com/office/officeart/2008/layout/VerticalCurvedList"/>
    <dgm:cxn modelId="{DF56BED2-DB63-43BB-9FF9-201278494D8F}" type="presParOf" srcId="{B4D7C34A-56D7-4999-A93E-64D047883702}" destId="{3B03399A-F457-403A-9F74-41803E07A373}" srcOrd="5" destOrd="0" presId="urn:microsoft.com/office/officeart/2008/layout/VerticalCurvedList"/>
    <dgm:cxn modelId="{E5DD9B98-050C-4C36-981C-DC7B6E09F11E}" type="presParOf" srcId="{B4D7C34A-56D7-4999-A93E-64D047883702}" destId="{5B6041FA-4A11-4DF5-9B5E-6DC410CB48FA}" srcOrd="6" destOrd="0" presId="urn:microsoft.com/office/officeart/2008/layout/VerticalCurvedList"/>
    <dgm:cxn modelId="{0F71115E-D47D-4CAB-B89E-C31B7BE86A0F}" type="presParOf" srcId="{5B6041FA-4A11-4DF5-9B5E-6DC410CB48FA}" destId="{3FF03790-DF7A-4201-B45C-A66E59FC0063}" srcOrd="0" destOrd="0" presId="urn:microsoft.com/office/officeart/2008/layout/VerticalCurvedList"/>
    <dgm:cxn modelId="{81D3B01A-367A-4C12-AE08-478DB300FCBC}" type="presParOf" srcId="{B4D7C34A-56D7-4999-A93E-64D047883702}" destId="{79197651-FE7E-42EE-8B8B-9E488B97DB30}" srcOrd="7" destOrd="0" presId="urn:microsoft.com/office/officeart/2008/layout/VerticalCurvedList"/>
    <dgm:cxn modelId="{2F64491F-2E9F-4A5C-96C6-B866069BD4CE}" type="presParOf" srcId="{B4D7C34A-56D7-4999-A93E-64D047883702}" destId="{C72BC3C7-6B21-4244-A8FE-0CBF4DBD4951}" srcOrd="8" destOrd="0" presId="urn:microsoft.com/office/officeart/2008/layout/VerticalCurvedList"/>
    <dgm:cxn modelId="{B4ECC0C2-2CF9-4C9B-B0D1-E65EE1D5D580}" type="presParOf" srcId="{C72BC3C7-6B21-4244-A8FE-0CBF4DBD4951}" destId="{6CDC6E0E-6F75-4458-A269-903C37E30394}" srcOrd="0" destOrd="0" presId="urn:microsoft.com/office/officeart/2008/layout/VerticalCurvedList"/>
    <dgm:cxn modelId="{BC7CB297-DB41-42F1-96C9-F4DCD906C820}" type="presParOf" srcId="{B4D7C34A-56D7-4999-A93E-64D047883702}" destId="{A485BC24-7514-4A2D-9740-34DAD6BD2960}" srcOrd="9" destOrd="0" presId="urn:microsoft.com/office/officeart/2008/layout/VerticalCurvedList"/>
    <dgm:cxn modelId="{3A0BD341-605B-44E0-A391-0A076E73653E}" type="presParOf" srcId="{B4D7C34A-56D7-4999-A93E-64D047883702}" destId="{5220DAFD-8DE6-45EF-B4BA-B6AF85B938D9}" srcOrd="10" destOrd="0" presId="urn:microsoft.com/office/officeart/2008/layout/VerticalCurvedList"/>
    <dgm:cxn modelId="{713F8CD2-2392-49BA-8CC4-E01B17026F49}" type="presParOf" srcId="{5220DAFD-8DE6-45EF-B4BA-B6AF85B938D9}" destId="{B688CF77-C643-455A-89AF-62C464F045DC}" srcOrd="0" destOrd="0" presId="urn:microsoft.com/office/officeart/2008/layout/VerticalCurvedList"/>
    <dgm:cxn modelId="{5C9C5772-24DF-4980-AB16-33D4A0A5FAB3}" type="presParOf" srcId="{B4D7C34A-56D7-4999-A93E-64D047883702}" destId="{7667DE78-FF49-491A-84A4-32A83053623C}" srcOrd="11" destOrd="0" presId="urn:microsoft.com/office/officeart/2008/layout/VerticalCurvedList"/>
    <dgm:cxn modelId="{DF968B11-B23F-42C2-B708-E169AB24AA07}" type="presParOf" srcId="{B4D7C34A-56D7-4999-A93E-64D047883702}" destId="{ED4E001A-FE2F-43BE-8A7D-7E84FFF661DA}" srcOrd="12" destOrd="0" presId="urn:microsoft.com/office/officeart/2008/layout/VerticalCurvedList"/>
    <dgm:cxn modelId="{B99E1C6E-026D-4D08-A4DF-2839E92F4471}" type="presParOf" srcId="{ED4E001A-FE2F-43BE-8A7D-7E84FFF661DA}" destId="{9043AA6A-85D4-497E-BB53-3606263280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9C8E0-E81A-684B-A801-6982785D7D58}"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zh-CN" altLang="en-US"/>
        </a:p>
      </dgm:t>
    </dgm:pt>
    <dgm:pt modelId="{611D9787-8E70-1F43-8402-BACFF2BCF4C3}">
      <dgm:prSet phldrT="[文本]"/>
      <dgm:spPr/>
      <dgm:t>
        <a:bodyPr/>
        <a:lstStyle/>
        <a:p>
          <a:r>
            <a:rPr lang="zh-CN" altLang="en-US" dirty="0"/>
            <a:t>社会建设</a:t>
          </a:r>
        </a:p>
      </dgm:t>
    </dgm:pt>
    <dgm:pt modelId="{451107E1-A814-5642-8154-2B33D3564F09}" type="parTrans" cxnId="{6670A26D-EEE6-3049-BFFB-16E95D31D99D}">
      <dgm:prSet/>
      <dgm:spPr/>
      <dgm:t>
        <a:bodyPr/>
        <a:lstStyle/>
        <a:p>
          <a:endParaRPr lang="zh-CN" altLang="en-US"/>
        </a:p>
      </dgm:t>
    </dgm:pt>
    <dgm:pt modelId="{11E4C731-BE93-9F45-9344-519A21B00411}" type="sibTrans" cxnId="{6670A26D-EEE6-3049-BFFB-16E95D31D99D}">
      <dgm:prSet/>
      <dgm:spPr/>
      <dgm:t>
        <a:bodyPr/>
        <a:lstStyle/>
        <a:p>
          <a:endParaRPr lang="zh-CN" altLang="en-US"/>
        </a:p>
      </dgm:t>
    </dgm:pt>
    <dgm:pt modelId="{D304B768-FAFB-4543-B032-7D0CFAADAE95}">
      <dgm:prSet phldrT="[文本]"/>
      <dgm:spPr/>
      <dgm:t>
        <a:bodyPr/>
        <a:lstStyle/>
        <a:p>
          <a:r>
            <a:rPr lang="zh-CN" altLang="en-US" dirty="0"/>
            <a:t>经济建设</a:t>
          </a:r>
        </a:p>
      </dgm:t>
    </dgm:pt>
    <dgm:pt modelId="{71D114CE-17F5-AA42-A58E-81EE96BEBB0A}" type="parTrans" cxnId="{11BB3415-898A-C944-BB97-018D397714CC}">
      <dgm:prSet/>
      <dgm:spPr/>
      <dgm:t>
        <a:bodyPr/>
        <a:lstStyle/>
        <a:p>
          <a:endParaRPr lang="zh-CN" altLang="en-US"/>
        </a:p>
      </dgm:t>
    </dgm:pt>
    <dgm:pt modelId="{DB494C05-FA5D-7A42-9D59-82C4E07B0252}" type="sibTrans" cxnId="{11BB3415-898A-C944-BB97-018D397714CC}">
      <dgm:prSet/>
      <dgm:spPr/>
      <dgm:t>
        <a:bodyPr/>
        <a:lstStyle/>
        <a:p>
          <a:endParaRPr lang="zh-CN" altLang="en-US"/>
        </a:p>
      </dgm:t>
    </dgm:pt>
    <dgm:pt modelId="{497B8597-A601-6849-9343-D1DCAF48CF29}">
      <dgm:prSet phldrT="[文本]"/>
      <dgm:spPr/>
      <dgm:t>
        <a:bodyPr/>
        <a:lstStyle/>
        <a:p>
          <a:r>
            <a:rPr lang="zh-CN" altLang="en-US" dirty="0"/>
            <a:t>政治建设</a:t>
          </a:r>
        </a:p>
      </dgm:t>
    </dgm:pt>
    <dgm:pt modelId="{E066D10F-BDB3-C64A-9F7E-B64C6B375FA4}" type="parTrans" cxnId="{CA38A8B1-7A3E-FC4B-B6EA-B5D5183805B6}">
      <dgm:prSet/>
      <dgm:spPr/>
      <dgm:t>
        <a:bodyPr/>
        <a:lstStyle/>
        <a:p>
          <a:endParaRPr lang="zh-CN" altLang="en-US"/>
        </a:p>
      </dgm:t>
    </dgm:pt>
    <dgm:pt modelId="{3CA98086-4D49-9F49-8C91-994BF4A8A6ED}" type="sibTrans" cxnId="{CA38A8B1-7A3E-FC4B-B6EA-B5D5183805B6}">
      <dgm:prSet/>
      <dgm:spPr/>
      <dgm:t>
        <a:bodyPr/>
        <a:lstStyle/>
        <a:p>
          <a:endParaRPr lang="zh-CN" altLang="en-US"/>
        </a:p>
      </dgm:t>
    </dgm:pt>
    <dgm:pt modelId="{9D8304E7-7F9C-F642-A8F4-B30FBDFA7E12}">
      <dgm:prSet phldrT="[文本]"/>
      <dgm:spPr/>
      <dgm:t>
        <a:bodyPr/>
        <a:lstStyle/>
        <a:p>
          <a:r>
            <a:rPr lang="zh-CN" altLang="en-US" dirty="0"/>
            <a:t>文化建设</a:t>
          </a:r>
        </a:p>
      </dgm:t>
    </dgm:pt>
    <dgm:pt modelId="{4AF6C200-FFA8-0349-8C86-1481664EC899}" type="parTrans" cxnId="{E0F6F990-16FD-F040-9A47-0D2D2EDB2090}">
      <dgm:prSet/>
      <dgm:spPr/>
      <dgm:t>
        <a:bodyPr/>
        <a:lstStyle/>
        <a:p>
          <a:endParaRPr lang="zh-CN" altLang="en-US"/>
        </a:p>
      </dgm:t>
    </dgm:pt>
    <dgm:pt modelId="{F3A81424-A553-8A43-93AB-91DCAA7DCFE8}" type="sibTrans" cxnId="{E0F6F990-16FD-F040-9A47-0D2D2EDB2090}">
      <dgm:prSet/>
      <dgm:spPr/>
      <dgm:t>
        <a:bodyPr/>
        <a:lstStyle/>
        <a:p>
          <a:endParaRPr lang="zh-CN" altLang="en-US"/>
        </a:p>
      </dgm:t>
    </dgm:pt>
    <dgm:pt modelId="{1F4C7305-E797-E54F-80C1-CC5B223C8B98}">
      <dgm:prSet phldrT="[文本]"/>
      <dgm:spPr/>
      <dgm:t>
        <a:bodyPr/>
        <a:lstStyle/>
        <a:p>
          <a:r>
            <a:rPr lang="zh-CN" altLang="en-US" dirty="0"/>
            <a:t>生态建设</a:t>
          </a:r>
        </a:p>
      </dgm:t>
    </dgm:pt>
    <dgm:pt modelId="{1FD8F835-3BF4-F246-A51B-8EF40D35AD5E}" type="parTrans" cxnId="{8394F734-C07D-6842-9C81-90B2CD5B7C4D}">
      <dgm:prSet/>
      <dgm:spPr/>
      <dgm:t>
        <a:bodyPr/>
        <a:lstStyle/>
        <a:p>
          <a:endParaRPr lang="zh-CN" altLang="en-US"/>
        </a:p>
      </dgm:t>
    </dgm:pt>
    <dgm:pt modelId="{A604C51B-236D-3C48-83A8-F748F1C8F7C2}" type="sibTrans" cxnId="{8394F734-C07D-6842-9C81-90B2CD5B7C4D}">
      <dgm:prSet/>
      <dgm:spPr/>
      <dgm:t>
        <a:bodyPr/>
        <a:lstStyle/>
        <a:p>
          <a:endParaRPr lang="zh-CN" altLang="en-US"/>
        </a:p>
      </dgm:t>
    </dgm:pt>
    <dgm:pt modelId="{34A2AA84-0144-B949-BB96-C34FA5A176C6}" type="pres">
      <dgm:prSet presAssocID="{DDC9C8E0-E81A-684B-A801-6982785D7D58}" presName="cycle" presStyleCnt="0">
        <dgm:presLayoutVars>
          <dgm:dir/>
          <dgm:resizeHandles val="exact"/>
        </dgm:presLayoutVars>
      </dgm:prSet>
      <dgm:spPr/>
    </dgm:pt>
    <dgm:pt modelId="{7584F1D2-0DAA-1F47-B999-51FC55A9485D}" type="pres">
      <dgm:prSet presAssocID="{611D9787-8E70-1F43-8402-BACFF2BCF4C3}" presName="dummy" presStyleCnt="0"/>
      <dgm:spPr/>
    </dgm:pt>
    <dgm:pt modelId="{18EBCBF9-BAF8-0747-AB9A-C69A2C3DBA84}" type="pres">
      <dgm:prSet presAssocID="{611D9787-8E70-1F43-8402-BACFF2BCF4C3}" presName="node" presStyleLbl="revTx" presStyleIdx="0" presStyleCnt="5">
        <dgm:presLayoutVars>
          <dgm:bulletEnabled val="1"/>
        </dgm:presLayoutVars>
      </dgm:prSet>
      <dgm:spPr/>
    </dgm:pt>
    <dgm:pt modelId="{292B52FB-20BC-CF43-A99D-61663A47E147}" type="pres">
      <dgm:prSet presAssocID="{11E4C731-BE93-9F45-9344-519A21B00411}" presName="sibTrans" presStyleLbl="node1" presStyleIdx="0" presStyleCnt="5"/>
      <dgm:spPr/>
    </dgm:pt>
    <dgm:pt modelId="{9D959090-1657-F344-BE53-EEB9E01B8287}" type="pres">
      <dgm:prSet presAssocID="{D304B768-FAFB-4543-B032-7D0CFAADAE95}" presName="dummy" presStyleCnt="0"/>
      <dgm:spPr/>
    </dgm:pt>
    <dgm:pt modelId="{A986CD15-F065-D049-AD0D-A994DAD90E5E}" type="pres">
      <dgm:prSet presAssocID="{D304B768-FAFB-4543-B032-7D0CFAADAE95}" presName="node" presStyleLbl="revTx" presStyleIdx="1" presStyleCnt="5">
        <dgm:presLayoutVars>
          <dgm:bulletEnabled val="1"/>
        </dgm:presLayoutVars>
      </dgm:prSet>
      <dgm:spPr/>
    </dgm:pt>
    <dgm:pt modelId="{1329D2B1-3A77-C346-A270-F5531009E7D6}" type="pres">
      <dgm:prSet presAssocID="{DB494C05-FA5D-7A42-9D59-82C4E07B0252}" presName="sibTrans" presStyleLbl="node1" presStyleIdx="1" presStyleCnt="5"/>
      <dgm:spPr/>
    </dgm:pt>
    <dgm:pt modelId="{2E6C0FDD-5A7F-8348-9A42-AB3978194842}" type="pres">
      <dgm:prSet presAssocID="{497B8597-A601-6849-9343-D1DCAF48CF29}" presName="dummy" presStyleCnt="0"/>
      <dgm:spPr/>
    </dgm:pt>
    <dgm:pt modelId="{378AB7C0-8DCE-0642-A0F3-8667C5BB73C5}" type="pres">
      <dgm:prSet presAssocID="{497B8597-A601-6849-9343-D1DCAF48CF29}" presName="node" presStyleLbl="revTx" presStyleIdx="2" presStyleCnt="5">
        <dgm:presLayoutVars>
          <dgm:bulletEnabled val="1"/>
        </dgm:presLayoutVars>
      </dgm:prSet>
      <dgm:spPr/>
    </dgm:pt>
    <dgm:pt modelId="{DA82450F-3301-4841-99EB-B28E94749DCA}" type="pres">
      <dgm:prSet presAssocID="{3CA98086-4D49-9F49-8C91-994BF4A8A6ED}" presName="sibTrans" presStyleLbl="node1" presStyleIdx="2" presStyleCnt="5"/>
      <dgm:spPr/>
    </dgm:pt>
    <dgm:pt modelId="{9CDD8F33-6C64-ED4A-AED0-BE99B9C4C166}" type="pres">
      <dgm:prSet presAssocID="{9D8304E7-7F9C-F642-A8F4-B30FBDFA7E12}" presName="dummy" presStyleCnt="0"/>
      <dgm:spPr/>
    </dgm:pt>
    <dgm:pt modelId="{BC0CEA16-8EDC-534F-90EE-EBD86806D3E1}" type="pres">
      <dgm:prSet presAssocID="{9D8304E7-7F9C-F642-A8F4-B30FBDFA7E12}" presName="node" presStyleLbl="revTx" presStyleIdx="3" presStyleCnt="5">
        <dgm:presLayoutVars>
          <dgm:bulletEnabled val="1"/>
        </dgm:presLayoutVars>
      </dgm:prSet>
      <dgm:spPr/>
    </dgm:pt>
    <dgm:pt modelId="{9C419178-38C6-D248-ADBE-9A4EF4DEC74A}" type="pres">
      <dgm:prSet presAssocID="{F3A81424-A553-8A43-93AB-91DCAA7DCFE8}" presName="sibTrans" presStyleLbl="node1" presStyleIdx="3" presStyleCnt="5"/>
      <dgm:spPr/>
    </dgm:pt>
    <dgm:pt modelId="{17703087-9306-7841-92E0-F524B594025D}" type="pres">
      <dgm:prSet presAssocID="{1F4C7305-E797-E54F-80C1-CC5B223C8B98}" presName="dummy" presStyleCnt="0"/>
      <dgm:spPr/>
    </dgm:pt>
    <dgm:pt modelId="{FADBB0EA-ABFA-2046-98ED-6AF1595BB5E5}" type="pres">
      <dgm:prSet presAssocID="{1F4C7305-E797-E54F-80C1-CC5B223C8B98}" presName="node" presStyleLbl="revTx" presStyleIdx="4" presStyleCnt="5">
        <dgm:presLayoutVars>
          <dgm:bulletEnabled val="1"/>
        </dgm:presLayoutVars>
      </dgm:prSet>
      <dgm:spPr/>
    </dgm:pt>
    <dgm:pt modelId="{427176AD-AEE5-F240-83C4-ACE8077310E4}" type="pres">
      <dgm:prSet presAssocID="{A604C51B-236D-3C48-83A8-F748F1C8F7C2}" presName="sibTrans" presStyleLbl="node1" presStyleIdx="4" presStyleCnt="5"/>
      <dgm:spPr/>
    </dgm:pt>
  </dgm:ptLst>
  <dgm:cxnLst>
    <dgm:cxn modelId="{44CC3111-D61E-444C-B6A7-381FC2F3EA3A}" type="presOf" srcId="{11E4C731-BE93-9F45-9344-519A21B00411}" destId="{292B52FB-20BC-CF43-A99D-61663A47E147}" srcOrd="0" destOrd="0" presId="urn:microsoft.com/office/officeart/2005/8/layout/cycle1"/>
    <dgm:cxn modelId="{11BB3415-898A-C944-BB97-018D397714CC}" srcId="{DDC9C8E0-E81A-684B-A801-6982785D7D58}" destId="{D304B768-FAFB-4543-B032-7D0CFAADAE95}" srcOrd="1" destOrd="0" parTransId="{71D114CE-17F5-AA42-A58E-81EE96BEBB0A}" sibTransId="{DB494C05-FA5D-7A42-9D59-82C4E07B0252}"/>
    <dgm:cxn modelId="{AFCD5122-BC4F-4343-B606-1A8B5A89D362}" type="presOf" srcId="{F3A81424-A553-8A43-93AB-91DCAA7DCFE8}" destId="{9C419178-38C6-D248-ADBE-9A4EF4DEC74A}" srcOrd="0" destOrd="0" presId="urn:microsoft.com/office/officeart/2005/8/layout/cycle1"/>
    <dgm:cxn modelId="{8394F734-C07D-6842-9C81-90B2CD5B7C4D}" srcId="{DDC9C8E0-E81A-684B-A801-6982785D7D58}" destId="{1F4C7305-E797-E54F-80C1-CC5B223C8B98}" srcOrd="4" destOrd="0" parTransId="{1FD8F835-3BF4-F246-A51B-8EF40D35AD5E}" sibTransId="{A604C51B-236D-3C48-83A8-F748F1C8F7C2}"/>
    <dgm:cxn modelId="{DAB6DD5B-D292-6749-963B-BCB0845F6004}" type="presOf" srcId="{1F4C7305-E797-E54F-80C1-CC5B223C8B98}" destId="{FADBB0EA-ABFA-2046-98ED-6AF1595BB5E5}" srcOrd="0" destOrd="0" presId="urn:microsoft.com/office/officeart/2005/8/layout/cycle1"/>
    <dgm:cxn modelId="{CB15ED66-EEF5-0E45-953A-84CD23A5A36E}" type="presOf" srcId="{611D9787-8E70-1F43-8402-BACFF2BCF4C3}" destId="{18EBCBF9-BAF8-0747-AB9A-C69A2C3DBA84}" srcOrd="0" destOrd="0" presId="urn:microsoft.com/office/officeart/2005/8/layout/cycle1"/>
    <dgm:cxn modelId="{6670A26D-EEE6-3049-BFFB-16E95D31D99D}" srcId="{DDC9C8E0-E81A-684B-A801-6982785D7D58}" destId="{611D9787-8E70-1F43-8402-BACFF2BCF4C3}" srcOrd="0" destOrd="0" parTransId="{451107E1-A814-5642-8154-2B33D3564F09}" sibTransId="{11E4C731-BE93-9F45-9344-519A21B00411}"/>
    <dgm:cxn modelId="{2D069D74-056C-F24B-B2DA-9899D6872551}" type="presOf" srcId="{DDC9C8E0-E81A-684B-A801-6982785D7D58}" destId="{34A2AA84-0144-B949-BB96-C34FA5A176C6}" srcOrd="0" destOrd="0" presId="urn:microsoft.com/office/officeart/2005/8/layout/cycle1"/>
    <dgm:cxn modelId="{96328982-CCCF-7448-9654-9926F14147D8}" type="presOf" srcId="{9D8304E7-7F9C-F642-A8F4-B30FBDFA7E12}" destId="{BC0CEA16-8EDC-534F-90EE-EBD86806D3E1}" srcOrd="0" destOrd="0" presId="urn:microsoft.com/office/officeart/2005/8/layout/cycle1"/>
    <dgm:cxn modelId="{E0F6F990-16FD-F040-9A47-0D2D2EDB2090}" srcId="{DDC9C8E0-E81A-684B-A801-6982785D7D58}" destId="{9D8304E7-7F9C-F642-A8F4-B30FBDFA7E12}" srcOrd="3" destOrd="0" parTransId="{4AF6C200-FFA8-0349-8C86-1481664EC899}" sibTransId="{F3A81424-A553-8A43-93AB-91DCAA7DCFE8}"/>
    <dgm:cxn modelId="{C3CF27AC-BB2B-0140-BFD0-BBA614DE303D}" type="presOf" srcId="{D304B768-FAFB-4543-B032-7D0CFAADAE95}" destId="{A986CD15-F065-D049-AD0D-A994DAD90E5E}" srcOrd="0" destOrd="0" presId="urn:microsoft.com/office/officeart/2005/8/layout/cycle1"/>
    <dgm:cxn modelId="{CA38A8B1-7A3E-FC4B-B6EA-B5D5183805B6}" srcId="{DDC9C8E0-E81A-684B-A801-6982785D7D58}" destId="{497B8597-A601-6849-9343-D1DCAF48CF29}" srcOrd="2" destOrd="0" parTransId="{E066D10F-BDB3-C64A-9F7E-B64C6B375FA4}" sibTransId="{3CA98086-4D49-9F49-8C91-994BF4A8A6ED}"/>
    <dgm:cxn modelId="{E073F7BB-0283-E14C-8374-7D113A10A18B}" type="presOf" srcId="{497B8597-A601-6849-9343-D1DCAF48CF29}" destId="{378AB7C0-8DCE-0642-A0F3-8667C5BB73C5}" srcOrd="0" destOrd="0" presId="urn:microsoft.com/office/officeart/2005/8/layout/cycle1"/>
    <dgm:cxn modelId="{C18CC0BF-F731-E941-887E-1BC01A772581}" type="presOf" srcId="{DB494C05-FA5D-7A42-9D59-82C4E07B0252}" destId="{1329D2B1-3A77-C346-A270-F5531009E7D6}" srcOrd="0" destOrd="0" presId="urn:microsoft.com/office/officeart/2005/8/layout/cycle1"/>
    <dgm:cxn modelId="{1A49B5C9-C052-1A41-925B-0914AE27F284}" type="presOf" srcId="{3CA98086-4D49-9F49-8C91-994BF4A8A6ED}" destId="{DA82450F-3301-4841-99EB-B28E94749DCA}" srcOrd="0" destOrd="0" presId="urn:microsoft.com/office/officeart/2005/8/layout/cycle1"/>
    <dgm:cxn modelId="{2DD053EE-7866-5648-966F-E5F82360FB85}" type="presOf" srcId="{A604C51B-236D-3C48-83A8-F748F1C8F7C2}" destId="{427176AD-AEE5-F240-83C4-ACE8077310E4}" srcOrd="0" destOrd="0" presId="urn:microsoft.com/office/officeart/2005/8/layout/cycle1"/>
    <dgm:cxn modelId="{AFC659AA-9E11-5943-8CAC-3F1988664F17}" type="presParOf" srcId="{34A2AA84-0144-B949-BB96-C34FA5A176C6}" destId="{7584F1D2-0DAA-1F47-B999-51FC55A9485D}" srcOrd="0" destOrd="0" presId="urn:microsoft.com/office/officeart/2005/8/layout/cycle1"/>
    <dgm:cxn modelId="{67F9C200-A6C3-6842-8524-29613D7748EF}" type="presParOf" srcId="{34A2AA84-0144-B949-BB96-C34FA5A176C6}" destId="{18EBCBF9-BAF8-0747-AB9A-C69A2C3DBA84}" srcOrd="1" destOrd="0" presId="urn:microsoft.com/office/officeart/2005/8/layout/cycle1"/>
    <dgm:cxn modelId="{8847EBC1-19B0-7844-AF09-BF143C5E8262}" type="presParOf" srcId="{34A2AA84-0144-B949-BB96-C34FA5A176C6}" destId="{292B52FB-20BC-CF43-A99D-61663A47E147}" srcOrd="2" destOrd="0" presId="urn:microsoft.com/office/officeart/2005/8/layout/cycle1"/>
    <dgm:cxn modelId="{35F6F236-C249-3545-B810-72045A2AC286}" type="presParOf" srcId="{34A2AA84-0144-B949-BB96-C34FA5A176C6}" destId="{9D959090-1657-F344-BE53-EEB9E01B8287}" srcOrd="3" destOrd="0" presId="urn:microsoft.com/office/officeart/2005/8/layout/cycle1"/>
    <dgm:cxn modelId="{238126A8-5607-AB4C-997B-267FE2EA40B4}" type="presParOf" srcId="{34A2AA84-0144-B949-BB96-C34FA5A176C6}" destId="{A986CD15-F065-D049-AD0D-A994DAD90E5E}" srcOrd="4" destOrd="0" presId="urn:microsoft.com/office/officeart/2005/8/layout/cycle1"/>
    <dgm:cxn modelId="{FE486B7D-942A-DF4A-9D53-44D030D99FCC}" type="presParOf" srcId="{34A2AA84-0144-B949-BB96-C34FA5A176C6}" destId="{1329D2B1-3A77-C346-A270-F5531009E7D6}" srcOrd="5" destOrd="0" presId="urn:microsoft.com/office/officeart/2005/8/layout/cycle1"/>
    <dgm:cxn modelId="{E4ED6BAA-A926-A04C-B560-F8005750D499}" type="presParOf" srcId="{34A2AA84-0144-B949-BB96-C34FA5A176C6}" destId="{2E6C0FDD-5A7F-8348-9A42-AB3978194842}" srcOrd="6" destOrd="0" presId="urn:microsoft.com/office/officeart/2005/8/layout/cycle1"/>
    <dgm:cxn modelId="{99566B2C-D5AE-064F-9E63-C13F7E53EF71}" type="presParOf" srcId="{34A2AA84-0144-B949-BB96-C34FA5A176C6}" destId="{378AB7C0-8DCE-0642-A0F3-8667C5BB73C5}" srcOrd="7" destOrd="0" presId="urn:microsoft.com/office/officeart/2005/8/layout/cycle1"/>
    <dgm:cxn modelId="{C3EE2A92-7E14-4341-8C0F-C8DB188298A7}" type="presParOf" srcId="{34A2AA84-0144-B949-BB96-C34FA5A176C6}" destId="{DA82450F-3301-4841-99EB-B28E94749DCA}" srcOrd="8" destOrd="0" presId="urn:microsoft.com/office/officeart/2005/8/layout/cycle1"/>
    <dgm:cxn modelId="{61C83709-8424-9948-9BF9-97A74296FFF1}" type="presParOf" srcId="{34A2AA84-0144-B949-BB96-C34FA5A176C6}" destId="{9CDD8F33-6C64-ED4A-AED0-BE99B9C4C166}" srcOrd="9" destOrd="0" presId="urn:microsoft.com/office/officeart/2005/8/layout/cycle1"/>
    <dgm:cxn modelId="{1889CBA3-8C1E-F944-AC23-C9B4E51C6568}" type="presParOf" srcId="{34A2AA84-0144-B949-BB96-C34FA5A176C6}" destId="{BC0CEA16-8EDC-534F-90EE-EBD86806D3E1}" srcOrd="10" destOrd="0" presId="urn:microsoft.com/office/officeart/2005/8/layout/cycle1"/>
    <dgm:cxn modelId="{344508DA-DCAA-D84E-A95E-A3D0BDFD3F5C}" type="presParOf" srcId="{34A2AA84-0144-B949-BB96-C34FA5A176C6}" destId="{9C419178-38C6-D248-ADBE-9A4EF4DEC74A}" srcOrd="11" destOrd="0" presId="urn:microsoft.com/office/officeart/2005/8/layout/cycle1"/>
    <dgm:cxn modelId="{ABB1A0A3-F1E0-7A4D-8908-CD3F9364FE7F}" type="presParOf" srcId="{34A2AA84-0144-B949-BB96-C34FA5A176C6}" destId="{17703087-9306-7841-92E0-F524B594025D}" srcOrd="12" destOrd="0" presId="urn:microsoft.com/office/officeart/2005/8/layout/cycle1"/>
    <dgm:cxn modelId="{F2347553-52A8-0040-BCAF-7669F7BB72B7}" type="presParOf" srcId="{34A2AA84-0144-B949-BB96-C34FA5A176C6}" destId="{FADBB0EA-ABFA-2046-98ED-6AF1595BB5E5}" srcOrd="13" destOrd="0" presId="urn:microsoft.com/office/officeart/2005/8/layout/cycle1"/>
    <dgm:cxn modelId="{FD91E84F-F039-B941-ABD7-FE641C8E7D87}" type="presParOf" srcId="{34A2AA84-0144-B949-BB96-C34FA5A176C6}" destId="{427176AD-AEE5-F240-83C4-ACE8077310E4}"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EE7110-55F9-5C4D-959F-3CBCA5208815}"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zh-CN" altLang="en-US"/>
        </a:p>
      </dgm:t>
    </dgm:pt>
    <dgm:pt modelId="{E4222DF1-D5B5-4143-9EA9-559257FD1502}">
      <dgm:prSet phldrT="[文本]"/>
      <dgm:spPr/>
      <dgm:t>
        <a:bodyPr/>
        <a:lstStyle/>
        <a:p>
          <a:r>
            <a:rPr lang="zh-CN" altLang="en-US" dirty="0"/>
            <a:t>社会制度</a:t>
          </a:r>
        </a:p>
      </dgm:t>
    </dgm:pt>
    <dgm:pt modelId="{5FD82B1C-8496-3941-8428-D8760226A478}" type="parTrans" cxnId="{4BB307D3-BBF4-CD40-90E9-7F9C65AD2336}">
      <dgm:prSet/>
      <dgm:spPr/>
      <dgm:t>
        <a:bodyPr/>
        <a:lstStyle/>
        <a:p>
          <a:endParaRPr lang="zh-CN" altLang="en-US"/>
        </a:p>
      </dgm:t>
    </dgm:pt>
    <dgm:pt modelId="{5929F328-D734-BC4C-B200-1A1BD05268D7}" type="sibTrans" cxnId="{4BB307D3-BBF4-CD40-90E9-7F9C65AD2336}">
      <dgm:prSet/>
      <dgm:spPr/>
      <dgm:t>
        <a:bodyPr/>
        <a:lstStyle/>
        <a:p>
          <a:endParaRPr lang="zh-CN" altLang="en-US"/>
        </a:p>
      </dgm:t>
    </dgm:pt>
    <dgm:pt modelId="{47F81DF2-73B9-0F43-87C5-EAB9D649E851}">
      <dgm:prSet phldrT="[文本]"/>
      <dgm:spPr/>
      <dgm:t>
        <a:bodyPr/>
        <a:lstStyle/>
        <a:p>
          <a:r>
            <a:rPr lang="zh-CN" altLang="en-US" dirty="0"/>
            <a:t>经济制度</a:t>
          </a:r>
        </a:p>
      </dgm:t>
    </dgm:pt>
    <dgm:pt modelId="{1F3CCA04-90D3-7D4C-B0A0-BB8E4699603B}" type="parTrans" cxnId="{D0FC75AE-AF01-B746-835E-036FC4DFB346}">
      <dgm:prSet/>
      <dgm:spPr/>
      <dgm:t>
        <a:bodyPr/>
        <a:lstStyle/>
        <a:p>
          <a:endParaRPr lang="zh-CN" altLang="en-US"/>
        </a:p>
      </dgm:t>
    </dgm:pt>
    <dgm:pt modelId="{D4601338-E5B1-C04F-914B-E1261EBF16A6}" type="sibTrans" cxnId="{D0FC75AE-AF01-B746-835E-036FC4DFB346}">
      <dgm:prSet/>
      <dgm:spPr/>
      <dgm:t>
        <a:bodyPr/>
        <a:lstStyle/>
        <a:p>
          <a:endParaRPr lang="zh-CN" altLang="en-US"/>
        </a:p>
      </dgm:t>
    </dgm:pt>
    <dgm:pt modelId="{C3770F72-7852-3F4F-863F-26C75E30F0CB}">
      <dgm:prSet phldrT="[文本]"/>
      <dgm:spPr/>
      <dgm:t>
        <a:bodyPr/>
        <a:lstStyle/>
        <a:p>
          <a:r>
            <a:rPr lang="zh-CN" altLang="en-US" dirty="0"/>
            <a:t>政治制度</a:t>
          </a:r>
        </a:p>
      </dgm:t>
    </dgm:pt>
    <dgm:pt modelId="{30C0E68D-BBF1-BF41-8D41-6D2194DD4F71}" type="parTrans" cxnId="{5B1C7C1D-5F8A-244A-80CD-3D13523501F9}">
      <dgm:prSet/>
      <dgm:spPr/>
      <dgm:t>
        <a:bodyPr/>
        <a:lstStyle/>
        <a:p>
          <a:endParaRPr lang="zh-CN" altLang="en-US"/>
        </a:p>
      </dgm:t>
    </dgm:pt>
    <dgm:pt modelId="{0872F0AD-865F-0844-9CD6-FD37D94F55F4}" type="sibTrans" cxnId="{5B1C7C1D-5F8A-244A-80CD-3D13523501F9}">
      <dgm:prSet/>
      <dgm:spPr/>
      <dgm:t>
        <a:bodyPr/>
        <a:lstStyle/>
        <a:p>
          <a:endParaRPr lang="zh-CN" altLang="en-US"/>
        </a:p>
      </dgm:t>
    </dgm:pt>
    <dgm:pt modelId="{B4159842-B4A4-0346-9A0E-9BB366E8150C}">
      <dgm:prSet phldrT="[文本]"/>
      <dgm:spPr/>
      <dgm:t>
        <a:bodyPr/>
        <a:lstStyle/>
        <a:p>
          <a:r>
            <a:rPr lang="zh-CN" altLang="en-US" dirty="0"/>
            <a:t>文化制度</a:t>
          </a:r>
        </a:p>
      </dgm:t>
    </dgm:pt>
    <dgm:pt modelId="{E00253F4-B256-8948-915E-196803913C5F}" type="parTrans" cxnId="{3258CE29-C59E-4A43-9A61-5766E4AB4DDC}">
      <dgm:prSet/>
      <dgm:spPr/>
      <dgm:t>
        <a:bodyPr/>
        <a:lstStyle/>
        <a:p>
          <a:endParaRPr lang="zh-CN" altLang="en-US"/>
        </a:p>
      </dgm:t>
    </dgm:pt>
    <dgm:pt modelId="{91789175-4EBC-8449-A43E-3117C6BF95D5}" type="sibTrans" cxnId="{3258CE29-C59E-4A43-9A61-5766E4AB4DDC}">
      <dgm:prSet/>
      <dgm:spPr/>
      <dgm:t>
        <a:bodyPr/>
        <a:lstStyle/>
        <a:p>
          <a:endParaRPr lang="zh-CN" altLang="en-US"/>
        </a:p>
      </dgm:t>
    </dgm:pt>
    <dgm:pt modelId="{08773B42-163B-B34A-852F-255DEA6D4D8A}">
      <dgm:prSet phldrT="[文本]"/>
      <dgm:spPr/>
      <dgm:t>
        <a:bodyPr/>
        <a:lstStyle/>
        <a:p>
          <a:r>
            <a:rPr lang="zh-CN" altLang="en-US" dirty="0"/>
            <a:t>生态制度</a:t>
          </a:r>
        </a:p>
      </dgm:t>
    </dgm:pt>
    <dgm:pt modelId="{3500750C-82FE-C34C-B65B-6D524A1D7B37}" type="parTrans" cxnId="{A8C66AEA-75DE-6E41-B941-3B6DF7366928}">
      <dgm:prSet/>
      <dgm:spPr/>
      <dgm:t>
        <a:bodyPr/>
        <a:lstStyle/>
        <a:p>
          <a:endParaRPr lang="zh-CN" altLang="en-US"/>
        </a:p>
      </dgm:t>
    </dgm:pt>
    <dgm:pt modelId="{5C1836E4-D6C5-F04B-9D22-AAE7D7A8FFC4}" type="sibTrans" cxnId="{A8C66AEA-75DE-6E41-B941-3B6DF7366928}">
      <dgm:prSet/>
      <dgm:spPr/>
      <dgm:t>
        <a:bodyPr/>
        <a:lstStyle/>
        <a:p>
          <a:endParaRPr lang="zh-CN" altLang="en-US"/>
        </a:p>
      </dgm:t>
    </dgm:pt>
    <dgm:pt modelId="{5DB2C021-9171-084B-93F3-DA878D319683}" type="pres">
      <dgm:prSet presAssocID="{9CEE7110-55F9-5C4D-959F-3CBCA5208815}" presName="cycle" presStyleCnt="0">
        <dgm:presLayoutVars>
          <dgm:dir/>
          <dgm:resizeHandles val="exact"/>
        </dgm:presLayoutVars>
      </dgm:prSet>
      <dgm:spPr/>
    </dgm:pt>
    <dgm:pt modelId="{18428651-E7A5-A548-ADC1-B6F7AB66E462}" type="pres">
      <dgm:prSet presAssocID="{E4222DF1-D5B5-4143-9EA9-559257FD1502}" presName="node" presStyleLbl="node1" presStyleIdx="0" presStyleCnt="5">
        <dgm:presLayoutVars>
          <dgm:bulletEnabled val="1"/>
        </dgm:presLayoutVars>
      </dgm:prSet>
      <dgm:spPr/>
    </dgm:pt>
    <dgm:pt modelId="{67C9E344-14F8-5741-A79F-8224309C2E38}" type="pres">
      <dgm:prSet presAssocID="{E4222DF1-D5B5-4143-9EA9-559257FD1502}" presName="spNode" presStyleCnt="0"/>
      <dgm:spPr/>
    </dgm:pt>
    <dgm:pt modelId="{4E868487-350C-A447-B6CF-53371B261379}" type="pres">
      <dgm:prSet presAssocID="{5929F328-D734-BC4C-B200-1A1BD05268D7}" presName="sibTrans" presStyleLbl="sibTrans1D1" presStyleIdx="0" presStyleCnt="5"/>
      <dgm:spPr/>
    </dgm:pt>
    <dgm:pt modelId="{3A6FB421-3468-E64E-84CE-EC549F5FDAF5}" type="pres">
      <dgm:prSet presAssocID="{47F81DF2-73B9-0F43-87C5-EAB9D649E851}" presName="node" presStyleLbl="node1" presStyleIdx="1" presStyleCnt="5">
        <dgm:presLayoutVars>
          <dgm:bulletEnabled val="1"/>
        </dgm:presLayoutVars>
      </dgm:prSet>
      <dgm:spPr/>
    </dgm:pt>
    <dgm:pt modelId="{6D8F5ACC-A48D-F74E-A327-668F7CFF1FFC}" type="pres">
      <dgm:prSet presAssocID="{47F81DF2-73B9-0F43-87C5-EAB9D649E851}" presName="spNode" presStyleCnt="0"/>
      <dgm:spPr/>
    </dgm:pt>
    <dgm:pt modelId="{4FD49F85-448A-ED42-A745-79DF54234701}" type="pres">
      <dgm:prSet presAssocID="{D4601338-E5B1-C04F-914B-E1261EBF16A6}" presName="sibTrans" presStyleLbl="sibTrans1D1" presStyleIdx="1" presStyleCnt="5"/>
      <dgm:spPr/>
    </dgm:pt>
    <dgm:pt modelId="{0EDB40A5-3973-9349-AAAE-AE0111C24AAE}" type="pres">
      <dgm:prSet presAssocID="{C3770F72-7852-3F4F-863F-26C75E30F0CB}" presName="node" presStyleLbl="node1" presStyleIdx="2" presStyleCnt="5">
        <dgm:presLayoutVars>
          <dgm:bulletEnabled val="1"/>
        </dgm:presLayoutVars>
      </dgm:prSet>
      <dgm:spPr/>
    </dgm:pt>
    <dgm:pt modelId="{BC389FD1-DA6B-4142-9576-76ADEE58F062}" type="pres">
      <dgm:prSet presAssocID="{C3770F72-7852-3F4F-863F-26C75E30F0CB}" presName="spNode" presStyleCnt="0"/>
      <dgm:spPr/>
    </dgm:pt>
    <dgm:pt modelId="{FA3B12B0-B34C-DB43-A07A-F590639191BF}" type="pres">
      <dgm:prSet presAssocID="{0872F0AD-865F-0844-9CD6-FD37D94F55F4}" presName="sibTrans" presStyleLbl="sibTrans1D1" presStyleIdx="2" presStyleCnt="5"/>
      <dgm:spPr/>
    </dgm:pt>
    <dgm:pt modelId="{06C1F8FA-F002-014B-BF2D-5DAE4020DD9D}" type="pres">
      <dgm:prSet presAssocID="{B4159842-B4A4-0346-9A0E-9BB366E8150C}" presName="node" presStyleLbl="node1" presStyleIdx="3" presStyleCnt="5">
        <dgm:presLayoutVars>
          <dgm:bulletEnabled val="1"/>
        </dgm:presLayoutVars>
      </dgm:prSet>
      <dgm:spPr/>
    </dgm:pt>
    <dgm:pt modelId="{8E60199A-999E-CB46-8EB8-3D35EA86B81A}" type="pres">
      <dgm:prSet presAssocID="{B4159842-B4A4-0346-9A0E-9BB366E8150C}" presName="spNode" presStyleCnt="0"/>
      <dgm:spPr/>
    </dgm:pt>
    <dgm:pt modelId="{4606140F-0697-AF45-9D70-A1C99D004FB9}" type="pres">
      <dgm:prSet presAssocID="{91789175-4EBC-8449-A43E-3117C6BF95D5}" presName="sibTrans" presStyleLbl="sibTrans1D1" presStyleIdx="3" presStyleCnt="5"/>
      <dgm:spPr/>
    </dgm:pt>
    <dgm:pt modelId="{4C63FA70-D60C-3F4E-96F8-9FC703120A6A}" type="pres">
      <dgm:prSet presAssocID="{08773B42-163B-B34A-852F-255DEA6D4D8A}" presName="node" presStyleLbl="node1" presStyleIdx="4" presStyleCnt="5">
        <dgm:presLayoutVars>
          <dgm:bulletEnabled val="1"/>
        </dgm:presLayoutVars>
      </dgm:prSet>
      <dgm:spPr/>
    </dgm:pt>
    <dgm:pt modelId="{D3E29841-2008-F54D-B18B-707978A3C15D}" type="pres">
      <dgm:prSet presAssocID="{08773B42-163B-B34A-852F-255DEA6D4D8A}" presName="spNode" presStyleCnt="0"/>
      <dgm:spPr/>
    </dgm:pt>
    <dgm:pt modelId="{F92B2253-6118-B145-8C53-A2813D20DF3D}" type="pres">
      <dgm:prSet presAssocID="{5C1836E4-D6C5-F04B-9D22-AAE7D7A8FFC4}" presName="sibTrans" presStyleLbl="sibTrans1D1" presStyleIdx="4" presStyleCnt="5"/>
      <dgm:spPr/>
    </dgm:pt>
  </dgm:ptLst>
  <dgm:cxnLst>
    <dgm:cxn modelId="{74B77C09-26DF-824F-9963-F9B61616E470}" type="presOf" srcId="{47F81DF2-73B9-0F43-87C5-EAB9D649E851}" destId="{3A6FB421-3468-E64E-84CE-EC549F5FDAF5}" srcOrd="0" destOrd="0" presId="urn:microsoft.com/office/officeart/2005/8/layout/cycle6"/>
    <dgm:cxn modelId="{5B1C7C1D-5F8A-244A-80CD-3D13523501F9}" srcId="{9CEE7110-55F9-5C4D-959F-3CBCA5208815}" destId="{C3770F72-7852-3F4F-863F-26C75E30F0CB}" srcOrd="2" destOrd="0" parTransId="{30C0E68D-BBF1-BF41-8D41-6D2194DD4F71}" sibTransId="{0872F0AD-865F-0844-9CD6-FD37D94F55F4}"/>
    <dgm:cxn modelId="{3258CE29-C59E-4A43-9A61-5766E4AB4DDC}" srcId="{9CEE7110-55F9-5C4D-959F-3CBCA5208815}" destId="{B4159842-B4A4-0346-9A0E-9BB366E8150C}" srcOrd="3" destOrd="0" parTransId="{E00253F4-B256-8948-915E-196803913C5F}" sibTransId="{91789175-4EBC-8449-A43E-3117C6BF95D5}"/>
    <dgm:cxn modelId="{A697594D-9C29-F847-9A6B-03BC93498064}" type="presOf" srcId="{5929F328-D734-BC4C-B200-1A1BD05268D7}" destId="{4E868487-350C-A447-B6CF-53371B261379}" srcOrd="0" destOrd="0" presId="urn:microsoft.com/office/officeart/2005/8/layout/cycle6"/>
    <dgm:cxn modelId="{FF4D7C74-8AAC-D04F-94CC-6C2B44E22021}" type="presOf" srcId="{9CEE7110-55F9-5C4D-959F-3CBCA5208815}" destId="{5DB2C021-9171-084B-93F3-DA878D319683}" srcOrd="0" destOrd="0" presId="urn:microsoft.com/office/officeart/2005/8/layout/cycle6"/>
    <dgm:cxn modelId="{766E165A-D0D5-0C4A-9F25-96778D80A4CB}" type="presOf" srcId="{5C1836E4-D6C5-F04B-9D22-AAE7D7A8FFC4}" destId="{F92B2253-6118-B145-8C53-A2813D20DF3D}" srcOrd="0" destOrd="0" presId="urn:microsoft.com/office/officeart/2005/8/layout/cycle6"/>
    <dgm:cxn modelId="{8E7E7885-86D4-E64B-B820-A1C216C1E1CD}" type="presOf" srcId="{C3770F72-7852-3F4F-863F-26C75E30F0CB}" destId="{0EDB40A5-3973-9349-AAAE-AE0111C24AAE}" srcOrd="0" destOrd="0" presId="urn:microsoft.com/office/officeart/2005/8/layout/cycle6"/>
    <dgm:cxn modelId="{4C3983A0-082C-DE45-A6C5-E5828E5DBA13}" type="presOf" srcId="{0872F0AD-865F-0844-9CD6-FD37D94F55F4}" destId="{FA3B12B0-B34C-DB43-A07A-F590639191BF}" srcOrd="0" destOrd="0" presId="urn:microsoft.com/office/officeart/2005/8/layout/cycle6"/>
    <dgm:cxn modelId="{AD0EE0A0-29A2-C943-B7D6-4703AE8F0419}" type="presOf" srcId="{E4222DF1-D5B5-4143-9EA9-559257FD1502}" destId="{18428651-E7A5-A548-ADC1-B6F7AB66E462}" srcOrd="0" destOrd="0" presId="urn:microsoft.com/office/officeart/2005/8/layout/cycle6"/>
    <dgm:cxn modelId="{56E332A3-DFA9-F047-B0D7-3E9D3EBA5DCC}" type="presOf" srcId="{91789175-4EBC-8449-A43E-3117C6BF95D5}" destId="{4606140F-0697-AF45-9D70-A1C99D004FB9}" srcOrd="0" destOrd="0" presId="urn:microsoft.com/office/officeart/2005/8/layout/cycle6"/>
    <dgm:cxn modelId="{B55750AC-EF21-8346-8846-5DE994F4162D}" type="presOf" srcId="{08773B42-163B-B34A-852F-255DEA6D4D8A}" destId="{4C63FA70-D60C-3F4E-96F8-9FC703120A6A}" srcOrd="0" destOrd="0" presId="urn:microsoft.com/office/officeart/2005/8/layout/cycle6"/>
    <dgm:cxn modelId="{D0FC75AE-AF01-B746-835E-036FC4DFB346}" srcId="{9CEE7110-55F9-5C4D-959F-3CBCA5208815}" destId="{47F81DF2-73B9-0F43-87C5-EAB9D649E851}" srcOrd="1" destOrd="0" parTransId="{1F3CCA04-90D3-7D4C-B0A0-BB8E4699603B}" sibTransId="{D4601338-E5B1-C04F-914B-E1261EBF16A6}"/>
    <dgm:cxn modelId="{462C42BD-BDE0-E644-99D0-D6C5C89C55A7}" type="presOf" srcId="{B4159842-B4A4-0346-9A0E-9BB366E8150C}" destId="{06C1F8FA-F002-014B-BF2D-5DAE4020DD9D}" srcOrd="0" destOrd="0" presId="urn:microsoft.com/office/officeart/2005/8/layout/cycle6"/>
    <dgm:cxn modelId="{C89B7BCC-D09B-AA48-BD32-9895866C076F}" type="presOf" srcId="{D4601338-E5B1-C04F-914B-E1261EBF16A6}" destId="{4FD49F85-448A-ED42-A745-79DF54234701}" srcOrd="0" destOrd="0" presId="urn:microsoft.com/office/officeart/2005/8/layout/cycle6"/>
    <dgm:cxn modelId="{4BB307D3-BBF4-CD40-90E9-7F9C65AD2336}" srcId="{9CEE7110-55F9-5C4D-959F-3CBCA5208815}" destId="{E4222DF1-D5B5-4143-9EA9-559257FD1502}" srcOrd="0" destOrd="0" parTransId="{5FD82B1C-8496-3941-8428-D8760226A478}" sibTransId="{5929F328-D734-BC4C-B200-1A1BD05268D7}"/>
    <dgm:cxn modelId="{A8C66AEA-75DE-6E41-B941-3B6DF7366928}" srcId="{9CEE7110-55F9-5C4D-959F-3CBCA5208815}" destId="{08773B42-163B-B34A-852F-255DEA6D4D8A}" srcOrd="4" destOrd="0" parTransId="{3500750C-82FE-C34C-B65B-6D524A1D7B37}" sibTransId="{5C1836E4-D6C5-F04B-9D22-AAE7D7A8FFC4}"/>
    <dgm:cxn modelId="{6D54F890-0785-3D45-AB92-DA2A20859215}" type="presParOf" srcId="{5DB2C021-9171-084B-93F3-DA878D319683}" destId="{18428651-E7A5-A548-ADC1-B6F7AB66E462}" srcOrd="0" destOrd="0" presId="urn:microsoft.com/office/officeart/2005/8/layout/cycle6"/>
    <dgm:cxn modelId="{3F248ADA-BCE8-454D-BB31-A10CD6E860A2}" type="presParOf" srcId="{5DB2C021-9171-084B-93F3-DA878D319683}" destId="{67C9E344-14F8-5741-A79F-8224309C2E38}" srcOrd="1" destOrd="0" presId="urn:microsoft.com/office/officeart/2005/8/layout/cycle6"/>
    <dgm:cxn modelId="{684E2D4B-5849-BC48-A2C5-249C210DF124}" type="presParOf" srcId="{5DB2C021-9171-084B-93F3-DA878D319683}" destId="{4E868487-350C-A447-B6CF-53371B261379}" srcOrd="2" destOrd="0" presId="urn:microsoft.com/office/officeart/2005/8/layout/cycle6"/>
    <dgm:cxn modelId="{55B8431E-E1D7-0F4F-A542-264764C5496E}" type="presParOf" srcId="{5DB2C021-9171-084B-93F3-DA878D319683}" destId="{3A6FB421-3468-E64E-84CE-EC549F5FDAF5}" srcOrd="3" destOrd="0" presId="urn:microsoft.com/office/officeart/2005/8/layout/cycle6"/>
    <dgm:cxn modelId="{5272353C-435F-F542-93E2-2B1E03D25E66}" type="presParOf" srcId="{5DB2C021-9171-084B-93F3-DA878D319683}" destId="{6D8F5ACC-A48D-F74E-A327-668F7CFF1FFC}" srcOrd="4" destOrd="0" presId="urn:microsoft.com/office/officeart/2005/8/layout/cycle6"/>
    <dgm:cxn modelId="{48D9FBA1-1221-CE41-80E5-98474A4E6CF9}" type="presParOf" srcId="{5DB2C021-9171-084B-93F3-DA878D319683}" destId="{4FD49F85-448A-ED42-A745-79DF54234701}" srcOrd="5" destOrd="0" presId="urn:microsoft.com/office/officeart/2005/8/layout/cycle6"/>
    <dgm:cxn modelId="{BABD7028-1A5F-7843-9450-F4632074EF33}" type="presParOf" srcId="{5DB2C021-9171-084B-93F3-DA878D319683}" destId="{0EDB40A5-3973-9349-AAAE-AE0111C24AAE}" srcOrd="6" destOrd="0" presId="urn:microsoft.com/office/officeart/2005/8/layout/cycle6"/>
    <dgm:cxn modelId="{56CF00EC-813C-384D-8EBD-2DD80FBF7AE3}" type="presParOf" srcId="{5DB2C021-9171-084B-93F3-DA878D319683}" destId="{BC389FD1-DA6B-4142-9576-76ADEE58F062}" srcOrd="7" destOrd="0" presId="urn:microsoft.com/office/officeart/2005/8/layout/cycle6"/>
    <dgm:cxn modelId="{AD08A9BA-74F8-E34A-87E0-0A4B5E07AEE9}" type="presParOf" srcId="{5DB2C021-9171-084B-93F3-DA878D319683}" destId="{FA3B12B0-B34C-DB43-A07A-F590639191BF}" srcOrd="8" destOrd="0" presId="urn:microsoft.com/office/officeart/2005/8/layout/cycle6"/>
    <dgm:cxn modelId="{D54E9598-7BDA-594E-B7E9-6DA7D25132D6}" type="presParOf" srcId="{5DB2C021-9171-084B-93F3-DA878D319683}" destId="{06C1F8FA-F002-014B-BF2D-5DAE4020DD9D}" srcOrd="9" destOrd="0" presId="urn:microsoft.com/office/officeart/2005/8/layout/cycle6"/>
    <dgm:cxn modelId="{096FF4D1-5CCA-5041-ACBF-272DFDAC5115}" type="presParOf" srcId="{5DB2C021-9171-084B-93F3-DA878D319683}" destId="{8E60199A-999E-CB46-8EB8-3D35EA86B81A}" srcOrd="10" destOrd="0" presId="urn:microsoft.com/office/officeart/2005/8/layout/cycle6"/>
    <dgm:cxn modelId="{2ED86441-650B-CE46-909D-2E04C38E51A3}" type="presParOf" srcId="{5DB2C021-9171-084B-93F3-DA878D319683}" destId="{4606140F-0697-AF45-9D70-A1C99D004FB9}" srcOrd="11" destOrd="0" presId="urn:microsoft.com/office/officeart/2005/8/layout/cycle6"/>
    <dgm:cxn modelId="{30B120C5-529A-A442-938C-5383B2AB649B}" type="presParOf" srcId="{5DB2C021-9171-084B-93F3-DA878D319683}" destId="{4C63FA70-D60C-3F4E-96F8-9FC703120A6A}" srcOrd="12" destOrd="0" presId="urn:microsoft.com/office/officeart/2005/8/layout/cycle6"/>
    <dgm:cxn modelId="{BD7361CF-E1D6-8740-9D97-B952048C33E2}" type="presParOf" srcId="{5DB2C021-9171-084B-93F3-DA878D319683}" destId="{D3E29841-2008-F54D-B18B-707978A3C15D}" srcOrd="13" destOrd="0" presId="urn:microsoft.com/office/officeart/2005/8/layout/cycle6"/>
    <dgm:cxn modelId="{7DF40348-7A57-454C-BE13-9CB0B0E5F1ED}" type="presParOf" srcId="{5DB2C021-9171-084B-93F3-DA878D319683}" destId="{F92B2253-6118-B145-8C53-A2813D20DF3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DC2ED7-2C68-474B-86E8-D46BB659489B}"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zh-CN" altLang="en-US"/>
        </a:p>
      </dgm:t>
    </dgm:pt>
    <dgm:pt modelId="{864B4CEF-CC4D-314F-9CB1-AC93E417F1BA}">
      <dgm:prSet phldrT="[文本]"/>
      <dgm:spPr/>
      <dgm:t>
        <a:bodyPr/>
        <a:lstStyle/>
        <a:p>
          <a:r>
            <a:rPr lang="zh-CN" altLang="en-US" dirty="0"/>
            <a:t>社会制度</a:t>
          </a:r>
        </a:p>
      </dgm:t>
    </dgm:pt>
    <dgm:pt modelId="{C4889F19-ACD6-244F-80D1-F53CC2ED18E6}" type="parTrans" cxnId="{A7587841-A6DA-5149-8000-6E8A442C8E96}">
      <dgm:prSet/>
      <dgm:spPr/>
      <dgm:t>
        <a:bodyPr/>
        <a:lstStyle/>
        <a:p>
          <a:endParaRPr lang="zh-CN" altLang="en-US"/>
        </a:p>
      </dgm:t>
    </dgm:pt>
    <dgm:pt modelId="{DF71C71B-2C47-9E46-80BE-8A327CB035C1}" type="sibTrans" cxnId="{A7587841-A6DA-5149-8000-6E8A442C8E96}">
      <dgm:prSet/>
      <dgm:spPr/>
      <dgm:t>
        <a:bodyPr/>
        <a:lstStyle/>
        <a:p>
          <a:endParaRPr lang="zh-CN" altLang="en-US"/>
        </a:p>
      </dgm:t>
    </dgm:pt>
    <dgm:pt modelId="{0F9179F9-E54D-D34F-AE7A-D244472BBF85}">
      <dgm:prSet phldrT="[文本]"/>
      <dgm:spPr/>
      <dgm:t>
        <a:bodyPr/>
        <a:lstStyle/>
        <a:p>
          <a:r>
            <a:rPr lang="zh-CN" altLang="en-US" dirty="0"/>
            <a:t>各级教育</a:t>
          </a:r>
        </a:p>
      </dgm:t>
    </dgm:pt>
    <dgm:pt modelId="{08AA250D-A6D8-2240-9176-EBB0054E7951}" type="parTrans" cxnId="{64ECA06B-92BE-A242-995C-736E47825489}">
      <dgm:prSet/>
      <dgm:spPr/>
      <dgm:t>
        <a:bodyPr/>
        <a:lstStyle/>
        <a:p>
          <a:endParaRPr lang="zh-CN" altLang="en-US"/>
        </a:p>
      </dgm:t>
    </dgm:pt>
    <dgm:pt modelId="{C028DC98-E213-9C41-AE0A-A49A4DED6033}" type="sibTrans" cxnId="{64ECA06B-92BE-A242-995C-736E47825489}">
      <dgm:prSet/>
      <dgm:spPr/>
      <dgm:t>
        <a:bodyPr/>
        <a:lstStyle/>
        <a:p>
          <a:endParaRPr lang="zh-CN" altLang="en-US"/>
        </a:p>
      </dgm:t>
    </dgm:pt>
    <dgm:pt modelId="{482317DB-A84D-ED4D-89F9-B14FB6BCE9F9}">
      <dgm:prSet phldrT="[文本]"/>
      <dgm:spPr/>
      <dgm:t>
        <a:bodyPr/>
        <a:lstStyle/>
        <a:p>
          <a:r>
            <a:rPr lang="zh-CN" altLang="en-US" dirty="0"/>
            <a:t>劳动就业</a:t>
          </a:r>
        </a:p>
      </dgm:t>
    </dgm:pt>
    <dgm:pt modelId="{D43FD8B3-F46C-2948-8A81-BBBD7193976F}" type="parTrans" cxnId="{72556D33-5247-C54E-BF3C-134B5592A05F}">
      <dgm:prSet/>
      <dgm:spPr/>
      <dgm:t>
        <a:bodyPr/>
        <a:lstStyle/>
        <a:p>
          <a:endParaRPr lang="zh-CN" altLang="en-US"/>
        </a:p>
      </dgm:t>
    </dgm:pt>
    <dgm:pt modelId="{A960984A-7030-6D4B-8DBA-F222535CAA35}" type="sibTrans" cxnId="{72556D33-5247-C54E-BF3C-134B5592A05F}">
      <dgm:prSet/>
      <dgm:spPr/>
      <dgm:t>
        <a:bodyPr/>
        <a:lstStyle/>
        <a:p>
          <a:endParaRPr lang="zh-CN" altLang="en-US"/>
        </a:p>
      </dgm:t>
    </dgm:pt>
    <dgm:pt modelId="{06D7AB16-D5B0-6C4F-9504-F2CD8F3437EC}">
      <dgm:prSet phldrT="[文本]"/>
      <dgm:spPr/>
      <dgm:t>
        <a:bodyPr/>
        <a:lstStyle/>
        <a:p>
          <a:r>
            <a:rPr lang="zh-CN" altLang="en-US" dirty="0"/>
            <a:t>医疗卫生</a:t>
          </a:r>
        </a:p>
      </dgm:t>
    </dgm:pt>
    <dgm:pt modelId="{6B468AFA-D818-0F41-A867-B5C7043A5DAC}" type="parTrans" cxnId="{7BDAC83F-2323-EE44-8081-80B9D874C692}">
      <dgm:prSet/>
      <dgm:spPr/>
      <dgm:t>
        <a:bodyPr/>
        <a:lstStyle/>
        <a:p>
          <a:endParaRPr lang="zh-CN" altLang="en-US"/>
        </a:p>
      </dgm:t>
    </dgm:pt>
    <dgm:pt modelId="{47500DBB-A8B5-A64A-863C-C86966A9496D}" type="sibTrans" cxnId="{7BDAC83F-2323-EE44-8081-80B9D874C692}">
      <dgm:prSet/>
      <dgm:spPr/>
      <dgm:t>
        <a:bodyPr/>
        <a:lstStyle/>
        <a:p>
          <a:endParaRPr lang="zh-CN" altLang="en-US"/>
        </a:p>
      </dgm:t>
    </dgm:pt>
    <dgm:pt modelId="{EE3C2F25-137E-C840-9792-F257750E1C75}">
      <dgm:prSet phldrT="[文本]"/>
      <dgm:spPr/>
      <dgm:t>
        <a:bodyPr/>
        <a:lstStyle/>
        <a:p>
          <a:r>
            <a:rPr lang="zh-CN" altLang="en-US" dirty="0"/>
            <a:t>社会保障</a:t>
          </a:r>
        </a:p>
      </dgm:t>
    </dgm:pt>
    <dgm:pt modelId="{9EF73EA5-61CC-4848-9DC4-AC3CCA1630C8}" type="parTrans" cxnId="{AA72201C-F9A0-6941-88DA-44E6308B407F}">
      <dgm:prSet/>
      <dgm:spPr/>
      <dgm:t>
        <a:bodyPr/>
        <a:lstStyle/>
        <a:p>
          <a:endParaRPr lang="zh-CN" altLang="en-US"/>
        </a:p>
      </dgm:t>
    </dgm:pt>
    <dgm:pt modelId="{B6834360-DAFA-9A4D-9A76-BEF627C74C14}" type="sibTrans" cxnId="{AA72201C-F9A0-6941-88DA-44E6308B407F}">
      <dgm:prSet/>
      <dgm:spPr/>
      <dgm:t>
        <a:bodyPr/>
        <a:lstStyle/>
        <a:p>
          <a:endParaRPr lang="zh-CN" altLang="en-US"/>
        </a:p>
      </dgm:t>
    </dgm:pt>
    <dgm:pt modelId="{404C64D0-E9E7-9649-9D69-28E868A725DF}">
      <dgm:prSet phldrT="[文本]"/>
      <dgm:spPr/>
      <dgm:t>
        <a:bodyPr/>
        <a:lstStyle/>
        <a:p>
          <a:r>
            <a:rPr lang="zh-CN" altLang="en-US" dirty="0"/>
            <a:t>社会治理</a:t>
          </a:r>
        </a:p>
      </dgm:t>
    </dgm:pt>
    <dgm:pt modelId="{9A0654F2-A514-D542-BCEE-58A654F2B99F}" type="parTrans" cxnId="{283B7386-E0C0-1D4E-9EA9-3471EA464758}">
      <dgm:prSet/>
      <dgm:spPr/>
      <dgm:t>
        <a:bodyPr/>
        <a:lstStyle/>
        <a:p>
          <a:endParaRPr lang="zh-CN" altLang="en-US"/>
        </a:p>
      </dgm:t>
    </dgm:pt>
    <dgm:pt modelId="{91ED1983-B765-D645-BEDF-A5D87CAE35BD}" type="sibTrans" cxnId="{283B7386-E0C0-1D4E-9EA9-3471EA464758}">
      <dgm:prSet/>
      <dgm:spPr/>
      <dgm:t>
        <a:bodyPr/>
        <a:lstStyle/>
        <a:p>
          <a:endParaRPr lang="zh-CN" altLang="en-US"/>
        </a:p>
      </dgm:t>
    </dgm:pt>
    <dgm:pt modelId="{D928A90C-DDAA-3E45-8698-03818FF0BE33}" type="pres">
      <dgm:prSet presAssocID="{12DC2ED7-2C68-474B-86E8-D46BB659489B}" presName="Name0" presStyleCnt="0">
        <dgm:presLayoutVars>
          <dgm:chMax val="1"/>
          <dgm:chPref val="1"/>
          <dgm:dir/>
          <dgm:animOne val="branch"/>
          <dgm:animLvl val="lvl"/>
        </dgm:presLayoutVars>
      </dgm:prSet>
      <dgm:spPr/>
    </dgm:pt>
    <dgm:pt modelId="{DAB1AC8D-8AF4-2446-A583-D980FCC33941}" type="pres">
      <dgm:prSet presAssocID="{864B4CEF-CC4D-314F-9CB1-AC93E417F1BA}" presName="singleCycle" presStyleCnt="0"/>
      <dgm:spPr/>
    </dgm:pt>
    <dgm:pt modelId="{94BEAACD-A68C-9844-ABCC-AC47EF85F18B}" type="pres">
      <dgm:prSet presAssocID="{864B4CEF-CC4D-314F-9CB1-AC93E417F1BA}" presName="singleCenter" presStyleLbl="node1" presStyleIdx="0" presStyleCnt="6">
        <dgm:presLayoutVars>
          <dgm:chMax val="7"/>
          <dgm:chPref val="7"/>
        </dgm:presLayoutVars>
      </dgm:prSet>
      <dgm:spPr/>
    </dgm:pt>
    <dgm:pt modelId="{D90F2741-913C-2C45-A275-901AF0A6EE24}" type="pres">
      <dgm:prSet presAssocID="{08AA250D-A6D8-2240-9176-EBB0054E7951}" presName="Name56" presStyleLbl="parChTrans1D2" presStyleIdx="0" presStyleCnt="5"/>
      <dgm:spPr/>
    </dgm:pt>
    <dgm:pt modelId="{91D67467-A467-D44E-8185-9915F8291196}" type="pres">
      <dgm:prSet presAssocID="{0F9179F9-E54D-D34F-AE7A-D244472BBF85}" presName="text0" presStyleLbl="node1" presStyleIdx="1" presStyleCnt="6">
        <dgm:presLayoutVars>
          <dgm:bulletEnabled val="1"/>
        </dgm:presLayoutVars>
      </dgm:prSet>
      <dgm:spPr/>
    </dgm:pt>
    <dgm:pt modelId="{B8AB4A94-2A64-7540-8B3A-D2FE54A7C3AA}" type="pres">
      <dgm:prSet presAssocID="{D43FD8B3-F46C-2948-8A81-BBBD7193976F}" presName="Name56" presStyleLbl="parChTrans1D2" presStyleIdx="1" presStyleCnt="5"/>
      <dgm:spPr/>
    </dgm:pt>
    <dgm:pt modelId="{404B80E5-DC41-8C4D-B5B9-0EE4972F12F7}" type="pres">
      <dgm:prSet presAssocID="{482317DB-A84D-ED4D-89F9-B14FB6BCE9F9}" presName="text0" presStyleLbl="node1" presStyleIdx="2" presStyleCnt="6">
        <dgm:presLayoutVars>
          <dgm:bulletEnabled val="1"/>
        </dgm:presLayoutVars>
      </dgm:prSet>
      <dgm:spPr/>
    </dgm:pt>
    <dgm:pt modelId="{639CB547-6583-EE47-AA57-CC04AEA71D02}" type="pres">
      <dgm:prSet presAssocID="{6B468AFA-D818-0F41-A867-B5C7043A5DAC}" presName="Name56" presStyleLbl="parChTrans1D2" presStyleIdx="2" presStyleCnt="5"/>
      <dgm:spPr/>
    </dgm:pt>
    <dgm:pt modelId="{780EA4D7-A606-5745-AC2D-8B40006C7A57}" type="pres">
      <dgm:prSet presAssocID="{06D7AB16-D5B0-6C4F-9504-F2CD8F3437EC}" presName="text0" presStyleLbl="node1" presStyleIdx="3" presStyleCnt="6">
        <dgm:presLayoutVars>
          <dgm:bulletEnabled val="1"/>
        </dgm:presLayoutVars>
      </dgm:prSet>
      <dgm:spPr/>
    </dgm:pt>
    <dgm:pt modelId="{5C8829BF-2FE5-504B-8DCA-85753F90BE84}" type="pres">
      <dgm:prSet presAssocID="{9EF73EA5-61CC-4848-9DC4-AC3CCA1630C8}" presName="Name56" presStyleLbl="parChTrans1D2" presStyleIdx="3" presStyleCnt="5"/>
      <dgm:spPr/>
    </dgm:pt>
    <dgm:pt modelId="{DB02CAD9-D75F-2343-AEAF-42533B0BB223}" type="pres">
      <dgm:prSet presAssocID="{EE3C2F25-137E-C840-9792-F257750E1C75}" presName="text0" presStyleLbl="node1" presStyleIdx="4" presStyleCnt="6">
        <dgm:presLayoutVars>
          <dgm:bulletEnabled val="1"/>
        </dgm:presLayoutVars>
      </dgm:prSet>
      <dgm:spPr/>
    </dgm:pt>
    <dgm:pt modelId="{9CD023DA-2D20-AC42-B1FC-D0ED4DB661A4}" type="pres">
      <dgm:prSet presAssocID="{9A0654F2-A514-D542-BCEE-58A654F2B99F}" presName="Name56" presStyleLbl="parChTrans1D2" presStyleIdx="4" presStyleCnt="5"/>
      <dgm:spPr/>
    </dgm:pt>
    <dgm:pt modelId="{BD93EE00-4301-794C-9B51-0A4E9960B095}" type="pres">
      <dgm:prSet presAssocID="{404C64D0-E9E7-9649-9D69-28E868A725DF}" presName="text0" presStyleLbl="node1" presStyleIdx="5" presStyleCnt="6">
        <dgm:presLayoutVars>
          <dgm:bulletEnabled val="1"/>
        </dgm:presLayoutVars>
      </dgm:prSet>
      <dgm:spPr/>
    </dgm:pt>
  </dgm:ptLst>
  <dgm:cxnLst>
    <dgm:cxn modelId="{AA72201C-F9A0-6941-88DA-44E6308B407F}" srcId="{864B4CEF-CC4D-314F-9CB1-AC93E417F1BA}" destId="{EE3C2F25-137E-C840-9792-F257750E1C75}" srcOrd="3" destOrd="0" parTransId="{9EF73EA5-61CC-4848-9DC4-AC3CCA1630C8}" sibTransId="{B6834360-DAFA-9A4D-9A76-BEF627C74C14}"/>
    <dgm:cxn modelId="{39FB332A-4FBF-C640-A0A0-FC04F37543FC}" type="presOf" srcId="{482317DB-A84D-ED4D-89F9-B14FB6BCE9F9}" destId="{404B80E5-DC41-8C4D-B5B9-0EE4972F12F7}" srcOrd="0" destOrd="0" presId="urn:microsoft.com/office/officeart/2008/layout/RadialCluster"/>
    <dgm:cxn modelId="{72556D33-5247-C54E-BF3C-134B5592A05F}" srcId="{864B4CEF-CC4D-314F-9CB1-AC93E417F1BA}" destId="{482317DB-A84D-ED4D-89F9-B14FB6BCE9F9}" srcOrd="1" destOrd="0" parTransId="{D43FD8B3-F46C-2948-8A81-BBBD7193976F}" sibTransId="{A960984A-7030-6D4B-8DBA-F222535CAA35}"/>
    <dgm:cxn modelId="{CB88FA3E-CDC9-194E-964C-B83458C711E4}" type="presOf" srcId="{6B468AFA-D818-0F41-A867-B5C7043A5DAC}" destId="{639CB547-6583-EE47-AA57-CC04AEA71D02}" srcOrd="0" destOrd="0" presId="urn:microsoft.com/office/officeart/2008/layout/RadialCluster"/>
    <dgm:cxn modelId="{7BDAC83F-2323-EE44-8081-80B9D874C692}" srcId="{864B4CEF-CC4D-314F-9CB1-AC93E417F1BA}" destId="{06D7AB16-D5B0-6C4F-9504-F2CD8F3437EC}" srcOrd="2" destOrd="0" parTransId="{6B468AFA-D818-0F41-A867-B5C7043A5DAC}" sibTransId="{47500DBB-A8B5-A64A-863C-C86966A9496D}"/>
    <dgm:cxn modelId="{A7587841-A6DA-5149-8000-6E8A442C8E96}" srcId="{12DC2ED7-2C68-474B-86E8-D46BB659489B}" destId="{864B4CEF-CC4D-314F-9CB1-AC93E417F1BA}" srcOrd="0" destOrd="0" parTransId="{C4889F19-ACD6-244F-80D1-F53CC2ED18E6}" sibTransId="{DF71C71B-2C47-9E46-80BE-8A327CB035C1}"/>
    <dgm:cxn modelId="{45842547-3E07-B745-93A4-7031C1E08E4B}" type="presOf" srcId="{08AA250D-A6D8-2240-9176-EBB0054E7951}" destId="{D90F2741-913C-2C45-A275-901AF0A6EE24}" srcOrd="0" destOrd="0" presId="urn:microsoft.com/office/officeart/2008/layout/RadialCluster"/>
    <dgm:cxn modelId="{64ECA06B-92BE-A242-995C-736E47825489}" srcId="{864B4CEF-CC4D-314F-9CB1-AC93E417F1BA}" destId="{0F9179F9-E54D-D34F-AE7A-D244472BBF85}" srcOrd="0" destOrd="0" parTransId="{08AA250D-A6D8-2240-9176-EBB0054E7951}" sibTransId="{C028DC98-E213-9C41-AE0A-A49A4DED6033}"/>
    <dgm:cxn modelId="{C794774E-3C0C-004D-9B5D-E0168739D30E}" type="presOf" srcId="{864B4CEF-CC4D-314F-9CB1-AC93E417F1BA}" destId="{94BEAACD-A68C-9844-ABCC-AC47EF85F18B}" srcOrd="0" destOrd="0" presId="urn:microsoft.com/office/officeart/2008/layout/RadialCluster"/>
    <dgm:cxn modelId="{DDE73E77-9126-6B42-A5AA-0A46CCD321BC}" type="presOf" srcId="{EE3C2F25-137E-C840-9792-F257750E1C75}" destId="{DB02CAD9-D75F-2343-AEAF-42533B0BB223}" srcOrd="0" destOrd="0" presId="urn:microsoft.com/office/officeart/2008/layout/RadialCluster"/>
    <dgm:cxn modelId="{7FFB687D-38B8-3F4D-9579-560B66AF35A1}" type="presOf" srcId="{0F9179F9-E54D-D34F-AE7A-D244472BBF85}" destId="{91D67467-A467-D44E-8185-9915F8291196}" srcOrd="0" destOrd="0" presId="urn:microsoft.com/office/officeart/2008/layout/RadialCluster"/>
    <dgm:cxn modelId="{283B7386-E0C0-1D4E-9EA9-3471EA464758}" srcId="{864B4CEF-CC4D-314F-9CB1-AC93E417F1BA}" destId="{404C64D0-E9E7-9649-9D69-28E868A725DF}" srcOrd="4" destOrd="0" parTransId="{9A0654F2-A514-D542-BCEE-58A654F2B99F}" sibTransId="{91ED1983-B765-D645-BEDF-A5D87CAE35BD}"/>
    <dgm:cxn modelId="{ADDBB491-516B-B042-A8B3-606D203E8063}" type="presOf" srcId="{9A0654F2-A514-D542-BCEE-58A654F2B99F}" destId="{9CD023DA-2D20-AC42-B1FC-D0ED4DB661A4}" srcOrd="0" destOrd="0" presId="urn:microsoft.com/office/officeart/2008/layout/RadialCluster"/>
    <dgm:cxn modelId="{BB2C1DAF-5099-D843-B09F-66E4D0F58E23}" type="presOf" srcId="{9EF73EA5-61CC-4848-9DC4-AC3CCA1630C8}" destId="{5C8829BF-2FE5-504B-8DCA-85753F90BE84}" srcOrd="0" destOrd="0" presId="urn:microsoft.com/office/officeart/2008/layout/RadialCluster"/>
    <dgm:cxn modelId="{DF9B16BC-F173-8E47-A349-362385FE3D44}" type="presOf" srcId="{12DC2ED7-2C68-474B-86E8-D46BB659489B}" destId="{D928A90C-DDAA-3E45-8698-03818FF0BE33}" srcOrd="0" destOrd="0" presId="urn:microsoft.com/office/officeart/2008/layout/RadialCluster"/>
    <dgm:cxn modelId="{B4C94ED1-1EE0-9248-A888-4D1FDBFF91BB}" type="presOf" srcId="{404C64D0-E9E7-9649-9D69-28E868A725DF}" destId="{BD93EE00-4301-794C-9B51-0A4E9960B095}" srcOrd="0" destOrd="0" presId="urn:microsoft.com/office/officeart/2008/layout/RadialCluster"/>
    <dgm:cxn modelId="{5DA8F5EF-A605-154C-82A9-0BD2EBFDD08E}" type="presOf" srcId="{06D7AB16-D5B0-6C4F-9504-F2CD8F3437EC}" destId="{780EA4D7-A606-5745-AC2D-8B40006C7A57}" srcOrd="0" destOrd="0" presId="urn:microsoft.com/office/officeart/2008/layout/RadialCluster"/>
    <dgm:cxn modelId="{43E26FF2-8E95-094F-8D42-0F3A76275EA2}" type="presOf" srcId="{D43FD8B3-F46C-2948-8A81-BBBD7193976F}" destId="{B8AB4A94-2A64-7540-8B3A-D2FE54A7C3AA}" srcOrd="0" destOrd="0" presId="urn:microsoft.com/office/officeart/2008/layout/RadialCluster"/>
    <dgm:cxn modelId="{DB1F7415-C880-D141-9CDF-A343027B2972}" type="presParOf" srcId="{D928A90C-DDAA-3E45-8698-03818FF0BE33}" destId="{DAB1AC8D-8AF4-2446-A583-D980FCC33941}" srcOrd="0" destOrd="0" presId="urn:microsoft.com/office/officeart/2008/layout/RadialCluster"/>
    <dgm:cxn modelId="{23CD32BE-42FD-3145-9FAE-6E4FCAE80118}" type="presParOf" srcId="{DAB1AC8D-8AF4-2446-A583-D980FCC33941}" destId="{94BEAACD-A68C-9844-ABCC-AC47EF85F18B}" srcOrd="0" destOrd="0" presId="urn:microsoft.com/office/officeart/2008/layout/RadialCluster"/>
    <dgm:cxn modelId="{9211F4E5-EDB8-E44F-B61A-963A510AEA33}" type="presParOf" srcId="{DAB1AC8D-8AF4-2446-A583-D980FCC33941}" destId="{D90F2741-913C-2C45-A275-901AF0A6EE24}" srcOrd="1" destOrd="0" presId="urn:microsoft.com/office/officeart/2008/layout/RadialCluster"/>
    <dgm:cxn modelId="{93944D15-AA42-854A-A23C-50849C9ACA78}" type="presParOf" srcId="{DAB1AC8D-8AF4-2446-A583-D980FCC33941}" destId="{91D67467-A467-D44E-8185-9915F8291196}" srcOrd="2" destOrd="0" presId="urn:microsoft.com/office/officeart/2008/layout/RadialCluster"/>
    <dgm:cxn modelId="{9CB1D894-6AE4-3F44-B9E5-B22B8C4B537F}" type="presParOf" srcId="{DAB1AC8D-8AF4-2446-A583-D980FCC33941}" destId="{B8AB4A94-2A64-7540-8B3A-D2FE54A7C3AA}" srcOrd="3" destOrd="0" presId="urn:microsoft.com/office/officeart/2008/layout/RadialCluster"/>
    <dgm:cxn modelId="{A916FC60-ABE1-DF47-B2F2-794ED64444F0}" type="presParOf" srcId="{DAB1AC8D-8AF4-2446-A583-D980FCC33941}" destId="{404B80E5-DC41-8C4D-B5B9-0EE4972F12F7}" srcOrd="4" destOrd="0" presId="urn:microsoft.com/office/officeart/2008/layout/RadialCluster"/>
    <dgm:cxn modelId="{4AEC5465-3501-DD44-ADF9-FF34B0D035AA}" type="presParOf" srcId="{DAB1AC8D-8AF4-2446-A583-D980FCC33941}" destId="{639CB547-6583-EE47-AA57-CC04AEA71D02}" srcOrd="5" destOrd="0" presId="urn:microsoft.com/office/officeart/2008/layout/RadialCluster"/>
    <dgm:cxn modelId="{88B65F6A-586E-5742-BA11-404C36942E76}" type="presParOf" srcId="{DAB1AC8D-8AF4-2446-A583-D980FCC33941}" destId="{780EA4D7-A606-5745-AC2D-8B40006C7A57}" srcOrd="6" destOrd="0" presId="urn:microsoft.com/office/officeart/2008/layout/RadialCluster"/>
    <dgm:cxn modelId="{17C0C038-3B84-0749-95CA-412D213C6439}" type="presParOf" srcId="{DAB1AC8D-8AF4-2446-A583-D980FCC33941}" destId="{5C8829BF-2FE5-504B-8DCA-85753F90BE84}" srcOrd="7" destOrd="0" presId="urn:microsoft.com/office/officeart/2008/layout/RadialCluster"/>
    <dgm:cxn modelId="{22FC1F6B-9CA2-5E44-A027-739923D0AE7B}" type="presParOf" srcId="{DAB1AC8D-8AF4-2446-A583-D980FCC33941}" destId="{DB02CAD9-D75F-2343-AEAF-42533B0BB223}" srcOrd="8" destOrd="0" presId="urn:microsoft.com/office/officeart/2008/layout/RadialCluster"/>
    <dgm:cxn modelId="{54295F37-E0EE-DB4F-9238-66A95A060D47}" type="presParOf" srcId="{DAB1AC8D-8AF4-2446-A583-D980FCC33941}" destId="{9CD023DA-2D20-AC42-B1FC-D0ED4DB661A4}" srcOrd="9" destOrd="0" presId="urn:microsoft.com/office/officeart/2008/layout/RadialCluster"/>
    <dgm:cxn modelId="{1933937B-8469-454F-8E5B-2DABF32E9262}" type="presParOf" srcId="{DAB1AC8D-8AF4-2446-A583-D980FCC33941}" destId="{BD93EE00-4301-794C-9B51-0A4E9960B095}"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24E7CC-59AF-4418-89E9-DB927AEE943C}" type="doc">
      <dgm:prSet loTypeId="urn:microsoft.com/office/officeart/2005/8/layout/hList6" loCatId="list" qsTypeId="urn:microsoft.com/office/officeart/2005/8/quickstyle/simple1" qsCatId="simple" csTypeId="urn:microsoft.com/office/officeart/2005/8/colors/accent0_1" csCatId="mainScheme" phldr="1"/>
      <dgm:spPr/>
      <dgm:t>
        <a:bodyPr/>
        <a:lstStyle/>
        <a:p>
          <a:endParaRPr lang="zh-CN" altLang="en-US"/>
        </a:p>
      </dgm:t>
    </dgm:pt>
    <dgm:pt modelId="{6A095A95-16A0-4AA1-9BD9-D1D557928F17}">
      <dgm:prSet/>
      <dgm:spPr/>
      <dgm:t>
        <a:bodyPr/>
        <a:lstStyle/>
        <a:p>
          <a:r>
            <a:rPr lang="zh-CN" b="0" i="0" dirty="0"/>
            <a:t>一是坚持精准扶贫、精准脱贫。从产业、就业、搬迁、危改、教育、生态、健康等方面着手</a:t>
          </a:r>
          <a:endParaRPr lang="zh-CN" dirty="0"/>
        </a:p>
      </dgm:t>
    </dgm:pt>
    <dgm:pt modelId="{E37CC0F9-5C8E-47D6-8046-1DEA2934DB6F}" type="parTrans" cxnId="{85FB533B-686B-4C89-BEC1-3253A3CABB6C}">
      <dgm:prSet/>
      <dgm:spPr/>
      <dgm:t>
        <a:bodyPr/>
        <a:lstStyle/>
        <a:p>
          <a:endParaRPr lang="zh-CN" altLang="en-US"/>
        </a:p>
      </dgm:t>
    </dgm:pt>
    <dgm:pt modelId="{09EB3C9F-4ECF-483D-8355-848FE3BA7888}" type="sibTrans" cxnId="{85FB533B-686B-4C89-BEC1-3253A3CABB6C}">
      <dgm:prSet/>
      <dgm:spPr/>
      <dgm:t>
        <a:bodyPr/>
        <a:lstStyle/>
        <a:p>
          <a:endParaRPr lang="zh-CN" altLang="en-US"/>
        </a:p>
      </dgm:t>
    </dgm:pt>
    <dgm:pt modelId="{B3CDF76E-CD66-4AF3-9967-03B4106F0FD3}">
      <dgm:prSet/>
      <dgm:spPr/>
      <dgm:t>
        <a:bodyPr/>
        <a:lstStyle/>
        <a:p>
          <a:r>
            <a:rPr lang="zh-CN" b="0" i="0" dirty="0"/>
            <a:t>二是注重扶贫同扶志、扶智相结合。调动培养贫困群众主动性、积极性、</a:t>
          </a:r>
          <a:r>
            <a:rPr lang="zh-CN" b="0" i="0"/>
            <a:t>赋能</a:t>
          </a:r>
          <a:endParaRPr lang="zh-CN" dirty="0"/>
        </a:p>
      </dgm:t>
    </dgm:pt>
    <dgm:pt modelId="{0E2CC7BA-B404-4B48-8833-8E6211AC723A}" type="parTrans" cxnId="{F1815C1B-FC04-44AA-94A3-195C776AA2AA}">
      <dgm:prSet/>
      <dgm:spPr/>
      <dgm:t>
        <a:bodyPr/>
        <a:lstStyle/>
        <a:p>
          <a:endParaRPr lang="zh-CN" altLang="en-US"/>
        </a:p>
      </dgm:t>
    </dgm:pt>
    <dgm:pt modelId="{F7924DEB-F1F8-4178-9336-FDAFF7E296C1}" type="sibTrans" cxnId="{F1815C1B-FC04-44AA-94A3-195C776AA2AA}">
      <dgm:prSet/>
      <dgm:spPr/>
      <dgm:t>
        <a:bodyPr/>
        <a:lstStyle/>
        <a:p>
          <a:endParaRPr lang="zh-CN" altLang="en-US"/>
        </a:p>
      </dgm:t>
    </dgm:pt>
    <dgm:pt modelId="{00C0DEFE-D673-4F42-9EB7-9AFE3F60AB69}">
      <dgm:prSet/>
      <dgm:spPr/>
      <dgm:t>
        <a:bodyPr/>
        <a:lstStyle/>
        <a:p>
          <a:r>
            <a:rPr lang="zh-CN" b="0" i="0" dirty="0"/>
            <a:t>三是坚持大扶贫格局。协同大格局。</a:t>
          </a:r>
          <a:endParaRPr lang="zh-CN" dirty="0"/>
        </a:p>
      </dgm:t>
    </dgm:pt>
    <dgm:pt modelId="{9971CA2C-0B7C-446D-B21A-18578FD939CD}" type="parTrans" cxnId="{30322DB8-CAF4-4E29-9A4F-74DE2A98716C}">
      <dgm:prSet/>
      <dgm:spPr/>
      <dgm:t>
        <a:bodyPr/>
        <a:lstStyle/>
        <a:p>
          <a:endParaRPr lang="zh-CN" altLang="en-US"/>
        </a:p>
      </dgm:t>
    </dgm:pt>
    <dgm:pt modelId="{B816E501-81C6-448A-B559-3A7986F95479}" type="sibTrans" cxnId="{30322DB8-CAF4-4E29-9A4F-74DE2A98716C}">
      <dgm:prSet/>
      <dgm:spPr/>
      <dgm:t>
        <a:bodyPr/>
        <a:lstStyle/>
        <a:p>
          <a:endParaRPr lang="zh-CN" altLang="en-US"/>
        </a:p>
      </dgm:t>
    </dgm:pt>
    <dgm:pt modelId="{489CA5A8-7413-4478-B062-67FFB8E57BD7}">
      <dgm:prSet/>
      <dgm:spPr/>
      <dgm:t>
        <a:bodyPr/>
        <a:lstStyle/>
        <a:p>
          <a:r>
            <a:rPr lang="zh-CN" b="0" i="0"/>
            <a:t>四是坚持责任制。中央</a:t>
          </a:r>
          <a:r>
            <a:rPr lang="en-US" b="0" i="0"/>
            <a:t>-</a:t>
          </a:r>
          <a:r>
            <a:rPr lang="zh-CN" b="0" i="0"/>
            <a:t>省</a:t>
          </a:r>
          <a:r>
            <a:rPr lang="en-US" b="0" i="0"/>
            <a:t>-</a:t>
          </a:r>
          <a:r>
            <a:rPr lang="zh-CN" b="0" i="0"/>
            <a:t>市县，党政一把手责任制，加强督查巡查和各渠道监督作用，与绩效、考核挂钩。</a:t>
          </a:r>
          <a:endParaRPr lang="zh-CN"/>
        </a:p>
      </dgm:t>
    </dgm:pt>
    <dgm:pt modelId="{7A7B72A7-F21D-4938-BECF-4655F9A0605B}" type="parTrans" cxnId="{FFB4D02A-005B-45B3-A9E0-15CCDE45859A}">
      <dgm:prSet/>
      <dgm:spPr/>
      <dgm:t>
        <a:bodyPr/>
        <a:lstStyle/>
        <a:p>
          <a:endParaRPr lang="zh-CN" altLang="en-US"/>
        </a:p>
      </dgm:t>
    </dgm:pt>
    <dgm:pt modelId="{F7D3C13F-C9C5-4BC9-9A8F-1E9B7E3D1F8F}" type="sibTrans" cxnId="{FFB4D02A-005B-45B3-A9E0-15CCDE45859A}">
      <dgm:prSet/>
      <dgm:spPr/>
      <dgm:t>
        <a:bodyPr/>
        <a:lstStyle/>
        <a:p>
          <a:endParaRPr lang="zh-CN" altLang="en-US"/>
        </a:p>
      </dgm:t>
    </dgm:pt>
    <dgm:pt modelId="{2194E909-CCDF-48FF-932F-4117934F62E4}" type="pres">
      <dgm:prSet presAssocID="{5624E7CC-59AF-4418-89E9-DB927AEE943C}" presName="Name0" presStyleCnt="0">
        <dgm:presLayoutVars>
          <dgm:dir/>
          <dgm:resizeHandles val="exact"/>
        </dgm:presLayoutVars>
      </dgm:prSet>
      <dgm:spPr/>
    </dgm:pt>
    <dgm:pt modelId="{BC9903BD-B59C-4F26-AD44-2F43ACAED7BF}" type="pres">
      <dgm:prSet presAssocID="{6A095A95-16A0-4AA1-9BD9-D1D557928F17}" presName="node" presStyleLbl="node1" presStyleIdx="0" presStyleCnt="4">
        <dgm:presLayoutVars>
          <dgm:bulletEnabled val="1"/>
        </dgm:presLayoutVars>
      </dgm:prSet>
      <dgm:spPr/>
    </dgm:pt>
    <dgm:pt modelId="{6E84DD8B-EE64-45AA-8A6A-60A12A6164C6}" type="pres">
      <dgm:prSet presAssocID="{09EB3C9F-4ECF-483D-8355-848FE3BA7888}" presName="sibTrans" presStyleCnt="0"/>
      <dgm:spPr/>
    </dgm:pt>
    <dgm:pt modelId="{E86839C1-BC60-462B-9B4F-8E684B75C23C}" type="pres">
      <dgm:prSet presAssocID="{B3CDF76E-CD66-4AF3-9967-03B4106F0FD3}" presName="node" presStyleLbl="node1" presStyleIdx="1" presStyleCnt="4">
        <dgm:presLayoutVars>
          <dgm:bulletEnabled val="1"/>
        </dgm:presLayoutVars>
      </dgm:prSet>
      <dgm:spPr/>
    </dgm:pt>
    <dgm:pt modelId="{00D8365A-A465-423E-B754-9CB8FD7AF23E}" type="pres">
      <dgm:prSet presAssocID="{F7924DEB-F1F8-4178-9336-FDAFF7E296C1}" presName="sibTrans" presStyleCnt="0"/>
      <dgm:spPr/>
    </dgm:pt>
    <dgm:pt modelId="{4D0AD1EA-9372-43FB-91B1-5753FE086BA5}" type="pres">
      <dgm:prSet presAssocID="{00C0DEFE-D673-4F42-9EB7-9AFE3F60AB69}" presName="node" presStyleLbl="node1" presStyleIdx="2" presStyleCnt="4">
        <dgm:presLayoutVars>
          <dgm:bulletEnabled val="1"/>
        </dgm:presLayoutVars>
      </dgm:prSet>
      <dgm:spPr/>
    </dgm:pt>
    <dgm:pt modelId="{8BE8CE6B-C7E7-4101-A348-425870177CC9}" type="pres">
      <dgm:prSet presAssocID="{B816E501-81C6-448A-B559-3A7986F95479}" presName="sibTrans" presStyleCnt="0"/>
      <dgm:spPr/>
    </dgm:pt>
    <dgm:pt modelId="{B3E9178F-2C9B-4A47-AADF-F065D3DEF55D}" type="pres">
      <dgm:prSet presAssocID="{489CA5A8-7413-4478-B062-67FFB8E57BD7}" presName="node" presStyleLbl="node1" presStyleIdx="3" presStyleCnt="4">
        <dgm:presLayoutVars>
          <dgm:bulletEnabled val="1"/>
        </dgm:presLayoutVars>
      </dgm:prSet>
      <dgm:spPr/>
    </dgm:pt>
  </dgm:ptLst>
  <dgm:cxnLst>
    <dgm:cxn modelId="{F1815C1B-FC04-44AA-94A3-195C776AA2AA}" srcId="{5624E7CC-59AF-4418-89E9-DB927AEE943C}" destId="{B3CDF76E-CD66-4AF3-9967-03B4106F0FD3}" srcOrd="1" destOrd="0" parTransId="{0E2CC7BA-B404-4B48-8833-8E6211AC723A}" sibTransId="{F7924DEB-F1F8-4178-9336-FDAFF7E296C1}"/>
    <dgm:cxn modelId="{43542026-8EF3-4019-B81C-08C720CACD6A}" type="presOf" srcId="{00C0DEFE-D673-4F42-9EB7-9AFE3F60AB69}" destId="{4D0AD1EA-9372-43FB-91B1-5753FE086BA5}" srcOrd="0" destOrd="0" presId="urn:microsoft.com/office/officeart/2005/8/layout/hList6"/>
    <dgm:cxn modelId="{FFB4D02A-005B-45B3-A9E0-15CCDE45859A}" srcId="{5624E7CC-59AF-4418-89E9-DB927AEE943C}" destId="{489CA5A8-7413-4478-B062-67FFB8E57BD7}" srcOrd="3" destOrd="0" parTransId="{7A7B72A7-F21D-4938-BECF-4655F9A0605B}" sibTransId="{F7D3C13F-C9C5-4BC9-9A8F-1E9B7E3D1F8F}"/>
    <dgm:cxn modelId="{85FB533B-686B-4C89-BEC1-3253A3CABB6C}" srcId="{5624E7CC-59AF-4418-89E9-DB927AEE943C}" destId="{6A095A95-16A0-4AA1-9BD9-D1D557928F17}" srcOrd="0" destOrd="0" parTransId="{E37CC0F9-5C8E-47D6-8046-1DEA2934DB6F}" sibTransId="{09EB3C9F-4ECF-483D-8355-848FE3BA7888}"/>
    <dgm:cxn modelId="{2B447745-18CE-495D-A4EB-429634F8F58F}" type="presOf" srcId="{B3CDF76E-CD66-4AF3-9967-03B4106F0FD3}" destId="{E86839C1-BC60-462B-9B4F-8E684B75C23C}" srcOrd="0" destOrd="0" presId="urn:microsoft.com/office/officeart/2005/8/layout/hList6"/>
    <dgm:cxn modelId="{26037F7A-7B47-4AF7-900D-0185B4FB028A}" type="presOf" srcId="{489CA5A8-7413-4478-B062-67FFB8E57BD7}" destId="{B3E9178F-2C9B-4A47-AADF-F065D3DEF55D}" srcOrd="0" destOrd="0" presId="urn:microsoft.com/office/officeart/2005/8/layout/hList6"/>
    <dgm:cxn modelId="{4B48079C-4128-4761-BC7E-AF215ECC4B9B}" type="presOf" srcId="{6A095A95-16A0-4AA1-9BD9-D1D557928F17}" destId="{BC9903BD-B59C-4F26-AD44-2F43ACAED7BF}" srcOrd="0" destOrd="0" presId="urn:microsoft.com/office/officeart/2005/8/layout/hList6"/>
    <dgm:cxn modelId="{30322DB8-CAF4-4E29-9A4F-74DE2A98716C}" srcId="{5624E7CC-59AF-4418-89E9-DB927AEE943C}" destId="{00C0DEFE-D673-4F42-9EB7-9AFE3F60AB69}" srcOrd="2" destOrd="0" parTransId="{9971CA2C-0B7C-446D-B21A-18578FD939CD}" sibTransId="{B816E501-81C6-448A-B559-3A7986F95479}"/>
    <dgm:cxn modelId="{747285FA-D423-4D06-9F77-D245F7799E8E}" type="presOf" srcId="{5624E7CC-59AF-4418-89E9-DB927AEE943C}" destId="{2194E909-CCDF-48FF-932F-4117934F62E4}" srcOrd="0" destOrd="0" presId="urn:microsoft.com/office/officeart/2005/8/layout/hList6"/>
    <dgm:cxn modelId="{3DF2E9C3-E1F2-4E22-8D9E-170C3CC96764}" type="presParOf" srcId="{2194E909-CCDF-48FF-932F-4117934F62E4}" destId="{BC9903BD-B59C-4F26-AD44-2F43ACAED7BF}" srcOrd="0" destOrd="0" presId="urn:microsoft.com/office/officeart/2005/8/layout/hList6"/>
    <dgm:cxn modelId="{2612CD27-E1FD-4F84-AB66-35401A1E732F}" type="presParOf" srcId="{2194E909-CCDF-48FF-932F-4117934F62E4}" destId="{6E84DD8B-EE64-45AA-8A6A-60A12A6164C6}" srcOrd="1" destOrd="0" presId="urn:microsoft.com/office/officeart/2005/8/layout/hList6"/>
    <dgm:cxn modelId="{967468D8-F77B-41B2-AA1A-E225FA654412}" type="presParOf" srcId="{2194E909-CCDF-48FF-932F-4117934F62E4}" destId="{E86839C1-BC60-462B-9B4F-8E684B75C23C}" srcOrd="2" destOrd="0" presId="urn:microsoft.com/office/officeart/2005/8/layout/hList6"/>
    <dgm:cxn modelId="{17E5AB17-A456-4998-85B7-F1F524A32376}" type="presParOf" srcId="{2194E909-CCDF-48FF-932F-4117934F62E4}" destId="{00D8365A-A465-423E-B754-9CB8FD7AF23E}" srcOrd="3" destOrd="0" presId="urn:microsoft.com/office/officeart/2005/8/layout/hList6"/>
    <dgm:cxn modelId="{90AA38B1-71EA-478F-BFB0-1519CABAD246}" type="presParOf" srcId="{2194E909-CCDF-48FF-932F-4117934F62E4}" destId="{4D0AD1EA-9372-43FB-91B1-5753FE086BA5}" srcOrd="4" destOrd="0" presId="urn:microsoft.com/office/officeart/2005/8/layout/hList6"/>
    <dgm:cxn modelId="{7B2740D6-CB6B-4F53-BE2D-940A3182D5ED}" type="presParOf" srcId="{2194E909-CCDF-48FF-932F-4117934F62E4}" destId="{8BE8CE6B-C7E7-4101-A348-425870177CC9}" srcOrd="5" destOrd="0" presId="urn:microsoft.com/office/officeart/2005/8/layout/hList6"/>
    <dgm:cxn modelId="{24DC5269-B771-4ED4-A3F5-6244D9D774BA}" type="presParOf" srcId="{2194E909-CCDF-48FF-932F-4117934F62E4}" destId="{B3E9178F-2C9B-4A47-AADF-F065D3DEF55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564D1A-A613-45DA-AAD4-5E8CB7F02097}" type="doc">
      <dgm:prSet loTypeId="urn:microsoft.com/office/officeart/2005/8/layout/process1" loCatId="process" qsTypeId="urn:microsoft.com/office/officeart/2005/8/quickstyle/3d1" qsCatId="3D" csTypeId="urn:microsoft.com/office/officeart/2005/8/colors/accent0_1" csCatId="mainScheme" phldr="1"/>
      <dgm:spPr/>
    </dgm:pt>
    <dgm:pt modelId="{C38775EF-ECAD-4180-9BEE-C7C6A1A6A70A}">
      <dgm:prSet phldrT="[文本]"/>
      <dgm:spPr/>
      <dgm:t>
        <a:bodyPr/>
        <a:lstStyle/>
        <a:p>
          <a:r>
            <a:rPr lang="zh-CN" altLang="en-US" dirty="0"/>
            <a:t>识贫</a:t>
          </a:r>
        </a:p>
      </dgm:t>
    </dgm:pt>
    <dgm:pt modelId="{02BFE21C-8313-43BA-B3F3-022BB7AA273F}" type="parTrans" cxnId="{89E2B094-D8A4-495B-8A1D-D059B6448925}">
      <dgm:prSet/>
      <dgm:spPr/>
      <dgm:t>
        <a:bodyPr/>
        <a:lstStyle/>
        <a:p>
          <a:endParaRPr lang="zh-CN" altLang="en-US"/>
        </a:p>
      </dgm:t>
    </dgm:pt>
    <dgm:pt modelId="{06BCCA33-FF98-4CA9-932E-66C7AD864BAF}" type="sibTrans" cxnId="{89E2B094-D8A4-495B-8A1D-D059B6448925}">
      <dgm:prSet/>
      <dgm:spPr/>
      <dgm:t>
        <a:bodyPr/>
        <a:lstStyle/>
        <a:p>
          <a:endParaRPr lang="zh-CN" altLang="en-US"/>
        </a:p>
      </dgm:t>
    </dgm:pt>
    <dgm:pt modelId="{EDDCB43D-C726-4AFF-AB27-C41F1F0D655F}">
      <dgm:prSet phldrT="[文本]"/>
      <dgm:spPr/>
      <dgm:t>
        <a:bodyPr/>
        <a:lstStyle/>
        <a:p>
          <a:r>
            <a:rPr lang="zh-CN" altLang="en-US" dirty="0"/>
            <a:t>扶贫</a:t>
          </a:r>
        </a:p>
      </dgm:t>
    </dgm:pt>
    <dgm:pt modelId="{7D436676-D119-4E24-9458-3284672C4AE2}" type="parTrans" cxnId="{A6C68A21-DAB8-44A4-88AD-33FE6C1014B4}">
      <dgm:prSet/>
      <dgm:spPr/>
      <dgm:t>
        <a:bodyPr/>
        <a:lstStyle/>
        <a:p>
          <a:endParaRPr lang="zh-CN" altLang="en-US"/>
        </a:p>
      </dgm:t>
    </dgm:pt>
    <dgm:pt modelId="{6F8CF24F-7A0D-4F3E-8F90-DD198CF21736}" type="sibTrans" cxnId="{A6C68A21-DAB8-44A4-88AD-33FE6C1014B4}">
      <dgm:prSet/>
      <dgm:spPr/>
      <dgm:t>
        <a:bodyPr/>
        <a:lstStyle/>
        <a:p>
          <a:endParaRPr lang="zh-CN" altLang="en-US"/>
        </a:p>
      </dgm:t>
    </dgm:pt>
    <dgm:pt modelId="{39B7C90C-BF5A-41C8-9910-41D1AEA7B375}">
      <dgm:prSet phldrT="[文本]"/>
      <dgm:spPr/>
      <dgm:t>
        <a:bodyPr/>
        <a:lstStyle/>
        <a:p>
          <a:r>
            <a:rPr lang="zh-CN" altLang="en-US" dirty="0"/>
            <a:t>脱贫</a:t>
          </a:r>
        </a:p>
      </dgm:t>
    </dgm:pt>
    <dgm:pt modelId="{21961C97-1D7D-4D2B-93FF-6F8A686F0BB4}" type="parTrans" cxnId="{B713E764-24F9-4A9C-A916-913A3AF45F86}">
      <dgm:prSet/>
      <dgm:spPr/>
      <dgm:t>
        <a:bodyPr/>
        <a:lstStyle/>
        <a:p>
          <a:endParaRPr lang="zh-CN" altLang="en-US"/>
        </a:p>
      </dgm:t>
    </dgm:pt>
    <dgm:pt modelId="{AFBB9121-0955-403B-9EDF-BFED34A1BDE8}" type="sibTrans" cxnId="{B713E764-24F9-4A9C-A916-913A3AF45F86}">
      <dgm:prSet/>
      <dgm:spPr/>
      <dgm:t>
        <a:bodyPr/>
        <a:lstStyle/>
        <a:p>
          <a:endParaRPr lang="zh-CN" altLang="en-US"/>
        </a:p>
      </dgm:t>
    </dgm:pt>
    <dgm:pt modelId="{224B3DE8-FBA8-4477-9262-5E18ECAFD7F0}" type="pres">
      <dgm:prSet presAssocID="{7F564D1A-A613-45DA-AAD4-5E8CB7F02097}" presName="Name0" presStyleCnt="0">
        <dgm:presLayoutVars>
          <dgm:dir/>
          <dgm:resizeHandles val="exact"/>
        </dgm:presLayoutVars>
      </dgm:prSet>
      <dgm:spPr/>
    </dgm:pt>
    <dgm:pt modelId="{54D11CA1-83CA-4507-9E18-61D3411FEAA0}" type="pres">
      <dgm:prSet presAssocID="{C38775EF-ECAD-4180-9BEE-C7C6A1A6A70A}" presName="node" presStyleLbl="node1" presStyleIdx="0" presStyleCnt="3">
        <dgm:presLayoutVars>
          <dgm:bulletEnabled val="1"/>
        </dgm:presLayoutVars>
      </dgm:prSet>
      <dgm:spPr/>
    </dgm:pt>
    <dgm:pt modelId="{FFD60A4F-1767-4ED3-989F-F9B038149209}" type="pres">
      <dgm:prSet presAssocID="{06BCCA33-FF98-4CA9-932E-66C7AD864BAF}" presName="sibTrans" presStyleLbl="sibTrans2D1" presStyleIdx="0" presStyleCnt="2"/>
      <dgm:spPr/>
    </dgm:pt>
    <dgm:pt modelId="{1FA25B73-8B71-40BC-8026-39BAAD778A8D}" type="pres">
      <dgm:prSet presAssocID="{06BCCA33-FF98-4CA9-932E-66C7AD864BAF}" presName="connectorText" presStyleLbl="sibTrans2D1" presStyleIdx="0" presStyleCnt="2"/>
      <dgm:spPr/>
    </dgm:pt>
    <dgm:pt modelId="{DE20E7AB-B8E7-4464-9F25-D14AC7DF6A64}" type="pres">
      <dgm:prSet presAssocID="{EDDCB43D-C726-4AFF-AB27-C41F1F0D655F}" presName="node" presStyleLbl="node1" presStyleIdx="1" presStyleCnt="3">
        <dgm:presLayoutVars>
          <dgm:bulletEnabled val="1"/>
        </dgm:presLayoutVars>
      </dgm:prSet>
      <dgm:spPr/>
    </dgm:pt>
    <dgm:pt modelId="{514032D7-86AC-48CD-8A2C-03245E5619F3}" type="pres">
      <dgm:prSet presAssocID="{6F8CF24F-7A0D-4F3E-8F90-DD198CF21736}" presName="sibTrans" presStyleLbl="sibTrans2D1" presStyleIdx="1" presStyleCnt="2"/>
      <dgm:spPr/>
    </dgm:pt>
    <dgm:pt modelId="{F5A1CD62-9BA2-4832-9B42-33CAE7023617}" type="pres">
      <dgm:prSet presAssocID="{6F8CF24F-7A0D-4F3E-8F90-DD198CF21736}" presName="connectorText" presStyleLbl="sibTrans2D1" presStyleIdx="1" presStyleCnt="2"/>
      <dgm:spPr/>
    </dgm:pt>
    <dgm:pt modelId="{971B5F79-B840-422D-A5C6-0963E0919E17}" type="pres">
      <dgm:prSet presAssocID="{39B7C90C-BF5A-41C8-9910-41D1AEA7B375}" presName="node" presStyleLbl="node1" presStyleIdx="2" presStyleCnt="3" custLinFactNeighborX="15352" custLinFactNeighborY="-10283">
        <dgm:presLayoutVars>
          <dgm:bulletEnabled val="1"/>
        </dgm:presLayoutVars>
      </dgm:prSet>
      <dgm:spPr/>
    </dgm:pt>
  </dgm:ptLst>
  <dgm:cxnLst>
    <dgm:cxn modelId="{A6C68A21-DAB8-44A4-88AD-33FE6C1014B4}" srcId="{7F564D1A-A613-45DA-AAD4-5E8CB7F02097}" destId="{EDDCB43D-C726-4AFF-AB27-C41F1F0D655F}" srcOrd="1" destOrd="0" parTransId="{7D436676-D119-4E24-9458-3284672C4AE2}" sibTransId="{6F8CF24F-7A0D-4F3E-8F90-DD198CF21736}"/>
    <dgm:cxn modelId="{9D4CD223-2758-4A78-8647-B42F4C515053}" type="presOf" srcId="{39B7C90C-BF5A-41C8-9910-41D1AEA7B375}" destId="{971B5F79-B840-422D-A5C6-0963E0919E17}" srcOrd="0" destOrd="0" presId="urn:microsoft.com/office/officeart/2005/8/layout/process1"/>
    <dgm:cxn modelId="{3422612B-F624-418F-86A9-5B685C89B9CA}" type="presOf" srcId="{6F8CF24F-7A0D-4F3E-8F90-DD198CF21736}" destId="{514032D7-86AC-48CD-8A2C-03245E5619F3}" srcOrd="0" destOrd="0" presId="urn:microsoft.com/office/officeart/2005/8/layout/process1"/>
    <dgm:cxn modelId="{B713E764-24F9-4A9C-A916-913A3AF45F86}" srcId="{7F564D1A-A613-45DA-AAD4-5E8CB7F02097}" destId="{39B7C90C-BF5A-41C8-9910-41D1AEA7B375}" srcOrd="2" destOrd="0" parTransId="{21961C97-1D7D-4D2B-93FF-6F8A686F0BB4}" sibTransId="{AFBB9121-0955-403B-9EDF-BFED34A1BDE8}"/>
    <dgm:cxn modelId="{837DBC4D-B5E4-4FF6-9545-C9D4E73784E6}" type="presOf" srcId="{6F8CF24F-7A0D-4F3E-8F90-DD198CF21736}" destId="{F5A1CD62-9BA2-4832-9B42-33CAE7023617}" srcOrd="1" destOrd="0" presId="urn:microsoft.com/office/officeart/2005/8/layout/process1"/>
    <dgm:cxn modelId="{50DD525A-B05B-4028-AB3B-8BB40B952ABA}" type="presOf" srcId="{EDDCB43D-C726-4AFF-AB27-C41F1F0D655F}" destId="{DE20E7AB-B8E7-4464-9F25-D14AC7DF6A64}" srcOrd="0" destOrd="0" presId="urn:microsoft.com/office/officeart/2005/8/layout/process1"/>
    <dgm:cxn modelId="{50F5B55A-37C2-412A-8182-2D704DFA1BC6}" type="presOf" srcId="{06BCCA33-FF98-4CA9-932E-66C7AD864BAF}" destId="{1FA25B73-8B71-40BC-8026-39BAAD778A8D}" srcOrd="1" destOrd="0" presId="urn:microsoft.com/office/officeart/2005/8/layout/process1"/>
    <dgm:cxn modelId="{7C392391-EC60-4D04-AF72-7F0312DE438B}" type="presOf" srcId="{C38775EF-ECAD-4180-9BEE-C7C6A1A6A70A}" destId="{54D11CA1-83CA-4507-9E18-61D3411FEAA0}" srcOrd="0" destOrd="0" presId="urn:microsoft.com/office/officeart/2005/8/layout/process1"/>
    <dgm:cxn modelId="{89E2B094-D8A4-495B-8A1D-D059B6448925}" srcId="{7F564D1A-A613-45DA-AAD4-5E8CB7F02097}" destId="{C38775EF-ECAD-4180-9BEE-C7C6A1A6A70A}" srcOrd="0" destOrd="0" parTransId="{02BFE21C-8313-43BA-B3F3-022BB7AA273F}" sibTransId="{06BCCA33-FF98-4CA9-932E-66C7AD864BAF}"/>
    <dgm:cxn modelId="{354E00A2-DB22-48A7-B9E8-33EDBBD5EF26}" type="presOf" srcId="{06BCCA33-FF98-4CA9-932E-66C7AD864BAF}" destId="{FFD60A4F-1767-4ED3-989F-F9B038149209}" srcOrd="0" destOrd="0" presId="urn:microsoft.com/office/officeart/2005/8/layout/process1"/>
    <dgm:cxn modelId="{647F79C0-02D7-4408-AD17-4757C96DBE91}" type="presOf" srcId="{7F564D1A-A613-45DA-AAD4-5E8CB7F02097}" destId="{224B3DE8-FBA8-4477-9262-5E18ECAFD7F0}" srcOrd="0" destOrd="0" presId="urn:microsoft.com/office/officeart/2005/8/layout/process1"/>
    <dgm:cxn modelId="{12AD1BB2-C7D4-4D5A-B45F-771A7ADECB1F}" type="presParOf" srcId="{224B3DE8-FBA8-4477-9262-5E18ECAFD7F0}" destId="{54D11CA1-83CA-4507-9E18-61D3411FEAA0}" srcOrd="0" destOrd="0" presId="urn:microsoft.com/office/officeart/2005/8/layout/process1"/>
    <dgm:cxn modelId="{4FF89764-A028-4276-8E25-9FDC5269512A}" type="presParOf" srcId="{224B3DE8-FBA8-4477-9262-5E18ECAFD7F0}" destId="{FFD60A4F-1767-4ED3-989F-F9B038149209}" srcOrd="1" destOrd="0" presId="urn:microsoft.com/office/officeart/2005/8/layout/process1"/>
    <dgm:cxn modelId="{E889B4F5-C27F-4C56-922A-FDE3D25B548E}" type="presParOf" srcId="{FFD60A4F-1767-4ED3-989F-F9B038149209}" destId="{1FA25B73-8B71-40BC-8026-39BAAD778A8D}" srcOrd="0" destOrd="0" presId="urn:microsoft.com/office/officeart/2005/8/layout/process1"/>
    <dgm:cxn modelId="{D28BAEAA-AAF5-49EE-B78D-7DCCE0777E7C}" type="presParOf" srcId="{224B3DE8-FBA8-4477-9262-5E18ECAFD7F0}" destId="{DE20E7AB-B8E7-4464-9F25-D14AC7DF6A64}" srcOrd="2" destOrd="0" presId="urn:microsoft.com/office/officeart/2005/8/layout/process1"/>
    <dgm:cxn modelId="{B3B03DC1-7F40-4556-8DD1-4CBB6A81F44B}" type="presParOf" srcId="{224B3DE8-FBA8-4477-9262-5E18ECAFD7F0}" destId="{514032D7-86AC-48CD-8A2C-03245E5619F3}" srcOrd="3" destOrd="0" presId="urn:microsoft.com/office/officeart/2005/8/layout/process1"/>
    <dgm:cxn modelId="{BD8AA6D4-5EDB-46BF-A9CC-E5CEFD6A9817}" type="presParOf" srcId="{514032D7-86AC-48CD-8A2C-03245E5619F3}" destId="{F5A1CD62-9BA2-4832-9B42-33CAE7023617}" srcOrd="0" destOrd="0" presId="urn:microsoft.com/office/officeart/2005/8/layout/process1"/>
    <dgm:cxn modelId="{AF3D0049-CEBE-4342-98E8-5EC993756232}" type="presParOf" srcId="{224B3DE8-FBA8-4477-9262-5E18ECAFD7F0}" destId="{971B5F79-B840-422D-A5C6-0963E0919E17}"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BFC8FA-A671-C446-AF1C-A26368B5E7B5}" type="doc">
      <dgm:prSet loTypeId="urn:microsoft.com/office/officeart/2005/8/layout/chevron1" loCatId="" qsTypeId="urn:microsoft.com/office/officeart/2005/8/quickstyle/simple1" qsCatId="simple" csTypeId="urn:microsoft.com/office/officeart/2005/8/colors/accent0_1" csCatId="mainScheme" phldr="1"/>
      <dgm:spPr/>
    </dgm:pt>
    <dgm:pt modelId="{D0BE5879-E215-394A-A40A-3E7DC198F1B2}">
      <dgm:prSet phldrT="[文本]"/>
      <dgm:spPr/>
      <dgm:t>
        <a:bodyPr/>
        <a:lstStyle/>
        <a:p>
          <a:r>
            <a:rPr lang="zh-CN" altLang="en-US" dirty="0"/>
            <a:t>社会化</a:t>
          </a:r>
        </a:p>
      </dgm:t>
    </dgm:pt>
    <dgm:pt modelId="{F7FD2697-9333-3245-B6A4-2BB3FE133088}" type="parTrans" cxnId="{B98B26E9-1DBF-E047-BCF3-D9FFD3D44106}">
      <dgm:prSet/>
      <dgm:spPr/>
      <dgm:t>
        <a:bodyPr/>
        <a:lstStyle/>
        <a:p>
          <a:endParaRPr lang="zh-CN" altLang="en-US"/>
        </a:p>
      </dgm:t>
    </dgm:pt>
    <dgm:pt modelId="{16B05302-D466-E946-8880-922BCC32CC25}" type="sibTrans" cxnId="{B98B26E9-1DBF-E047-BCF3-D9FFD3D44106}">
      <dgm:prSet/>
      <dgm:spPr/>
      <dgm:t>
        <a:bodyPr/>
        <a:lstStyle/>
        <a:p>
          <a:endParaRPr lang="zh-CN" altLang="en-US"/>
        </a:p>
      </dgm:t>
    </dgm:pt>
    <dgm:pt modelId="{0646D594-BC6A-5044-BF68-E9B56844DCBB}">
      <dgm:prSet phldrT="[文本]"/>
      <dgm:spPr/>
      <dgm:t>
        <a:bodyPr/>
        <a:lstStyle/>
        <a:p>
          <a:r>
            <a:rPr lang="zh-CN" altLang="en-US" dirty="0"/>
            <a:t>法治化</a:t>
          </a:r>
        </a:p>
      </dgm:t>
    </dgm:pt>
    <dgm:pt modelId="{72A1E89A-BF1A-9C4A-BA0A-2AB4E3D9290F}" type="parTrans" cxnId="{28DCBD6A-21B0-4640-A05A-2076EBCF1530}">
      <dgm:prSet/>
      <dgm:spPr/>
      <dgm:t>
        <a:bodyPr/>
        <a:lstStyle/>
        <a:p>
          <a:endParaRPr lang="zh-CN" altLang="en-US"/>
        </a:p>
      </dgm:t>
    </dgm:pt>
    <dgm:pt modelId="{349AD9A0-D31E-2247-A9B0-9505DA6D18E6}" type="sibTrans" cxnId="{28DCBD6A-21B0-4640-A05A-2076EBCF1530}">
      <dgm:prSet/>
      <dgm:spPr/>
      <dgm:t>
        <a:bodyPr/>
        <a:lstStyle/>
        <a:p>
          <a:endParaRPr lang="zh-CN" altLang="en-US"/>
        </a:p>
      </dgm:t>
    </dgm:pt>
    <dgm:pt modelId="{9ED296C9-EFA2-7141-AAA3-574E64F06C16}">
      <dgm:prSet phldrT="[文本]"/>
      <dgm:spPr/>
      <dgm:t>
        <a:bodyPr/>
        <a:lstStyle/>
        <a:p>
          <a:r>
            <a:rPr lang="zh-CN" altLang="en-US" dirty="0"/>
            <a:t>智能化</a:t>
          </a:r>
        </a:p>
      </dgm:t>
    </dgm:pt>
    <dgm:pt modelId="{792DD04E-41FF-FA49-8EDE-6988AC2D7494}" type="parTrans" cxnId="{C5C4CD3E-BC22-A947-9777-961137B51E7A}">
      <dgm:prSet/>
      <dgm:spPr/>
      <dgm:t>
        <a:bodyPr/>
        <a:lstStyle/>
        <a:p>
          <a:endParaRPr lang="zh-CN" altLang="en-US"/>
        </a:p>
      </dgm:t>
    </dgm:pt>
    <dgm:pt modelId="{DDC650E0-EEA2-B349-9630-C2FD524CB758}" type="sibTrans" cxnId="{C5C4CD3E-BC22-A947-9777-961137B51E7A}">
      <dgm:prSet/>
      <dgm:spPr/>
      <dgm:t>
        <a:bodyPr/>
        <a:lstStyle/>
        <a:p>
          <a:endParaRPr lang="zh-CN" altLang="en-US"/>
        </a:p>
      </dgm:t>
    </dgm:pt>
    <dgm:pt modelId="{C6F66A63-83E6-6A4E-A0EE-213160EB5814}">
      <dgm:prSet phldrT="[文本]"/>
      <dgm:spPr/>
      <dgm:t>
        <a:bodyPr/>
        <a:lstStyle/>
        <a:p>
          <a:r>
            <a:rPr lang="zh-CN" altLang="en-US" dirty="0"/>
            <a:t>专业化</a:t>
          </a:r>
        </a:p>
      </dgm:t>
    </dgm:pt>
    <dgm:pt modelId="{CE3271EA-B3F7-E04D-B6E2-C68FDB733B18}" type="parTrans" cxnId="{F6420477-E37A-C240-9B64-E4A8D61EF01D}">
      <dgm:prSet/>
      <dgm:spPr/>
      <dgm:t>
        <a:bodyPr/>
        <a:lstStyle/>
        <a:p>
          <a:endParaRPr lang="zh-CN" altLang="en-US"/>
        </a:p>
      </dgm:t>
    </dgm:pt>
    <dgm:pt modelId="{D24854BD-EB03-B84A-AEC2-4199C47F2449}" type="sibTrans" cxnId="{F6420477-E37A-C240-9B64-E4A8D61EF01D}">
      <dgm:prSet/>
      <dgm:spPr/>
      <dgm:t>
        <a:bodyPr/>
        <a:lstStyle/>
        <a:p>
          <a:endParaRPr lang="zh-CN" altLang="en-US"/>
        </a:p>
      </dgm:t>
    </dgm:pt>
    <dgm:pt modelId="{755D6955-95A4-914E-A780-CB4517D3521C}" type="pres">
      <dgm:prSet presAssocID="{83BFC8FA-A671-C446-AF1C-A26368B5E7B5}" presName="Name0" presStyleCnt="0">
        <dgm:presLayoutVars>
          <dgm:dir/>
          <dgm:animLvl val="lvl"/>
          <dgm:resizeHandles val="exact"/>
        </dgm:presLayoutVars>
      </dgm:prSet>
      <dgm:spPr/>
    </dgm:pt>
    <dgm:pt modelId="{C782EAB0-61C5-1643-B95B-A1213F10FA1B}" type="pres">
      <dgm:prSet presAssocID="{D0BE5879-E215-394A-A40A-3E7DC198F1B2}" presName="parTxOnly" presStyleLbl="node1" presStyleIdx="0" presStyleCnt="4">
        <dgm:presLayoutVars>
          <dgm:chMax val="0"/>
          <dgm:chPref val="0"/>
          <dgm:bulletEnabled val="1"/>
        </dgm:presLayoutVars>
      </dgm:prSet>
      <dgm:spPr/>
    </dgm:pt>
    <dgm:pt modelId="{F9034C8C-9B06-9A4F-BE8C-B19CC279B05B}" type="pres">
      <dgm:prSet presAssocID="{16B05302-D466-E946-8880-922BCC32CC25}" presName="parTxOnlySpace" presStyleCnt="0"/>
      <dgm:spPr/>
    </dgm:pt>
    <dgm:pt modelId="{B1497ECE-DDFA-364D-8ED0-4DBD0E5E56AF}" type="pres">
      <dgm:prSet presAssocID="{0646D594-BC6A-5044-BF68-E9B56844DCBB}" presName="parTxOnly" presStyleLbl="node1" presStyleIdx="1" presStyleCnt="4">
        <dgm:presLayoutVars>
          <dgm:chMax val="0"/>
          <dgm:chPref val="0"/>
          <dgm:bulletEnabled val="1"/>
        </dgm:presLayoutVars>
      </dgm:prSet>
      <dgm:spPr/>
    </dgm:pt>
    <dgm:pt modelId="{F64E9CF1-02AD-404D-A68C-ABE002FB8A40}" type="pres">
      <dgm:prSet presAssocID="{349AD9A0-D31E-2247-A9B0-9505DA6D18E6}" presName="parTxOnlySpace" presStyleCnt="0"/>
      <dgm:spPr/>
    </dgm:pt>
    <dgm:pt modelId="{9562D23D-804F-C345-9F37-6BBEE673464E}" type="pres">
      <dgm:prSet presAssocID="{9ED296C9-EFA2-7141-AAA3-574E64F06C16}" presName="parTxOnly" presStyleLbl="node1" presStyleIdx="2" presStyleCnt="4">
        <dgm:presLayoutVars>
          <dgm:chMax val="0"/>
          <dgm:chPref val="0"/>
          <dgm:bulletEnabled val="1"/>
        </dgm:presLayoutVars>
      </dgm:prSet>
      <dgm:spPr/>
    </dgm:pt>
    <dgm:pt modelId="{BE49E79E-D024-AF47-A140-B6CE294E2C81}" type="pres">
      <dgm:prSet presAssocID="{DDC650E0-EEA2-B349-9630-C2FD524CB758}" presName="parTxOnlySpace" presStyleCnt="0"/>
      <dgm:spPr/>
    </dgm:pt>
    <dgm:pt modelId="{0C4F42C1-B435-5441-9CA4-1065C9DA2D3D}" type="pres">
      <dgm:prSet presAssocID="{C6F66A63-83E6-6A4E-A0EE-213160EB5814}" presName="parTxOnly" presStyleLbl="node1" presStyleIdx="3" presStyleCnt="4">
        <dgm:presLayoutVars>
          <dgm:chMax val="0"/>
          <dgm:chPref val="0"/>
          <dgm:bulletEnabled val="1"/>
        </dgm:presLayoutVars>
      </dgm:prSet>
      <dgm:spPr/>
    </dgm:pt>
  </dgm:ptLst>
  <dgm:cxnLst>
    <dgm:cxn modelId="{14C99E23-E936-7D49-9C9B-ACB80A51E92C}" type="presOf" srcId="{0646D594-BC6A-5044-BF68-E9B56844DCBB}" destId="{B1497ECE-DDFA-364D-8ED0-4DBD0E5E56AF}" srcOrd="0" destOrd="0" presId="urn:microsoft.com/office/officeart/2005/8/layout/chevron1"/>
    <dgm:cxn modelId="{95791F25-AE40-9146-9C99-C63E4F0E1EEB}" type="presOf" srcId="{83BFC8FA-A671-C446-AF1C-A26368B5E7B5}" destId="{755D6955-95A4-914E-A780-CB4517D3521C}" srcOrd="0" destOrd="0" presId="urn:microsoft.com/office/officeart/2005/8/layout/chevron1"/>
    <dgm:cxn modelId="{C51F5A26-0F42-8949-8E8F-AEC1A99A8B9D}" type="presOf" srcId="{D0BE5879-E215-394A-A40A-3E7DC198F1B2}" destId="{C782EAB0-61C5-1643-B95B-A1213F10FA1B}" srcOrd="0" destOrd="0" presId="urn:microsoft.com/office/officeart/2005/8/layout/chevron1"/>
    <dgm:cxn modelId="{BF21CC36-C92E-5843-866C-B8C95B7CE3FE}" type="presOf" srcId="{9ED296C9-EFA2-7141-AAA3-574E64F06C16}" destId="{9562D23D-804F-C345-9F37-6BBEE673464E}" srcOrd="0" destOrd="0" presId="urn:microsoft.com/office/officeart/2005/8/layout/chevron1"/>
    <dgm:cxn modelId="{C5C4CD3E-BC22-A947-9777-961137B51E7A}" srcId="{83BFC8FA-A671-C446-AF1C-A26368B5E7B5}" destId="{9ED296C9-EFA2-7141-AAA3-574E64F06C16}" srcOrd="2" destOrd="0" parTransId="{792DD04E-41FF-FA49-8EDE-6988AC2D7494}" sibTransId="{DDC650E0-EEA2-B349-9630-C2FD524CB758}"/>
    <dgm:cxn modelId="{28DCBD6A-21B0-4640-A05A-2076EBCF1530}" srcId="{83BFC8FA-A671-C446-AF1C-A26368B5E7B5}" destId="{0646D594-BC6A-5044-BF68-E9B56844DCBB}" srcOrd="1" destOrd="0" parTransId="{72A1E89A-BF1A-9C4A-BA0A-2AB4E3D9290F}" sibTransId="{349AD9A0-D31E-2247-A9B0-9505DA6D18E6}"/>
    <dgm:cxn modelId="{F6420477-E37A-C240-9B64-E4A8D61EF01D}" srcId="{83BFC8FA-A671-C446-AF1C-A26368B5E7B5}" destId="{C6F66A63-83E6-6A4E-A0EE-213160EB5814}" srcOrd="3" destOrd="0" parTransId="{CE3271EA-B3F7-E04D-B6E2-C68FDB733B18}" sibTransId="{D24854BD-EB03-B84A-AEC2-4199C47F2449}"/>
    <dgm:cxn modelId="{FDF0D493-05E7-5743-94E8-09E55DA05485}" type="presOf" srcId="{C6F66A63-83E6-6A4E-A0EE-213160EB5814}" destId="{0C4F42C1-B435-5441-9CA4-1065C9DA2D3D}" srcOrd="0" destOrd="0" presId="urn:microsoft.com/office/officeart/2005/8/layout/chevron1"/>
    <dgm:cxn modelId="{B98B26E9-1DBF-E047-BCF3-D9FFD3D44106}" srcId="{83BFC8FA-A671-C446-AF1C-A26368B5E7B5}" destId="{D0BE5879-E215-394A-A40A-3E7DC198F1B2}" srcOrd="0" destOrd="0" parTransId="{F7FD2697-9333-3245-B6A4-2BB3FE133088}" sibTransId="{16B05302-D466-E946-8880-922BCC32CC25}"/>
    <dgm:cxn modelId="{7624236B-2719-E64D-AE4E-1AA99E4487B7}" type="presParOf" srcId="{755D6955-95A4-914E-A780-CB4517D3521C}" destId="{C782EAB0-61C5-1643-B95B-A1213F10FA1B}" srcOrd="0" destOrd="0" presId="urn:microsoft.com/office/officeart/2005/8/layout/chevron1"/>
    <dgm:cxn modelId="{C84EFC20-2A15-1344-ADED-1F00E19FD232}" type="presParOf" srcId="{755D6955-95A4-914E-A780-CB4517D3521C}" destId="{F9034C8C-9B06-9A4F-BE8C-B19CC279B05B}" srcOrd="1" destOrd="0" presId="urn:microsoft.com/office/officeart/2005/8/layout/chevron1"/>
    <dgm:cxn modelId="{51C89DEA-3FA4-A345-866B-4E123D300D22}" type="presParOf" srcId="{755D6955-95A4-914E-A780-CB4517D3521C}" destId="{B1497ECE-DDFA-364D-8ED0-4DBD0E5E56AF}" srcOrd="2" destOrd="0" presId="urn:microsoft.com/office/officeart/2005/8/layout/chevron1"/>
    <dgm:cxn modelId="{93F55302-8708-4D43-A0D2-BDA6F3FAE7A6}" type="presParOf" srcId="{755D6955-95A4-914E-A780-CB4517D3521C}" destId="{F64E9CF1-02AD-404D-A68C-ABE002FB8A40}" srcOrd="3" destOrd="0" presId="urn:microsoft.com/office/officeart/2005/8/layout/chevron1"/>
    <dgm:cxn modelId="{CD051C40-DF34-9046-BE4F-F0C34D7E4492}" type="presParOf" srcId="{755D6955-95A4-914E-A780-CB4517D3521C}" destId="{9562D23D-804F-C345-9F37-6BBEE673464E}" srcOrd="4" destOrd="0" presId="urn:microsoft.com/office/officeart/2005/8/layout/chevron1"/>
    <dgm:cxn modelId="{10C4BE6C-5508-E84E-A7BE-8D1CF0A240B3}" type="presParOf" srcId="{755D6955-95A4-914E-A780-CB4517D3521C}" destId="{BE49E79E-D024-AF47-A140-B6CE294E2C81}" srcOrd="5" destOrd="0" presId="urn:microsoft.com/office/officeart/2005/8/layout/chevron1"/>
    <dgm:cxn modelId="{CC2CED7C-ED74-C547-A7A6-CB1F919E28E3}" type="presParOf" srcId="{755D6955-95A4-914E-A780-CB4517D3521C}" destId="{0C4F42C1-B435-5441-9CA4-1065C9DA2D3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ECFEB6-20C8-4738-A2DD-1AC6373240C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06307414-38CA-448F-A207-ADB40A9FC4AF}">
      <dgm:prSet/>
      <dgm:spPr/>
      <dgm:t>
        <a:bodyPr/>
        <a:lstStyle/>
        <a:p>
          <a:r>
            <a:rPr lang="en-US" altLang="zh-CN" b="0" i="0"/>
            <a:t>1.</a:t>
          </a:r>
          <a:r>
            <a:rPr lang="zh-CN" b="0" i="0"/>
            <a:t>加强预防和化解社会矛盾机制建设：</a:t>
          </a:r>
          <a:endParaRPr lang="zh-CN"/>
        </a:p>
      </dgm:t>
    </dgm:pt>
    <dgm:pt modelId="{DCB35748-58C1-4C9A-B877-EBD63B417F97}" type="parTrans" cxnId="{49D21ADD-DD8E-490F-9B0E-371936B84809}">
      <dgm:prSet/>
      <dgm:spPr/>
      <dgm:t>
        <a:bodyPr/>
        <a:lstStyle/>
        <a:p>
          <a:endParaRPr lang="zh-CN" altLang="en-US"/>
        </a:p>
      </dgm:t>
    </dgm:pt>
    <dgm:pt modelId="{0299AFFB-2970-4776-80FE-022E8A15CF99}" type="sibTrans" cxnId="{49D21ADD-DD8E-490F-9B0E-371936B84809}">
      <dgm:prSet/>
      <dgm:spPr/>
      <dgm:t>
        <a:bodyPr/>
        <a:lstStyle/>
        <a:p>
          <a:endParaRPr lang="zh-CN" altLang="en-US"/>
        </a:p>
      </dgm:t>
    </dgm:pt>
    <dgm:pt modelId="{54379E6C-4403-4321-A356-C3D488992351}">
      <dgm:prSet/>
      <dgm:spPr/>
      <dgm:t>
        <a:bodyPr/>
        <a:lstStyle/>
        <a:p>
          <a:r>
            <a:rPr lang="zh-CN" b="0" i="0"/>
            <a:t>（</a:t>
          </a:r>
          <a:r>
            <a:rPr lang="en-US" b="0" i="0"/>
            <a:t>1</a:t>
          </a:r>
          <a:r>
            <a:rPr lang="zh-CN" b="0" i="0"/>
            <a:t>）社会矛盾排查预警机制：早发现、早预防、早处置；</a:t>
          </a:r>
          <a:endParaRPr lang="zh-CN" dirty="0"/>
        </a:p>
      </dgm:t>
    </dgm:pt>
    <dgm:pt modelId="{76BE3378-96F8-4E2A-8A6B-5994E43561BF}" type="parTrans" cxnId="{0DBA9BA7-65B2-4D16-B246-1D97058F0A12}">
      <dgm:prSet/>
      <dgm:spPr/>
      <dgm:t>
        <a:bodyPr/>
        <a:lstStyle/>
        <a:p>
          <a:endParaRPr lang="zh-CN" altLang="en-US"/>
        </a:p>
      </dgm:t>
    </dgm:pt>
    <dgm:pt modelId="{0C4D4519-027D-44F6-8D14-D6A5E18F1A60}" type="sibTrans" cxnId="{0DBA9BA7-65B2-4D16-B246-1D97058F0A12}">
      <dgm:prSet/>
      <dgm:spPr/>
      <dgm:t>
        <a:bodyPr/>
        <a:lstStyle/>
        <a:p>
          <a:endParaRPr lang="zh-CN" altLang="en-US"/>
        </a:p>
      </dgm:t>
    </dgm:pt>
    <dgm:pt modelId="{525488AE-8250-45B9-9AB2-7A1C19C8B8E1}">
      <dgm:prSet/>
      <dgm:spPr/>
      <dgm:t>
        <a:bodyPr/>
        <a:lstStyle/>
        <a:p>
          <a:r>
            <a:rPr lang="zh-CN" b="0" i="0"/>
            <a:t>（</a:t>
          </a:r>
          <a:r>
            <a:rPr lang="en-US" b="0" i="0"/>
            <a:t>2</a:t>
          </a:r>
          <a:r>
            <a:rPr lang="zh-CN" b="0" i="0"/>
            <a:t>）重大决策社会稳定风险评估机制：源头上预防和减少矛盾；</a:t>
          </a:r>
          <a:endParaRPr lang="zh-CN" dirty="0"/>
        </a:p>
      </dgm:t>
    </dgm:pt>
    <dgm:pt modelId="{720B638D-4316-4FC2-A57E-3C3A3E4C968C}" type="parTrans" cxnId="{FA4884B0-30C1-4B5C-955F-F97F4284FA5A}">
      <dgm:prSet/>
      <dgm:spPr/>
      <dgm:t>
        <a:bodyPr/>
        <a:lstStyle/>
        <a:p>
          <a:endParaRPr lang="zh-CN" altLang="en-US"/>
        </a:p>
      </dgm:t>
    </dgm:pt>
    <dgm:pt modelId="{7E0E25AE-C7B9-4FB7-B81B-DCD8E435AA60}" type="sibTrans" cxnId="{FA4884B0-30C1-4B5C-955F-F97F4284FA5A}">
      <dgm:prSet/>
      <dgm:spPr/>
      <dgm:t>
        <a:bodyPr/>
        <a:lstStyle/>
        <a:p>
          <a:endParaRPr lang="zh-CN" altLang="en-US"/>
        </a:p>
      </dgm:t>
    </dgm:pt>
    <dgm:pt modelId="{8F17FDC0-C22E-4D76-A473-6F7A3269C55C}">
      <dgm:prSet/>
      <dgm:spPr/>
      <dgm:t>
        <a:bodyPr/>
        <a:lstStyle/>
        <a:p>
          <a:r>
            <a:rPr lang="zh-CN" b="0" i="0"/>
            <a:t>（</a:t>
          </a:r>
          <a:r>
            <a:rPr lang="en-US" b="0" i="0"/>
            <a:t>3</a:t>
          </a:r>
          <a:r>
            <a:rPr lang="zh-CN" b="0" i="0"/>
            <a:t>）完善矛盾纠纷多元化解机制</a:t>
          </a:r>
          <a:endParaRPr lang="zh-CN"/>
        </a:p>
      </dgm:t>
    </dgm:pt>
    <dgm:pt modelId="{7F1E0060-E37A-4828-84FB-1C497D2EC4F8}" type="parTrans" cxnId="{56FA9B2E-5795-4486-AE26-23DC5C5FA563}">
      <dgm:prSet/>
      <dgm:spPr/>
      <dgm:t>
        <a:bodyPr/>
        <a:lstStyle/>
        <a:p>
          <a:endParaRPr lang="zh-CN" altLang="en-US"/>
        </a:p>
      </dgm:t>
    </dgm:pt>
    <dgm:pt modelId="{25375206-C535-49DE-9C8E-161009BB83EC}" type="sibTrans" cxnId="{56FA9B2E-5795-4486-AE26-23DC5C5FA563}">
      <dgm:prSet/>
      <dgm:spPr/>
      <dgm:t>
        <a:bodyPr/>
        <a:lstStyle/>
        <a:p>
          <a:endParaRPr lang="zh-CN" altLang="en-US"/>
        </a:p>
      </dgm:t>
    </dgm:pt>
    <dgm:pt modelId="{4D0D0B5E-2673-4C4C-AC43-3E658C362B9E}">
      <dgm:prSet/>
      <dgm:spPr/>
      <dgm:t>
        <a:bodyPr/>
        <a:lstStyle/>
        <a:p>
          <a:r>
            <a:rPr lang="en-US" b="0" i="0"/>
            <a:t>2. </a:t>
          </a:r>
          <a:r>
            <a:rPr lang="zh-CN" b="0" i="0"/>
            <a:t>健全公共安全体系，加快社会治安防控体系建设。</a:t>
          </a:r>
          <a:endParaRPr lang="zh-CN"/>
        </a:p>
      </dgm:t>
    </dgm:pt>
    <dgm:pt modelId="{23B784AB-F73E-4FD1-8D6F-45236E9D232A}" type="parTrans" cxnId="{B88DBAD3-9E5B-4A90-9567-42C833B4BEBB}">
      <dgm:prSet/>
      <dgm:spPr/>
      <dgm:t>
        <a:bodyPr/>
        <a:lstStyle/>
        <a:p>
          <a:endParaRPr lang="zh-CN" altLang="en-US"/>
        </a:p>
      </dgm:t>
    </dgm:pt>
    <dgm:pt modelId="{4656960E-4B84-4CB9-B5A2-8FAA26BE8E75}" type="sibTrans" cxnId="{B88DBAD3-9E5B-4A90-9567-42C833B4BEBB}">
      <dgm:prSet/>
      <dgm:spPr/>
      <dgm:t>
        <a:bodyPr/>
        <a:lstStyle/>
        <a:p>
          <a:endParaRPr lang="zh-CN" altLang="en-US"/>
        </a:p>
      </dgm:t>
    </dgm:pt>
    <dgm:pt modelId="{121CCF3D-4CA5-40B3-9089-694E92053DBE}">
      <dgm:prSet/>
      <dgm:spPr/>
      <dgm:t>
        <a:bodyPr/>
        <a:lstStyle/>
        <a:p>
          <a:r>
            <a:rPr lang="zh-CN" b="0" i="0"/>
            <a:t>（</a:t>
          </a:r>
          <a:r>
            <a:rPr lang="en-US" b="0" i="0"/>
            <a:t>1</a:t>
          </a:r>
          <a:r>
            <a:rPr lang="zh-CN" b="0" i="0"/>
            <a:t>）坚决遏制重特大安全事故；</a:t>
          </a:r>
          <a:endParaRPr lang="zh-CN"/>
        </a:p>
      </dgm:t>
    </dgm:pt>
    <dgm:pt modelId="{6CB9B0B9-8B64-44BA-A912-E901E0B219C9}" type="parTrans" cxnId="{888230F0-03B0-4515-9597-15355710D4DB}">
      <dgm:prSet/>
      <dgm:spPr/>
      <dgm:t>
        <a:bodyPr/>
        <a:lstStyle/>
        <a:p>
          <a:endParaRPr lang="zh-CN" altLang="en-US"/>
        </a:p>
      </dgm:t>
    </dgm:pt>
    <dgm:pt modelId="{A934244F-7D8E-4244-A87E-9184A0D9908D}" type="sibTrans" cxnId="{888230F0-03B0-4515-9597-15355710D4DB}">
      <dgm:prSet/>
      <dgm:spPr/>
      <dgm:t>
        <a:bodyPr/>
        <a:lstStyle/>
        <a:p>
          <a:endParaRPr lang="zh-CN" altLang="en-US"/>
        </a:p>
      </dgm:t>
    </dgm:pt>
    <dgm:pt modelId="{2845D98C-A236-48D2-9169-FAF9503715BA}">
      <dgm:prSet/>
      <dgm:spPr/>
      <dgm:t>
        <a:bodyPr/>
        <a:lstStyle/>
        <a:p>
          <a:r>
            <a:rPr lang="zh-CN" b="0" i="0"/>
            <a:t>（</a:t>
          </a:r>
          <a:r>
            <a:rPr lang="en-US" b="0" i="0"/>
            <a:t>2</a:t>
          </a:r>
          <a:r>
            <a:rPr lang="zh-CN" b="0" i="0"/>
            <a:t>）提升防灾减灾救灾能力；</a:t>
          </a:r>
          <a:endParaRPr lang="zh-CN"/>
        </a:p>
      </dgm:t>
    </dgm:pt>
    <dgm:pt modelId="{C6CF9B6F-B0A8-413F-BB7B-FB55172F3073}" type="parTrans" cxnId="{B1ED4EE2-301D-4A26-9D22-3E0590E1B653}">
      <dgm:prSet/>
      <dgm:spPr/>
      <dgm:t>
        <a:bodyPr/>
        <a:lstStyle/>
        <a:p>
          <a:endParaRPr lang="zh-CN" altLang="en-US"/>
        </a:p>
      </dgm:t>
    </dgm:pt>
    <dgm:pt modelId="{D730999F-A61E-4599-B571-5645C5EA7F19}" type="sibTrans" cxnId="{B1ED4EE2-301D-4A26-9D22-3E0590E1B653}">
      <dgm:prSet/>
      <dgm:spPr/>
      <dgm:t>
        <a:bodyPr/>
        <a:lstStyle/>
        <a:p>
          <a:endParaRPr lang="zh-CN" altLang="en-US"/>
        </a:p>
      </dgm:t>
    </dgm:pt>
    <dgm:pt modelId="{F27E72A6-F6F7-4550-B3AC-828B1F4091BB}">
      <dgm:prSet/>
      <dgm:spPr/>
      <dgm:t>
        <a:bodyPr/>
        <a:lstStyle/>
        <a:p>
          <a:r>
            <a:rPr kumimoji="1" lang="zh-CN" b="0" i="0"/>
            <a:t>（</a:t>
          </a:r>
          <a:r>
            <a:rPr kumimoji="1" lang="en-US" b="0" i="0"/>
            <a:t>3</a:t>
          </a:r>
          <a:r>
            <a:rPr kumimoji="1" lang="zh-CN" b="0" i="0"/>
            <a:t>）加快建设社会防控体系：治安网络、防控网络</a:t>
          </a:r>
          <a:endParaRPr lang="zh-CN"/>
        </a:p>
      </dgm:t>
    </dgm:pt>
    <dgm:pt modelId="{4BBB3D3D-BABB-4791-AAF0-91EAE13DBBCA}" type="parTrans" cxnId="{20E584C9-4FAC-41C3-A9DC-FD8C79DA44EC}">
      <dgm:prSet/>
      <dgm:spPr/>
      <dgm:t>
        <a:bodyPr/>
        <a:lstStyle/>
        <a:p>
          <a:endParaRPr lang="zh-CN" altLang="en-US"/>
        </a:p>
      </dgm:t>
    </dgm:pt>
    <dgm:pt modelId="{AC09173D-3DD4-4AD6-AE4E-A236E34E542F}" type="sibTrans" cxnId="{20E584C9-4FAC-41C3-A9DC-FD8C79DA44EC}">
      <dgm:prSet/>
      <dgm:spPr/>
      <dgm:t>
        <a:bodyPr/>
        <a:lstStyle/>
        <a:p>
          <a:endParaRPr lang="zh-CN" altLang="en-US"/>
        </a:p>
      </dgm:t>
    </dgm:pt>
    <dgm:pt modelId="{FE017360-5C43-4B56-81EF-D692F819F55E}" type="pres">
      <dgm:prSet presAssocID="{FAECFEB6-20C8-4738-A2DD-1AC6373240CE}" presName="linear" presStyleCnt="0">
        <dgm:presLayoutVars>
          <dgm:animLvl val="lvl"/>
          <dgm:resizeHandles val="exact"/>
        </dgm:presLayoutVars>
      </dgm:prSet>
      <dgm:spPr/>
    </dgm:pt>
    <dgm:pt modelId="{59C092A4-CE88-497F-AC0F-B80F4627D633}" type="pres">
      <dgm:prSet presAssocID="{06307414-38CA-448F-A207-ADB40A9FC4AF}" presName="parentText" presStyleLbl="node1" presStyleIdx="0" presStyleCnt="8">
        <dgm:presLayoutVars>
          <dgm:chMax val="0"/>
          <dgm:bulletEnabled val="1"/>
        </dgm:presLayoutVars>
      </dgm:prSet>
      <dgm:spPr/>
    </dgm:pt>
    <dgm:pt modelId="{E8FACD65-FB5B-44A6-9CAF-B2805188A18C}" type="pres">
      <dgm:prSet presAssocID="{0299AFFB-2970-4776-80FE-022E8A15CF99}" presName="spacer" presStyleCnt="0"/>
      <dgm:spPr/>
    </dgm:pt>
    <dgm:pt modelId="{58AC3541-1ABA-4A68-B176-E587868DA055}" type="pres">
      <dgm:prSet presAssocID="{54379E6C-4403-4321-A356-C3D488992351}" presName="parentText" presStyleLbl="node1" presStyleIdx="1" presStyleCnt="8">
        <dgm:presLayoutVars>
          <dgm:chMax val="0"/>
          <dgm:bulletEnabled val="1"/>
        </dgm:presLayoutVars>
      </dgm:prSet>
      <dgm:spPr/>
    </dgm:pt>
    <dgm:pt modelId="{78C7D475-A898-43A8-8867-1DB047A42AE2}" type="pres">
      <dgm:prSet presAssocID="{0C4D4519-027D-44F6-8D14-D6A5E18F1A60}" presName="spacer" presStyleCnt="0"/>
      <dgm:spPr/>
    </dgm:pt>
    <dgm:pt modelId="{5DD2B416-57C4-42CC-9D9E-74CCDC265027}" type="pres">
      <dgm:prSet presAssocID="{525488AE-8250-45B9-9AB2-7A1C19C8B8E1}" presName="parentText" presStyleLbl="node1" presStyleIdx="2" presStyleCnt="8">
        <dgm:presLayoutVars>
          <dgm:chMax val="0"/>
          <dgm:bulletEnabled val="1"/>
        </dgm:presLayoutVars>
      </dgm:prSet>
      <dgm:spPr/>
    </dgm:pt>
    <dgm:pt modelId="{E059A0CB-5253-4408-A992-9860E0FEC993}" type="pres">
      <dgm:prSet presAssocID="{7E0E25AE-C7B9-4FB7-B81B-DCD8E435AA60}" presName="spacer" presStyleCnt="0"/>
      <dgm:spPr/>
    </dgm:pt>
    <dgm:pt modelId="{77C3D596-030C-4EF8-836C-5DE66AF96C50}" type="pres">
      <dgm:prSet presAssocID="{8F17FDC0-C22E-4D76-A473-6F7A3269C55C}" presName="parentText" presStyleLbl="node1" presStyleIdx="3" presStyleCnt="8">
        <dgm:presLayoutVars>
          <dgm:chMax val="0"/>
          <dgm:bulletEnabled val="1"/>
        </dgm:presLayoutVars>
      </dgm:prSet>
      <dgm:spPr/>
    </dgm:pt>
    <dgm:pt modelId="{82DE75B0-6427-43FE-AE50-2DA37EB668D3}" type="pres">
      <dgm:prSet presAssocID="{25375206-C535-49DE-9C8E-161009BB83EC}" presName="spacer" presStyleCnt="0"/>
      <dgm:spPr/>
    </dgm:pt>
    <dgm:pt modelId="{ABB44A04-1E79-4E56-B1BA-347BB3BBA27E}" type="pres">
      <dgm:prSet presAssocID="{4D0D0B5E-2673-4C4C-AC43-3E658C362B9E}" presName="parentText" presStyleLbl="node1" presStyleIdx="4" presStyleCnt="8" custLinFactNeighborY="-2830">
        <dgm:presLayoutVars>
          <dgm:chMax val="0"/>
          <dgm:bulletEnabled val="1"/>
        </dgm:presLayoutVars>
      </dgm:prSet>
      <dgm:spPr/>
    </dgm:pt>
    <dgm:pt modelId="{981A2747-C16A-47CA-B10A-40263D140FD3}" type="pres">
      <dgm:prSet presAssocID="{4656960E-4B84-4CB9-B5A2-8FAA26BE8E75}" presName="spacer" presStyleCnt="0"/>
      <dgm:spPr/>
    </dgm:pt>
    <dgm:pt modelId="{8C3297FC-4938-429F-83DE-FC067795B79D}" type="pres">
      <dgm:prSet presAssocID="{121CCF3D-4CA5-40B3-9089-694E92053DBE}" presName="parentText" presStyleLbl="node1" presStyleIdx="5" presStyleCnt="8">
        <dgm:presLayoutVars>
          <dgm:chMax val="0"/>
          <dgm:bulletEnabled val="1"/>
        </dgm:presLayoutVars>
      </dgm:prSet>
      <dgm:spPr/>
    </dgm:pt>
    <dgm:pt modelId="{D9EDF71E-5385-405A-9121-6AA70D9AE42F}" type="pres">
      <dgm:prSet presAssocID="{A934244F-7D8E-4244-A87E-9184A0D9908D}" presName="spacer" presStyleCnt="0"/>
      <dgm:spPr/>
    </dgm:pt>
    <dgm:pt modelId="{166D3C8B-8105-4A69-AFDF-A53B6F3CDA01}" type="pres">
      <dgm:prSet presAssocID="{2845D98C-A236-48D2-9169-FAF9503715BA}" presName="parentText" presStyleLbl="node1" presStyleIdx="6" presStyleCnt="8">
        <dgm:presLayoutVars>
          <dgm:chMax val="0"/>
          <dgm:bulletEnabled val="1"/>
        </dgm:presLayoutVars>
      </dgm:prSet>
      <dgm:spPr/>
    </dgm:pt>
    <dgm:pt modelId="{C84A3C07-F971-4C5B-B051-809656F457EB}" type="pres">
      <dgm:prSet presAssocID="{D730999F-A61E-4599-B571-5645C5EA7F19}" presName="spacer" presStyleCnt="0"/>
      <dgm:spPr/>
    </dgm:pt>
    <dgm:pt modelId="{EA074415-E188-4E29-8B1A-3A6934A88E6C}" type="pres">
      <dgm:prSet presAssocID="{F27E72A6-F6F7-4550-B3AC-828B1F4091BB}" presName="parentText" presStyleLbl="node1" presStyleIdx="7" presStyleCnt="8">
        <dgm:presLayoutVars>
          <dgm:chMax val="0"/>
          <dgm:bulletEnabled val="1"/>
        </dgm:presLayoutVars>
      </dgm:prSet>
      <dgm:spPr/>
    </dgm:pt>
  </dgm:ptLst>
  <dgm:cxnLst>
    <dgm:cxn modelId="{D80DC60E-CD6D-4020-8B08-67E6E49F2D01}" type="presOf" srcId="{8F17FDC0-C22E-4D76-A473-6F7A3269C55C}" destId="{77C3D596-030C-4EF8-836C-5DE66AF96C50}" srcOrd="0" destOrd="0" presId="urn:microsoft.com/office/officeart/2005/8/layout/vList2"/>
    <dgm:cxn modelId="{E3205419-1191-41A3-8FAF-597753989912}" type="presOf" srcId="{525488AE-8250-45B9-9AB2-7A1C19C8B8E1}" destId="{5DD2B416-57C4-42CC-9D9E-74CCDC265027}" srcOrd="0" destOrd="0" presId="urn:microsoft.com/office/officeart/2005/8/layout/vList2"/>
    <dgm:cxn modelId="{83A6C726-E018-4169-BABB-493775A5F728}" type="presOf" srcId="{06307414-38CA-448F-A207-ADB40A9FC4AF}" destId="{59C092A4-CE88-497F-AC0F-B80F4627D633}" srcOrd="0" destOrd="0" presId="urn:microsoft.com/office/officeart/2005/8/layout/vList2"/>
    <dgm:cxn modelId="{56FA9B2E-5795-4486-AE26-23DC5C5FA563}" srcId="{FAECFEB6-20C8-4738-A2DD-1AC6373240CE}" destId="{8F17FDC0-C22E-4D76-A473-6F7A3269C55C}" srcOrd="3" destOrd="0" parTransId="{7F1E0060-E37A-4828-84FB-1C497D2EC4F8}" sibTransId="{25375206-C535-49DE-9C8E-161009BB83EC}"/>
    <dgm:cxn modelId="{BA6FBE32-2F38-4C26-9A65-D3605592ADDE}" type="presOf" srcId="{FAECFEB6-20C8-4738-A2DD-1AC6373240CE}" destId="{FE017360-5C43-4B56-81EF-D692F819F55E}" srcOrd="0" destOrd="0" presId="urn:microsoft.com/office/officeart/2005/8/layout/vList2"/>
    <dgm:cxn modelId="{24D50C46-7FB6-4849-BB3C-89909EF6D0D7}" type="presOf" srcId="{2845D98C-A236-48D2-9169-FAF9503715BA}" destId="{166D3C8B-8105-4A69-AFDF-A53B6F3CDA01}" srcOrd="0" destOrd="0" presId="urn:microsoft.com/office/officeart/2005/8/layout/vList2"/>
    <dgm:cxn modelId="{DBE20575-5371-4E2A-B509-593CD637D360}" type="presOf" srcId="{4D0D0B5E-2673-4C4C-AC43-3E658C362B9E}" destId="{ABB44A04-1E79-4E56-B1BA-347BB3BBA27E}" srcOrd="0" destOrd="0" presId="urn:microsoft.com/office/officeart/2005/8/layout/vList2"/>
    <dgm:cxn modelId="{9436608D-EA26-437E-A6BC-53A599D8820D}" type="presOf" srcId="{F27E72A6-F6F7-4550-B3AC-828B1F4091BB}" destId="{EA074415-E188-4E29-8B1A-3A6934A88E6C}" srcOrd="0" destOrd="0" presId="urn:microsoft.com/office/officeart/2005/8/layout/vList2"/>
    <dgm:cxn modelId="{0DBA9BA7-65B2-4D16-B246-1D97058F0A12}" srcId="{FAECFEB6-20C8-4738-A2DD-1AC6373240CE}" destId="{54379E6C-4403-4321-A356-C3D488992351}" srcOrd="1" destOrd="0" parTransId="{76BE3378-96F8-4E2A-8A6B-5994E43561BF}" sibTransId="{0C4D4519-027D-44F6-8D14-D6A5E18F1A60}"/>
    <dgm:cxn modelId="{FA4884B0-30C1-4B5C-955F-F97F4284FA5A}" srcId="{FAECFEB6-20C8-4738-A2DD-1AC6373240CE}" destId="{525488AE-8250-45B9-9AB2-7A1C19C8B8E1}" srcOrd="2" destOrd="0" parTransId="{720B638D-4316-4FC2-A57E-3C3A3E4C968C}" sibTransId="{7E0E25AE-C7B9-4FB7-B81B-DCD8E435AA60}"/>
    <dgm:cxn modelId="{20E584C9-4FAC-41C3-A9DC-FD8C79DA44EC}" srcId="{FAECFEB6-20C8-4738-A2DD-1AC6373240CE}" destId="{F27E72A6-F6F7-4550-B3AC-828B1F4091BB}" srcOrd="7" destOrd="0" parTransId="{4BBB3D3D-BABB-4791-AAF0-91EAE13DBBCA}" sibTransId="{AC09173D-3DD4-4AD6-AE4E-A236E34E542F}"/>
    <dgm:cxn modelId="{B88DBAD3-9E5B-4A90-9567-42C833B4BEBB}" srcId="{FAECFEB6-20C8-4738-A2DD-1AC6373240CE}" destId="{4D0D0B5E-2673-4C4C-AC43-3E658C362B9E}" srcOrd="4" destOrd="0" parTransId="{23B784AB-F73E-4FD1-8D6F-45236E9D232A}" sibTransId="{4656960E-4B84-4CB9-B5A2-8FAA26BE8E75}"/>
    <dgm:cxn modelId="{49D21ADD-DD8E-490F-9B0E-371936B84809}" srcId="{FAECFEB6-20C8-4738-A2DD-1AC6373240CE}" destId="{06307414-38CA-448F-A207-ADB40A9FC4AF}" srcOrd="0" destOrd="0" parTransId="{DCB35748-58C1-4C9A-B877-EBD63B417F97}" sibTransId="{0299AFFB-2970-4776-80FE-022E8A15CF99}"/>
    <dgm:cxn modelId="{B1ED4EE2-301D-4A26-9D22-3E0590E1B653}" srcId="{FAECFEB6-20C8-4738-A2DD-1AC6373240CE}" destId="{2845D98C-A236-48D2-9169-FAF9503715BA}" srcOrd="6" destOrd="0" parTransId="{C6CF9B6F-B0A8-413F-BB7B-FB55172F3073}" sibTransId="{D730999F-A61E-4599-B571-5645C5EA7F19}"/>
    <dgm:cxn modelId="{52BB40E9-896D-410E-A320-6017654B31B9}" type="presOf" srcId="{121CCF3D-4CA5-40B3-9089-694E92053DBE}" destId="{8C3297FC-4938-429F-83DE-FC067795B79D}" srcOrd="0" destOrd="0" presId="urn:microsoft.com/office/officeart/2005/8/layout/vList2"/>
    <dgm:cxn modelId="{888230F0-03B0-4515-9597-15355710D4DB}" srcId="{FAECFEB6-20C8-4738-A2DD-1AC6373240CE}" destId="{121CCF3D-4CA5-40B3-9089-694E92053DBE}" srcOrd="5" destOrd="0" parTransId="{6CB9B0B9-8B64-44BA-A912-E901E0B219C9}" sibTransId="{A934244F-7D8E-4244-A87E-9184A0D9908D}"/>
    <dgm:cxn modelId="{F8E8CAF9-E23B-4BCE-ABD0-95984C8E3F8C}" type="presOf" srcId="{54379E6C-4403-4321-A356-C3D488992351}" destId="{58AC3541-1ABA-4A68-B176-E587868DA055}" srcOrd="0" destOrd="0" presId="urn:microsoft.com/office/officeart/2005/8/layout/vList2"/>
    <dgm:cxn modelId="{54E92DA4-67C6-4FBB-B46E-84A94D54C6AE}" type="presParOf" srcId="{FE017360-5C43-4B56-81EF-D692F819F55E}" destId="{59C092A4-CE88-497F-AC0F-B80F4627D633}" srcOrd="0" destOrd="0" presId="urn:microsoft.com/office/officeart/2005/8/layout/vList2"/>
    <dgm:cxn modelId="{A7872ACD-F0B2-4E9D-93C5-A4F80D642D21}" type="presParOf" srcId="{FE017360-5C43-4B56-81EF-D692F819F55E}" destId="{E8FACD65-FB5B-44A6-9CAF-B2805188A18C}" srcOrd="1" destOrd="0" presId="urn:microsoft.com/office/officeart/2005/8/layout/vList2"/>
    <dgm:cxn modelId="{49CA44B9-7C08-4A25-81B5-CC30CA999495}" type="presParOf" srcId="{FE017360-5C43-4B56-81EF-D692F819F55E}" destId="{58AC3541-1ABA-4A68-B176-E587868DA055}" srcOrd="2" destOrd="0" presId="urn:microsoft.com/office/officeart/2005/8/layout/vList2"/>
    <dgm:cxn modelId="{C592CE68-90AB-4645-B136-B931BC69FAFA}" type="presParOf" srcId="{FE017360-5C43-4B56-81EF-D692F819F55E}" destId="{78C7D475-A898-43A8-8867-1DB047A42AE2}" srcOrd="3" destOrd="0" presId="urn:microsoft.com/office/officeart/2005/8/layout/vList2"/>
    <dgm:cxn modelId="{F2551695-969A-44E9-B1D6-8504E507601A}" type="presParOf" srcId="{FE017360-5C43-4B56-81EF-D692F819F55E}" destId="{5DD2B416-57C4-42CC-9D9E-74CCDC265027}" srcOrd="4" destOrd="0" presId="urn:microsoft.com/office/officeart/2005/8/layout/vList2"/>
    <dgm:cxn modelId="{BC578D84-C464-4D52-8935-AAFAF3E11809}" type="presParOf" srcId="{FE017360-5C43-4B56-81EF-D692F819F55E}" destId="{E059A0CB-5253-4408-A992-9860E0FEC993}" srcOrd="5" destOrd="0" presId="urn:microsoft.com/office/officeart/2005/8/layout/vList2"/>
    <dgm:cxn modelId="{B1F59E96-5502-4A8E-837C-B45F1C80A56B}" type="presParOf" srcId="{FE017360-5C43-4B56-81EF-D692F819F55E}" destId="{77C3D596-030C-4EF8-836C-5DE66AF96C50}" srcOrd="6" destOrd="0" presId="urn:microsoft.com/office/officeart/2005/8/layout/vList2"/>
    <dgm:cxn modelId="{D2FDF72A-2E16-4B76-ACAB-ACC94C540548}" type="presParOf" srcId="{FE017360-5C43-4B56-81EF-D692F819F55E}" destId="{82DE75B0-6427-43FE-AE50-2DA37EB668D3}" srcOrd="7" destOrd="0" presId="urn:microsoft.com/office/officeart/2005/8/layout/vList2"/>
    <dgm:cxn modelId="{D03F9EC3-A856-46E8-8BAB-09736D701F1D}" type="presParOf" srcId="{FE017360-5C43-4B56-81EF-D692F819F55E}" destId="{ABB44A04-1E79-4E56-B1BA-347BB3BBA27E}" srcOrd="8" destOrd="0" presId="urn:microsoft.com/office/officeart/2005/8/layout/vList2"/>
    <dgm:cxn modelId="{41C6F750-D09A-471B-AF95-E9618DE95D44}" type="presParOf" srcId="{FE017360-5C43-4B56-81EF-D692F819F55E}" destId="{981A2747-C16A-47CA-B10A-40263D140FD3}" srcOrd="9" destOrd="0" presId="urn:microsoft.com/office/officeart/2005/8/layout/vList2"/>
    <dgm:cxn modelId="{F9686CE5-9F0B-4E30-85FF-613D80205C97}" type="presParOf" srcId="{FE017360-5C43-4B56-81EF-D692F819F55E}" destId="{8C3297FC-4938-429F-83DE-FC067795B79D}" srcOrd="10" destOrd="0" presId="urn:microsoft.com/office/officeart/2005/8/layout/vList2"/>
    <dgm:cxn modelId="{EA0B53C8-C532-4E26-A85B-1BA1B5713048}" type="presParOf" srcId="{FE017360-5C43-4B56-81EF-D692F819F55E}" destId="{D9EDF71E-5385-405A-9121-6AA70D9AE42F}" srcOrd="11" destOrd="0" presId="urn:microsoft.com/office/officeart/2005/8/layout/vList2"/>
    <dgm:cxn modelId="{1975B905-2C70-4969-AB20-C1A54C13043A}" type="presParOf" srcId="{FE017360-5C43-4B56-81EF-D692F819F55E}" destId="{166D3C8B-8105-4A69-AFDF-A53B6F3CDA01}" srcOrd="12" destOrd="0" presId="urn:microsoft.com/office/officeart/2005/8/layout/vList2"/>
    <dgm:cxn modelId="{7BCBC482-E028-4CAD-93A6-8093021A5B75}" type="presParOf" srcId="{FE017360-5C43-4B56-81EF-D692F819F55E}" destId="{C84A3C07-F971-4C5B-B051-809656F457EB}" srcOrd="13" destOrd="0" presId="urn:microsoft.com/office/officeart/2005/8/layout/vList2"/>
    <dgm:cxn modelId="{1F99987C-2DE0-42A9-8C87-665AF0FEA39A}" type="presParOf" srcId="{FE017360-5C43-4B56-81EF-D692F819F55E}" destId="{EA074415-E188-4E29-8B1A-3A6934A88E6C}"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C5ABB8-6C99-4581-B6A8-E501689BDA0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zh-CN" altLang="en-US"/>
        </a:p>
      </dgm:t>
    </dgm:pt>
    <dgm:pt modelId="{CF238C00-47CD-49BE-903D-B66113F7C84A}">
      <dgm:prSet/>
      <dgm:spPr/>
      <dgm:t>
        <a:bodyPr/>
        <a:lstStyle/>
        <a:p>
          <a:r>
            <a:rPr lang="en-US" b="0" i="0"/>
            <a:t>3</a:t>
          </a:r>
          <a:r>
            <a:rPr lang="zh-CN" b="0" i="0"/>
            <a:t>、加强社会心理服务体系建设：</a:t>
          </a:r>
          <a:endParaRPr lang="zh-CN"/>
        </a:p>
      </dgm:t>
    </dgm:pt>
    <dgm:pt modelId="{5C6899A5-D668-4949-AB9E-573106E09D88}" type="parTrans" cxnId="{652BB1DF-0098-4A56-907F-8D4F8BF12E8E}">
      <dgm:prSet/>
      <dgm:spPr/>
      <dgm:t>
        <a:bodyPr/>
        <a:lstStyle/>
        <a:p>
          <a:endParaRPr lang="zh-CN" altLang="en-US"/>
        </a:p>
      </dgm:t>
    </dgm:pt>
    <dgm:pt modelId="{6A54C1EF-A37D-4C5D-A2D8-BDEDEDFB2834}" type="sibTrans" cxnId="{652BB1DF-0098-4A56-907F-8D4F8BF12E8E}">
      <dgm:prSet/>
      <dgm:spPr/>
      <dgm:t>
        <a:bodyPr/>
        <a:lstStyle/>
        <a:p>
          <a:endParaRPr lang="zh-CN" altLang="en-US"/>
        </a:p>
      </dgm:t>
    </dgm:pt>
    <dgm:pt modelId="{CE00DCBE-6714-4085-9477-128395A50943}">
      <dgm:prSet/>
      <dgm:spPr/>
      <dgm:t>
        <a:bodyPr/>
        <a:lstStyle/>
        <a:p>
          <a:r>
            <a:rPr lang="zh-CN" b="0" i="0"/>
            <a:t>（</a:t>
          </a:r>
          <a:r>
            <a:rPr lang="en-US" b="0" i="0"/>
            <a:t>1</a:t>
          </a:r>
          <a:r>
            <a:rPr lang="zh-CN" b="0" i="0"/>
            <a:t>）公民道德建设；</a:t>
          </a:r>
          <a:endParaRPr lang="zh-CN"/>
        </a:p>
      </dgm:t>
    </dgm:pt>
    <dgm:pt modelId="{7A15922D-DECB-4E08-97B0-63111EC700C4}" type="parTrans" cxnId="{E9AB3D3C-5189-4F71-81AA-60B2C2DC392B}">
      <dgm:prSet/>
      <dgm:spPr/>
      <dgm:t>
        <a:bodyPr/>
        <a:lstStyle/>
        <a:p>
          <a:endParaRPr lang="zh-CN" altLang="en-US"/>
        </a:p>
      </dgm:t>
    </dgm:pt>
    <dgm:pt modelId="{B7FC7644-E158-4443-8CD1-3F228C75F44B}" type="sibTrans" cxnId="{E9AB3D3C-5189-4F71-81AA-60B2C2DC392B}">
      <dgm:prSet/>
      <dgm:spPr/>
      <dgm:t>
        <a:bodyPr/>
        <a:lstStyle/>
        <a:p>
          <a:endParaRPr lang="zh-CN" altLang="en-US"/>
        </a:p>
      </dgm:t>
    </dgm:pt>
    <dgm:pt modelId="{19A210F4-E8C6-4EFF-815B-49B909B5E164}">
      <dgm:prSet/>
      <dgm:spPr/>
      <dgm:t>
        <a:bodyPr/>
        <a:lstStyle/>
        <a:p>
          <a:r>
            <a:rPr lang="zh-CN" b="0" i="0"/>
            <a:t>（</a:t>
          </a:r>
          <a:r>
            <a:rPr lang="en-US" b="0" i="0"/>
            <a:t>2</a:t>
          </a:r>
          <a:r>
            <a:rPr lang="zh-CN" b="0" i="0"/>
            <a:t>）社会心理服务体系；</a:t>
          </a:r>
          <a:endParaRPr lang="zh-CN"/>
        </a:p>
      </dgm:t>
    </dgm:pt>
    <dgm:pt modelId="{1C723C23-B03D-42E3-B594-20B7871A5473}" type="parTrans" cxnId="{2039DF0D-E837-40A7-85FA-F6E823635AC1}">
      <dgm:prSet/>
      <dgm:spPr/>
      <dgm:t>
        <a:bodyPr/>
        <a:lstStyle/>
        <a:p>
          <a:endParaRPr lang="zh-CN" altLang="en-US"/>
        </a:p>
      </dgm:t>
    </dgm:pt>
    <dgm:pt modelId="{63A19593-AB13-45F7-A72D-8453B429CCA8}" type="sibTrans" cxnId="{2039DF0D-E837-40A7-85FA-F6E823635AC1}">
      <dgm:prSet/>
      <dgm:spPr/>
      <dgm:t>
        <a:bodyPr/>
        <a:lstStyle/>
        <a:p>
          <a:endParaRPr lang="zh-CN" altLang="en-US"/>
        </a:p>
      </dgm:t>
    </dgm:pt>
    <dgm:pt modelId="{0B05F24E-2208-41E5-8BDE-598217E86FC9}">
      <dgm:prSet/>
      <dgm:spPr/>
      <dgm:t>
        <a:bodyPr/>
        <a:lstStyle/>
        <a:p>
          <a:r>
            <a:rPr lang="zh-CN" b="0" i="0"/>
            <a:t>（</a:t>
          </a:r>
          <a:r>
            <a:rPr lang="en-US" b="0" i="0"/>
            <a:t>3</a:t>
          </a:r>
          <a:r>
            <a:rPr lang="zh-CN" b="0" i="0"/>
            <a:t>）思想政治建设。</a:t>
          </a:r>
          <a:endParaRPr lang="zh-CN"/>
        </a:p>
      </dgm:t>
    </dgm:pt>
    <dgm:pt modelId="{53CF0E81-42A7-403C-93D8-E7A07EC32F2B}" type="parTrans" cxnId="{0703A79C-5710-4810-A1F5-1EBDBBEA10F3}">
      <dgm:prSet/>
      <dgm:spPr/>
      <dgm:t>
        <a:bodyPr/>
        <a:lstStyle/>
        <a:p>
          <a:endParaRPr lang="zh-CN" altLang="en-US"/>
        </a:p>
      </dgm:t>
    </dgm:pt>
    <dgm:pt modelId="{FA185F6D-9BCA-4962-92CD-5C8E099652C5}" type="sibTrans" cxnId="{0703A79C-5710-4810-A1F5-1EBDBBEA10F3}">
      <dgm:prSet/>
      <dgm:spPr/>
      <dgm:t>
        <a:bodyPr/>
        <a:lstStyle/>
        <a:p>
          <a:endParaRPr lang="zh-CN" altLang="en-US"/>
        </a:p>
      </dgm:t>
    </dgm:pt>
    <dgm:pt modelId="{E3F59F48-2D8E-418C-9FF9-14162DAB4D51}">
      <dgm:prSet/>
      <dgm:spPr/>
      <dgm:t>
        <a:bodyPr/>
        <a:lstStyle/>
        <a:p>
          <a:r>
            <a:rPr lang="en-US" b="0" i="0"/>
            <a:t>4</a:t>
          </a:r>
          <a:r>
            <a:rPr lang="zh-CN" b="0" i="0"/>
            <a:t>、加强社区治理体系建设：</a:t>
          </a:r>
          <a:endParaRPr lang="zh-CN"/>
        </a:p>
      </dgm:t>
    </dgm:pt>
    <dgm:pt modelId="{56B89AD4-C73B-44BD-BC80-508350CD1936}" type="parTrans" cxnId="{5C139072-AFBC-4F23-8B80-AF77F9288A29}">
      <dgm:prSet/>
      <dgm:spPr/>
      <dgm:t>
        <a:bodyPr/>
        <a:lstStyle/>
        <a:p>
          <a:endParaRPr lang="zh-CN" altLang="en-US"/>
        </a:p>
      </dgm:t>
    </dgm:pt>
    <dgm:pt modelId="{E3823646-5B40-47FF-A93A-23C07F044A37}" type="sibTrans" cxnId="{5C139072-AFBC-4F23-8B80-AF77F9288A29}">
      <dgm:prSet/>
      <dgm:spPr/>
      <dgm:t>
        <a:bodyPr/>
        <a:lstStyle/>
        <a:p>
          <a:endParaRPr lang="zh-CN" altLang="en-US"/>
        </a:p>
      </dgm:t>
    </dgm:pt>
    <dgm:pt modelId="{7EE80138-BA19-4583-AB2E-36F26F882C91}">
      <dgm:prSet/>
      <dgm:spPr/>
      <dgm:t>
        <a:bodyPr/>
        <a:lstStyle/>
        <a:p>
          <a:r>
            <a:rPr lang="zh-CN" b="0" i="0"/>
            <a:t>（</a:t>
          </a:r>
          <a:r>
            <a:rPr lang="en-US" b="0" i="0"/>
            <a:t>1</a:t>
          </a:r>
          <a:r>
            <a:rPr lang="zh-CN" b="0" i="0"/>
            <a:t>）推动社会治理重心向基层下移：最后一公里，街长。</a:t>
          </a:r>
          <a:endParaRPr lang="zh-CN"/>
        </a:p>
      </dgm:t>
    </dgm:pt>
    <dgm:pt modelId="{EDE0E3E1-D008-48DB-AB01-8B11F7B5B757}" type="parTrans" cxnId="{907F08F9-8CF1-4198-B14F-03A2A5FEF3FA}">
      <dgm:prSet/>
      <dgm:spPr/>
      <dgm:t>
        <a:bodyPr/>
        <a:lstStyle/>
        <a:p>
          <a:endParaRPr lang="zh-CN" altLang="en-US"/>
        </a:p>
      </dgm:t>
    </dgm:pt>
    <dgm:pt modelId="{BD3DA9CD-DDCE-46A8-A53E-FBA4882CD9AB}" type="sibTrans" cxnId="{907F08F9-8CF1-4198-B14F-03A2A5FEF3FA}">
      <dgm:prSet/>
      <dgm:spPr/>
      <dgm:t>
        <a:bodyPr/>
        <a:lstStyle/>
        <a:p>
          <a:endParaRPr lang="zh-CN" altLang="en-US"/>
        </a:p>
      </dgm:t>
    </dgm:pt>
    <dgm:pt modelId="{55654D1A-015C-4DE2-AA48-02E8FAD5B4BA}">
      <dgm:prSet/>
      <dgm:spPr/>
      <dgm:t>
        <a:bodyPr/>
        <a:lstStyle/>
        <a:p>
          <a:r>
            <a:rPr lang="zh-CN" b="0" i="0"/>
            <a:t>（</a:t>
          </a:r>
          <a:r>
            <a:rPr lang="en-US" b="0" i="0"/>
            <a:t>2</a:t>
          </a:r>
          <a:r>
            <a:rPr lang="zh-CN" b="0" i="0"/>
            <a:t>）发挥社会组织作用</a:t>
          </a:r>
          <a:endParaRPr lang="zh-CN"/>
        </a:p>
      </dgm:t>
    </dgm:pt>
    <dgm:pt modelId="{5088F05C-E6CC-4B33-B746-B455A4DDE9BF}" type="parTrans" cxnId="{FBA65AAE-6093-4C89-AED1-DA43AC7ABAB0}">
      <dgm:prSet/>
      <dgm:spPr/>
      <dgm:t>
        <a:bodyPr/>
        <a:lstStyle/>
        <a:p>
          <a:endParaRPr lang="zh-CN" altLang="en-US"/>
        </a:p>
      </dgm:t>
    </dgm:pt>
    <dgm:pt modelId="{F8F67E33-F91C-495B-A1CF-250D367A906C}" type="sibTrans" cxnId="{FBA65AAE-6093-4C89-AED1-DA43AC7ABAB0}">
      <dgm:prSet/>
      <dgm:spPr/>
      <dgm:t>
        <a:bodyPr/>
        <a:lstStyle/>
        <a:p>
          <a:endParaRPr lang="zh-CN" altLang="en-US"/>
        </a:p>
      </dgm:t>
    </dgm:pt>
    <dgm:pt modelId="{DF40D688-929C-41B1-A7AD-FBBABD931F8A}">
      <dgm:prSet/>
      <dgm:spPr/>
      <dgm:t>
        <a:bodyPr/>
        <a:lstStyle/>
        <a:p>
          <a:r>
            <a:rPr lang="zh-CN" b="0" i="0"/>
            <a:t>（</a:t>
          </a:r>
          <a:r>
            <a:rPr lang="en-US" b="0" i="0"/>
            <a:t>3</a:t>
          </a:r>
          <a:r>
            <a:rPr lang="zh-CN" b="0" i="0"/>
            <a:t>）实现政府治理和社会调节、居民自治良性互动。</a:t>
          </a:r>
          <a:endParaRPr lang="zh-CN"/>
        </a:p>
      </dgm:t>
    </dgm:pt>
    <dgm:pt modelId="{625B2A30-102D-44AF-AE36-DF7866A37D34}" type="parTrans" cxnId="{E8847999-005F-4F2F-AA44-3C0452805E99}">
      <dgm:prSet/>
      <dgm:spPr/>
      <dgm:t>
        <a:bodyPr/>
        <a:lstStyle/>
        <a:p>
          <a:endParaRPr lang="zh-CN" altLang="en-US"/>
        </a:p>
      </dgm:t>
    </dgm:pt>
    <dgm:pt modelId="{D0DB074C-281A-4E8B-9A92-BA7D7F4FCA3F}" type="sibTrans" cxnId="{E8847999-005F-4F2F-AA44-3C0452805E99}">
      <dgm:prSet/>
      <dgm:spPr/>
      <dgm:t>
        <a:bodyPr/>
        <a:lstStyle/>
        <a:p>
          <a:endParaRPr lang="zh-CN" altLang="en-US"/>
        </a:p>
      </dgm:t>
    </dgm:pt>
    <dgm:pt modelId="{AA03AC5A-AD17-4D90-915E-F8850D68E6C1}" type="pres">
      <dgm:prSet presAssocID="{FCC5ABB8-6C99-4581-B6A8-E501689BDA05}" presName="linear" presStyleCnt="0">
        <dgm:presLayoutVars>
          <dgm:animLvl val="lvl"/>
          <dgm:resizeHandles val="exact"/>
        </dgm:presLayoutVars>
      </dgm:prSet>
      <dgm:spPr/>
    </dgm:pt>
    <dgm:pt modelId="{147505D4-D295-4713-AF50-B0762DD6D7D5}" type="pres">
      <dgm:prSet presAssocID="{CF238C00-47CD-49BE-903D-B66113F7C84A}" presName="parentText" presStyleLbl="node1" presStyleIdx="0" presStyleCnt="8" custLinFactY="-6491" custLinFactNeighborX="1122" custLinFactNeighborY="-100000">
        <dgm:presLayoutVars>
          <dgm:chMax val="0"/>
          <dgm:bulletEnabled val="1"/>
        </dgm:presLayoutVars>
      </dgm:prSet>
      <dgm:spPr/>
    </dgm:pt>
    <dgm:pt modelId="{F71F60D7-39BE-450A-8797-6DBF16E41548}" type="pres">
      <dgm:prSet presAssocID="{6A54C1EF-A37D-4C5D-A2D8-BDEDEDFB2834}" presName="spacer" presStyleCnt="0"/>
      <dgm:spPr/>
    </dgm:pt>
    <dgm:pt modelId="{DE721ACF-22EC-4D21-A7F9-E9E6A80DDD9E}" type="pres">
      <dgm:prSet presAssocID="{CE00DCBE-6714-4085-9477-128395A50943}" presName="parentText" presStyleLbl="node1" presStyleIdx="1" presStyleCnt="8">
        <dgm:presLayoutVars>
          <dgm:chMax val="0"/>
          <dgm:bulletEnabled val="1"/>
        </dgm:presLayoutVars>
      </dgm:prSet>
      <dgm:spPr/>
    </dgm:pt>
    <dgm:pt modelId="{95D949F2-9214-4BDD-B204-033B2DAE6EE4}" type="pres">
      <dgm:prSet presAssocID="{B7FC7644-E158-4443-8CD1-3F228C75F44B}" presName="spacer" presStyleCnt="0"/>
      <dgm:spPr/>
    </dgm:pt>
    <dgm:pt modelId="{F4A09BB6-A44C-4707-8DA1-B59182802584}" type="pres">
      <dgm:prSet presAssocID="{19A210F4-E8C6-4EFF-815B-49B909B5E164}" presName="parentText" presStyleLbl="node1" presStyleIdx="2" presStyleCnt="8">
        <dgm:presLayoutVars>
          <dgm:chMax val="0"/>
          <dgm:bulletEnabled val="1"/>
        </dgm:presLayoutVars>
      </dgm:prSet>
      <dgm:spPr/>
    </dgm:pt>
    <dgm:pt modelId="{1B6E35DF-45DA-4B8C-B36C-5A2A2540D448}" type="pres">
      <dgm:prSet presAssocID="{63A19593-AB13-45F7-A72D-8453B429CCA8}" presName="spacer" presStyleCnt="0"/>
      <dgm:spPr/>
    </dgm:pt>
    <dgm:pt modelId="{ED529E6C-0A93-46CB-BD55-416CF6445FFA}" type="pres">
      <dgm:prSet presAssocID="{0B05F24E-2208-41E5-8BDE-598217E86FC9}" presName="parentText" presStyleLbl="node1" presStyleIdx="3" presStyleCnt="8">
        <dgm:presLayoutVars>
          <dgm:chMax val="0"/>
          <dgm:bulletEnabled val="1"/>
        </dgm:presLayoutVars>
      </dgm:prSet>
      <dgm:spPr/>
    </dgm:pt>
    <dgm:pt modelId="{8E40486C-9789-46D7-A66C-EF02EDA4FFCE}" type="pres">
      <dgm:prSet presAssocID="{FA185F6D-9BCA-4962-92CD-5C8E099652C5}" presName="spacer" presStyleCnt="0"/>
      <dgm:spPr/>
    </dgm:pt>
    <dgm:pt modelId="{20AD7A2C-6C06-44AB-8C1F-92D61CC7C6E1}" type="pres">
      <dgm:prSet presAssocID="{E3F59F48-2D8E-418C-9FF9-14162DAB4D51}" presName="parentText" presStyleLbl="node1" presStyleIdx="4" presStyleCnt="8">
        <dgm:presLayoutVars>
          <dgm:chMax val="0"/>
          <dgm:bulletEnabled val="1"/>
        </dgm:presLayoutVars>
      </dgm:prSet>
      <dgm:spPr/>
    </dgm:pt>
    <dgm:pt modelId="{7848BD6B-2222-4984-99E0-7868CA9898A7}" type="pres">
      <dgm:prSet presAssocID="{E3823646-5B40-47FF-A93A-23C07F044A37}" presName="spacer" presStyleCnt="0"/>
      <dgm:spPr/>
    </dgm:pt>
    <dgm:pt modelId="{0E4F9687-4395-4659-AB18-FAF02FB71960}" type="pres">
      <dgm:prSet presAssocID="{7EE80138-BA19-4583-AB2E-36F26F882C91}" presName="parentText" presStyleLbl="node1" presStyleIdx="5" presStyleCnt="8">
        <dgm:presLayoutVars>
          <dgm:chMax val="0"/>
          <dgm:bulletEnabled val="1"/>
        </dgm:presLayoutVars>
      </dgm:prSet>
      <dgm:spPr/>
    </dgm:pt>
    <dgm:pt modelId="{A7FFD0AB-325F-4205-A248-C11C6E6969F5}" type="pres">
      <dgm:prSet presAssocID="{BD3DA9CD-DDCE-46A8-A53E-FBA4882CD9AB}" presName="spacer" presStyleCnt="0"/>
      <dgm:spPr/>
    </dgm:pt>
    <dgm:pt modelId="{B449883C-C775-4937-A691-4F3C5F323BE3}" type="pres">
      <dgm:prSet presAssocID="{55654D1A-015C-4DE2-AA48-02E8FAD5B4BA}" presName="parentText" presStyleLbl="node1" presStyleIdx="6" presStyleCnt="8">
        <dgm:presLayoutVars>
          <dgm:chMax val="0"/>
          <dgm:bulletEnabled val="1"/>
        </dgm:presLayoutVars>
      </dgm:prSet>
      <dgm:spPr/>
    </dgm:pt>
    <dgm:pt modelId="{72FF0AC9-6A9F-4A2D-9408-91ACC6D9B610}" type="pres">
      <dgm:prSet presAssocID="{F8F67E33-F91C-495B-A1CF-250D367A906C}" presName="spacer" presStyleCnt="0"/>
      <dgm:spPr/>
    </dgm:pt>
    <dgm:pt modelId="{C96D21F8-43B1-42B8-A36D-F28DA54606EA}" type="pres">
      <dgm:prSet presAssocID="{DF40D688-929C-41B1-A7AD-FBBABD931F8A}" presName="parentText" presStyleLbl="node1" presStyleIdx="7" presStyleCnt="8" custLinFactY="145291" custLinFactNeighborY="200000">
        <dgm:presLayoutVars>
          <dgm:chMax val="0"/>
          <dgm:bulletEnabled val="1"/>
        </dgm:presLayoutVars>
      </dgm:prSet>
      <dgm:spPr/>
    </dgm:pt>
  </dgm:ptLst>
  <dgm:cxnLst>
    <dgm:cxn modelId="{2039DF0D-E837-40A7-85FA-F6E823635AC1}" srcId="{FCC5ABB8-6C99-4581-B6A8-E501689BDA05}" destId="{19A210F4-E8C6-4EFF-815B-49B909B5E164}" srcOrd="2" destOrd="0" parTransId="{1C723C23-B03D-42E3-B594-20B7871A5473}" sibTransId="{63A19593-AB13-45F7-A72D-8453B429CCA8}"/>
    <dgm:cxn modelId="{2F5F393A-850E-4CC9-97DE-A1C006885D8E}" type="presOf" srcId="{E3F59F48-2D8E-418C-9FF9-14162DAB4D51}" destId="{20AD7A2C-6C06-44AB-8C1F-92D61CC7C6E1}" srcOrd="0" destOrd="0" presId="urn:microsoft.com/office/officeart/2005/8/layout/vList2"/>
    <dgm:cxn modelId="{620D9D3A-244C-47F3-B7A5-9D8335F77B56}" type="presOf" srcId="{0B05F24E-2208-41E5-8BDE-598217E86FC9}" destId="{ED529E6C-0A93-46CB-BD55-416CF6445FFA}" srcOrd="0" destOrd="0" presId="urn:microsoft.com/office/officeart/2005/8/layout/vList2"/>
    <dgm:cxn modelId="{E9AB3D3C-5189-4F71-81AA-60B2C2DC392B}" srcId="{FCC5ABB8-6C99-4581-B6A8-E501689BDA05}" destId="{CE00DCBE-6714-4085-9477-128395A50943}" srcOrd="1" destOrd="0" parTransId="{7A15922D-DECB-4E08-97B0-63111EC700C4}" sibTransId="{B7FC7644-E158-4443-8CD1-3F228C75F44B}"/>
    <dgm:cxn modelId="{B3AD155F-8B72-44C3-9162-A85BBEF5E611}" type="presOf" srcId="{FCC5ABB8-6C99-4581-B6A8-E501689BDA05}" destId="{AA03AC5A-AD17-4D90-915E-F8850D68E6C1}" srcOrd="0" destOrd="0" presId="urn:microsoft.com/office/officeart/2005/8/layout/vList2"/>
    <dgm:cxn modelId="{5C139072-AFBC-4F23-8B80-AF77F9288A29}" srcId="{FCC5ABB8-6C99-4581-B6A8-E501689BDA05}" destId="{E3F59F48-2D8E-418C-9FF9-14162DAB4D51}" srcOrd="4" destOrd="0" parTransId="{56B89AD4-C73B-44BD-BC80-508350CD1936}" sibTransId="{E3823646-5B40-47FF-A93A-23C07F044A37}"/>
    <dgm:cxn modelId="{40294174-1065-4454-98D7-C32E74575027}" type="presOf" srcId="{DF40D688-929C-41B1-A7AD-FBBABD931F8A}" destId="{C96D21F8-43B1-42B8-A36D-F28DA54606EA}" srcOrd="0" destOrd="0" presId="urn:microsoft.com/office/officeart/2005/8/layout/vList2"/>
    <dgm:cxn modelId="{591CAF7A-92ED-4EEE-8557-250FAA1A3807}" type="presOf" srcId="{7EE80138-BA19-4583-AB2E-36F26F882C91}" destId="{0E4F9687-4395-4659-AB18-FAF02FB71960}" srcOrd="0" destOrd="0" presId="urn:microsoft.com/office/officeart/2005/8/layout/vList2"/>
    <dgm:cxn modelId="{BDE8D797-F616-4189-B48A-593490634C09}" type="presOf" srcId="{CE00DCBE-6714-4085-9477-128395A50943}" destId="{DE721ACF-22EC-4D21-A7F9-E9E6A80DDD9E}" srcOrd="0" destOrd="0" presId="urn:microsoft.com/office/officeart/2005/8/layout/vList2"/>
    <dgm:cxn modelId="{E8847999-005F-4F2F-AA44-3C0452805E99}" srcId="{FCC5ABB8-6C99-4581-B6A8-E501689BDA05}" destId="{DF40D688-929C-41B1-A7AD-FBBABD931F8A}" srcOrd="7" destOrd="0" parTransId="{625B2A30-102D-44AF-AE36-DF7866A37D34}" sibTransId="{D0DB074C-281A-4E8B-9A92-BA7D7F4FCA3F}"/>
    <dgm:cxn modelId="{0703A79C-5710-4810-A1F5-1EBDBBEA10F3}" srcId="{FCC5ABB8-6C99-4581-B6A8-E501689BDA05}" destId="{0B05F24E-2208-41E5-8BDE-598217E86FC9}" srcOrd="3" destOrd="0" parTransId="{53CF0E81-42A7-403C-93D8-E7A07EC32F2B}" sibTransId="{FA185F6D-9BCA-4962-92CD-5C8E099652C5}"/>
    <dgm:cxn modelId="{BBD1079F-EA85-4B7C-A02C-532E34EC5498}" type="presOf" srcId="{CF238C00-47CD-49BE-903D-B66113F7C84A}" destId="{147505D4-D295-4713-AF50-B0762DD6D7D5}" srcOrd="0" destOrd="0" presId="urn:microsoft.com/office/officeart/2005/8/layout/vList2"/>
    <dgm:cxn modelId="{FBA65AAE-6093-4C89-AED1-DA43AC7ABAB0}" srcId="{FCC5ABB8-6C99-4581-B6A8-E501689BDA05}" destId="{55654D1A-015C-4DE2-AA48-02E8FAD5B4BA}" srcOrd="6" destOrd="0" parTransId="{5088F05C-E6CC-4B33-B746-B455A4DDE9BF}" sibTransId="{F8F67E33-F91C-495B-A1CF-250D367A906C}"/>
    <dgm:cxn modelId="{52BF2BB3-514E-4B04-B532-788F99123D6D}" type="presOf" srcId="{55654D1A-015C-4DE2-AA48-02E8FAD5B4BA}" destId="{B449883C-C775-4937-A691-4F3C5F323BE3}" srcOrd="0" destOrd="0" presId="urn:microsoft.com/office/officeart/2005/8/layout/vList2"/>
    <dgm:cxn modelId="{27C65CB7-364C-4B40-98C6-B8781ED1F1B3}" type="presOf" srcId="{19A210F4-E8C6-4EFF-815B-49B909B5E164}" destId="{F4A09BB6-A44C-4707-8DA1-B59182802584}" srcOrd="0" destOrd="0" presId="urn:microsoft.com/office/officeart/2005/8/layout/vList2"/>
    <dgm:cxn modelId="{652BB1DF-0098-4A56-907F-8D4F8BF12E8E}" srcId="{FCC5ABB8-6C99-4581-B6A8-E501689BDA05}" destId="{CF238C00-47CD-49BE-903D-B66113F7C84A}" srcOrd="0" destOrd="0" parTransId="{5C6899A5-D668-4949-AB9E-573106E09D88}" sibTransId="{6A54C1EF-A37D-4C5D-A2D8-BDEDEDFB2834}"/>
    <dgm:cxn modelId="{907F08F9-8CF1-4198-B14F-03A2A5FEF3FA}" srcId="{FCC5ABB8-6C99-4581-B6A8-E501689BDA05}" destId="{7EE80138-BA19-4583-AB2E-36F26F882C91}" srcOrd="5" destOrd="0" parTransId="{EDE0E3E1-D008-48DB-AB01-8B11F7B5B757}" sibTransId="{BD3DA9CD-DDCE-46A8-A53E-FBA4882CD9AB}"/>
    <dgm:cxn modelId="{F5B3575D-FE54-4B2A-9921-E693F3D15141}" type="presParOf" srcId="{AA03AC5A-AD17-4D90-915E-F8850D68E6C1}" destId="{147505D4-D295-4713-AF50-B0762DD6D7D5}" srcOrd="0" destOrd="0" presId="urn:microsoft.com/office/officeart/2005/8/layout/vList2"/>
    <dgm:cxn modelId="{2FF9323A-AFEE-461C-AEF6-DCD0DB3D6E53}" type="presParOf" srcId="{AA03AC5A-AD17-4D90-915E-F8850D68E6C1}" destId="{F71F60D7-39BE-450A-8797-6DBF16E41548}" srcOrd="1" destOrd="0" presId="urn:microsoft.com/office/officeart/2005/8/layout/vList2"/>
    <dgm:cxn modelId="{B647BAA1-5B0A-4AD1-BE73-816B5C3468E6}" type="presParOf" srcId="{AA03AC5A-AD17-4D90-915E-F8850D68E6C1}" destId="{DE721ACF-22EC-4D21-A7F9-E9E6A80DDD9E}" srcOrd="2" destOrd="0" presId="urn:microsoft.com/office/officeart/2005/8/layout/vList2"/>
    <dgm:cxn modelId="{A76A9EAE-F87A-4D54-BB20-0EAA46A9947A}" type="presParOf" srcId="{AA03AC5A-AD17-4D90-915E-F8850D68E6C1}" destId="{95D949F2-9214-4BDD-B204-033B2DAE6EE4}" srcOrd="3" destOrd="0" presId="urn:microsoft.com/office/officeart/2005/8/layout/vList2"/>
    <dgm:cxn modelId="{6193DD15-D03D-4C1F-8959-A80BD68DCF72}" type="presParOf" srcId="{AA03AC5A-AD17-4D90-915E-F8850D68E6C1}" destId="{F4A09BB6-A44C-4707-8DA1-B59182802584}" srcOrd="4" destOrd="0" presId="urn:microsoft.com/office/officeart/2005/8/layout/vList2"/>
    <dgm:cxn modelId="{5E2E0E75-3460-4E0F-981F-22731D959BC4}" type="presParOf" srcId="{AA03AC5A-AD17-4D90-915E-F8850D68E6C1}" destId="{1B6E35DF-45DA-4B8C-B36C-5A2A2540D448}" srcOrd="5" destOrd="0" presId="urn:microsoft.com/office/officeart/2005/8/layout/vList2"/>
    <dgm:cxn modelId="{C92DF8BA-A00A-4400-9257-85443C51D4B5}" type="presParOf" srcId="{AA03AC5A-AD17-4D90-915E-F8850D68E6C1}" destId="{ED529E6C-0A93-46CB-BD55-416CF6445FFA}" srcOrd="6" destOrd="0" presId="urn:microsoft.com/office/officeart/2005/8/layout/vList2"/>
    <dgm:cxn modelId="{75556832-207B-49B5-BC0B-5730ECC173B8}" type="presParOf" srcId="{AA03AC5A-AD17-4D90-915E-F8850D68E6C1}" destId="{8E40486C-9789-46D7-A66C-EF02EDA4FFCE}" srcOrd="7" destOrd="0" presId="urn:microsoft.com/office/officeart/2005/8/layout/vList2"/>
    <dgm:cxn modelId="{D772EC2B-2AB9-42A4-B020-A9630BDC522C}" type="presParOf" srcId="{AA03AC5A-AD17-4D90-915E-F8850D68E6C1}" destId="{20AD7A2C-6C06-44AB-8C1F-92D61CC7C6E1}" srcOrd="8" destOrd="0" presId="urn:microsoft.com/office/officeart/2005/8/layout/vList2"/>
    <dgm:cxn modelId="{A7A22AE6-A330-4800-AF56-613A0869CCBC}" type="presParOf" srcId="{AA03AC5A-AD17-4D90-915E-F8850D68E6C1}" destId="{7848BD6B-2222-4984-99E0-7868CA9898A7}" srcOrd="9" destOrd="0" presId="urn:microsoft.com/office/officeart/2005/8/layout/vList2"/>
    <dgm:cxn modelId="{4882E160-35F0-4780-9EAA-3E8190AB3FEE}" type="presParOf" srcId="{AA03AC5A-AD17-4D90-915E-F8850D68E6C1}" destId="{0E4F9687-4395-4659-AB18-FAF02FB71960}" srcOrd="10" destOrd="0" presId="urn:microsoft.com/office/officeart/2005/8/layout/vList2"/>
    <dgm:cxn modelId="{944D622C-3B1C-4D65-BBC2-128D37FF681C}" type="presParOf" srcId="{AA03AC5A-AD17-4D90-915E-F8850D68E6C1}" destId="{A7FFD0AB-325F-4205-A248-C11C6E6969F5}" srcOrd="11" destOrd="0" presId="urn:microsoft.com/office/officeart/2005/8/layout/vList2"/>
    <dgm:cxn modelId="{D7319998-C59F-486F-BA6A-871E502C0587}" type="presParOf" srcId="{AA03AC5A-AD17-4D90-915E-F8850D68E6C1}" destId="{B449883C-C775-4937-A691-4F3C5F323BE3}" srcOrd="12" destOrd="0" presId="urn:microsoft.com/office/officeart/2005/8/layout/vList2"/>
    <dgm:cxn modelId="{3873A992-0C06-4D68-9AB5-D088329D7D70}" type="presParOf" srcId="{AA03AC5A-AD17-4D90-915E-F8850D68E6C1}" destId="{72FF0AC9-6A9F-4A2D-9408-91ACC6D9B610}" srcOrd="13" destOrd="0" presId="urn:microsoft.com/office/officeart/2005/8/layout/vList2"/>
    <dgm:cxn modelId="{366B00B3-03E0-46AF-9817-3CB04B97ED03}" type="presParOf" srcId="{AA03AC5A-AD17-4D90-915E-F8850D68E6C1}" destId="{C96D21F8-43B1-42B8-A36D-F28DA54606E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9CE9-1617-4C18-B8BA-17C80096C7BA}">
      <dsp:nvSpPr>
        <dsp:cNvPr id="0" name=""/>
        <dsp:cNvSpPr/>
      </dsp:nvSpPr>
      <dsp:spPr>
        <a:xfrm>
          <a:off x="-5548805" y="-849512"/>
          <a:ext cx="6606657" cy="6606657"/>
        </a:xfrm>
        <a:prstGeom prst="blockArc">
          <a:avLst>
            <a:gd name="adj1" fmla="val 18900000"/>
            <a:gd name="adj2" fmla="val 2700000"/>
            <a:gd name="adj3" fmla="val 327"/>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1CD84-D9E8-4063-8958-BBD1E5CF816B}">
      <dsp:nvSpPr>
        <dsp:cNvPr id="0" name=""/>
        <dsp:cNvSpPr/>
      </dsp:nvSpPr>
      <dsp:spPr>
        <a:xfrm>
          <a:off x="394278" y="258435"/>
          <a:ext cx="7026538" cy="516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11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建设社会文明、促进社会和谐的理论</a:t>
          </a:r>
        </a:p>
      </dsp:txBody>
      <dsp:txXfrm>
        <a:off x="394278" y="258435"/>
        <a:ext cx="7026538" cy="516675"/>
      </dsp:txXfrm>
    </dsp:sp>
    <dsp:sp modelId="{AC29A9FD-ED97-43A1-9AD2-591A6631C606}">
      <dsp:nvSpPr>
        <dsp:cNvPr id="0" name=""/>
        <dsp:cNvSpPr/>
      </dsp:nvSpPr>
      <dsp:spPr>
        <a:xfrm>
          <a:off x="71356" y="193851"/>
          <a:ext cx="645844" cy="64584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6ED144-4C67-421C-809F-A65BA1A563D9}">
      <dsp:nvSpPr>
        <dsp:cNvPr id="0" name=""/>
        <dsp:cNvSpPr/>
      </dsp:nvSpPr>
      <dsp:spPr>
        <a:xfrm>
          <a:off x="819279" y="1033350"/>
          <a:ext cx="6601537" cy="516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11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在发展中保障和改善民生的理论</a:t>
          </a:r>
        </a:p>
      </dsp:txBody>
      <dsp:txXfrm>
        <a:off x="819279" y="1033350"/>
        <a:ext cx="6601537" cy="516675"/>
      </dsp:txXfrm>
    </dsp:sp>
    <dsp:sp modelId="{4719C99B-0B29-4384-98D8-0F6E3738A108}">
      <dsp:nvSpPr>
        <dsp:cNvPr id="0" name=""/>
        <dsp:cNvSpPr/>
      </dsp:nvSpPr>
      <dsp:spPr>
        <a:xfrm>
          <a:off x="496357" y="968766"/>
          <a:ext cx="645844" cy="64584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3399A-F457-403A-9F74-41803E07A373}">
      <dsp:nvSpPr>
        <dsp:cNvPr id="0" name=""/>
        <dsp:cNvSpPr/>
      </dsp:nvSpPr>
      <dsp:spPr>
        <a:xfrm>
          <a:off x="1013622" y="1808266"/>
          <a:ext cx="6407195" cy="516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11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促进社会公平正义的理论</a:t>
          </a:r>
        </a:p>
      </dsp:txBody>
      <dsp:txXfrm>
        <a:off x="1013622" y="1808266"/>
        <a:ext cx="6407195" cy="516675"/>
      </dsp:txXfrm>
    </dsp:sp>
    <dsp:sp modelId="{3FF03790-DF7A-4201-B45C-A66E59FC0063}">
      <dsp:nvSpPr>
        <dsp:cNvPr id="0" name=""/>
        <dsp:cNvSpPr/>
      </dsp:nvSpPr>
      <dsp:spPr>
        <a:xfrm>
          <a:off x="690699" y="1743681"/>
          <a:ext cx="645844" cy="64584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197651-FE7E-42EE-8B8B-9E488B97DB30}">
      <dsp:nvSpPr>
        <dsp:cNvPr id="0" name=""/>
        <dsp:cNvSpPr/>
      </dsp:nvSpPr>
      <dsp:spPr>
        <a:xfrm>
          <a:off x="1013622" y="2582690"/>
          <a:ext cx="6407195" cy="516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11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精准扶贫的理论</a:t>
          </a:r>
        </a:p>
      </dsp:txBody>
      <dsp:txXfrm>
        <a:off x="1013622" y="2582690"/>
        <a:ext cx="6407195" cy="516675"/>
      </dsp:txXfrm>
    </dsp:sp>
    <dsp:sp modelId="{6CDC6E0E-6F75-4458-A269-903C37E30394}">
      <dsp:nvSpPr>
        <dsp:cNvPr id="0" name=""/>
        <dsp:cNvSpPr/>
      </dsp:nvSpPr>
      <dsp:spPr>
        <a:xfrm>
          <a:off x="690699" y="2518105"/>
          <a:ext cx="645844" cy="64584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85BC24-7514-4A2D-9740-34DAD6BD2960}">
      <dsp:nvSpPr>
        <dsp:cNvPr id="0" name=""/>
        <dsp:cNvSpPr/>
      </dsp:nvSpPr>
      <dsp:spPr>
        <a:xfrm>
          <a:off x="819279" y="3357605"/>
          <a:ext cx="6601537" cy="516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11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加强和创新社会治理的理论</a:t>
          </a:r>
        </a:p>
      </dsp:txBody>
      <dsp:txXfrm>
        <a:off x="819279" y="3357605"/>
        <a:ext cx="6601537" cy="516675"/>
      </dsp:txXfrm>
    </dsp:sp>
    <dsp:sp modelId="{B688CF77-C643-455A-89AF-62C464F045DC}">
      <dsp:nvSpPr>
        <dsp:cNvPr id="0" name=""/>
        <dsp:cNvSpPr/>
      </dsp:nvSpPr>
      <dsp:spPr>
        <a:xfrm>
          <a:off x="496357" y="3293021"/>
          <a:ext cx="645844" cy="64584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67DE78-FF49-491A-84A4-32A83053623C}">
      <dsp:nvSpPr>
        <dsp:cNvPr id="0" name=""/>
        <dsp:cNvSpPr/>
      </dsp:nvSpPr>
      <dsp:spPr>
        <a:xfrm>
          <a:off x="394278" y="4132520"/>
          <a:ext cx="7026538" cy="516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11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坚持总体国家安全观的理论</a:t>
          </a:r>
        </a:p>
      </dsp:txBody>
      <dsp:txXfrm>
        <a:off x="394278" y="4132520"/>
        <a:ext cx="7026538" cy="516675"/>
      </dsp:txXfrm>
    </dsp:sp>
    <dsp:sp modelId="{9043AA6A-85D4-497E-BB53-360626328028}">
      <dsp:nvSpPr>
        <dsp:cNvPr id="0" name=""/>
        <dsp:cNvSpPr/>
      </dsp:nvSpPr>
      <dsp:spPr>
        <a:xfrm>
          <a:off x="71356" y="4067936"/>
          <a:ext cx="645844" cy="64584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BCBF9-BAF8-0747-AB9A-C69A2C3DBA84}">
      <dsp:nvSpPr>
        <dsp:cNvPr id="0" name=""/>
        <dsp:cNvSpPr/>
      </dsp:nvSpPr>
      <dsp:spPr>
        <a:xfrm>
          <a:off x="3186444" y="24428"/>
          <a:ext cx="856520" cy="85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社会建设</a:t>
          </a:r>
        </a:p>
      </dsp:txBody>
      <dsp:txXfrm>
        <a:off x="3186444" y="24428"/>
        <a:ext cx="856520" cy="856520"/>
      </dsp:txXfrm>
    </dsp:sp>
    <dsp:sp modelId="{292B52FB-20BC-CF43-A99D-61663A47E147}">
      <dsp:nvSpPr>
        <dsp:cNvPr id="0" name=""/>
        <dsp:cNvSpPr/>
      </dsp:nvSpPr>
      <dsp:spPr>
        <a:xfrm>
          <a:off x="1166979" y="-906"/>
          <a:ext cx="3217159" cy="3217159"/>
        </a:xfrm>
        <a:prstGeom prst="circularArrow">
          <a:avLst>
            <a:gd name="adj1" fmla="val 5192"/>
            <a:gd name="adj2" fmla="val 335288"/>
            <a:gd name="adj3" fmla="val 21295787"/>
            <a:gd name="adj4" fmla="val 19764008"/>
            <a:gd name="adj5" fmla="val 60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6CD15-F065-D049-AD0D-A994DAD90E5E}">
      <dsp:nvSpPr>
        <dsp:cNvPr id="0" name=""/>
        <dsp:cNvSpPr/>
      </dsp:nvSpPr>
      <dsp:spPr>
        <a:xfrm>
          <a:off x="3705065" y="1620578"/>
          <a:ext cx="856520" cy="85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经济建设</a:t>
          </a:r>
        </a:p>
      </dsp:txBody>
      <dsp:txXfrm>
        <a:off x="3705065" y="1620578"/>
        <a:ext cx="856520" cy="856520"/>
      </dsp:txXfrm>
    </dsp:sp>
    <dsp:sp modelId="{1329D2B1-3A77-C346-A270-F5531009E7D6}">
      <dsp:nvSpPr>
        <dsp:cNvPr id="0" name=""/>
        <dsp:cNvSpPr/>
      </dsp:nvSpPr>
      <dsp:spPr>
        <a:xfrm>
          <a:off x="1166979" y="-906"/>
          <a:ext cx="3217159" cy="3217159"/>
        </a:xfrm>
        <a:prstGeom prst="circularArrow">
          <a:avLst>
            <a:gd name="adj1" fmla="val 5192"/>
            <a:gd name="adj2" fmla="val 335288"/>
            <a:gd name="adj3" fmla="val 4017336"/>
            <a:gd name="adj4" fmla="val 2251011"/>
            <a:gd name="adj5" fmla="val 60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AB7C0-8DCE-0642-A0F3-8667C5BB73C5}">
      <dsp:nvSpPr>
        <dsp:cNvPr id="0" name=""/>
        <dsp:cNvSpPr/>
      </dsp:nvSpPr>
      <dsp:spPr>
        <a:xfrm>
          <a:off x="2347298" y="2607052"/>
          <a:ext cx="856520" cy="85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政治建设</a:t>
          </a:r>
        </a:p>
      </dsp:txBody>
      <dsp:txXfrm>
        <a:off x="2347298" y="2607052"/>
        <a:ext cx="856520" cy="856520"/>
      </dsp:txXfrm>
    </dsp:sp>
    <dsp:sp modelId="{DA82450F-3301-4841-99EB-B28E94749DCA}">
      <dsp:nvSpPr>
        <dsp:cNvPr id="0" name=""/>
        <dsp:cNvSpPr/>
      </dsp:nvSpPr>
      <dsp:spPr>
        <a:xfrm>
          <a:off x="1166979" y="-906"/>
          <a:ext cx="3217159" cy="3217159"/>
        </a:xfrm>
        <a:prstGeom prst="circularArrow">
          <a:avLst>
            <a:gd name="adj1" fmla="val 5192"/>
            <a:gd name="adj2" fmla="val 335288"/>
            <a:gd name="adj3" fmla="val 8213701"/>
            <a:gd name="adj4" fmla="val 6447376"/>
            <a:gd name="adj5" fmla="val 60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0CEA16-8EDC-534F-90EE-EBD86806D3E1}">
      <dsp:nvSpPr>
        <dsp:cNvPr id="0" name=""/>
        <dsp:cNvSpPr/>
      </dsp:nvSpPr>
      <dsp:spPr>
        <a:xfrm>
          <a:off x="989532" y="1620578"/>
          <a:ext cx="856520" cy="85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文化建设</a:t>
          </a:r>
        </a:p>
      </dsp:txBody>
      <dsp:txXfrm>
        <a:off x="989532" y="1620578"/>
        <a:ext cx="856520" cy="856520"/>
      </dsp:txXfrm>
    </dsp:sp>
    <dsp:sp modelId="{9C419178-38C6-D248-ADBE-9A4EF4DEC74A}">
      <dsp:nvSpPr>
        <dsp:cNvPr id="0" name=""/>
        <dsp:cNvSpPr/>
      </dsp:nvSpPr>
      <dsp:spPr>
        <a:xfrm>
          <a:off x="1166979" y="-906"/>
          <a:ext cx="3217159" cy="3217159"/>
        </a:xfrm>
        <a:prstGeom prst="circularArrow">
          <a:avLst>
            <a:gd name="adj1" fmla="val 5192"/>
            <a:gd name="adj2" fmla="val 335288"/>
            <a:gd name="adj3" fmla="val 12300704"/>
            <a:gd name="adj4" fmla="val 10768925"/>
            <a:gd name="adj5" fmla="val 60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BB0EA-ABFA-2046-98ED-6AF1595BB5E5}">
      <dsp:nvSpPr>
        <dsp:cNvPr id="0" name=""/>
        <dsp:cNvSpPr/>
      </dsp:nvSpPr>
      <dsp:spPr>
        <a:xfrm>
          <a:off x="1508153" y="24428"/>
          <a:ext cx="856520" cy="85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生态建设</a:t>
          </a:r>
        </a:p>
      </dsp:txBody>
      <dsp:txXfrm>
        <a:off x="1508153" y="24428"/>
        <a:ext cx="856520" cy="856520"/>
      </dsp:txXfrm>
    </dsp:sp>
    <dsp:sp modelId="{427176AD-AEE5-F240-83C4-ACE8077310E4}">
      <dsp:nvSpPr>
        <dsp:cNvPr id="0" name=""/>
        <dsp:cNvSpPr/>
      </dsp:nvSpPr>
      <dsp:spPr>
        <a:xfrm>
          <a:off x="1166979" y="-906"/>
          <a:ext cx="3217159" cy="3217159"/>
        </a:xfrm>
        <a:prstGeom prst="circularArrow">
          <a:avLst>
            <a:gd name="adj1" fmla="val 5192"/>
            <a:gd name="adj2" fmla="val 335288"/>
            <a:gd name="adj3" fmla="val 16868317"/>
            <a:gd name="adj4" fmla="val 15196395"/>
            <a:gd name="adj5" fmla="val 60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28651-E7A5-A548-ADC1-B6F7AB66E462}">
      <dsp:nvSpPr>
        <dsp:cNvPr id="0" name=""/>
        <dsp:cNvSpPr/>
      </dsp:nvSpPr>
      <dsp:spPr>
        <a:xfrm>
          <a:off x="2380505" y="2370"/>
          <a:ext cx="1334988" cy="8677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社会制度</a:t>
          </a:r>
        </a:p>
      </dsp:txBody>
      <dsp:txXfrm>
        <a:off x="2422865" y="44730"/>
        <a:ext cx="1250268" cy="783022"/>
      </dsp:txXfrm>
    </dsp:sp>
    <dsp:sp modelId="{4E868487-350C-A447-B6CF-53371B261379}">
      <dsp:nvSpPr>
        <dsp:cNvPr id="0" name=""/>
        <dsp:cNvSpPr/>
      </dsp:nvSpPr>
      <dsp:spPr>
        <a:xfrm>
          <a:off x="1315405" y="436241"/>
          <a:ext cx="3465188" cy="3465188"/>
        </a:xfrm>
        <a:custGeom>
          <a:avLst/>
          <a:gdLst/>
          <a:ahLst/>
          <a:cxnLst/>
          <a:rect l="0" t="0" r="0" b="0"/>
          <a:pathLst>
            <a:path>
              <a:moveTo>
                <a:pt x="2409246" y="137594"/>
              </a:moveTo>
              <a:arcTo wR="1732594" hR="1732594" stAng="17579295" swAng="19599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6FB421-3468-E64E-84CE-EC549F5FDAF5}">
      <dsp:nvSpPr>
        <dsp:cNvPr id="0" name=""/>
        <dsp:cNvSpPr/>
      </dsp:nvSpPr>
      <dsp:spPr>
        <a:xfrm>
          <a:off x="4028301" y="1199563"/>
          <a:ext cx="1334988" cy="8677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经济制度</a:t>
          </a:r>
        </a:p>
      </dsp:txBody>
      <dsp:txXfrm>
        <a:off x="4070661" y="1241923"/>
        <a:ext cx="1250268" cy="783022"/>
      </dsp:txXfrm>
    </dsp:sp>
    <dsp:sp modelId="{4FD49F85-448A-ED42-A745-79DF54234701}">
      <dsp:nvSpPr>
        <dsp:cNvPr id="0" name=""/>
        <dsp:cNvSpPr/>
      </dsp:nvSpPr>
      <dsp:spPr>
        <a:xfrm>
          <a:off x="1315405" y="436241"/>
          <a:ext cx="3465188" cy="3465188"/>
        </a:xfrm>
        <a:custGeom>
          <a:avLst/>
          <a:gdLst/>
          <a:ahLst/>
          <a:cxnLst/>
          <a:rect l="0" t="0" r="0" b="0"/>
          <a:pathLst>
            <a:path>
              <a:moveTo>
                <a:pt x="3462825" y="1642133"/>
              </a:moveTo>
              <a:arcTo wR="1732594" hR="1732594" stAng="21420430" swAng="2195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EDB40A5-3973-9349-AAAE-AE0111C24AAE}">
      <dsp:nvSpPr>
        <dsp:cNvPr id="0" name=""/>
        <dsp:cNvSpPr/>
      </dsp:nvSpPr>
      <dsp:spPr>
        <a:xfrm>
          <a:off x="3398899" y="3136663"/>
          <a:ext cx="1334988" cy="8677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政治制度</a:t>
          </a:r>
        </a:p>
      </dsp:txBody>
      <dsp:txXfrm>
        <a:off x="3441259" y="3179023"/>
        <a:ext cx="1250268" cy="783022"/>
      </dsp:txXfrm>
    </dsp:sp>
    <dsp:sp modelId="{FA3B12B0-B34C-DB43-A07A-F590639191BF}">
      <dsp:nvSpPr>
        <dsp:cNvPr id="0" name=""/>
        <dsp:cNvSpPr/>
      </dsp:nvSpPr>
      <dsp:spPr>
        <a:xfrm>
          <a:off x="1315405" y="436241"/>
          <a:ext cx="3465188" cy="3465188"/>
        </a:xfrm>
        <a:custGeom>
          <a:avLst/>
          <a:gdLst/>
          <a:ahLst/>
          <a:cxnLst/>
          <a:rect l="0" t="0" r="0" b="0"/>
          <a:pathLst>
            <a:path>
              <a:moveTo>
                <a:pt x="2076618" y="3430690"/>
              </a:moveTo>
              <a:arcTo wR="1732594" hR="1732594" stAng="4712834" swAng="137433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C1F8FA-F002-014B-BF2D-5DAE4020DD9D}">
      <dsp:nvSpPr>
        <dsp:cNvPr id="0" name=""/>
        <dsp:cNvSpPr/>
      </dsp:nvSpPr>
      <dsp:spPr>
        <a:xfrm>
          <a:off x="1362112" y="3136663"/>
          <a:ext cx="1334988" cy="8677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文化制度</a:t>
          </a:r>
        </a:p>
      </dsp:txBody>
      <dsp:txXfrm>
        <a:off x="1404472" y="3179023"/>
        <a:ext cx="1250268" cy="783022"/>
      </dsp:txXfrm>
    </dsp:sp>
    <dsp:sp modelId="{4606140F-0697-AF45-9D70-A1C99D004FB9}">
      <dsp:nvSpPr>
        <dsp:cNvPr id="0" name=""/>
        <dsp:cNvSpPr/>
      </dsp:nvSpPr>
      <dsp:spPr>
        <a:xfrm>
          <a:off x="1315405" y="436241"/>
          <a:ext cx="3465188" cy="3465188"/>
        </a:xfrm>
        <a:custGeom>
          <a:avLst/>
          <a:gdLst/>
          <a:ahLst/>
          <a:cxnLst/>
          <a:rect l="0" t="0" r="0" b="0"/>
          <a:pathLst>
            <a:path>
              <a:moveTo>
                <a:pt x="289352" y="2691206"/>
              </a:moveTo>
              <a:arcTo wR="1732594" hR="1732594" stAng="8784456" swAng="21951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63FA70-D60C-3F4E-96F8-9FC703120A6A}">
      <dsp:nvSpPr>
        <dsp:cNvPr id="0" name=""/>
        <dsp:cNvSpPr/>
      </dsp:nvSpPr>
      <dsp:spPr>
        <a:xfrm>
          <a:off x="732710" y="1199563"/>
          <a:ext cx="1334988" cy="8677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生态制度</a:t>
          </a:r>
        </a:p>
      </dsp:txBody>
      <dsp:txXfrm>
        <a:off x="775070" y="1241923"/>
        <a:ext cx="1250268" cy="783022"/>
      </dsp:txXfrm>
    </dsp:sp>
    <dsp:sp modelId="{F92B2253-6118-B145-8C53-A2813D20DF3D}">
      <dsp:nvSpPr>
        <dsp:cNvPr id="0" name=""/>
        <dsp:cNvSpPr/>
      </dsp:nvSpPr>
      <dsp:spPr>
        <a:xfrm>
          <a:off x="1315405" y="436241"/>
          <a:ext cx="3465188" cy="3465188"/>
        </a:xfrm>
        <a:custGeom>
          <a:avLst/>
          <a:gdLst/>
          <a:ahLst/>
          <a:cxnLst/>
          <a:rect l="0" t="0" r="0" b="0"/>
          <a:pathLst>
            <a:path>
              <a:moveTo>
                <a:pt x="302072" y="755102"/>
              </a:moveTo>
              <a:arcTo wR="1732594" hR="1732594" stAng="12860714" swAng="195999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EAACD-A68C-9844-ABCC-AC47EF85F18B}">
      <dsp:nvSpPr>
        <dsp:cNvPr id="0" name=""/>
        <dsp:cNvSpPr/>
      </dsp:nvSpPr>
      <dsp:spPr>
        <a:xfrm>
          <a:off x="2438400" y="1585362"/>
          <a:ext cx="1219200" cy="121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社会制度</a:t>
          </a:r>
        </a:p>
      </dsp:txBody>
      <dsp:txXfrm>
        <a:off x="2497916" y="1644878"/>
        <a:ext cx="1100168" cy="1100168"/>
      </dsp:txXfrm>
    </dsp:sp>
    <dsp:sp modelId="{D90F2741-913C-2C45-A275-901AF0A6EE24}">
      <dsp:nvSpPr>
        <dsp:cNvPr id="0" name=""/>
        <dsp:cNvSpPr/>
      </dsp:nvSpPr>
      <dsp:spPr>
        <a:xfrm rot="16200000">
          <a:off x="2703734" y="1241096"/>
          <a:ext cx="688530" cy="0"/>
        </a:xfrm>
        <a:custGeom>
          <a:avLst/>
          <a:gdLst/>
          <a:ahLst/>
          <a:cxnLst/>
          <a:rect l="0" t="0" r="0" b="0"/>
          <a:pathLst>
            <a:path>
              <a:moveTo>
                <a:pt x="0" y="0"/>
              </a:moveTo>
              <a:lnTo>
                <a:pt x="68853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67467-A467-D44E-8185-9915F8291196}">
      <dsp:nvSpPr>
        <dsp:cNvPr id="0" name=""/>
        <dsp:cNvSpPr/>
      </dsp:nvSpPr>
      <dsp:spPr>
        <a:xfrm>
          <a:off x="2639567" y="79967"/>
          <a:ext cx="816864" cy="816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各级教育</a:t>
          </a:r>
        </a:p>
      </dsp:txBody>
      <dsp:txXfrm>
        <a:off x="2679443" y="119843"/>
        <a:ext cx="737112" cy="737112"/>
      </dsp:txXfrm>
    </dsp:sp>
    <dsp:sp modelId="{B8AB4A94-2A64-7540-8B3A-D2FE54A7C3AA}">
      <dsp:nvSpPr>
        <dsp:cNvPr id="0" name=""/>
        <dsp:cNvSpPr/>
      </dsp:nvSpPr>
      <dsp:spPr>
        <a:xfrm rot="20520000">
          <a:off x="3642032" y="1898602"/>
          <a:ext cx="636140" cy="0"/>
        </a:xfrm>
        <a:custGeom>
          <a:avLst/>
          <a:gdLst/>
          <a:ahLst/>
          <a:cxnLst/>
          <a:rect l="0" t="0" r="0" b="0"/>
          <a:pathLst>
            <a:path>
              <a:moveTo>
                <a:pt x="0" y="0"/>
              </a:moveTo>
              <a:lnTo>
                <a:pt x="6361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4B80E5-DC41-8C4D-B5B9-0EE4972F12F7}">
      <dsp:nvSpPr>
        <dsp:cNvPr id="0" name=""/>
        <dsp:cNvSpPr/>
      </dsp:nvSpPr>
      <dsp:spPr>
        <a:xfrm>
          <a:off x="4262605" y="1259173"/>
          <a:ext cx="816864" cy="816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劳动就业</a:t>
          </a:r>
        </a:p>
      </dsp:txBody>
      <dsp:txXfrm>
        <a:off x="4302481" y="1299049"/>
        <a:ext cx="737112" cy="737112"/>
      </dsp:txXfrm>
    </dsp:sp>
    <dsp:sp modelId="{639CB547-6583-EE47-AA57-CC04AEA71D02}">
      <dsp:nvSpPr>
        <dsp:cNvPr id="0" name=""/>
        <dsp:cNvSpPr/>
      </dsp:nvSpPr>
      <dsp:spPr>
        <a:xfrm rot="3240000">
          <a:off x="3398521" y="2985865"/>
          <a:ext cx="448205" cy="0"/>
        </a:xfrm>
        <a:custGeom>
          <a:avLst/>
          <a:gdLst/>
          <a:ahLst/>
          <a:cxnLst/>
          <a:rect l="0" t="0" r="0" b="0"/>
          <a:pathLst>
            <a:path>
              <a:moveTo>
                <a:pt x="0" y="0"/>
              </a:moveTo>
              <a:lnTo>
                <a:pt x="4482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0EA4D7-A606-5745-AC2D-8B40006C7A57}">
      <dsp:nvSpPr>
        <dsp:cNvPr id="0" name=""/>
        <dsp:cNvSpPr/>
      </dsp:nvSpPr>
      <dsp:spPr>
        <a:xfrm>
          <a:off x="3642660" y="3167168"/>
          <a:ext cx="816864" cy="816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医疗卫生</a:t>
          </a:r>
        </a:p>
      </dsp:txBody>
      <dsp:txXfrm>
        <a:off x="3682536" y="3207044"/>
        <a:ext cx="737112" cy="737112"/>
      </dsp:txXfrm>
    </dsp:sp>
    <dsp:sp modelId="{5C8829BF-2FE5-504B-8DCA-85753F90BE84}">
      <dsp:nvSpPr>
        <dsp:cNvPr id="0" name=""/>
        <dsp:cNvSpPr/>
      </dsp:nvSpPr>
      <dsp:spPr>
        <a:xfrm rot="7560000">
          <a:off x="2249272" y="2985865"/>
          <a:ext cx="448205" cy="0"/>
        </a:xfrm>
        <a:custGeom>
          <a:avLst/>
          <a:gdLst/>
          <a:ahLst/>
          <a:cxnLst/>
          <a:rect l="0" t="0" r="0" b="0"/>
          <a:pathLst>
            <a:path>
              <a:moveTo>
                <a:pt x="0" y="0"/>
              </a:moveTo>
              <a:lnTo>
                <a:pt x="4482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02CAD9-D75F-2343-AEAF-42533B0BB223}">
      <dsp:nvSpPr>
        <dsp:cNvPr id="0" name=""/>
        <dsp:cNvSpPr/>
      </dsp:nvSpPr>
      <dsp:spPr>
        <a:xfrm>
          <a:off x="1636475" y="3167168"/>
          <a:ext cx="816864" cy="816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社会保障</a:t>
          </a:r>
        </a:p>
      </dsp:txBody>
      <dsp:txXfrm>
        <a:off x="1676351" y="3207044"/>
        <a:ext cx="737112" cy="737112"/>
      </dsp:txXfrm>
    </dsp:sp>
    <dsp:sp modelId="{9CD023DA-2D20-AC42-B1FC-D0ED4DB661A4}">
      <dsp:nvSpPr>
        <dsp:cNvPr id="0" name=""/>
        <dsp:cNvSpPr/>
      </dsp:nvSpPr>
      <dsp:spPr>
        <a:xfrm rot="11880000">
          <a:off x="1817827" y="1898602"/>
          <a:ext cx="636140" cy="0"/>
        </a:xfrm>
        <a:custGeom>
          <a:avLst/>
          <a:gdLst/>
          <a:ahLst/>
          <a:cxnLst/>
          <a:rect l="0" t="0" r="0" b="0"/>
          <a:pathLst>
            <a:path>
              <a:moveTo>
                <a:pt x="0" y="0"/>
              </a:moveTo>
              <a:lnTo>
                <a:pt x="6361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93EE00-4301-794C-9B51-0A4E9960B095}">
      <dsp:nvSpPr>
        <dsp:cNvPr id="0" name=""/>
        <dsp:cNvSpPr/>
      </dsp:nvSpPr>
      <dsp:spPr>
        <a:xfrm>
          <a:off x="1016530" y="1259173"/>
          <a:ext cx="816864" cy="816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社会治理</a:t>
          </a:r>
        </a:p>
      </dsp:txBody>
      <dsp:txXfrm>
        <a:off x="1056406" y="129904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903BD-B59C-4F26-AD44-2F43ACAED7BF}">
      <dsp:nvSpPr>
        <dsp:cNvPr id="0" name=""/>
        <dsp:cNvSpPr/>
      </dsp:nvSpPr>
      <dsp:spPr>
        <a:xfrm rot="16200000">
          <a:off x="-870065" y="871883"/>
          <a:ext cx="3528392" cy="1784624"/>
        </a:xfrm>
        <a:prstGeom prst="flowChartManualOperati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634" bIns="0" numCol="1" spcCol="1270" anchor="ctr" anchorCtr="0">
          <a:noAutofit/>
        </a:bodyPr>
        <a:lstStyle/>
        <a:p>
          <a:pPr marL="0" lvl="0" indent="0" algn="ctr" defTabSz="755650">
            <a:lnSpc>
              <a:spcPct val="90000"/>
            </a:lnSpc>
            <a:spcBef>
              <a:spcPct val="0"/>
            </a:spcBef>
            <a:spcAft>
              <a:spcPct val="35000"/>
            </a:spcAft>
            <a:buNone/>
          </a:pPr>
          <a:r>
            <a:rPr lang="zh-CN" sz="1700" b="0" i="0" kern="1200" dirty="0"/>
            <a:t>一是坚持精准扶贫、精准脱贫。从产业、就业、搬迁、危改、教育、生态、健康等方面着手</a:t>
          </a:r>
          <a:endParaRPr lang="zh-CN" sz="1700" kern="1200" dirty="0"/>
        </a:p>
      </dsp:txBody>
      <dsp:txXfrm rot="5400000">
        <a:off x="1819" y="705677"/>
        <a:ext cx="1784624" cy="2117036"/>
      </dsp:txXfrm>
    </dsp:sp>
    <dsp:sp modelId="{E86839C1-BC60-462B-9B4F-8E684B75C23C}">
      <dsp:nvSpPr>
        <dsp:cNvPr id="0" name=""/>
        <dsp:cNvSpPr/>
      </dsp:nvSpPr>
      <dsp:spPr>
        <a:xfrm rot="16200000">
          <a:off x="1048405" y="871883"/>
          <a:ext cx="3528392" cy="1784624"/>
        </a:xfrm>
        <a:prstGeom prst="flowChartManualOperati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634" bIns="0" numCol="1" spcCol="1270" anchor="ctr" anchorCtr="0">
          <a:noAutofit/>
        </a:bodyPr>
        <a:lstStyle/>
        <a:p>
          <a:pPr marL="0" lvl="0" indent="0" algn="ctr" defTabSz="755650">
            <a:lnSpc>
              <a:spcPct val="90000"/>
            </a:lnSpc>
            <a:spcBef>
              <a:spcPct val="0"/>
            </a:spcBef>
            <a:spcAft>
              <a:spcPct val="35000"/>
            </a:spcAft>
            <a:buNone/>
          </a:pPr>
          <a:r>
            <a:rPr lang="zh-CN" sz="1700" b="0" i="0" kern="1200" dirty="0"/>
            <a:t>二是注重扶贫同扶志、扶智相结合。调动培养贫困群众主动性、积极性、</a:t>
          </a:r>
          <a:r>
            <a:rPr lang="zh-CN" sz="1700" b="0" i="0" kern="1200"/>
            <a:t>赋能</a:t>
          </a:r>
          <a:endParaRPr lang="zh-CN" sz="1700" kern="1200" dirty="0"/>
        </a:p>
      </dsp:txBody>
      <dsp:txXfrm rot="5400000">
        <a:off x="1920289" y="705677"/>
        <a:ext cx="1784624" cy="2117036"/>
      </dsp:txXfrm>
    </dsp:sp>
    <dsp:sp modelId="{4D0AD1EA-9372-43FB-91B1-5753FE086BA5}">
      <dsp:nvSpPr>
        <dsp:cNvPr id="0" name=""/>
        <dsp:cNvSpPr/>
      </dsp:nvSpPr>
      <dsp:spPr>
        <a:xfrm rot="16200000">
          <a:off x="2966876" y="871883"/>
          <a:ext cx="3528392" cy="1784624"/>
        </a:xfrm>
        <a:prstGeom prst="flowChartManualOperati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634" bIns="0" numCol="1" spcCol="1270" anchor="ctr" anchorCtr="0">
          <a:noAutofit/>
        </a:bodyPr>
        <a:lstStyle/>
        <a:p>
          <a:pPr marL="0" lvl="0" indent="0" algn="ctr" defTabSz="755650">
            <a:lnSpc>
              <a:spcPct val="90000"/>
            </a:lnSpc>
            <a:spcBef>
              <a:spcPct val="0"/>
            </a:spcBef>
            <a:spcAft>
              <a:spcPct val="35000"/>
            </a:spcAft>
            <a:buNone/>
          </a:pPr>
          <a:r>
            <a:rPr lang="zh-CN" sz="1700" b="0" i="0" kern="1200" dirty="0"/>
            <a:t>三是坚持大扶贫格局。协同大格局。</a:t>
          </a:r>
          <a:endParaRPr lang="zh-CN" sz="1700" kern="1200" dirty="0"/>
        </a:p>
      </dsp:txBody>
      <dsp:txXfrm rot="5400000">
        <a:off x="3838760" y="705677"/>
        <a:ext cx="1784624" cy="2117036"/>
      </dsp:txXfrm>
    </dsp:sp>
    <dsp:sp modelId="{B3E9178F-2C9B-4A47-AADF-F065D3DEF55D}">
      <dsp:nvSpPr>
        <dsp:cNvPr id="0" name=""/>
        <dsp:cNvSpPr/>
      </dsp:nvSpPr>
      <dsp:spPr>
        <a:xfrm rot="16200000">
          <a:off x="4885347" y="871883"/>
          <a:ext cx="3528392" cy="1784624"/>
        </a:xfrm>
        <a:prstGeom prst="flowChartManualOperati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634" bIns="0" numCol="1" spcCol="1270" anchor="ctr" anchorCtr="0">
          <a:noAutofit/>
        </a:bodyPr>
        <a:lstStyle/>
        <a:p>
          <a:pPr marL="0" lvl="0" indent="0" algn="ctr" defTabSz="755650">
            <a:lnSpc>
              <a:spcPct val="90000"/>
            </a:lnSpc>
            <a:spcBef>
              <a:spcPct val="0"/>
            </a:spcBef>
            <a:spcAft>
              <a:spcPct val="35000"/>
            </a:spcAft>
            <a:buNone/>
          </a:pPr>
          <a:r>
            <a:rPr lang="zh-CN" sz="1700" b="0" i="0" kern="1200"/>
            <a:t>四是坚持责任制。中央</a:t>
          </a:r>
          <a:r>
            <a:rPr lang="en-US" sz="1700" b="0" i="0" kern="1200"/>
            <a:t>-</a:t>
          </a:r>
          <a:r>
            <a:rPr lang="zh-CN" sz="1700" b="0" i="0" kern="1200"/>
            <a:t>省</a:t>
          </a:r>
          <a:r>
            <a:rPr lang="en-US" sz="1700" b="0" i="0" kern="1200"/>
            <a:t>-</a:t>
          </a:r>
          <a:r>
            <a:rPr lang="zh-CN" sz="1700" b="0" i="0" kern="1200"/>
            <a:t>市县，党政一把手责任制，加强督查巡查和各渠道监督作用，与绩效、考核挂钩。</a:t>
          </a:r>
          <a:endParaRPr lang="zh-CN" sz="1700" kern="1200"/>
        </a:p>
      </dsp:txBody>
      <dsp:txXfrm rot="5400000">
        <a:off x="5757231" y="705677"/>
        <a:ext cx="1784624" cy="21170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11CA1-83CA-4507-9E18-61D3411FEAA0}">
      <dsp:nvSpPr>
        <dsp:cNvPr id="0" name=""/>
        <dsp:cNvSpPr/>
      </dsp:nvSpPr>
      <dsp:spPr>
        <a:xfrm>
          <a:off x="5357" y="1551582"/>
          <a:ext cx="1601390" cy="96083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识贫</a:t>
          </a:r>
        </a:p>
      </dsp:txBody>
      <dsp:txXfrm>
        <a:off x="33499" y="1579724"/>
        <a:ext cx="1545106" cy="904550"/>
      </dsp:txXfrm>
    </dsp:sp>
    <dsp:sp modelId="{FFD60A4F-1767-4ED3-989F-F9B038149209}">
      <dsp:nvSpPr>
        <dsp:cNvPr id="0" name=""/>
        <dsp:cNvSpPr/>
      </dsp:nvSpPr>
      <dsp:spPr>
        <a:xfrm>
          <a:off x="1766887" y="1833427"/>
          <a:ext cx="339494" cy="397144"/>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66887" y="1912856"/>
        <a:ext cx="237646" cy="238286"/>
      </dsp:txXfrm>
    </dsp:sp>
    <dsp:sp modelId="{DE20E7AB-B8E7-4464-9F25-D14AC7DF6A64}">
      <dsp:nvSpPr>
        <dsp:cNvPr id="0" name=""/>
        <dsp:cNvSpPr/>
      </dsp:nvSpPr>
      <dsp:spPr>
        <a:xfrm>
          <a:off x="2247304" y="1551582"/>
          <a:ext cx="1601390" cy="96083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扶贫</a:t>
          </a:r>
        </a:p>
      </dsp:txBody>
      <dsp:txXfrm>
        <a:off x="2275446" y="1579724"/>
        <a:ext cx="1545106" cy="904550"/>
      </dsp:txXfrm>
    </dsp:sp>
    <dsp:sp modelId="{514032D7-86AC-48CD-8A2C-03245E5619F3}">
      <dsp:nvSpPr>
        <dsp:cNvPr id="0" name=""/>
        <dsp:cNvSpPr/>
      </dsp:nvSpPr>
      <dsp:spPr>
        <a:xfrm rot="21448957">
          <a:off x="4010008" y="1783600"/>
          <a:ext cx="342665" cy="397144"/>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4010058" y="1865287"/>
        <a:ext cx="239866" cy="238286"/>
      </dsp:txXfrm>
    </dsp:sp>
    <dsp:sp modelId="{971B5F79-B840-422D-A5C6-0963E0919E17}">
      <dsp:nvSpPr>
        <dsp:cNvPr id="0" name=""/>
        <dsp:cNvSpPr/>
      </dsp:nvSpPr>
      <dsp:spPr>
        <a:xfrm>
          <a:off x="4494609" y="1452780"/>
          <a:ext cx="1601390" cy="96083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脱贫</a:t>
          </a:r>
        </a:p>
      </dsp:txBody>
      <dsp:txXfrm>
        <a:off x="4522751" y="1480922"/>
        <a:ext cx="1545106" cy="904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2EAB0-61C5-1643-B95B-A1213F10FA1B}">
      <dsp:nvSpPr>
        <dsp:cNvPr id="0" name=""/>
        <dsp:cNvSpPr/>
      </dsp:nvSpPr>
      <dsp:spPr>
        <a:xfrm>
          <a:off x="3168" y="1827392"/>
          <a:ext cx="1844259" cy="737703"/>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社会化</a:t>
          </a:r>
        </a:p>
      </dsp:txBody>
      <dsp:txXfrm>
        <a:off x="372020" y="1827392"/>
        <a:ext cx="1106556" cy="737703"/>
      </dsp:txXfrm>
    </dsp:sp>
    <dsp:sp modelId="{B1497ECE-DDFA-364D-8ED0-4DBD0E5E56AF}">
      <dsp:nvSpPr>
        <dsp:cNvPr id="0" name=""/>
        <dsp:cNvSpPr/>
      </dsp:nvSpPr>
      <dsp:spPr>
        <a:xfrm>
          <a:off x="1663001" y="1827392"/>
          <a:ext cx="1844259" cy="737703"/>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法治化</a:t>
          </a:r>
        </a:p>
      </dsp:txBody>
      <dsp:txXfrm>
        <a:off x="2031853" y="1827392"/>
        <a:ext cx="1106556" cy="737703"/>
      </dsp:txXfrm>
    </dsp:sp>
    <dsp:sp modelId="{9562D23D-804F-C345-9F37-6BBEE673464E}">
      <dsp:nvSpPr>
        <dsp:cNvPr id="0" name=""/>
        <dsp:cNvSpPr/>
      </dsp:nvSpPr>
      <dsp:spPr>
        <a:xfrm>
          <a:off x="3322835" y="1827392"/>
          <a:ext cx="1844259" cy="737703"/>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智能化</a:t>
          </a:r>
        </a:p>
      </dsp:txBody>
      <dsp:txXfrm>
        <a:off x="3691687" y="1827392"/>
        <a:ext cx="1106556" cy="737703"/>
      </dsp:txXfrm>
    </dsp:sp>
    <dsp:sp modelId="{0C4F42C1-B435-5441-9CA4-1065C9DA2D3D}">
      <dsp:nvSpPr>
        <dsp:cNvPr id="0" name=""/>
        <dsp:cNvSpPr/>
      </dsp:nvSpPr>
      <dsp:spPr>
        <a:xfrm>
          <a:off x="4982668" y="1827392"/>
          <a:ext cx="1844259" cy="737703"/>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专业化</a:t>
          </a:r>
        </a:p>
      </dsp:txBody>
      <dsp:txXfrm>
        <a:off x="5351520" y="1827392"/>
        <a:ext cx="1106556" cy="7377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092A4-CE88-497F-AC0F-B80F4627D633}">
      <dsp:nvSpPr>
        <dsp:cNvPr id="0" name=""/>
        <dsp:cNvSpPr/>
      </dsp:nvSpPr>
      <dsp:spPr>
        <a:xfrm>
          <a:off x="0" y="78291"/>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zh-CN" sz="1900" b="0" i="0" kern="1200"/>
            <a:t>1.</a:t>
          </a:r>
          <a:r>
            <a:rPr lang="zh-CN" sz="1900" b="0" i="0" kern="1200"/>
            <a:t>加强预防和化解社会矛盾机制建设：</a:t>
          </a:r>
          <a:endParaRPr lang="zh-CN" sz="1900" kern="1200"/>
        </a:p>
      </dsp:txBody>
      <dsp:txXfrm>
        <a:off x="24417" y="102708"/>
        <a:ext cx="8142912" cy="451341"/>
      </dsp:txXfrm>
    </dsp:sp>
    <dsp:sp modelId="{58AC3541-1ABA-4A68-B176-E587868DA055}">
      <dsp:nvSpPr>
        <dsp:cNvPr id="0" name=""/>
        <dsp:cNvSpPr/>
      </dsp:nvSpPr>
      <dsp:spPr>
        <a:xfrm>
          <a:off x="0" y="633186"/>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1</a:t>
          </a:r>
          <a:r>
            <a:rPr lang="zh-CN" sz="1900" b="0" i="0" kern="1200"/>
            <a:t>）社会矛盾排查预警机制：早发现、早预防、早处置；</a:t>
          </a:r>
          <a:endParaRPr lang="zh-CN" sz="1900" kern="1200" dirty="0"/>
        </a:p>
      </dsp:txBody>
      <dsp:txXfrm>
        <a:off x="24417" y="657603"/>
        <a:ext cx="8142912" cy="451341"/>
      </dsp:txXfrm>
    </dsp:sp>
    <dsp:sp modelId="{5DD2B416-57C4-42CC-9D9E-74CCDC265027}">
      <dsp:nvSpPr>
        <dsp:cNvPr id="0" name=""/>
        <dsp:cNvSpPr/>
      </dsp:nvSpPr>
      <dsp:spPr>
        <a:xfrm>
          <a:off x="0" y="1188081"/>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2</a:t>
          </a:r>
          <a:r>
            <a:rPr lang="zh-CN" sz="1900" b="0" i="0" kern="1200"/>
            <a:t>）重大决策社会稳定风险评估机制：源头上预防和减少矛盾；</a:t>
          </a:r>
          <a:endParaRPr lang="zh-CN" sz="1900" kern="1200" dirty="0"/>
        </a:p>
      </dsp:txBody>
      <dsp:txXfrm>
        <a:off x="24417" y="1212498"/>
        <a:ext cx="8142912" cy="451341"/>
      </dsp:txXfrm>
    </dsp:sp>
    <dsp:sp modelId="{77C3D596-030C-4EF8-836C-5DE66AF96C50}">
      <dsp:nvSpPr>
        <dsp:cNvPr id="0" name=""/>
        <dsp:cNvSpPr/>
      </dsp:nvSpPr>
      <dsp:spPr>
        <a:xfrm>
          <a:off x="0" y="1742976"/>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3</a:t>
          </a:r>
          <a:r>
            <a:rPr lang="zh-CN" sz="1900" b="0" i="0" kern="1200"/>
            <a:t>）完善矛盾纠纷多元化解机制</a:t>
          </a:r>
          <a:endParaRPr lang="zh-CN" sz="1900" kern="1200"/>
        </a:p>
      </dsp:txBody>
      <dsp:txXfrm>
        <a:off x="24417" y="1767393"/>
        <a:ext cx="8142912" cy="451341"/>
      </dsp:txXfrm>
    </dsp:sp>
    <dsp:sp modelId="{ABB44A04-1E79-4E56-B1BA-347BB3BBA27E}">
      <dsp:nvSpPr>
        <dsp:cNvPr id="0" name=""/>
        <dsp:cNvSpPr/>
      </dsp:nvSpPr>
      <dsp:spPr>
        <a:xfrm>
          <a:off x="0" y="2296322"/>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2. </a:t>
          </a:r>
          <a:r>
            <a:rPr lang="zh-CN" sz="1900" b="0" i="0" kern="1200"/>
            <a:t>健全公共安全体系，加快社会治安防控体系建设。</a:t>
          </a:r>
          <a:endParaRPr lang="zh-CN" sz="1900" kern="1200"/>
        </a:p>
      </dsp:txBody>
      <dsp:txXfrm>
        <a:off x="24417" y="2320739"/>
        <a:ext cx="8142912" cy="451341"/>
      </dsp:txXfrm>
    </dsp:sp>
    <dsp:sp modelId="{8C3297FC-4938-429F-83DE-FC067795B79D}">
      <dsp:nvSpPr>
        <dsp:cNvPr id="0" name=""/>
        <dsp:cNvSpPr/>
      </dsp:nvSpPr>
      <dsp:spPr>
        <a:xfrm>
          <a:off x="0" y="2852766"/>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1</a:t>
          </a:r>
          <a:r>
            <a:rPr lang="zh-CN" sz="1900" b="0" i="0" kern="1200"/>
            <a:t>）坚决遏制重特大安全事故；</a:t>
          </a:r>
          <a:endParaRPr lang="zh-CN" sz="1900" kern="1200"/>
        </a:p>
      </dsp:txBody>
      <dsp:txXfrm>
        <a:off x="24417" y="2877183"/>
        <a:ext cx="8142912" cy="451341"/>
      </dsp:txXfrm>
    </dsp:sp>
    <dsp:sp modelId="{166D3C8B-8105-4A69-AFDF-A53B6F3CDA01}">
      <dsp:nvSpPr>
        <dsp:cNvPr id="0" name=""/>
        <dsp:cNvSpPr/>
      </dsp:nvSpPr>
      <dsp:spPr>
        <a:xfrm>
          <a:off x="0" y="3407661"/>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2</a:t>
          </a:r>
          <a:r>
            <a:rPr lang="zh-CN" sz="1900" b="0" i="0" kern="1200"/>
            <a:t>）提升防灾减灾救灾能力；</a:t>
          </a:r>
          <a:endParaRPr lang="zh-CN" sz="1900" kern="1200"/>
        </a:p>
      </dsp:txBody>
      <dsp:txXfrm>
        <a:off x="24417" y="3432078"/>
        <a:ext cx="8142912" cy="451341"/>
      </dsp:txXfrm>
    </dsp:sp>
    <dsp:sp modelId="{EA074415-E188-4E29-8B1A-3A6934A88E6C}">
      <dsp:nvSpPr>
        <dsp:cNvPr id="0" name=""/>
        <dsp:cNvSpPr/>
      </dsp:nvSpPr>
      <dsp:spPr>
        <a:xfrm>
          <a:off x="0" y="3962556"/>
          <a:ext cx="8191746"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kumimoji="1" lang="zh-CN" sz="1900" b="0" i="0" kern="1200"/>
            <a:t>（</a:t>
          </a:r>
          <a:r>
            <a:rPr kumimoji="1" lang="en-US" sz="1900" b="0" i="0" kern="1200"/>
            <a:t>3</a:t>
          </a:r>
          <a:r>
            <a:rPr kumimoji="1" lang="zh-CN" sz="1900" b="0" i="0" kern="1200"/>
            <a:t>）加快建设社会防控体系：治安网络、防控网络</a:t>
          </a:r>
          <a:endParaRPr lang="zh-CN" sz="1900" kern="1200"/>
        </a:p>
      </dsp:txBody>
      <dsp:txXfrm>
        <a:off x="24417" y="3986973"/>
        <a:ext cx="8142912" cy="4513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505D4-D295-4713-AF50-B0762DD6D7D5}">
      <dsp:nvSpPr>
        <dsp:cNvPr id="0" name=""/>
        <dsp:cNvSpPr/>
      </dsp:nvSpPr>
      <dsp:spPr>
        <a:xfrm>
          <a:off x="0" y="24849"/>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3</a:t>
          </a:r>
          <a:r>
            <a:rPr lang="zh-CN" sz="1900" b="0" i="0" kern="1200"/>
            <a:t>、加强社会心理服务体系建设：</a:t>
          </a:r>
          <a:endParaRPr lang="zh-CN" sz="1900" kern="1200"/>
        </a:p>
      </dsp:txBody>
      <dsp:txXfrm>
        <a:off x="24417" y="49266"/>
        <a:ext cx="7134800" cy="451341"/>
      </dsp:txXfrm>
    </dsp:sp>
    <dsp:sp modelId="{DE721ACF-22EC-4D21-A7F9-E9E6A80DDD9E}">
      <dsp:nvSpPr>
        <dsp:cNvPr id="0" name=""/>
        <dsp:cNvSpPr/>
      </dsp:nvSpPr>
      <dsp:spPr>
        <a:xfrm>
          <a:off x="0" y="666931"/>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1</a:t>
          </a:r>
          <a:r>
            <a:rPr lang="zh-CN" sz="1900" b="0" i="0" kern="1200"/>
            <a:t>）公民道德建设；</a:t>
          </a:r>
          <a:endParaRPr lang="zh-CN" sz="1900" kern="1200"/>
        </a:p>
      </dsp:txBody>
      <dsp:txXfrm>
        <a:off x="24417" y="691348"/>
        <a:ext cx="7134800" cy="451341"/>
      </dsp:txXfrm>
    </dsp:sp>
    <dsp:sp modelId="{F4A09BB6-A44C-4707-8DA1-B59182802584}">
      <dsp:nvSpPr>
        <dsp:cNvPr id="0" name=""/>
        <dsp:cNvSpPr/>
      </dsp:nvSpPr>
      <dsp:spPr>
        <a:xfrm>
          <a:off x="0" y="1221826"/>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2</a:t>
          </a:r>
          <a:r>
            <a:rPr lang="zh-CN" sz="1900" b="0" i="0" kern="1200"/>
            <a:t>）社会心理服务体系；</a:t>
          </a:r>
          <a:endParaRPr lang="zh-CN" sz="1900" kern="1200"/>
        </a:p>
      </dsp:txBody>
      <dsp:txXfrm>
        <a:off x="24417" y="1246243"/>
        <a:ext cx="7134800" cy="451341"/>
      </dsp:txXfrm>
    </dsp:sp>
    <dsp:sp modelId="{ED529E6C-0A93-46CB-BD55-416CF6445FFA}">
      <dsp:nvSpPr>
        <dsp:cNvPr id="0" name=""/>
        <dsp:cNvSpPr/>
      </dsp:nvSpPr>
      <dsp:spPr>
        <a:xfrm>
          <a:off x="0" y="1776721"/>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3</a:t>
          </a:r>
          <a:r>
            <a:rPr lang="zh-CN" sz="1900" b="0" i="0" kern="1200"/>
            <a:t>）思想政治建设。</a:t>
          </a:r>
          <a:endParaRPr lang="zh-CN" sz="1900" kern="1200"/>
        </a:p>
      </dsp:txBody>
      <dsp:txXfrm>
        <a:off x="24417" y="1801138"/>
        <a:ext cx="7134800" cy="451341"/>
      </dsp:txXfrm>
    </dsp:sp>
    <dsp:sp modelId="{20AD7A2C-6C06-44AB-8C1F-92D61CC7C6E1}">
      <dsp:nvSpPr>
        <dsp:cNvPr id="0" name=""/>
        <dsp:cNvSpPr/>
      </dsp:nvSpPr>
      <dsp:spPr>
        <a:xfrm>
          <a:off x="0" y="2331616"/>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4</a:t>
          </a:r>
          <a:r>
            <a:rPr lang="zh-CN" sz="1900" b="0" i="0" kern="1200"/>
            <a:t>、加强社区治理体系建设：</a:t>
          </a:r>
          <a:endParaRPr lang="zh-CN" sz="1900" kern="1200"/>
        </a:p>
      </dsp:txBody>
      <dsp:txXfrm>
        <a:off x="24417" y="2356033"/>
        <a:ext cx="7134800" cy="451341"/>
      </dsp:txXfrm>
    </dsp:sp>
    <dsp:sp modelId="{0E4F9687-4395-4659-AB18-FAF02FB71960}">
      <dsp:nvSpPr>
        <dsp:cNvPr id="0" name=""/>
        <dsp:cNvSpPr/>
      </dsp:nvSpPr>
      <dsp:spPr>
        <a:xfrm>
          <a:off x="0" y="2886511"/>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1</a:t>
          </a:r>
          <a:r>
            <a:rPr lang="zh-CN" sz="1900" b="0" i="0" kern="1200"/>
            <a:t>）推动社会治理重心向基层下移：最后一公里，街长。</a:t>
          </a:r>
          <a:endParaRPr lang="zh-CN" sz="1900" kern="1200"/>
        </a:p>
      </dsp:txBody>
      <dsp:txXfrm>
        <a:off x="24417" y="2910928"/>
        <a:ext cx="7134800" cy="451341"/>
      </dsp:txXfrm>
    </dsp:sp>
    <dsp:sp modelId="{B449883C-C775-4937-A691-4F3C5F323BE3}">
      <dsp:nvSpPr>
        <dsp:cNvPr id="0" name=""/>
        <dsp:cNvSpPr/>
      </dsp:nvSpPr>
      <dsp:spPr>
        <a:xfrm>
          <a:off x="0" y="3441406"/>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2</a:t>
          </a:r>
          <a:r>
            <a:rPr lang="zh-CN" sz="1900" b="0" i="0" kern="1200"/>
            <a:t>）发挥社会组织作用</a:t>
          </a:r>
          <a:endParaRPr lang="zh-CN" sz="1900" kern="1200"/>
        </a:p>
      </dsp:txBody>
      <dsp:txXfrm>
        <a:off x="24417" y="3465823"/>
        <a:ext cx="7134800" cy="451341"/>
      </dsp:txXfrm>
    </dsp:sp>
    <dsp:sp modelId="{C96D21F8-43B1-42B8-A36D-F28DA54606EA}">
      <dsp:nvSpPr>
        <dsp:cNvPr id="0" name=""/>
        <dsp:cNvSpPr/>
      </dsp:nvSpPr>
      <dsp:spPr>
        <a:xfrm>
          <a:off x="0" y="4108337"/>
          <a:ext cx="7183634" cy="50017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b="0" i="0" kern="1200"/>
            <a:t>（</a:t>
          </a:r>
          <a:r>
            <a:rPr lang="en-US" sz="1900" b="0" i="0" kern="1200"/>
            <a:t>3</a:t>
          </a:r>
          <a:r>
            <a:rPr lang="zh-CN" sz="1900" b="0" i="0" kern="1200"/>
            <a:t>）实现政府治理和社会调节、居民自治良性互动。</a:t>
          </a:r>
          <a:endParaRPr lang="zh-CN" sz="1900" kern="1200"/>
        </a:p>
      </dsp:txBody>
      <dsp:txXfrm>
        <a:off x="24417" y="4132754"/>
        <a:ext cx="7134800" cy="45134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B8F35-7CDB-4116-8A4B-3F4DF38FCB2A}" type="datetimeFigureOut">
              <a:rPr lang="zh-CN" altLang="en-US" smtClean="0"/>
              <a:t>21/1/5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D294D-D3BC-44A5-B2B7-C25B67B8F72C}" type="slidenum">
              <a:rPr lang="zh-CN" altLang="en-US" smtClean="0"/>
              <a:t>‹#›</a:t>
            </a:fld>
            <a:endParaRPr lang="zh-CN" altLang="en-US"/>
          </a:p>
        </p:txBody>
      </p:sp>
    </p:spTree>
    <p:extLst>
      <p:ext uri="{BB962C8B-B14F-4D97-AF65-F5344CB8AC3E}">
        <p14:creationId xmlns:p14="http://schemas.microsoft.com/office/powerpoint/2010/main" val="251141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6488F-2E19-45B0-9275-D2FD6E4FAA6C}"/>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9CA6FEF-F3C4-4EB7-B946-7F8DCEE36DC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DBB230-0E8A-4949-BCB4-E75D90D6CECA}"/>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CF7FA9DB-EDF6-4611-8771-82C13C227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3007C2-CCAA-486B-82A1-EDFAD62BFC65}"/>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3691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9CD98-D4B6-45F3-B80B-5FA75C0FFF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929B0E-099C-435D-8AC6-74338AEC86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B91E90-2D8C-436E-A2B5-A9D1E994359D}"/>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373A1767-2A57-499D-986A-B0C1BEA748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B1D1D7-2921-4E27-98AA-A6FC414EA830}"/>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4563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F4E455-9739-4F5B-AA58-D74CCCF455EE}"/>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1E0A48-6597-4629-8423-5006E99E1E6A}"/>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FF949D-A698-4BAE-95A3-2D94DF468E3B}"/>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932FD719-D377-4684-87A5-EC4C16AED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27E257-4ADA-43A8-869F-04C1BEC891A1}"/>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945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D21F6-5CA2-46F7-A4B7-5A183E5F4C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842A99-7FD6-40BF-8AAA-1247FA1CB8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D5F617-4EAA-4EFD-BE89-E8DA81AE7C1F}"/>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BEDF2636-63D9-4296-83E8-B6477CB91C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BD5339-A702-43BF-B0CF-B5DD69F3F3F0}"/>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504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C84E3-23E2-4EDE-9B55-E54C59073329}"/>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27048270-3BB3-41EA-9C7F-73F5B167481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254281-8408-40C4-AB18-4E345A8046E5}"/>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35E3B5A1-C2E6-4C71-9D81-514C4EB9EE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3D4C3-B637-4575-A60F-02C7A04F4B22}"/>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6620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AF4EC-7E4E-4D3E-8441-96867D951F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C2A758-3E61-440D-BB78-EE1B882ABC60}"/>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0E3A1A-4DEB-463F-A3E2-AFC36C3F48CD}"/>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5C6B6B-E6FE-4DEB-BBD8-2A47A31050F3}"/>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6" name="页脚占位符 5">
            <a:extLst>
              <a:ext uri="{FF2B5EF4-FFF2-40B4-BE49-F238E27FC236}">
                <a16:creationId xmlns:a16="http://schemas.microsoft.com/office/drawing/2014/main" id="{0EF43B09-E3E0-4C36-9BB1-2370BD412E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E5D370-DCFF-4FB0-8850-70D674F2949F}"/>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4151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04C1-BB41-4C21-A311-936BCF45E2E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C24CE8-4364-4225-B373-A01967D2634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2FFBA0-762B-41B3-A3EA-5455762E2123}"/>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A175EE-CD35-409A-9ADB-DE7BD76F6D0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D0F642-2008-438E-AA6F-80F76CC3BCB0}"/>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005F02-DF43-41BA-8F39-C1EF8AEB61C1}"/>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8" name="页脚占位符 7">
            <a:extLst>
              <a:ext uri="{FF2B5EF4-FFF2-40B4-BE49-F238E27FC236}">
                <a16:creationId xmlns:a16="http://schemas.microsoft.com/office/drawing/2014/main" id="{3CFCAA89-5FB0-4562-84C2-88D29ACB54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7FA527-CDF2-4924-A468-7343258E3C7A}"/>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263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879C9-2401-4BAF-A184-EEFD8106973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E48415E-8D56-4953-8ABC-5DFB2B55E513}"/>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4" name="页脚占位符 3">
            <a:extLst>
              <a:ext uri="{FF2B5EF4-FFF2-40B4-BE49-F238E27FC236}">
                <a16:creationId xmlns:a16="http://schemas.microsoft.com/office/drawing/2014/main" id="{C91F933E-8A5C-4192-B921-0B3B5D3C49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358E70-BE98-4D7D-BE73-F9C9F34BD5C1}"/>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2273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9BEE90-941C-4E44-8C32-6B520921AFCD}"/>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3" name="页脚占位符 2">
            <a:extLst>
              <a:ext uri="{FF2B5EF4-FFF2-40B4-BE49-F238E27FC236}">
                <a16:creationId xmlns:a16="http://schemas.microsoft.com/office/drawing/2014/main" id="{C4946E29-B080-4575-92FE-984827B928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74604B-DDB0-4A96-8014-98985F2113CC}"/>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0812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23039-1797-4696-BAF6-39C891159D39}"/>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3C935968-5E16-4C6F-BF3D-6CA683E9C38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E9259D-C645-4158-9FC1-526BD46142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DECA7E-B8D7-4536-B75C-FFDFE34B1B1A}"/>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6" name="页脚占位符 5">
            <a:extLst>
              <a:ext uri="{FF2B5EF4-FFF2-40B4-BE49-F238E27FC236}">
                <a16:creationId xmlns:a16="http://schemas.microsoft.com/office/drawing/2014/main" id="{422DC871-B852-44FE-8EEC-6B512AA36A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51198D-A93B-433C-967B-910B39C7BB7F}"/>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902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D37AE-8169-4438-9047-70BB0613EC3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E3B9ADB-FB92-442F-A50F-CFDF70E579E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07A43E2-C508-4B74-9C8A-3738FD4B7C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B03550-EB8F-44B9-B2C6-8EB355240D94}"/>
              </a:ext>
            </a:extLst>
          </p:cNvPr>
          <p:cNvSpPr>
            <a:spLocks noGrp="1"/>
          </p:cNvSpPr>
          <p:nvPr>
            <p:ph type="dt" sz="half" idx="10"/>
          </p:nvPr>
        </p:nvSpPr>
        <p:spPr/>
        <p:txBody>
          <a:bodyPr/>
          <a:lstStyle/>
          <a:p>
            <a:fld id="{530820CF-B880-4189-942D-D702A7CBA730}" type="datetimeFigureOut">
              <a:rPr lang="zh-CN" altLang="en-US" smtClean="0"/>
              <a:t>21/1/5</a:t>
            </a:fld>
            <a:endParaRPr lang="zh-CN" altLang="en-US"/>
          </a:p>
        </p:txBody>
      </p:sp>
      <p:sp>
        <p:nvSpPr>
          <p:cNvPr id="6" name="页脚占位符 5">
            <a:extLst>
              <a:ext uri="{FF2B5EF4-FFF2-40B4-BE49-F238E27FC236}">
                <a16:creationId xmlns:a16="http://schemas.microsoft.com/office/drawing/2014/main" id="{518BCD7F-86C0-42FA-A019-AF829765B4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9F7A81-2024-4431-9D97-B9D24D9639C0}"/>
              </a:ext>
            </a:extLst>
          </p:cNvPr>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3757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48F2B3-542A-41C1-9370-AAD04D6ACD0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46E8EB-BD07-4122-BB4C-0A17536D21B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5FEC35-5EF3-4425-A665-BA0749977AA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21/1/5</a:t>
            </a:fld>
            <a:endParaRPr lang="zh-CN" altLang="en-US"/>
          </a:p>
        </p:txBody>
      </p:sp>
      <p:sp>
        <p:nvSpPr>
          <p:cNvPr id="5" name="页脚占位符 4">
            <a:extLst>
              <a:ext uri="{FF2B5EF4-FFF2-40B4-BE49-F238E27FC236}">
                <a16:creationId xmlns:a16="http://schemas.microsoft.com/office/drawing/2014/main" id="{9266718D-D926-4974-9738-6DB164B708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E2C274-4C50-4539-981B-0A794DF2F3E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054867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8D390-D7C2-47B4-A045-10D5F848D47E}"/>
              </a:ext>
            </a:extLst>
          </p:cNvPr>
          <p:cNvSpPr>
            <a:spLocks noGrp="1"/>
          </p:cNvSpPr>
          <p:nvPr>
            <p:ph type="title"/>
          </p:nvPr>
        </p:nvSpPr>
        <p:spPr>
          <a:xfrm>
            <a:off x="395536" y="264792"/>
            <a:ext cx="7055380" cy="1176082"/>
          </a:xfrm>
        </p:spPr>
        <p:txBody>
          <a:bodyPr/>
          <a:lstStyle/>
          <a:p>
            <a:r>
              <a:rPr lang="zh-CN" altLang="en-US" b="1"/>
              <a:t>社会</a:t>
            </a:r>
            <a:endParaRPr lang="zh-CN" altLang="en-US" b="1" dirty="0"/>
          </a:p>
        </p:txBody>
      </p:sp>
      <p:sp>
        <p:nvSpPr>
          <p:cNvPr id="3" name="内容占位符 2">
            <a:extLst>
              <a:ext uri="{FF2B5EF4-FFF2-40B4-BE49-F238E27FC236}">
                <a16:creationId xmlns:a16="http://schemas.microsoft.com/office/drawing/2014/main" id="{364F93EA-D21E-489A-978D-5B1EBCA2623E}"/>
              </a:ext>
            </a:extLst>
          </p:cNvPr>
          <p:cNvSpPr>
            <a:spLocks noGrp="1"/>
          </p:cNvSpPr>
          <p:nvPr>
            <p:ph idx="1"/>
          </p:nvPr>
        </p:nvSpPr>
        <p:spPr>
          <a:xfrm>
            <a:off x="196678" y="1412776"/>
            <a:ext cx="8839818" cy="4920498"/>
          </a:xfrm>
        </p:spPr>
        <p:txBody>
          <a:bodyPr numCol="2">
            <a:normAutofit lnSpcReduction="10000"/>
          </a:bodyPr>
          <a:lstStyle/>
          <a:p>
            <a:pPr marL="0" indent="0">
              <a:buNone/>
            </a:pPr>
            <a:r>
              <a:rPr lang="zh-CN" altLang="en-US" b="1" dirty="0"/>
              <a:t>第一节 中国特色社会主义社会建</a:t>
            </a:r>
            <a:endParaRPr lang="en-US" altLang="zh-CN" b="1" dirty="0"/>
          </a:p>
          <a:p>
            <a:pPr marL="0" indent="0">
              <a:buNone/>
            </a:pPr>
            <a:r>
              <a:rPr lang="zh-CN" altLang="en-US" b="1" dirty="0"/>
              <a:t>设理论与制度</a:t>
            </a:r>
            <a:endParaRPr lang="en-US" altLang="zh-CN" b="1" dirty="0"/>
          </a:p>
          <a:p>
            <a:pPr marL="0" indent="0">
              <a:buNone/>
            </a:pPr>
            <a:r>
              <a:rPr lang="zh-CN" altLang="en-US" sz="2200" dirty="0"/>
              <a:t>一、中国特色社会主义社会建设理论</a:t>
            </a:r>
            <a:endParaRPr lang="en-US" altLang="zh-CN" sz="2200" dirty="0"/>
          </a:p>
          <a:p>
            <a:pPr marL="0" indent="0">
              <a:buNone/>
            </a:pPr>
            <a:r>
              <a:rPr lang="zh-CN" altLang="en-US" sz="2200" dirty="0"/>
              <a:t>二、中国特色社会主义社会制度</a:t>
            </a:r>
            <a:endParaRPr lang="en-US" altLang="zh-CN" sz="2200" dirty="0"/>
          </a:p>
          <a:p>
            <a:endParaRPr lang="en-US" altLang="zh-CN" dirty="0"/>
          </a:p>
          <a:p>
            <a:pPr marL="0" indent="0">
              <a:buNone/>
            </a:pPr>
            <a:r>
              <a:rPr lang="zh-CN" altLang="en-US" b="1" dirty="0"/>
              <a:t>第二节</a:t>
            </a:r>
            <a:r>
              <a:rPr lang="en-US" altLang="zh-CN" b="1" dirty="0"/>
              <a:t> </a:t>
            </a:r>
            <a:r>
              <a:rPr lang="zh-CN" altLang="en-US" b="1" dirty="0"/>
              <a:t>在发展中保障和改善民生</a:t>
            </a:r>
            <a:endParaRPr lang="en-US" altLang="zh-CN" b="1" dirty="0"/>
          </a:p>
          <a:p>
            <a:pPr marL="0" indent="0">
              <a:buNone/>
            </a:pPr>
            <a:r>
              <a:rPr lang="zh-CN" altLang="en-US" sz="2200" dirty="0"/>
              <a:t>一、增进民生福祉是发展的根本目的</a:t>
            </a:r>
            <a:endParaRPr lang="en-US" altLang="zh-CN" sz="2200" dirty="0"/>
          </a:p>
          <a:p>
            <a:pPr marL="0" indent="0">
              <a:buNone/>
            </a:pPr>
            <a:r>
              <a:rPr lang="zh-CN" altLang="en-US" sz="2200" dirty="0"/>
              <a:t>二、坚决打赢脱贫攻坚战</a:t>
            </a:r>
            <a:endParaRPr lang="en-US" altLang="zh-CN" sz="2200" dirty="0"/>
          </a:p>
          <a:p>
            <a:pPr marL="0" indent="0">
              <a:buNone/>
            </a:pPr>
            <a:r>
              <a:rPr lang="zh-CN" altLang="en-US" sz="2200" dirty="0"/>
              <a:t>三、全面建成多层次</a:t>
            </a:r>
            <a:r>
              <a:rPr lang="zh-CN" altLang="en-US" sz="2200"/>
              <a:t>社会保障体系</a:t>
            </a:r>
            <a:endParaRPr lang="en-US" altLang="zh-CN" sz="2200"/>
          </a:p>
          <a:p>
            <a:pPr marL="0" indent="0">
              <a:buNone/>
            </a:pPr>
            <a:r>
              <a:rPr lang="zh-CN" altLang="en-US"/>
              <a:t>四、</a:t>
            </a:r>
            <a:r>
              <a:rPr lang="zh-CN" altLang="zh-CN" sz="2400"/>
              <a:t>实施健康中国战略</a:t>
            </a:r>
            <a:endParaRPr lang="en-US" altLang="zh-CN" sz="2200" dirty="0"/>
          </a:p>
          <a:p>
            <a:pPr marL="0" indent="0">
              <a:buNone/>
            </a:pPr>
            <a:endParaRPr lang="en-US" altLang="zh-CN" sz="2200"/>
          </a:p>
          <a:p>
            <a:pPr marL="0" indent="0">
              <a:buNone/>
            </a:pPr>
            <a:endParaRPr lang="en-US" altLang="zh-CN" sz="2200" dirty="0"/>
          </a:p>
          <a:p>
            <a:pPr marL="0" indent="0">
              <a:buNone/>
            </a:pPr>
            <a:r>
              <a:rPr lang="zh-CN" altLang="en-US" b="1" dirty="0"/>
              <a:t>第三节</a:t>
            </a:r>
            <a:r>
              <a:rPr lang="en-US" altLang="zh-CN" b="1" dirty="0"/>
              <a:t> </a:t>
            </a:r>
            <a:r>
              <a:rPr lang="zh-CN" altLang="en-US" b="1" dirty="0"/>
              <a:t>加强和创新社会治理</a:t>
            </a:r>
            <a:endParaRPr lang="en-US" altLang="zh-CN" b="1" dirty="0"/>
          </a:p>
          <a:p>
            <a:pPr marL="0" indent="0">
              <a:buNone/>
            </a:pPr>
            <a:r>
              <a:rPr lang="zh-CN" altLang="en-US" sz="2200" dirty="0"/>
              <a:t>一、推进社会治理现代化</a:t>
            </a:r>
            <a:endParaRPr lang="en-US" altLang="zh-CN" sz="2200" dirty="0"/>
          </a:p>
          <a:p>
            <a:pPr marL="0" indent="0">
              <a:buNone/>
            </a:pPr>
            <a:r>
              <a:rPr lang="zh-CN" altLang="en-US" sz="2200" dirty="0"/>
              <a:t>二、打造共建共治共享的社会治理格局</a:t>
            </a:r>
            <a:endParaRPr lang="en-US" altLang="zh-CN" sz="2200" dirty="0"/>
          </a:p>
          <a:p>
            <a:pPr marL="0" indent="0">
              <a:buNone/>
            </a:pPr>
            <a:r>
              <a:rPr lang="zh-CN" altLang="en-US" sz="2200" dirty="0"/>
              <a:t>三、维护社会和谐稳定</a:t>
            </a:r>
            <a:endParaRPr lang="en-US" altLang="zh-CN" sz="2200" dirty="0"/>
          </a:p>
          <a:p>
            <a:pPr marL="0" indent="0">
              <a:buNone/>
            </a:pPr>
            <a:endParaRPr lang="en-US" altLang="zh-CN" sz="2200" dirty="0"/>
          </a:p>
          <a:p>
            <a:pPr marL="0" indent="0">
              <a:buNone/>
            </a:pPr>
            <a:r>
              <a:rPr lang="zh-CN" altLang="en-US" b="1" dirty="0"/>
              <a:t>第四节 坚持总体国家安全观</a:t>
            </a:r>
            <a:endParaRPr lang="en-US" altLang="zh-CN" b="1" dirty="0"/>
          </a:p>
          <a:p>
            <a:pPr marL="0" indent="0">
              <a:buNone/>
            </a:pPr>
            <a:r>
              <a:rPr lang="zh-CN" altLang="en-US" sz="2200" dirty="0"/>
              <a:t>一、坚持总体国家安全观的重要意义和丰富内涵</a:t>
            </a:r>
            <a:endParaRPr lang="en-US" altLang="zh-CN" sz="2200" dirty="0"/>
          </a:p>
          <a:p>
            <a:pPr marL="0" indent="0">
              <a:buNone/>
            </a:pPr>
            <a:r>
              <a:rPr lang="zh-CN" altLang="en-US" sz="2200" dirty="0"/>
              <a:t>二、维护重点领域国家安全</a:t>
            </a:r>
            <a:endParaRPr lang="en-US" altLang="zh-CN" sz="2200" dirty="0"/>
          </a:p>
          <a:p>
            <a:endParaRPr lang="en-US" altLang="zh-CN" dirty="0"/>
          </a:p>
          <a:p>
            <a:pPr marL="0" indent="0">
              <a:buNone/>
            </a:pPr>
            <a:endParaRPr lang="zh-CN" altLang="en-US" dirty="0"/>
          </a:p>
        </p:txBody>
      </p:sp>
    </p:spTree>
    <p:extLst>
      <p:ext uri="{BB962C8B-B14F-4D97-AF65-F5344CB8AC3E}">
        <p14:creationId xmlns:p14="http://schemas.microsoft.com/office/powerpoint/2010/main" val="51388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B1C22-B38C-8748-A8D1-D7C715B8A87A}"/>
              </a:ext>
            </a:extLst>
          </p:cNvPr>
          <p:cNvSpPr>
            <a:spLocks noGrp="1"/>
          </p:cNvSpPr>
          <p:nvPr>
            <p:ph type="title"/>
          </p:nvPr>
        </p:nvSpPr>
        <p:spPr/>
        <p:txBody>
          <a:bodyPr/>
          <a:lstStyle/>
          <a:p>
            <a:r>
              <a:rPr lang="en-US" altLang="zh-CN" sz="3200" dirty="0"/>
              <a:t>6.</a:t>
            </a:r>
            <a:r>
              <a:rPr lang="zh-CN" altLang="en-US" sz="3200" dirty="0"/>
              <a:t>坚持总体国家安全观的理论</a:t>
            </a:r>
            <a:endParaRPr kumimoji="1" lang="zh-CN" altLang="en-US" sz="3200" dirty="0"/>
          </a:p>
        </p:txBody>
      </p:sp>
      <p:sp>
        <p:nvSpPr>
          <p:cNvPr id="3" name="内容占位符 2">
            <a:extLst>
              <a:ext uri="{FF2B5EF4-FFF2-40B4-BE49-F238E27FC236}">
                <a16:creationId xmlns:a16="http://schemas.microsoft.com/office/drawing/2014/main" id="{9AEFE6B2-68E1-5249-A77C-10AEBFA29920}"/>
              </a:ext>
            </a:extLst>
          </p:cNvPr>
          <p:cNvSpPr>
            <a:spLocks noGrp="1"/>
          </p:cNvSpPr>
          <p:nvPr>
            <p:ph idx="1"/>
          </p:nvPr>
        </p:nvSpPr>
        <p:spPr>
          <a:xfrm>
            <a:off x="484710" y="1268760"/>
            <a:ext cx="8174580" cy="5328592"/>
          </a:xfrm>
        </p:spPr>
        <p:txBody>
          <a:bodyPr>
            <a:normAutofit/>
          </a:bodyPr>
          <a:lstStyle/>
          <a:p>
            <a:r>
              <a:rPr kumimoji="1" lang="en-US" altLang="zh-CN" sz="2200" dirty="0"/>
              <a:t>《</a:t>
            </a:r>
            <a:r>
              <a:rPr kumimoji="1" lang="zh-CN" altLang="en-US" sz="2200" dirty="0"/>
              <a:t>孙子兵法</a:t>
            </a:r>
            <a:r>
              <a:rPr kumimoji="1" lang="en-US" altLang="zh-CN" sz="2200" dirty="0"/>
              <a:t>·</a:t>
            </a:r>
            <a:r>
              <a:rPr kumimoji="1" lang="zh-CN" altLang="en-US" sz="2200" dirty="0"/>
              <a:t>始计第一</a:t>
            </a:r>
            <a:r>
              <a:rPr kumimoji="1" lang="en-US" altLang="zh-CN" sz="2200" dirty="0"/>
              <a:t>》</a:t>
            </a:r>
            <a:r>
              <a:rPr kumimoji="1" lang="zh-CN" altLang="en-US" sz="2200" dirty="0"/>
              <a:t>“兵者，国之大事，死生之地，存亡之道，不可不察也。”</a:t>
            </a:r>
            <a:endParaRPr kumimoji="1" lang="en-US" altLang="zh-CN" sz="2200" dirty="0"/>
          </a:p>
          <a:p>
            <a:r>
              <a:rPr kumimoji="1" lang="zh-CN" altLang="en-US" sz="2200" dirty="0"/>
              <a:t>军事是一个国家很重大的事情，决定一个国家的生死存亡，不能不被重视。国家安全稳定同理！</a:t>
            </a:r>
            <a:endParaRPr kumimoji="1" lang="en-US" altLang="zh-CN" sz="2200" dirty="0"/>
          </a:p>
          <a:p>
            <a:r>
              <a:rPr kumimoji="1" lang="zh-CN" altLang="en-US" sz="2200" dirty="0"/>
              <a:t>我们的文化：人不犯我、我不犯人</a:t>
            </a:r>
            <a:endParaRPr kumimoji="1" lang="en-US" altLang="zh-CN" sz="2200" dirty="0"/>
          </a:p>
          <a:p>
            <a:r>
              <a:rPr kumimoji="1" lang="zh-CN" altLang="en-US" sz="2200" dirty="0"/>
              <a:t>某些西方国家的文化：主导世界、打倒老二</a:t>
            </a:r>
            <a:endParaRPr kumimoji="1" lang="en-US" altLang="zh-CN" sz="2200" dirty="0"/>
          </a:p>
          <a:p>
            <a:r>
              <a:rPr kumimoji="1" lang="zh-CN" altLang="en-US" sz="2200" dirty="0"/>
              <a:t>帝国主义亡我之心不死</a:t>
            </a:r>
            <a:endParaRPr kumimoji="1" lang="en-US" altLang="zh-CN" sz="2200" dirty="0"/>
          </a:p>
          <a:p>
            <a:r>
              <a:rPr kumimoji="1" lang="zh-CN" altLang="en-US" sz="2200" dirty="0"/>
              <a:t>我国是陆地邻国和海洋邻国最多的国家</a:t>
            </a:r>
            <a:endParaRPr kumimoji="1" lang="en-US" altLang="zh-CN" sz="2200" dirty="0"/>
          </a:p>
          <a:p>
            <a:r>
              <a:rPr kumimoji="1" lang="zh-CN" altLang="en-US" sz="2200" dirty="0"/>
              <a:t>印度领土争端、钓鱼岛问题、台湾问题、香港问题、新疆</a:t>
            </a:r>
            <a:r>
              <a:rPr kumimoji="1" lang="en-US" altLang="zh-CN" sz="2200" dirty="0"/>
              <a:t>715</a:t>
            </a:r>
            <a:r>
              <a:rPr kumimoji="1" lang="zh-CN" altLang="en-US" sz="2200" dirty="0"/>
              <a:t>事件、藏独问题</a:t>
            </a:r>
            <a:endParaRPr kumimoji="1" lang="en-US" altLang="zh-CN" sz="2200" dirty="0"/>
          </a:p>
          <a:p>
            <a:r>
              <a:rPr kumimoji="1" lang="zh-CN" altLang="en-US" sz="2200" dirty="0"/>
              <a:t>不要担心、有国家安全意识，</a:t>
            </a:r>
            <a:r>
              <a:rPr kumimoji="1" lang="en-US" altLang="zh-CN" sz="2200" dirty="0"/>
              <a:t>《</a:t>
            </a:r>
            <a:r>
              <a:rPr kumimoji="1" lang="zh-CN" altLang="en-US" sz="2200" dirty="0"/>
              <a:t>孟子二章</a:t>
            </a:r>
            <a:r>
              <a:rPr kumimoji="1" lang="en-US" altLang="zh-CN" sz="2200" dirty="0"/>
              <a:t>》</a:t>
            </a:r>
            <a:r>
              <a:rPr kumimoji="1" lang="zh-CN" altLang="en-US" sz="2200" dirty="0"/>
              <a:t>内无法家拂士，外无敌国外患者，国恒亡。</a:t>
            </a:r>
            <a:endParaRPr kumimoji="1" lang="en-US" altLang="zh-CN" sz="2200" dirty="0"/>
          </a:p>
          <a:p>
            <a:endParaRPr kumimoji="1" lang="zh-CN" altLang="en-US" dirty="0"/>
          </a:p>
        </p:txBody>
      </p:sp>
    </p:spTree>
    <p:extLst>
      <p:ext uri="{BB962C8B-B14F-4D97-AF65-F5344CB8AC3E}">
        <p14:creationId xmlns:p14="http://schemas.microsoft.com/office/powerpoint/2010/main" val="131986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C1D02-F2B4-F64B-B483-6574441D4B3D}"/>
              </a:ext>
            </a:extLst>
          </p:cNvPr>
          <p:cNvSpPr>
            <a:spLocks noGrp="1"/>
          </p:cNvSpPr>
          <p:nvPr>
            <p:ph type="title"/>
          </p:nvPr>
        </p:nvSpPr>
        <p:spPr>
          <a:xfrm>
            <a:off x="484710" y="452718"/>
            <a:ext cx="8191746" cy="1097683"/>
          </a:xfrm>
        </p:spPr>
        <p:txBody>
          <a:bodyPr/>
          <a:lstStyle/>
          <a:p>
            <a:r>
              <a:rPr kumimoji="1" lang="zh-CN" altLang="en-US" sz="3600" dirty="0"/>
              <a:t>（二）中国特色社会主义社会制度现状</a:t>
            </a:r>
          </a:p>
        </p:txBody>
      </p:sp>
      <p:graphicFrame>
        <p:nvGraphicFramePr>
          <p:cNvPr id="5" name="图示 4">
            <a:extLst>
              <a:ext uri="{FF2B5EF4-FFF2-40B4-BE49-F238E27FC236}">
                <a16:creationId xmlns:a16="http://schemas.microsoft.com/office/drawing/2014/main" id="{DDC44199-77D9-E14F-8CA7-CA51FFEF6094}"/>
              </a:ext>
            </a:extLst>
          </p:cNvPr>
          <p:cNvGraphicFramePr/>
          <p:nvPr>
            <p:extLst>
              <p:ext uri="{D42A27DB-BD31-4B8C-83A1-F6EECF244321}">
                <p14:modId xmlns:p14="http://schemas.microsoft.com/office/powerpoint/2010/main" val="1845040419"/>
              </p:ext>
            </p:extLst>
          </p:nvPr>
        </p:nvGraphicFramePr>
        <p:xfrm>
          <a:off x="1524000"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486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CF444962-43B0-FE49-B14D-C8DD7238CA02}"/>
              </a:ext>
            </a:extLst>
          </p:cNvPr>
          <p:cNvGraphicFramePr/>
          <p:nvPr>
            <p:extLst>
              <p:ext uri="{D42A27DB-BD31-4B8C-83A1-F6EECF244321}">
                <p14:modId xmlns:p14="http://schemas.microsoft.com/office/powerpoint/2010/main" val="830458069"/>
              </p:ext>
            </p:extLst>
          </p:nvPr>
        </p:nvGraphicFramePr>
        <p:xfrm>
          <a:off x="1428328"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62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B8693-9C76-4079-9BAD-9A7A69A200C8}"/>
              </a:ext>
            </a:extLst>
          </p:cNvPr>
          <p:cNvSpPr>
            <a:spLocks noGrp="1"/>
          </p:cNvSpPr>
          <p:nvPr>
            <p:ph type="title"/>
          </p:nvPr>
        </p:nvSpPr>
        <p:spPr>
          <a:xfrm>
            <a:off x="484710" y="452718"/>
            <a:ext cx="7831706" cy="1097683"/>
          </a:xfrm>
        </p:spPr>
        <p:txBody>
          <a:bodyPr/>
          <a:lstStyle/>
          <a:p>
            <a:r>
              <a:rPr lang="en-US" altLang="zh-CN" sz="3200" dirty="0"/>
              <a:t>1.</a:t>
            </a:r>
            <a:r>
              <a:rPr lang="zh-CN" altLang="en-US" sz="3200" dirty="0"/>
              <a:t> 教育制度</a:t>
            </a:r>
          </a:p>
        </p:txBody>
      </p:sp>
      <p:sp>
        <p:nvSpPr>
          <p:cNvPr id="3" name="内容占位符 2">
            <a:extLst>
              <a:ext uri="{FF2B5EF4-FFF2-40B4-BE49-F238E27FC236}">
                <a16:creationId xmlns:a16="http://schemas.microsoft.com/office/drawing/2014/main" id="{404D1EE4-3A13-4081-8BB2-294F57E2AB3F}"/>
              </a:ext>
            </a:extLst>
          </p:cNvPr>
          <p:cNvSpPr>
            <a:spLocks noGrp="1"/>
          </p:cNvSpPr>
          <p:nvPr>
            <p:ph idx="1"/>
          </p:nvPr>
        </p:nvSpPr>
        <p:spPr/>
        <p:txBody>
          <a:bodyPr/>
          <a:lstStyle/>
          <a:p>
            <a:r>
              <a:rPr lang="zh-CN" altLang="en-US" sz="2200" dirty="0"/>
              <a:t>教育制度：</a:t>
            </a:r>
            <a:r>
              <a:rPr lang="zh-CN" altLang="en-US" sz="2200" b="1" dirty="0">
                <a:solidFill>
                  <a:srgbClr val="FF0000"/>
                </a:solidFill>
              </a:rPr>
              <a:t>规范</a:t>
            </a:r>
            <a:r>
              <a:rPr lang="zh-CN" altLang="en-US" sz="2200" dirty="0"/>
              <a:t>各类教育机构与组织体系及其运行而制定的各种规则和原则的总和，具有传承</a:t>
            </a:r>
            <a:r>
              <a:rPr lang="zh-CN" altLang="en-US" sz="2200" dirty="0">
                <a:solidFill>
                  <a:srgbClr val="FF0000"/>
                </a:solidFill>
              </a:rPr>
              <a:t>文明</a:t>
            </a:r>
            <a:r>
              <a:rPr lang="zh-CN" altLang="en-US" sz="2200" dirty="0"/>
              <a:t>和传播先进</a:t>
            </a:r>
            <a:r>
              <a:rPr lang="zh-CN" altLang="en-US" sz="2200" dirty="0">
                <a:solidFill>
                  <a:srgbClr val="FF0000"/>
                </a:solidFill>
              </a:rPr>
              <a:t>文化</a:t>
            </a:r>
            <a:r>
              <a:rPr lang="zh-CN" altLang="en-US" sz="2200" dirty="0"/>
              <a:t>、推进社会</a:t>
            </a:r>
            <a:r>
              <a:rPr lang="zh-CN" altLang="en-US" sz="2200" dirty="0">
                <a:solidFill>
                  <a:srgbClr val="FF0000"/>
                </a:solidFill>
              </a:rPr>
              <a:t>民主政治建设</a:t>
            </a:r>
            <a:r>
              <a:rPr lang="zh-CN" altLang="en-US" sz="2200" dirty="0"/>
              <a:t>、促进</a:t>
            </a:r>
            <a:r>
              <a:rPr lang="zh-CN" altLang="en-US" sz="2200" dirty="0">
                <a:solidFill>
                  <a:srgbClr val="FF0000"/>
                </a:solidFill>
              </a:rPr>
              <a:t>经济科学</a:t>
            </a:r>
            <a:r>
              <a:rPr lang="zh-CN" altLang="en-US" sz="2200" dirty="0"/>
              <a:t>发展、培养</a:t>
            </a:r>
            <a:r>
              <a:rPr lang="zh-CN" altLang="en-US" sz="2200" dirty="0">
                <a:solidFill>
                  <a:srgbClr val="FF0000"/>
                </a:solidFill>
              </a:rPr>
              <a:t>人才</a:t>
            </a:r>
            <a:r>
              <a:rPr lang="zh-CN" altLang="en-US" sz="2200" dirty="0"/>
              <a:t>、推动自主</a:t>
            </a:r>
            <a:r>
              <a:rPr lang="zh-CN" altLang="en-US" sz="2200" dirty="0">
                <a:solidFill>
                  <a:srgbClr val="FF0000"/>
                </a:solidFill>
              </a:rPr>
              <a:t>创新</a:t>
            </a:r>
            <a:r>
              <a:rPr lang="zh-CN" altLang="en-US" sz="2200" dirty="0"/>
              <a:t>等功能。</a:t>
            </a:r>
            <a:endParaRPr lang="en-US" altLang="zh-CN" sz="2200" dirty="0"/>
          </a:p>
          <a:p>
            <a:r>
              <a:rPr lang="en-US" altLang="zh-CN" sz="2200" dirty="0"/>
              <a:t>《</a:t>
            </a:r>
            <a:r>
              <a:rPr lang="zh-CN" altLang="en-US" sz="2200" dirty="0"/>
              <a:t>中华人民共和国义务教育法</a:t>
            </a:r>
            <a:r>
              <a:rPr lang="en-US" altLang="zh-CN" sz="2200" dirty="0"/>
              <a:t>》</a:t>
            </a:r>
          </a:p>
          <a:p>
            <a:r>
              <a:rPr lang="en-US" altLang="zh-CN" sz="2200" dirty="0"/>
              <a:t>《</a:t>
            </a:r>
            <a:r>
              <a:rPr lang="zh-CN" altLang="en-US" sz="2200" dirty="0"/>
              <a:t>中华人民共和国教育法</a:t>
            </a:r>
            <a:r>
              <a:rPr lang="en-US" altLang="zh-CN" sz="2200" dirty="0"/>
              <a:t>》</a:t>
            </a:r>
          </a:p>
          <a:p>
            <a:r>
              <a:rPr lang="en-US" altLang="zh-CN" sz="2200" dirty="0"/>
              <a:t>《</a:t>
            </a:r>
            <a:r>
              <a:rPr lang="zh-CN" altLang="en-US" sz="2200" dirty="0"/>
              <a:t>中华人民共和国高等教育法</a:t>
            </a:r>
            <a:r>
              <a:rPr lang="en-US" altLang="zh-CN" sz="2200" dirty="0"/>
              <a:t>》</a:t>
            </a:r>
          </a:p>
          <a:p>
            <a:r>
              <a:rPr lang="en-US" altLang="zh-CN" sz="2200" dirty="0"/>
              <a:t>《</a:t>
            </a:r>
            <a:r>
              <a:rPr lang="zh-CN" altLang="en-US" sz="2200" dirty="0"/>
              <a:t>中小学教师违反职业道德行为处理办法</a:t>
            </a:r>
            <a:endParaRPr lang="en-US" altLang="zh-CN" sz="2200" dirty="0"/>
          </a:p>
          <a:p>
            <a:pPr marL="0" indent="0">
              <a:buNone/>
            </a:pPr>
            <a:r>
              <a:rPr lang="zh-CN" altLang="en-US" sz="2200" dirty="0"/>
              <a:t>修订）</a:t>
            </a:r>
            <a:r>
              <a:rPr lang="en-US" altLang="zh-CN" sz="2200" dirty="0"/>
              <a:t>》</a:t>
            </a:r>
          </a:p>
          <a:p>
            <a:pPr marL="0" indent="0">
              <a:buNone/>
            </a:pPr>
            <a:endParaRPr lang="zh-CN" altLang="en-US" dirty="0"/>
          </a:p>
        </p:txBody>
      </p:sp>
    </p:spTree>
    <p:extLst>
      <p:ext uri="{BB962C8B-B14F-4D97-AF65-F5344CB8AC3E}">
        <p14:creationId xmlns:p14="http://schemas.microsoft.com/office/powerpoint/2010/main" val="89609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FC3B7-AE54-4DAA-8578-385DFBD3AEE2}"/>
              </a:ext>
            </a:extLst>
          </p:cNvPr>
          <p:cNvSpPr>
            <a:spLocks noGrp="1"/>
          </p:cNvSpPr>
          <p:nvPr>
            <p:ph type="title"/>
          </p:nvPr>
        </p:nvSpPr>
        <p:spPr>
          <a:xfrm>
            <a:off x="323528" y="404665"/>
            <a:ext cx="7564192" cy="288032"/>
          </a:xfrm>
        </p:spPr>
        <p:txBody>
          <a:bodyPr>
            <a:noAutofit/>
          </a:bodyPr>
          <a:lstStyle/>
          <a:p>
            <a:pPr>
              <a:lnSpc>
                <a:spcPct val="150000"/>
              </a:lnSpc>
            </a:pPr>
            <a:r>
              <a:rPr lang="zh-CN" altLang="en-US" sz="1600" dirty="0">
                <a:latin typeface="宋体" panose="02010600030101010101" pitchFamily="2" charset="-122"/>
                <a:ea typeface="宋体" panose="02010600030101010101" pitchFamily="2" charset="-122"/>
              </a:rPr>
              <a:t>为什么各个教育阶段都有思想</a:t>
            </a:r>
            <a:r>
              <a:rPr lang="zh-CN" altLang="en-US" sz="1600">
                <a:latin typeface="宋体" panose="02010600030101010101" pitchFamily="2" charset="-122"/>
                <a:ea typeface="宋体" panose="02010600030101010101" pitchFamily="2" charset="-122"/>
              </a:rPr>
              <a:t>政治课？</a:t>
            </a:r>
            <a:r>
              <a:rPr lang="en-US" altLang="zh-CN" sz="160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 </a:t>
            </a:r>
            <a:r>
              <a:rPr lang="zh-CN" altLang="zh-CN" sz="1600">
                <a:latin typeface="宋体" panose="02010600030101010101" pitchFamily="2" charset="-122"/>
                <a:ea typeface="宋体" panose="02010600030101010101" pitchFamily="2" charset="-122"/>
              </a:rPr>
              <a:t>新时代</a:t>
            </a:r>
            <a:r>
              <a:rPr lang="zh-CN" altLang="zh-CN" sz="1600" dirty="0">
                <a:latin typeface="宋体" panose="02010600030101010101" pitchFamily="2" charset="-122"/>
                <a:ea typeface="宋体" panose="02010600030101010101" pitchFamily="2" charset="-122"/>
              </a:rPr>
              <a:t>高校思政课的根本依循</a:t>
            </a:r>
            <a:endParaRPr lang="zh-CN" altLang="en-US" sz="16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CB2EFB76-4B54-4889-B303-C936CAA2F1D6}"/>
              </a:ext>
            </a:extLst>
          </p:cNvPr>
          <p:cNvSpPr>
            <a:spLocks noGrp="1"/>
          </p:cNvSpPr>
          <p:nvPr>
            <p:ph idx="1"/>
          </p:nvPr>
        </p:nvSpPr>
        <p:spPr>
          <a:xfrm>
            <a:off x="339268" y="761530"/>
            <a:ext cx="7886700" cy="2683495"/>
          </a:xfrm>
        </p:spPr>
        <p:txBody>
          <a:bodyPr>
            <a:normAutofit fontScale="92500" lnSpcReduction="10000"/>
          </a:bodyPr>
          <a:lstStyle/>
          <a:p>
            <a:pPr>
              <a:lnSpc>
                <a:spcPct val="150000"/>
              </a:lnSpc>
              <a:defRPr/>
            </a:pPr>
            <a:r>
              <a:rPr lang="en-US" altLang="zh-CN" sz="2000"/>
              <a:t> </a:t>
            </a:r>
            <a:r>
              <a:rPr lang="en-US" altLang="zh-CN" sz="2000" dirty="0"/>
              <a:t>2016</a:t>
            </a:r>
            <a:r>
              <a:rPr lang="zh-CN" altLang="zh-CN" sz="2000" dirty="0"/>
              <a:t>年全国高校思想政治工作会议，对新时代中国高等教育发展提出“四服务”</a:t>
            </a:r>
            <a:r>
              <a:rPr lang="zh-CN" altLang="en-US" sz="2000" dirty="0"/>
              <a:t>、</a:t>
            </a:r>
            <a:r>
              <a:rPr lang="zh-CN" altLang="zh-CN" sz="2000" dirty="0"/>
              <a:t>“三培养”</a:t>
            </a:r>
            <a:r>
              <a:rPr lang="zh-CN" altLang="en-US" sz="2000" dirty="0"/>
              <a:t>和立德树人</a:t>
            </a:r>
            <a:r>
              <a:rPr lang="zh-CN" altLang="zh-CN" sz="2000" dirty="0"/>
              <a:t>的目标</a:t>
            </a:r>
            <a:r>
              <a:rPr lang="zh-CN" altLang="en-US" sz="2000" dirty="0"/>
              <a:t>、</a:t>
            </a:r>
            <a:r>
              <a:rPr lang="zh-CN" altLang="zh-CN" sz="2000" dirty="0"/>
              <a:t>要求</a:t>
            </a:r>
            <a:r>
              <a:rPr lang="zh-CN" altLang="en-US" sz="2000" dirty="0"/>
              <a:t>和任务。</a:t>
            </a:r>
            <a:endParaRPr lang="zh-CN" altLang="zh-CN" sz="2000" dirty="0"/>
          </a:p>
          <a:p>
            <a:pPr>
              <a:lnSpc>
                <a:spcPct val="150000"/>
              </a:lnSpc>
              <a:defRPr/>
            </a:pPr>
            <a:r>
              <a:rPr lang="zh-CN" altLang="zh-CN" sz="2000" dirty="0"/>
              <a:t>“四服务”：“我国高等教育发展方向要同我国发展的现实目标和未来方向紧密联系在一起，为人民服务，为中国共产党治国理政服务，为巩固和发展中国特色社会主义制度服务，为改革开放和社会主义现代化建设服务”</a:t>
            </a:r>
            <a:r>
              <a:rPr lang="zh-CN" altLang="en-US" sz="2000" dirty="0"/>
              <a:t>。</a:t>
            </a:r>
          </a:p>
        </p:txBody>
      </p:sp>
      <p:sp>
        <p:nvSpPr>
          <p:cNvPr id="4" name="内容占位符 2">
            <a:extLst>
              <a:ext uri="{FF2B5EF4-FFF2-40B4-BE49-F238E27FC236}">
                <a16:creationId xmlns:a16="http://schemas.microsoft.com/office/drawing/2014/main" id="{A882545F-BBB3-461A-8BBE-E81A1828D959}"/>
              </a:ext>
            </a:extLst>
          </p:cNvPr>
          <p:cNvSpPr txBox="1">
            <a:spLocks/>
          </p:cNvSpPr>
          <p:nvPr/>
        </p:nvSpPr>
        <p:spPr>
          <a:xfrm>
            <a:off x="351428" y="3485015"/>
            <a:ext cx="8392341" cy="153136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sz="2000"/>
              <a:t>“三培养”：“高校思想政治工作关系高校培养什么样的人、如何培养人以及为谁培养人这个根本问题”</a:t>
            </a:r>
            <a:r>
              <a:rPr lang="zh-CN" altLang="en-US" sz="2000"/>
              <a:t>。</a:t>
            </a:r>
            <a:endParaRPr lang="en-US" altLang="zh-CN" sz="2000"/>
          </a:p>
          <a:p>
            <a:r>
              <a:rPr lang="zh-CN" altLang="zh-CN" sz="2000"/>
              <a:t>全国高校思想政治工作会议</a:t>
            </a:r>
            <a:r>
              <a:rPr lang="zh-CN" altLang="en-US" sz="2000"/>
              <a:t>提出</a:t>
            </a:r>
            <a:r>
              <a:rPr lang="zh-CN" altLang="zh-CN" sz="2000"/>
              <a:t>：立德树人高校办学的“根本任务”，强调“坚持把立德树人作为中心环节”的要求，升华“高校立身之本在于立德树人”的意境</a:t>
            </a:r>
            <a:r>
              <a:rPr lang="zh-CN" altLang="en-US" sz="2000"/>
              <a:t>。</a:t>
            </a:r>
            <a:endParaRPr lang="zh-CN" altLang="en-US" sz="2000" dirty="0"/>
          </a:p>
        </p:txBody>
      </p:sp>
      <p:sp>
        <p:nvSpPr>
          <p:cNvPr id="6" name="内容占位符 2">
            <a:extLst>
              <a:ext uri="{FF2B5EF4-FFF2-40B4-BE49-F238E27FC236}">
                <a16:creationId xmlns:a16="http://schemas.microsoft.com/office/drawing/2014/main" id="{EBC86536-998F-427F-9EA1-8521FE9E3B17}"/>
              </a:ext>
            </a:extLst>
          </p:cNvPr>
          <p:cNvSpPr txBox="1">
            <a:spLocks/>
          </p:cNvSpPr>
          <p:nvPr/>
        </p:nvSpPr>
        <p:spPr>
          <a:xfrm>
            <a:off x="312342" y="5298057"/>
            <a:ext cx="8453304" cy="122093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altLang="zh-CN" sz="2000"/>
              <a:t> </a:t>
            </a:r>
            <a:r>
              <a:rPr lang="zh-CN" altLang="zh-CN" sz="2000"/>
              <a:t>从“四服务” “三培养</a:t>
            </a:r>
            <a:r>
              <a:rPr lang="en-US" altLang="zh-CN" sz="2000"/>
              <a:t>”</a:t>
            </a:r>
            <a:r>
              <a:rPr lang="zh-CN" altLang="en-US" sz="2000"/>
              <a:t>和“根本任务”</a:t>
            </a:r>
            <a:r>
              <a:rPr lang="zh-CN" altLang="zh-CN" sz="2000"/>
              <a:t>的结合上，提出“加快推进教育现代化、建设教育强国、办好人民满意的教育，努力培养担当民族复兴大任的时代新人，培养德智体美劳全面发展的社会主义建设者和接班人”的要求</a:t>
            </a:r>
            <a:r>
              <a:rPr lang="zh-CN" altLang="en-US" sz="2000"/>
              <a:t>。</a:t>
            </a:r>
            <a:endParaRPr lang="en-US" altLang="zh-CN" sz="2000"/>
          </a:p>
          <a:p>
            <a:pPr>
              <a:defRPr/>
            </a:pPr>
            <a:r>
              <a:rPr lang="zh-CN" altLang="en-US" sz="2000"/>
              <a:t> 确定了</a:t>
            </a:r>
            <a:r>
              <a:rPr lang="zh-CN" altLang="zh-CN" sz="2000"/>
              <a:t>高校思想政治教育和思政课建设的根本依循</a:t>
            </a:r>
            <a:r>
              <a:rPr lang="zh-CN" altLang="en-US" sz="2000"/>
              <a:t>。</a:t>
            </a:r>
            <a:endParaRPr lang="zh-CN" altLang="en-US" sz="2000" dirty="0"/>
          </a:p>
        </p:txBody>
      </p:sp>
    </p:spTree>
    <p:extLst>
      <p:ext uri="{BB962C8B-B14F-4D97-AF65-F5344CB8AC3E}">
        <p14:creationId xmlns:p14="http://schemas.microsoft.com/office/powerpoint/2010/main" val="334153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41614A-1CBA-4493-AFBA-71323B70DBD1}"/>
              </a:ext>
            </a:extLst>
          </p:cNvPr>
          <p:cNvSpPr>
            <a:spLocks noGrp="1"/>
          </p:cNvSpPr>
          <p:nvPr>
            <p:ph idx="1"/>
          </p:nvPr>
        </p:nvSpPr>
        <p:spPr>
          <a:xfrm>
            <a:off x="899592" y="764704"/>
            <a:ext cx="7200800" cy="5619133"/>
          </a:xfrm>
        </p:spPr>
        <p:txBody>
          <a:bodyPr>
            <a:noAutofit/>
          </a:bodyPr>
          <a:lstStyle/>
          <a:p>
            <a:pPr>
              <a:lnSpc>
                <a:spcPct val="90000"/>
              </a:lnSpc>
            </a:pPr>
            <a:r>
              <a:rPr lang="en-US" altLang="zh-CN" sz="1800" dirty="0"/>
              <a:t>211</a:t>
            </a:r>
            <a:r>
              <a:rPr lang="zh-CN" altLang="en-US" sz="1800" dirty="0"/>
              <a:t>工程是指面向</a:t>
            </a:r>
            <a:r>
              <a:rPr lang="en-US" altLang="zh-CN" sz="1800" dirty="0"/>
              <a:t>21</a:t>
            </a:r>
            <a:r>
              <a:rPr lang="zh-CN" altLang="en-US" sz="1800" dirty="0"/>
              <a:t>世纪、重点建设</a:t>
            </a:r>
            <a:r>
              <a:rPr lang="en-US" altLang="zh-CN" sz="1800" dirty="0"/>
              <a:t>100</a:t>
            </a:r>
            <a:r>
              <a:rPr lang="zh-CN" altLang="en-US" sz="1800" dirty="0"/>
              <a:t>所左右的高等学校和一批重点学科的建设工程。于</a:t>
            </a:r>
            <a:r>
              <a:rPr lang="en-US" altLang="zh-CN" sz="1800" dirty="0"/>
              <a:t>1995</a:t>
            </a:r>
            <a:r>
              <a:rPr lang="zh-CN" altLang="en-US" sz="1800" dirty="0"/>
              <a:t>年</a:t>
            </a:r>
            <a:r>
              <a:rPr lang="en-US" altLang="zh-CN" sz="1800" dirty="0"/>
              <a:t>11</a:t>
            </a:r>
            <a:r>
              <a:rPr lang="zh-CN" altLang="en-US" sz="1800" dirty="0"/>
              <a:t>月经国务院批准后正式启动。</a:t>
            </a:r>
          </a:p>
          <a:p>
            <a:pPr>
              <a:lnSpc>
                <a:spcPct val="90000"/>
              </a:lnSpc>
            </a:pPr>
            <a:r>
              <a:rPr lang="zh-CN" altLang="en-US" sz="1800" dirty="0"/>
              <a:t>“</a:t>
            </a:r>
            <a:r>
              <a:rPr lang="en-US" altLang="zh-CN" sz="1800" dirty="0"/>
              <a:t>211</a:t>
            </a:r>
            <a:r>
              <a:rPr lang="zh-CN" altLang="en-US" sz="1800" dirty="0"/>
              <a:t>工程”是新中国成立以来由国家立项在高等教育领域进行的规模最大、层次最高的重点建设工作，是中国政府实施“科教兴国”战略的重大举措、中华民族面对世纪之交的中国国内外形势而作出的发展高等教育的重大决策。</a:t>
            </a:r>
          </a:p>
          <a:p>
            <a:pPr>
              <a:lnSpc>
                <a:spcPct val="90000"/>
              </a:lnSpc>
            </a:pPr>
            <a:r>
              <a:rPr lang="en-US" altLang="zh-CN" sz="1800" dirty="0"/>
              <a:t>1995</a:t>
            </a:r>
            <a:r>
              <a:rPr lang="zh-CN" altLang="en-US" sz="1800" dirty="0"/>
              <a:t>年</a:t>
            </a:r>
            <a:r>
              <a:rPr lang="en-US" altLang="zh-CN" sz="1800" dirty="0"/>
              <a:t>11</a:t>
            </a:r>
            <a:r>
              <a:rPr lang="zh-CN" altLang="en-US" sz="1800" dirty="0"/>
              <a:t>月，经国务院批准，原国家计委、原国家教委和财政部联合下发了</a:t>
            </a:r>
            <a:r>
              <a:rPr lang="en-US" altLang="zh-CN" sz="1800" dirty="0"/>
              <a:t>《“211</a:t>
            </a:r>
            <a:r>
              <a:rPr lang="zh-CN" altLang="en-US" sz="1800" dirty="0"/>
              <a:t>工程”总体建设规划</a:t>
            </a:r>
            <a:r>
              <a:rPr lang="en-US" altLang="zh-CN" sz="1800" dirty="0"/>
              <a:t>》</a:t>
            </a:r>
            <a:r>
              <a:rPr lang="zh-CN" altLang="en-US" sz="1800" dirty="0"/>
              <a:t>，“</a:t>
            </a:r>
            <a:r>
              <a:rPr lang="en-US" altLang="zh-CN" sz="1800" dirty="0"/>
              <a:t>211</a:t>
            </a:r>
            <a:r>
              <a:rPr lang="zh-CN" altLang="en-US" sz="1800" dirty="0"/>
              <a:t>工程”正式启动。</a:t>
            </a:r>
          </a:p>
          <a:p>
            <a:pPr>
              <a:lnSpc>
                <a:spcPct val="90000"/>
              </a:lnSpc>
            </a:pPr>
            <a:r>
              <a:rPr lang="en-US" altLang="zh-CN" sz="1800" dirty="0"/>
              <a:t>2002</a:t>
            </a:r>
            <a:r>
              <a:rPr lang="zh-CN" altLang="en-US" sz="1800" dirty="0"/>
              <a:t>年</a:t>
            </a:r>
            <a:r>
              <a:rPr lang="en-US" altLang="zh-CN" sz="1800" dirty="0"/>
              <a:t>9</a:t>
            </a:r>
            <a:r>
              <a:rPr lang="zh-CN" altLang="en-US" sz="1800" dirty="0"/>
              <a:t>月，经国务院批准，原国家计委、教育部和财政部联合下发了</a:t>
            </a:r>
            <a:r>
              <a:rPr lang="en-US" altLang="zh-CN" sz="1800" dirty="0"/>
              <a:t>《</a:t>
            </a:r>
            <a:r>
              <a:rPr lang="zh-CN" altLang="en-US" sz="1800" dirty="0"/>
              <a:t>关于“十五”期间加强“</a:t>
            </a:r>
            <a:r>
              <a:rPr lang="en-US" altLang="zh-CN" sz="1800" dirty="0"/>
              <a:t>211</a:t>
            </a:r>
            <a:r>
              <a:rPr lang="zh-CN" altLang="en-US" sz="1800" dirty="0"/>
              <a:t>工程”项目建设的若干意见</a:t>
            </a:r>
            <a:r>
              <a:rPr lang="en-US" altLang="zh-CN" sz="1800" dirty="0"/>
              <a:t>》</a:t>
            </a:r>
            <a:r>
              <a:rPr lang="zh-CN" altLang="en-US" sz="1800" dirty="0"/>
              <a:t>。</a:t>
            </a:r>
          </a:p>
        </p:txBody>
      </p:sp>
    </p:spTree>
    <p:extLst>
      <p:ext uri="{BB962C8B-B14F-4D97-AF65-F5344CB8AC3E}">
        <p14:creationId xmlns:p14="http://schemas.microsoft.com/office/powerpoint/2010/main" val="2662428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560BDE-8EAB-41E4-A0D1-504FA0F8BFFE}"/>
              </a:ext>
            </a:extLst>
          </p:cNvPr>
          <p:cNvSpPr>
            <a:spLocks noGrp="1"/>
          </p:cNvSpPr>
          <p:nvPr>
            <p:ph idx="1"/>
          </p:nvPr>
        </p:nvSpPr>
        <p:spPr>
          <a:xfrm>
            <a:off x="539552" y="404664"/>
            <a:ext cx="8174580" cy="6192688"/>
          </a:xfrm>
        </p:spPr>
        <p:txBody>
          <a:bodyPr>
            <a:normAutofit fontScale="92500"/>
          </a:bodyPr>
          <a:lstStyle/>
          <a:p>
            <a:pPr>
              <a:lnSpc>
                <a:spcPct val="120000"/>
              </a:lnSpc>
            </a:pPr>
            <a:r>
              <a:rPr lang="en-US" altLang="zh-CN" dirty="0"/>
              <a:t>1998</a:t>
            </a:r>
            <a:r>
              <a:rPr lang="zh-CN" altLang="en-US" dirty="0"/>
              <a:t>年</a:t>
            </a:r>
            <a:r>
              <a:rPr lang="en-US" altLang="zh-CN" dirty="0"/>
              <a:t>5</a:t>
            </a:r>
            <a:r>
              <a:rPr lang="zh-CN" altLang="en-US" dirty="0"/>
              <a:t>月</a:t>
            </a:r>
            <a:r>
              <a:rPr lang="en-US" altLang="zh-CN" dirty="0"/>
              <a:t>4</a:t>
            </a:r>
            <a:r>
              <a:rPr lang="zh-CN" altLang="en-US" dirty="0"/>
              <a:t>日，时任国家主席江泽民在庆祝北京大学建校</a:t>
            </a:r>
            <a:r>
              <a:rPr lang="en-US" altLang="zh-CN" dirty="0"/>
              <a:t>100</a:t>
            </a:r>
            <a:r>
              <a:rPr lang="zh-CN" altLang="en-US" dirty="0"/>
              <a:t>周年大会上代表中国共产党和中华人民共和国中央人民政府向全社会宣告：“为了实现现代化，我国要有若干所具有世界先进水平的一流大学。”</a:t>
            </a:r>
            <a:r>
              <a:rPr lang="en-US" altLang="zh-CN" dirty="0"/>
              <a:t>1999</a:t>
            </a:r>
            <a:r>
              <a:rPr lang="zh-CN" altLang="en-US" dirty="0"/>
              <a:t>年，国务院批转教育部</a:t>
            </a:r>
            <a:r>
              <a:rPr lang="en-US" altLang="zh-CN" dirty="0"/>
              <a:t>《</a:t>
            </a:r>
            <a:r>
              <a:rPr lang="zh-CN" altLang="en-US" dirty="0"/>
              <a:t>面向</a:t>
            </a:r>
            <a:r>
              <a:rPr lang="en-US" altLang="zh-CN" dirty="0"/>
              <a:t>21</a:t>
            </a:r>
            <a:r>
              <a:rPr lang="zh-CN" altLang="en-US" dirty="0"/>
              <a:t>世纪教育振兴行动计划</a:t>
            </a:r>
            <a:r>
              <a:rPr lang="en-US" altLang="zh-CN" dirty="0"/>
              <a:t>》</a:t>
            </a:r>
            <a:r>
              <a:rPr lang="zh-CN" altLang="en-US" dirty="0"/>
              <a:t>，“</a:t>
            </a:r>
            <a:r>
              <a:rPr lang="en-US" altLang="zh-CN" dirty="0"/>
              <a:t>985</a:t>
            </a:r>
            <a:r>
              <a:rPr lang="zh-CN" altLang="en-US" dirty="0"/>
              <a:t>工程”正式</a:t>
            </a:r>
            <a:r>
              <a:rPr lang="zh-CN" altLang="en-US" dirty="0">
                <a:solidFill>
                  <a:srgbClr val="FF0000"/>
                </a:solidFill>
              </a:rPr>
              <a:t>启动建设</a:t>
            </a:r>
            <a:r>
              <a:rPr lang="zh-CN" altLang="en-US" dirty="0"/>
              <a:t>。</a:t>
            </a:r>
          </a:p>
          <a:p>
            <a:pPr>
              <a:lnSpc>
                <a:spcPct val="120000"/>
              </a:lnSpc>
            </a:pPr>
            <a:r>
              <a:rPr lang="zh-CN" altLang="en-US" dirty="0"/>
              <a:t>“</a:t>
            </a:r>
            <a:r>
              <a:rPr lang="en-US" altLang="zh-CN" dirty="0"/>
              <a:t>985</a:t>
            </a:r>
            <a:r>
              <a:rPr lang="zh-CN" altLang="en-US" dirty="0"/>
              <a:t>工程”一期建设率先在北京大学和清华大学开始实施。</a:t>
            </a:r>
            <a:r>
              <a:rPr lang="en-US" altLang="zh-CN" dirty="0"/>
              <a:t>2004</a:t>
            </a:r>
            <a:r>
              <a:rPr lang="zh-CN" altLang="en-US" dirty="0"/>
              <a:t>年，根据</a:t>
            </a:r>
            <a:r>
              <a:rPr lang="en-US" altLang="zh-CN" dirty="0"/>
              <a:t>《2003—2007</a:t>
            </a:r>
            <a:r>
              <a:rPr lang="zh-CN" altLang="en-US" dirty="0"/>
              <a:t>年教育振兴行动计划</a:t>
            </a:r>
            <a:r>
              <a:rPr lang="en-US" altLang="zh-CN" dirty="0"/>
              <a:t>》</a:t>
            </a:r>
            <a:r>
              <a:rPr lang="zh-CN" altLang="en-US" dirty="0"/>
              <a:t>，教育部、财政部印发</a:t>
            </a:r>
            <a:r>
              <a:rPr lang="en-US" altLang="zh-CN" dirty="0"/>
              <a:t>《</a:t>
            </a:r>
            <a:r>
              <a:rPr lang="zh-CN" altLang="en-US" dirty="0"/>
              <a:t>教育部、财政部关于继续实施“</a:t>
            </a:r>
            <a:r>
              <a:rPr lang="en-US" altLang="zh-CN" dirty="0"/>
              <a:t>985</a:t>
            </a:r>
            <a:r>
              <a:rPr lang="zh-CN" altLang="en-US" dirty="0"/>
              <a:t>工程”建设项目的意见</a:t>
            </a:r>
            <a:r>
              <a:rPr lang="en-US" altLang="zh-CN" dirty="0"/>
              <a:t>》</a:t>
            </a:r>
            <a:r>
              <a:rPr lang="zh-CN" altLang="en-US" dirty="0"/>
              <a:t>，启动</a:t>
            </a:r>
            <a:r>
              <a:rPr lang="zh-CN" altLang="en-US" dirty="0">
                <a:solidFill>
                  <a:srgbClr val="FF0000"/>
                </a:solidFill>
              </a:rPr>
              <a:t>二期建设</a:t>
            </a:r>
            <a:r>
              <a:rPr lang="zh-CN" altLang="en-US" dirty="0"/>
              <a:t>。</a:t>
            </a:r>
          </a:p>
          <a:p>
            <a:pPr>
              <a:lnSpc>
                <a:spcPct val="120000"/>
              </a:lnSpc>
            </a:pPr>
            <a:r>
              <a:rPr lang="en-US" altLang="zh-CN" dirty="0"/>
              <a:t>2010</a:t>
            </a:r>
            <a:r>
              <a:rPr lang="zh-CN" altLang="en-US" dirty="0"/>
              <a:t>年，根据</a:t>
            </a:r>
            <a:r>
              <a:rPr lang="en-US" altLang="zh-CN" dirty="0"/>
              <a:t>《</a:t>
            </a:r>
            <a:r>
              <a:rPr lang="zh-CN" altLang="en-US" dirty="0"/>
              <a:t>国家中长期教育改革和发展规划纲要（</a:t>
            </a:r>
            <a:r>
              <a:rPr lang="en-US" altLang="zh-CN" dirty="0"/>
              <a:t>2010—2020</a:t>
            </a:r>
            <a:r>
              <a:rPr lang="zh-CN" altLang="en-US" dirty="0"/>
              <a:t>年）</a:t>
            </a:r>
            <a:r>
              <a:rPr lang="en-US" altLang="zh-CN" dirty="0"/>
              <a:t>》</a:t>
            </a:r>
            <a:r>
              <a:rPr lang="zh-CN" altLang="en-US" dirty="0"/>
              <a:t>，教育部、财政部印发</a:t>
            </a:r>
            <a:r>
              <a:rPr lang="en-US" altLang="zh-CN" dirty="0"/>
              <a:t>《</a:t>
            </a:r>
            <a:r>
              <a:rPr lang="zh-CN" altLang="en-US" dirty="0"/>
              <a:t>教育部、财政部关于加快推进世界一流大学和高水平大学建设的意见</a:t>
            </a:r>
            <a:r>
              <a:rPr lang="en-US" altLang="zh-CN" dirty="0"/>
              <a:t>》</a:t>
            </a:r>
            <a:r>
              <a:rPr lang="zh-CN" altLang="en-US" dirty="0"/>
              <a:t>。</a:t>
            </a:r>
          </a:p>
          <a:p>
            <a:pPr>
              <a:lnSpc>
                <a:spcPct val="120000"/>
              </a:lnSpc>
            </a:pPr>
            <a:r>
              <a:rPr lang="en-US" altLang="zh-CN" dirty="0"/>
              <a:t>2011</a:t>
            </a:r>
            <a:r>
              <a:rPr lang="zh-CN" altLang="en-US" dirty="0"/>
              <a:t>年</a:t>
            </a:r>
            <a:r>
              <a:rPr lang="en-US" altLang="zh-CN" dirty="0"/>
              <a:t>12</a:t>
            </a:r>
            <a:r>
              <a:rPr lang="zh-CN" altLang="en-US" dirty="0"/>
              <a:t>月</a:t>
            </a:r>
            <a:r>
              <a:rPr lang="en-US" altLang="zh-CN" dirty="0"/>
              <a:t>30</a:t>
            </a:r>
            <a:r>
              <a:rPr lang="zh-CN" altLang="en-US" dirty="0"/>
              <a:t>日，教育部部长袁贵仁在十一届全国人大常委会第二十四次会议时表示，</a:t>
            </a:r>
            <a:r>
              <a:rPr lang="zh-CN" altLang="en-US" dirty="0">
                <a:solidFill>
                  <a:srgbClr val="FF0000"/>
                </a:solidFill>
              </a:rPr>
              <a:t>不再新设</a:t>
            </a:r>
            <a:r>
              <a:rPr lang="zh-CN" altLang="en-US" dirty="0"/>
              <a:t>这两个工程的学校，同时为了注重学科导向，引入</a:t>
            </a:r>
            <a:r>
              <a:rPr lang="zh-CN" altLang="en-US" dirty="0">
                <a:solidFill>
                  <a:srgbClr val="FF0000"/>
                </a:solidFill>
              </a:rPr>
              <a:t>竞争机制</a:t>
            </a:r>
            <a:r>
              <a:rPr lang="zh-CN" altLang="en-US" dirty="0"/>
              <a:t>，实施了</a:t>
            </a:r>
            <a:r>
              <a:rPr lang="zh-CN" altLang="en-US" dirty="0">
                <a:solidFill>
                  <a:srgbClr val="FF0000"/>
                </a:solidFill>
              </a:rPr>
              <a:t>“</a:t>
            </a:r>
            <a:r>
              <a:rPr lang="en-US" altLang="zh-CN" dirty="0">
                <a:solidFill>
                  <a:srgbClr val="FF0000"/>
                </a:solidFill>
              </a:rPr>
              <a:t>985</a:t>
            </a:r>
            <a:r>
              <a:rPr lang="zh-CN" altLang="en-US" dirty="0">
                <a:solidFill>
                  <a:srgbClr val="FF0000"/>
                </a:solidFill>
              </a:rPr>
              <a:t>工程优势学科创新平台”</a:t>
            </a:r>
            <a:r>
              <a:rPr lang="zh-CN" altLang="en-US" dirty="0"/>
              <a:t>。</a:t>
            </a:r>
          </a:p>
          <a:p>
            <a:pPr>
              <a:lnSpc>
                <a:spcPct val="120000"/>
              </a:lnSpc>
            </a:pPr>
            <a:r>
              <a:rPr lang="en-US" altLang="zh-CN" dirty="0"/>
              <a:t>2016</a:t>
            </a:r>
            <a:r>
              <a:rPr lang="zh-CN" altLang="en-US" dirty="0"/>
              <a:t>年</a:t>
            </a:r>
            <a:r>
              <a:rPr lang="en-US" altLang="zh-CN" dirty="0"/>
              <a:t>06</a:t>
            </a:r>
            <a:r>
              <a:rPr lang="zh-CN" altLang="en-US" dirty="0"/>
              <a:t>月</a:t>
            </a:r>
            <a:r>
              <a:rPr lang="en-US" altLang="zh-CN" dirty="0"/>
              <a:t>23</a:t>
            </a:r>
            <a:r>
              <a:rPr lang="zh-CN" altLang="en-US" dirty="0"/>
              <a:t>日，教育部官网发布文件，宣布</a:t>
            </a:r>
            <a:r>
              <a:rPr lang="en-US" altLang="zh-CN" dirty="0"/>
              <a:t>382</a:t>
            </a:r>
            <a:r>
              <a:rPr lang="zh-CN" altLang="en-US" dirty="0"/>
              <a:t>份规范性文件失效，包含</a:t>
            </a:r>
            <a:r>
              <a:rPr lang="en-US" altLang="zh-CN" dirty="0"/>
              <a:t>《</a:t>
            </a:r>
            <a:r>
              <a:rPr lang="zh-CN" altLang="en-US" dirty="0"/>
              <a:t>关于继续实施“</a:t>
            </a:r>
            <a:r>
              <a:rPr lang="en-US" altLang="zh-CN" dirty="0"/>
              <a:t>985</a:t>
            </a:r>
            <a:r>
              <a:rPr lang="zh-CN" altLang="en-US" dirty="0"/>
              <a:t>工程”建设项目的意见</a:t>
            </a:r>
            <a:r>
              <a:rPr lang="en-US" altLang="zh-CN" dirty="0"/>
              <a:t>》</a:t>
            </a:r>
            <a:r>
              <a:rPr lang="zh-CN" altLang="en-US" dirty="0"/>
              <a:t>等“</a:t>
            </a:r>
            <a:r>
              <a:rPr lang="en-US" altLang="zh-CN" dirty="0"/>
              <a:t>985”“211”</a:t>
            </a:r>
            <a:r>
              <a:rPr lang="zh-CN" altLang="en-US" dirty="0"/>
              <a:t>工程以及重点、优势学科建设的相关文件。</a:t>
            </a:r>
          </a:p>
        </p:txBody>
      </p:sp>
    </p:spTree>
    <p:extLst>
      <p:ext uri="{BB962C8B-B14F-4D97-AF65-F5344CB8AC3E}">
        <p14:creationId xmlns:p14="http://schemas.microsoft.com/office/powerpoint/2010/main" val="33894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1EFCF-3867-CF4F-8EEC-CB92F542D650}"/>
              </a:ext>
            </a:extLst>
          </p:cNvPr>
          <p:cNvSpPr>
            <a:spLocks noGrp="1"/>
          </p:cNvSpPr>
          <p:nvPr>
            <p:ph type="title"/>
          </p:nvPr>
        </p:nvSpPr>
        <p:spPr/>
        <p:txBody>
          <a:bodyPr/>
          <a:lstStyle/>
          <a:p>
            <a:r>
              <a:rPr kumimoji="1" lang="zh-CN" altLang="en-US" sz="3200" dirty="0"/>
              <a:t>庞大的教育体系</a:t>
            </a:r>
          </a:p>
        </p:txBody>
      </p:sp>
      <p:sp>
        <p:nvSpPr>
          <p:cNvPr id="4" name="内容占位符 2">
            <a:extLst>
              <a:ext uri="{FF2B5EF4-FFF2-40B4-BE49-F238E27FC236}">
                <a16:creationId xmlns:a16="http://schemas.microsoft.com/office/drawing/2014/main" id="{AA4E9B57-66BE-964F-A32B-071D1931FC1E}"/>
              </a:ext>
            </a:extLst>
          </p:cNvPr>
          <p:cNvSpPr txBox="1">
            <a:spLocks/>
          </p:cNvSpPr>
          <p:nvPr/>
        </p:nvSpPr>
        <p:spPr>
          <a:xfrm>
            <a:off x="495734" y="1700808"/>
            <a:ext cx="7892690" cy="3971535"/>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200" dirty="0"/>
              <a:t>全国共有各级各类学校</a:t>
            </a:r>
            <a:r>
              <a:rPr lang="en-US" altLang="zh-CN" sz="2200" dirty="0"/>
              <a:t>51.38</a:t>
            </a:r>
            <a:r>
              <a:rPr lang="zh-CN" altLang="en-US" sz="2200" dirty="0"/>
              <a:t>万所，各级各类学历教育在校生</a:t>
            </a:r>
            <a:r>
              <a:rPr lang="en-US" altLang="zh-CN" sz="2200" dirty="0"/>
              <a:t>2.70</a:t>
            </a:r>
            <a:r>
              <a:rPr lang="zh-CN" altLang="en-US" sz="2200" dirty="0"/>
              <a:t>亿人，专任教师</a:t>
            </a:r>
            <a:r>
              <a:rPr lang="en-US" altLang="zh-CN" sz="2200" dirty="0"/>
              <a:t>1626.89</a:t>
            </a:r>
            <a:r>
              <a:rPr lang="zh-CN" altLang="en-US" sz="2200" dirty="0"/>
              <a:t>万人。还有非学历教育、各种培训、在线教育等。</a:t>
            </a:r>
            <a:endParaRPr lang="en-US" altLang="zh-CN" sz="2200" dirty="0"/>
          </a:p>
          <a:p>
            <a:pPr marL="0" indent="0">
              <a:buNone/>
            </a:pPr>
            <a:endParaRPr lang="en-US" altLang="zh-CN" sz="2200" dirty="0"/>
          </a:p>
          <a:p>
            <a:r>
              <a:rPr kumimoji="1" lang="zh-CN" altLang="en-US" sz="2200" dirty="0"/>
              <a:t>教育制度要规范和解决：在每个学段，</a:t>
            </a:r>
            <a:r>
              <a:rPr lang="zh-CN" altLang="en-US" sz="2200" dirty="0"/>
              <a:t>教谁</a:t>
            </a:r>
            <a:r>
              <a:rPr lang="en-US" altLang="zh-CN" sz="2200" dirty="0"/>
              <a:t>-</a:t>
            </a:r>
            <a:r>
              <a:rPr lang="zh-CN" altLang="en-US" sz="2200" dirty="0"/>
              <a:t>选拔、谁教</a:t>
            </a:r>
            <a:r>
              <a:rPr lang="en-US" altLang="zh-CN" sz="2200" dirty="0"/>
              <a:t>-</a:t>
            </a:r>
            <a:r>
              <a:rPr lang="zh-CN" altLang="en-US" sz="2200" dirty="0"/>
              <a:t>资质与晋升、教什么</a:t>
            </a:r>
            <a:r>
              <a:rPr lang="en-US" altLang="zh-CN" sz="2200" dirty="0"/>
              <a:t>-</a:t>
            </a:r>
            <a:r>
              <a:rPr lang="zh-CN" altLang="en-US" sz="2200" dirty="0"/>
              <a:t>内容与导向、怎么教</a:t>
            </a:r>
            <a:r>
              <a:rPr lang="en-US" altLang="zh-CN" sz="2200" dirty="0"/>
              <a:t>-</a:t>
            </a:r>
            <a:r>
              <a:rPr lang="zh-CN" altLang="en-US" sz="2200" dirty="0"/>
              <a:t>技术手段、教和学的成果评价，等问题</a:t>
            </a:r>
            <a:endParaRPr lang="en-US" altLang="zh-CN" sz="2200" dirty="0"/>
          </a:p>
          <a:p>
            <a:pPr marL="0" indent="0">
              <a:buNone/>
            </a:pPr>
            <a:endParaRPr lang="en-US" altLang="zh-CN" sz="2200" dirty="0"/>
          </a:p>
          <a:p>
            <a:r>
              <a:rPr lang="zh-CN" altLang="en-US" sz="2200" dirty="0"/>
              <a:t>有学科委员会、教材委员会、学位委员会等等</a:t>
            </a:r>
            <a:endParaRPr lang="en-US" altLang="zh-CN" sz="2200" dirty="0"/>
          </a:p>
          <a:p>
            <a:endParaRPr kumimoji="1" lang="zh-CN" altLang="en-US" dirty="0"/>
          </a:p>
        </p:txBody>
      </p:sp>
    </p:spTree>
    <p:extLst>
      <p:ext uri="{BB962C8B-B14F-4D97-AF65-F5344CB8AC3E}">
        <p14:creationId xmlns:p14="http://schemas.microsoft.com/office/powerpoint/2010/main" val="13221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006DAC-CDB3-439B-9B84-E27A338FFA37}"/>
              </a:ext>
            </a:extLst>
          </p:cNvPr>
          <p:cNvSpPr>
            <a:spLocks noGrp="1"/>
          </p:cNvSpPr>
          <p:nvPr>
            <p:ph idx="1"/>
          </p:nvPr>
        </p:nvSpPr>
        <p:spPr>
          <a:xfrm>
            <a:off x="611560" y="1052736"/>
            <a:ext cx="7992888" cy="5400600"/>
          </a:xfrm>
        </p:spPr>
        <p:txBody>
          <a:bodyPr>
            <a:normAutofit/>
          </a:bodyPr>
          <a:lstStyle/>
          <a:p>
            <a:r>
              <a:rPr lang="en-US" altLang="zh-CN" sz="2200" dirty="0"/>
              <a:t>2017</a:t>
            </a:r>
            <a:r>
              <a:rPr lang="zh-CN" altLang="en-US" sz="2200" dirty="0"/>
              <a:t>年</a:t>
            </a:r>
            <a:r>
              <a:rPr lang="en-US" altLang="zh-CN" sz="2200" dirty="0"/>
              <a:t>4</a:t>
            </a:r>
            <a:r>
              <a:rPr lang="zh-CN" altLang="en-US" sz="2200" dirty="0"/>
              <a:t>月，教育部等四部门印发的</a:t>
            </a:r>
            <a:r>
              <a:rPr lang="en-US" altLang="zh-CN" sz="2200" dirty="0"/>
              <a:t>《</a:t>
            </a:r>
            <a:r>
              <a:rPr lang="zh-CN" altLang="en-US" sz="2200" dirty="0"/>
              <a:t>关于实施第三期学前教育行动计划的意见</a:t>
            </a:r>
            <a:r>
              <a:rPr lang="en-US" altLang="zh-CN" sz="2200" dirty="0"/>
              <a:t>》</a:t>
            </a:r>
            <a:r>
              <a:rPr lang="zh-CN" altLang="en-US" sz="2200" dirty="0"/>
              <a:t>提出，到</a:t>
            </a:r>
            <a:r>
              <a:rPr lang="en-US" altLang="zh-CN" sz="2200" dirty="0"/>
              <a:t>2020</a:t>
            </a:r>
            <a:r>
              <a:rPr lang="zh-CN" altLang="en-US" sz="2200" dirty="0"/>
              <a:t>年，基本建成广覆盖、保基本、有质量的学前教育公共服务体系。全国学前三年毛入园率达到</a:t>
            </a:r>
            <a:r>
              <a:rPr lang="en-US" altLang="zh-CN" sz="2200" dirty="0"/>
              <a:t>85%</a:t>
            </a:r>
            <a:r>
              <a:rPr lang="zh-CN" altLang="en-US" sz="2200" dirty="0"/>
              <a:t>，普惠性幼儿园覆盖率达到</a:t>
            </a:r>
            <a:r>
              <a:rPr lang="en-US" altLang="zh-CN" sz="2200" dirty="0"/>
              <a:t>80%</a:t>
            </a:r>
            <a:r>
              <a:rPr lang="zh-CN" altLang="en-US" sz="2200" dirty="0"/>
              <a:t>左右。</a:t>
            </a:r>
            <a:r>
              <a:rPr lang="en-US" altLang="zh-CN" sz="2200" dirty="0"/>
              <a:t>2018</a:t>
            </a:r>
            <a:r>
              <a:rPr lang="zh-CN" altLang="en-US" sz="2200" dirty="0"/>
              <a:t>年</a:t>
            </a:r>
            <a:r>
              <a:rPr lang="en-US" altLang="zh-CN" sz="2200" dirty="0"/>
              <a:t>11</a:t>
            </a:r>
            <a:r>
              <a:rPr lang="zh-CN" altLang="en-US" sz="2200" dirty="0"/>
              <a:t>月，中共中央 国务院发布的</a:t>
            </a:r>
            <a:r>
              <a:rPr lang="en-US" altLang="zh-CN" sz="2200" dirty="0"/>
              <a:t>《</a:t>
            </a:r>
            <a:r>
              <a:rPr lang="zh-CN" altLang="en-US" sz="2200" dirty="0"/>
              <a:t>关于学前教育深化改革规范发展的若干意见</a:t>
            </a:r>
            <a:r>
              <a:rPr lang="en-US" altLang="zh-CN" sz="2200" dirty="0"/>
              <a:t>》</a:t>
            </a:r>
            <a:r>
              <a:rPr lang="zh-CN" altLang="en-US" sz="2200" dirty="0"/>
              <a:t>进一步强调了这个指标要求。</a:t>
            </a:r>
            <a:endParaRPr lang="en-US" altLang="zh-CN" sz="2200" dirty="0"/>
          </a:p>
          <a:p>
            <a:pPr marL="0" indent="0">
              <a:buNone/>
            </a:pPr>
            <a:endParaRPr lang="en-US" altLang="zh-CN" sz="2200" dirty="0"/>
          </a:p>
          <a:p>
            <a:r>
              <a:rPr lang="zh-CN" altLang="en-US" sz="2200" dirty="0"/>
              <a:t>民办幼儿园也是公共服务的提供者，在政府补助扶持力度到位的情况下，引导民办园朝着普惠性方向发展，这一政策方向是对的。但是，强制要求民办园转为普惠园，则违背了契约精神和公平原则，容易引发更多社会问题。</a:t>
            </a:r>
            <a:endParaRPr lang="en-US" altLang="zh-CN" sz="2200" dirty="0"/>
          </a:p>
          <a:p>
            <a:pPr marL="0" indent="0">
              <a:buNone/>
            </a:pPr>
            <a:endParaRPr lang="zh-CN" altLang="en-US" sz="2200" dirty="0"/>
          </a:p>
        </p:txBody>
      </p:sp>
    </p:spTree>
    <p:extLst>
      <p:ext uri="{BB962C8B-B14F-4D97-AF65-F5344CB8AC3E}">
        <p14:creationId xmlns:p14="http://schemas.microsoft.com/office/powerpoint/2010/main" val="135057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4D1EE4-3A13-4081-8BB2-294F57E2AB3F}"/>
              </a:ext>
            </a:extLst>
          </p:cNvPr>
          <p:cNvSpPr>
            <a:spLocks noGrp="1"/>
          </p:cNvSpPr>
          <p:nvPr>
            <p:ph idx="1"/>
          </p:nvPr>
        </p:nvSpPr>
        <p:spPr>
          <a:xfrm>
            <a:off x="827700" y="1412777"/>
            <a:ext cx="7564192" cy="5112568"/>
          </a:xfrm>
        </p:spPr>
        <p:txBody>
          <a:bodyPr/>
          <a:lstStyle/>
          <a:p>
            <a:r>
              <a:rPr lang="zh-CN" altLang="en-US" sz="2200" dirty="0"/>
              <a:t>劳动就业制度：调整劳动和就业社会关系而制定的各种规则和原则的综合，具体个体自由保护、个体价值实现和社会安全保障等功能，对于维护社会稳定、促进社会和谐具有重要作用。</a:t>
            </a:r>
            <a:endParaRPr lang="en-US" altLang="zh-CN" sz="2200" dirty="0"/>
          </a:p>
          <a:p>
            <a:endParaRPr lang="en-US" altLang="zh-CN" sz="2200" dirty="0"/>
          </a:p>
          <a:p>
            <a:r>
              <a:rPr lang="en-US" altLang="zh-CN" sz="2200" dirty="0"/>
              <a:t>《</a:t>
            </a:r>
            <a:r>
              <a:rPr lang="zh-CN" altLang="en-US" sz="2200" dirty="0"/>
              <a:t>中华人民共和国劳动法</a:t>
            </a:r>
            <a:r>
              <a:rPr lang="en-US" altLang="zh-CN" sz="2200" dirty="0"/>
              <a:t>》</a:t>
            </a:r>
          </a:p>
          <a:p>
            <a:pPr marL="0" indent="0">
              <a:buNone/>
            </a:pPr>
            <a:r>
              <a:rPr lang="en-US" altLang="zh-CN" sz="2200" dirty="0"/>
              <a:t>    </a:t>
            </a:r>
            <a:r>
              <a:rPr lang="zh-CN" altLang="en-US" sz="2200" dirty="0"/>
              <a:t>包含促进就业、劳动合同和集体合同、工作时间和休息休假、女职工和未成年工特殊保护、职业培训、社会保险和福利、劳动争议等章节。</a:t>
            </a:r>
            <a:endParaRPr lang="en-US" altLang="zh-CN" sz="2200" dirty="0"/>
          </a:p>
          <a:p>
            <a:pPr marL="0" indent="0">
              <a:buNone/>
            </a:pPr>
            <a:endParaRPr lang="en-US" altLang="zh-CN" sz="2200" dirty="0"/>
          </a:p>
          <a:p>
            <a:r>
              <a:rPr lang="zh-CN" altLang="en-US" sz="2200" dirty="0"/>
              <a:t>就业是最大的民生，有工作、有收入、有事业、养活自己、建立家庭、抚养子女、赡养老人。</a:t>
            </a:r>
            <a:endParaRPr lang="en-US" altLang="zh-CN" sz="2200" dirty="0"/>
          </a:p>
          <a:p>
            <a:endParaRPr lang="zh-CN" altLang="en-US" dirty="0"/>
          </a:p>
        </p:txBody>
      </p:sp>
      <p:sp>
        <p:nvSpPr>
          <p:cNvPr id="6" name="标题 1">
            <a:extLst>
              <a:ext uri="{FF2B5EF4-FFF2-40B4-BE49-F238E27FC236}">
                <a16:creationId xmlns:a16="http://schemas.microsoft.com/office/drawing/2014/main" id="{B9F2273A-C5F4-2D45-BC37-6C3FBAA389E0}"/>
              </a:ext>
            </a:extLst>
          </p:cNvPr>
          <p:cNvSpPr txBox="1">
            <a:spLocks/>
          </p:cNvSpPr>
          <p:nvPr/>
        </p:nvSpPr>
        <p:spPr>
          <a:xfrm>
            <a:off x="637110" y="605118"/>
            <a:ext cx="7564192" cy="1097683"/>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2. </a:t>
            </a:r>
            <a:r>
              <a:rPr lang="zh-CN" altLang="en-US" sz="3600" dirty="0"/>
              <a:t>劳动就业制度</a:t>
            </a:r>
          </a:p>
        </p:txBody>
      </p:sp>
    </p:spTree>
    <p:extLst>
      <p:ext uri="{BB962C8B-B14F-4D97-AF65-F5344CB8AC3E}">
        <p14:creationId xmlns:p14="http://schemas.microsoft.com/office/powerpoint/2010/main" val="166100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0E5C4-5B79-C141-8471-E863960F7308}"/>
              </a:ext>
            </a:extLst>
          </p:cNvPr>
          <p:cNvSpPr>
            <a:spLocks noGrp="1"/>
          </p:cNvSpPr>
          <p:nvPr>
            <p:ph type="title"/>
          </p:nvPr>
        </p:nvSpPr>
        <p:spPr/>
        <p:txBody>
          <a:bodyPr/>
          <a:lstStyle/>
          <a:p>
            <a:r>
              <a:rPr kumimoji="1" lang="zh-CN" altLang="en-US" sz="3600" dirty="0"/>
              <a:t>引言：什么是社会</a:t>
            </a:r>
          </a:p>
        </p:txBody>
      </p:sp>
      <p:sp>
        <p:nvSpPr>
          <p:cNvPr id="3" name="内容占位符 2">
            <a:extLst>
              <a:ext uri="{FF2B5EF4-FFF2-40B4-BE49-F238E27FC236}">
                <a16:creationId xmlns:a16="http://schemas.microsoft.com/office/drawing/2014/main" id="{72AFEF17-9801-1D4D-BD95-5D82C444E8D9}"/>
              </a:ext>
            </a:extLst>
          </p:cNvPr>
          <p:cNvSpPr>
            <a:spLocks noGrp="1"/>
          </p:cNvSpPr>
          <p:nvPr>
            <p:ph idx="1"/>
          </p:nvPr>
        </p:nvSpPr>
        <p:spPr>
          <a:xfrm>
            <a:off x="827700" y="1628801"/>
            <a:ext cx="6912652" cy="4619606"/>
          </a:xfrm>
        </p:spPr>
        <p:txBody>
          <a:bodyPr>
            <a:normAutofit lnSpcReduction="10000"/>
          </a:bodyPr>
          <a:lstStyle/>
          <a:p>
            <a:pPr>
              <a:lnSpc>
                <a:spcPct val="150000"/>
              </a:lnSpc>
            </a:pPr>
            <a:r>
              <a:rPr kumimoji="1" lang="en-US" altLang="zh-CN" sz="2200" dirty="0"/>
              <a:t>《</a:t>
            </a:r>
            <a:r>
              <a:rPr kumimoji="1" lang="zh-CN" altLang="en-US" sz="2200" dirty="0"/>
              <a:t>词典</a:t>
            </a:r>
            <a:r>
              <a:rPr kumimoji="1" lang="en-US" altLang="zh-CN" sz="2200" dirty="0"/>
              <a:t>》</a:t>
            </a:r>
            <a:r>
              <a:rPr kumimoji="1" lang="zh-CN" altLang="en-US" sz="2200" dirty="0"/>
              <a:t>：由一定经济基础和上层建筑构成的整体；泛指由于共同物质条件而相互联系起来的人群。</a:t>
            </a:r>
            <a:endParaRPr kumimoji="1" lang="en-US" altLang="zh-CN" sz="2200" dirty="0"/>
          </a:p>
          <a:p>
            <a:pPr>
              <a:lnSpc>
                <a:spcPct val="150000"/>
              </a:lnSpc>
            </a:pPr>
            <a:r>
              <a:rPr kumimoji="1" lang="en-US" altLang="zh-CN" sz="2200" dirty="0"/>
              <a:t>《</a:t>
            </a:r>
            <a:r>
              <a:rPr kumimoji="1" lang="zh-CN" altLang="en-US" sz="2200" dirty="0"/>
              <a:t>辞海</a:t>
            </a:r>
            <a:r>
              <a:rPr kumimoji="1" lang="en-US" altLang="zh-CN" sz="2200" dirty="0"/>
              <a:t>》</a:t>
            </a:r>
            <a:r>
              <a:rPr kumimoji="1" lang="zh-CN" altLang="en-US" sz="2200" dirty="0"/>
              <a:t>：以一定的物质生产活动为基础而相互联系的人类生活共同体。</a:t>
            </a:r>
            <a:endParaRPr kumimoji="1" lang="en-US" altLang="zh-CN" sz="2200" dirty="0"/>
          </a:p>
          <a:p>
            <a:pPr>
              <a:lnSpc>
                <a:spcPct val="150000"/>
              </a:lnSpc>
            </a:pPr>
            <a:r>
              <a:rPr kumimoji="1" lang="en-US" altLang="zh-CN" sz="2200" dirty="0"/>
              <a:t>《</a:t>
            </a:r>
            <a:r>
              <a:rPr kumimoji="1" lang="zh-CN" altLang="en-US" sz="2200" dirty="0"/>
              <a:t>社会学</a:t>
            </a:r>
            <a:r>
              <a:rPr kumimoji="1" lang="en-US" altLang="zh-CN" sz="2200" dirty="0"/>
              <a:t>》</a:t>
            </a:r>
            <a:r>
              <a:rPr kumimoji="1" lang="zh-CN" altLang="en-US" sz="2200" dirty="0"/>
              <a:t>：一个结构化了的社会关系体系，依据某种共享文化，把人们联系在一起。有些社会规模很小，狩猎者和采集者的社会仅有几十人；有的社会又非常大，包括数以百万的人口，如我国社会就有十几亿的人口。</a:t>
            </a:r>
          </a:p>
        </p:txBody>
      </p:sp>
    </p:spTree>
    <p:extLst>
      <p:ext uri="{BB962C8B-B14F-4D97-AF65-F5344CB8AC3E}">
        <p14:creationId xmlns:p14="http://schemas.microsoft.com/office/powerpoint/2010/main" val="12937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0EE9E73-88BA-5A4F-ADBA-1B558746C2F7}"/>
              </a:ext>
            </a:extLst>
          </p:cNvPr>
          <p:cNvSpPr>
            <a:spLocks noGrp="1"/>
          </p:cNvSpPr>
          <p:nvPr>
            <p:ph type="title"/>
          </p:nvPr>
        </p:nvSpPr>
        <p:spPr/>
        <p:txBody>
          <a:bodyPr/>
          <a:lstStyle/>
          <a:p>
            <a:r>
              <a:rPr lang="en-US" altLang="zh-CN" sz="3600" dirty="0"/>
              <a:t>3. </a:t>
            </a:r>
            <a:r>
              <a:rPr lang="zh-CN" altLang="en-US" sz="3600" dirty="0"/>
              <a:t>医疗制度</a:t>
            </a:r>
          </a:p>
        </p:txBody>
      </p:sp>
      <p:sp>
        <p:nvSpPr>
          <p:cNvPr id="3" name="内容占位符 2">
            <a:extLst>
              <a:ext uri="{FF2B5EF4-FFF2-40B4-BE49-F238E27FC236}">
                <a16:creationId xmlns:a16="http://schemas.microsoft.com/office/drawing/2014/main" id="{404D1EE4-3A13-4081-8BB2-294F57E2AB3F}"/>
              </a:ext>
            </a:extLst>
          </p:cNvPr>
          <p:cNvSpPr>
            <a:spLocks noGrp="1"/>
          </p:cNvSpPr>
          <p:nvPr>
            <p:ph idx="1"/>
          </p:nvPr>
        </p:nvSpPr>
        <p:spPr>
          <a:xfrm>
            <a:off x="456474" y="1628800"/>
            <a:ext cx="8174580" cy="4824536"/>
          </a:xfrm>
        </p:spPr>
        <p:txBody>
          <a:bodyPr/>
          <a:lstStyle/>
          <a:p>
            <a:r>
              <a:rPr lang="zh-CN" altLang="en-US" sz="2200" dirty="0"/>
              <a:t>为规范医疗卫生行为而制定的规则和原则的综合，涵盖医疗保障、医疗服务、公共卫生、药品供应、监管体制等各个方面。</a:t>
            </a:r>
            <a:endParaRPr lang="en-US" altLang="zh-CN" sz="2200" dirty="0"/>
          </a:p>
          <a:p>
            <a:r>
              <a:rPr lang="zh-CN" altLang="en-US" sz="2200" dirty="0"/>
              <a:t>医疗保障：城乡居民医保制度、医保药品目录</a:t>
            </a:r>
            <a:endParaRPr lang="en-US" altLang="zh-CN" sz="2200" dirty="0"/>
          </a:p>
          <a:p>
            <a:r>
              <a:rPr lang="zh-CN" altLang="en-US" sz="2200" dirty="0"/>
              <a:t>分级诊疗：小病到社区、大病到综合医院</a:t>
            </a:r>
            <a:endParaRPr lang="en-US" altLang="zh-CN" sz="2200" dirty="0"/>
          </a:p>
          <a:p>
            <a:r>
              <a:rPr lang="zh-CN" altLang="en-US" sz="2200" dirty="0"/>
              <a:t>公共卫生：重大疾病尤其是传染病的预防、监控；食品、药品、环境的监管；宣传健康教育；疫苗接种</a:t>
            </a:r>
            <a:endParaRPr lang="en-US" altLang="zh-CN" sz="2200" dirty="0"/>
          </a:p>
          <a:p>
            <a:r>
              <a:rPr lang="zh-CN" altLang="en-US" sz="2200" dirty="0"/>
              <a:t>药品供应：国家药品供应保障综合管理信息平台，廉价药消失、进口药、仿制药、保命药</a:t>
            </a:r>
            <a:endParaRPr lang="en-US" altLang="zh-CN" sz="2200" dirty="0"/>
          </a:p>
          <a:p>
            <a:r>
              <a:rPr lang="zh-CN" altLang="en-US" sz="2200" dirty="0"/>
              <a:t>监管体制：疫苗、药品质量、新药研制与审批</a:t>
            </a:r>
            <a:endParaRPr lang="en-US" altLang="zh-CN" sz="2200" dirty="0"/>
          </a:p>
          <a:p>
            <a:endParaRPr lang="en-US" altLang="zh-CN" dirty="0"/>
          </a:p>
          <a:p>
            <a:pPr marL="0" indent="0">
              <a:buNone/>
            </a:pPr>
            <a:endParaRPr lang="zh-CN" altLang="en-US" dirty="0"/>
          </a:p>
        </p:txBody>
      </p:sp>
    </p:spTree>
    <p:extLst>
      <p:ext uri="{BB962C8B-B14F-4D97-AF65-F5344CB8AC3E}">
        <p14:creationId xmlns:p14="http://schemas.microsoft.com/office/powerpoint/2010/main" val="1276432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2BE574-DEFB-4787-9314-4F1E3DFC5BED}"/>
              </a:ext>
            </a:extLst>
          </p:cNvPr>
          <p:cNvSpPr>
            <a:spLocks noGrp="1"/>
          </p:cNvSpPr>
          <p:nvPr>
            <p:ph idx="1"/>
          </p:nvPr>
        </p:nvSpPr>
        <p:spPr>
          <a:xfrm>
            <a:off x="323528" y="753610"/>
            <a:ext cx="7564192" cy="5915750"/>
          </a:xfrm>
        </p:spPr>
        <p:txBody>
          <a:bodyPr>
            <a:normAutofit/>
          </a:bodyPr>
          <a:lstStyle/>
          <a:p>
            <a:r>
              <a:rPr lang="zh-CN" altLang="en-US" b="1" dirty="0"/>
              <a:t>国家应从政策层面</a:t>
            </a:r>
            <a:r>
              <a:rPr lang="zh-CN" altLang="en-US" dirty="0"/>
              <a:t>提供多方面保障，严格规范防癌体检的适用范围与技术标准，加大力度整顿不规范操作，切实保证防癌体检的质量与效果，如：严防通过申请较低类别医疗器械证书获准上市的“山寨”肿瘤标志物夸大宣传、贻误迷惑消费者，全面监管过度医疗和虚假体检等。</a:t>
            </a:r>
            <a:endParaRPr lang="en-US" altLang="zh-CN" dirty="0"/>
          </a:p>
          <a:p>
            <a:r>
              <a:rPr lang="zh-CN" altLang="en-US" dirty="0"/>
              <a:t>将防癌体检重点放到一、二级医院开展，同时增强这些医院的软硬件建设，规范技术标准，让城乡居民就近接受正规检查，促进医疗资源高效率合理利用，推动深化</a:t>
            </a:r>
            <a:r>
              <a:rPr lang="zh-CN" altLang="en-US" b="1" dirty="0"/>
              <a:t>分级诊疗制度实施</a:t>
            </a:r>
            <a:r>
              <a:rPr lang="zh-CN" altLang="en-US" dirty="0"/>
              <a:t>。</a:t>
            </a:r>
          </a:p>
          <a:p>
            <a:r>
              <a:rPr lang="zh-CN" altLang="en-US" b="1" dirty="0"/>
              <a:t>防癌体检技术水平</a:t>
            </a:r>
            <a:r>
              <a:rPr lang="zh-CN" altLang="en-US" dirty="0"/>
              <a:t>：不需要对这两级医院的现有技术和设备进行大规模的升级，只需进行小规模的仪器设备采购及相应的人员培训。如果指标异常，再转入一级医院。</a:t>
            </a:r>
            <a:endParaRPr lang="en-US" altLang="zh-CN" dirty="0"/>
          </a:p>
          <a:p>
            <a:r>
              <a:rPr lang="zh-CN" altLang="en-US" dirty="0"/>
              <a:t>目前市面上的防癌体检，从检测手段、方式上存在许多不同的方案，因此</a:t>
            </a:r>
            <a:r>
              <a:rPr lang="zh-CN" altLang="en-US" b="1" dirty="0"/>
              <a:t>卫健委等相关部门</a:t>
            </a:r>
            <a:r>
              <a:rPr lang="zh-CN" altLang="en-US" dirty="0"/>
              <a:t>在推行防癌体检的</a:t>
            </a:r>
            <a:r>
              <a:rPr lang="zh-CN" altLang="en-US" b="1" dirty="0"/>
              <a:t>顶层设计</a:t>
            </a:r>
            <a:r>
              <a:rPr lang="zh-CN" altLang="en-US" dirty="0"/>
              <a:t>上，搞清楚哪种方案有效、便捷，性价比高。</a:t>
            </a:r>
          </a:p>
        </p:txBody>
      </p:sp>
    </p:spTree>
    <p:extLst>
      <p:ext uri="{BB962C8B-B14F-4D97-AF65-F5344CB8AC3E}">
        <p14:creationId xmlns:p14="http://schemas.microsoft.com/office/powerpoint/2010/main" val="74894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0AC319-7DD2-4EE3-9EE8-21EF4CF68C67}"/>
              </a:ext>
            </a:extLst>
          </p:cNvPr>
          <p:cNvSpPr>
            <a:spLocks noGrp="1"/>
          </p:cNvSpPr>
          <p:nvPr>
            <p:ph idx="1"/>
          </p:nvPr>
        </p:nvSpPr>
        <p:spPr>
          <a:xfrm>
            <a:off x="323528" y="1233712"/>
            <a:ext cx="7564192" cy="5795688"/>
          </a:xfrm>
        </p:spPr>
        <p:txBody>
          <a:bodyPr>
            <a:normAutofit/>
          </a:bodyPr>
          <a:lstStyle/>
          <a:p>
            <a:r>
              <a:rPr lang="zh-CN" altLang="en-US" sz="2200" b="1" dirty="0"/>
              <a:t>相关部门</a:t>
            </a:r>
            <a:r>
              <a:rPr lang="zh-CN" altLang="en-US" sz="2200" dirty="0"/>
              <a:t>应鼓励创新检测技术与产品研发，通过技术更新提升防癌体检效率。“政府有责任推动优秀</a:t>
            </a:r>
            <a:r>
              <a:rPr lang="zh-CN" altLang="en-US" sz="2200" b="1" dirty="0"/>
              <a:t>科技创新成果</a:t>
            </a:r>
            <a:r>
              <a:rPr lang="zh-CN" altLang="en-US" sz="2200" dirty="0"/>
              <a:t>在癌症筛查中的普及应用，优先选用具有自主知识产权的创新产品，简化新技术进入临床使用的审批流程，缩短市场准入时间，保护和调动创新企业的积极性。”</a:t>
            </a:r>
            <a:endParaRPr lang="en-US" altLang="zh-CN" sz="2200" dirty="0"/>
          </a:p>
          <a:p>
            <a:r>
              <a:rPr lang="zh-CN" altLang="en-US" sz="2200" dirty="0"/>
              <a:t>对于</a:t>
            </a:r>
            <a:r>
              <a:rPr lang="zh-CN" altLang="en-US" sz="2200" b="1" dirty="0"/>
              <a:t>防癌体检纳入医保</a:t>
            </a:r>
            <a:r>
              <a:rPr lang="zh-CN" altLang="en-US" sz="2200" dirty="0"/>
              <a:t>具体如何开展，可从癌症高发地区、高危人群入手，如公务员和企事业单位职工医保中试行，在癌症早诊早治的社会经济效益显现后逐步推广，最终实现全民防癌普检。</a:t>
            </a:r>
            <a:endParaRPr lang="en-US" altLang="zh-CN" sz="2200" dirty="0"/>
          </a:p>
          <a:p>
            <a:r>
              <a:rPr lang="zh-CN" altLang="en-US" sz="2200" dirty="0"/>
              <a:t>借鉴目前</a:t>
            </a:r>
            <a:r>
              <a:rPr lang="zh-CN" altLang="en-US" sz="2200" b="1" dirty="0"/>
              <a:t>商业保险参与大病医疗、商业资本投资公立医疗机构的思路</a:t>
            </a:r>
            <a:r>
              <a:rPr lang="zh-CN" altLang="en-US" sz="2200" dirty="0"/>
              <a:t>，由政府引导社会资源进入，解决资金短缺问题，使医保防癌体检符合市场规律，实现良性运行。</a:t>
            </a:r>
          </a:p>
        </p:txBody>
      </p:sp>
    </p:spTree>
    <p:extLst>
      <p:ext uri="{BB962C8B-B14F-4D97-AF65-F5344CB8AC3E}">
        <p14:creationId xmlns:p14="http://schemas.microsoft.com/office/powerpoint/2010/main" val="71744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ECD4810-D0C0-CC4C-87D0-EB0614E0584A}"/>
              </a:ext>
            </a:extLst>
          </p:cNvPr>
          <p:cNvSpPr>
            <a:spLocks noGrp="1"/>
          </p:cNvSpPr>
          <p:nvPr>
            <p:ph type="title"/>
          </p:nvPr>
        </p:nvSpPr>
        <p:spPr/>
        <p:txBody>
          <a:bodyPr/>
          <a:lstStyle/>
          <a:p>
            <a:r>
              <a:rPr lang="en-US" altLang="zh-CN" sz="3600" dirty="0"/>
              <a:t>4. </a:t>
            </a:r>
            <a:r>
              <a:rPr lang="zh-CN" altLang="en-US" sz="3600" dirty="0"/>
              <a:t>社会保障体系</a:t>
            </a:r>
          </a:p>
        </p:txBody>
      </p:sp>
      <p:sp>
        <p:nvSpPr>
          <p:cNvPr id="3" name="内容占位符 2">
            <a:extLst>
              <a:ext uri="{FF2B5EF4-FFF2-40B4-BE49-F238E27FC236}">
                <a16:creationId xmlns:a16="http://schemas.microsoft.com/office/drawing/2014/main" id="{404D1EE4-3A13-4081-8BB2-294F57E2AB3F}"/>
              </a:ext>
            </a:extLst>
          </p:cNvPr>
          <p:cNvSpPr>
            <a:spLocks noGrp="1"/>
          </p:cNvSpPr>
          <p:nvPr>
            <p:ph idx="1"/>
          </p:nvPr>
        </p:nvSpPr>
        <p:spPr>
          <a:xfrm>
            <a:off x="484710" y="1268760"/>
            <a:ext cx="8174580" cy="5328592"/>
          </a:xfrm>
        </p:spPr>
        <p:txBody>
          <a:bodyPr>
            <a:normAutofit/>
          </a:bodyPr>
          <a:lstStyle/>
          <a:p>
            <a:r>
              <a:rPr lang="zh-CN" altLang="en-US" sz="2200" dirty="0"/>
              <a:t>为保障全体社会成员的基本生存与生活需要而制定的有关社会福利、社会保险、社会救助、慈善事业、社会优抚和社会安置等一系列规则和原则的总和。</a:t>
            </a:r>
            <a:endParaRPr lang="en-US" altLang="zh-CN" sz="2200" dirty="0"/>
          </a:p>
          <a:p>
            <a:pPr marL="0" indent="0">
              <a:buNone/>
            </a:pPr>
            <a:endParaRPr lang="en-US" altLang="zh-CN" sz="2200" dirty="0"/>
          </a:p>
          <a:p>
            <a:r>
              <a:rPr lang="zh-CN" altLang="en-US" sz="2200" dirty="0"/>
              <a:t>起源于</a:t>
            </a:r>
            <a:r>
              <a:rPr lang="en-US" altLang="zh-CN" sz="2200" dirty="0"/>
              <a:t>17</a:t>
            </a:r>
            <a:r>
              <a:rPr lang="zh-CN" altLang="en-US" sz="2200" dirty="0"/>
              <a:t>世纪英国颁布的</a:t>
            </a:r>
            <a:r>
              <a:rPr lang="en-US" altLang="zh-CN" sz="2200" dirty="0"/>
              <a:t>《</a:t>
            </a:r>
            <a:r>
              <a:rPr lang="zh-CN" altLang="en-US" sz="2200" dirty="0"/>
              <a:t>伊丽莎白济贫法</a:t>
            </a:r>
            <a:r>
              <a:rPr lang="en-US" altLang="zh-CN" sz="2200" dirty="0"/>
              <a:t>》</a:t>
            </a:r>
            <a:r>
              <a:rPr lang="zh-CN" altLang="en-US" sz="2200" dirty="0"/>
              <a:t>，</a:t>
            </a:r>
            <a:r>
              <a:rPr lang="en-US" altLang="zh-CN" sz="2200" dirty="0"/>
              <a:t>19</a:t>
            </a:r>
            <a:r>
              <a:rPr lang="zh-CN" altLang="en-US" sz="2200" dirty="0"/>
              <a:t>世纪俾斯麦的德国政府不断完善，</a:t>
            </a:r>
            <a:r>
              <a:rPr lang="en-US" altLang="zh-CN" sz="2200" dirty="0"/>
              <a:t>1935</a:t>
            </a:r>
            <a:r>
              <a:rPr lang="zh-CN" altLang="en-US" sz="2200" dirty="0"/>
              <a:t>美国颁布</a:t>
            </a:r>
            <a:r>
              <a:rPr lang="en-US" altLang="zh-CN" sz="2200" dirty="0"/>
              <a:t>《</a:t>
            </a:r>
            <a:r>
              <a:rPr lang="zh-CN" altLang="en-US" sz="2200" dirty="0"/>
              <a:t>社会保障法</a:t>
            </a:r>
            <a:r>
              <a:rPr lang="en-US" altLang="zh-CN" sz="2200" dirty="0"/>
              <a:t>》</a:t>
            </a:r>
            <a:r>
              <a:rPr lang="zh-CN" altLang="en-US" sz="2200" dirty="0"/>
              <a:t>社会保障制度成为现代社会的必须。</a:t>
            </a:r>
            <a:endParaRPr lang="en-US" altLang="zh-CN" sz="2200" dirty="0"/>
          </a:p>
          <a:p>
            <a:pPr marL="0" indent="0">
              <a:buNone/>
            </a:pPr>
            <a:endParaRPr lang="en-US" altLang="zh-CN" sz="2200" dirty="0"/>
          </a:p>
          <a:p>
            <a:r>
              <a:rPr lang="zh-CN" altLang="en-US" sz="2200" dirty="0"/>
              <a:t>作用：保障公民基本生活需要、增进全体社会成员的物质和文化福利、促进社会和谐稳定。兜底：使人不因年龄、疾病、意外等原因失去劳动能力而死去。</a:t>
            </a:r>
            <a:endParaRPr lang="en-US" altLang="zh-CN" sz="2200" dirty="0"/>
          </a:p>
        </p:txBody>
      </p:sp>
    </p:spTree>
    <p:extLst>
      <p:ext uri="{BB962C8B-B14F-4D97-AF65-F5344CB8AC3E}">
        <p14:creationId xmlns:p14="http://schemas.microsoft.com/office/powerpoint/2010/main" val="128129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A4F15AA-66B8-0840-B6B4-1F927CC9FB8A}"/>
              </a:ext>
            </a:extLst>
          </p:cNvPr>
          <p:cNvSpPr>
            <a:spLocks noGrp="1"/>
          </p:cNvSpPr>
          <p:nvPr>
            <p:ph type="title"/>
          </p:nvPr>
        </p:nvSpPr>
        <p:spPr/>
        <p:txBody>
          <a:bodyPr/>
          <a:lstStyle/>
          <a:p>
            <a:r>
              <a:rPr lang="en-US" altLang="zh-CN" sz="3600" dirty="0"/>
              <a:t>5. </a:t>
            </a:r>
            <a:r>
              <a:rPr lang="zh-CN" altLang="en-US" sz="3600" dirty="0"/>
              <a:t>社会治理制度</a:t>
            </a:r>
          </a:p>
        </p:txBody>
      </p:sp>
      <p:sp>
        <p:nvSpPr>
          <p:cNvPr id="3" name="内容占位符 2">
            <a:extLst>
              <a:ext uri="{FF2B5EF4-FFF2-40B4-BE49-F238E27FC236}">
                <a16:creationId xmlns:a16="http://schemas.microsoft.com/office/drawing/2014/main" id="{404D1EE4-3A13-4081-8BB2-294F57E2AB3F}"/>
              </a:ext>
            </a:extLst>
          </p:cNvPr>
          <p:cNvSpPr>
            <a:spLocks noGrp="1"/>
          </p:cNvSpPr>
          <p:nvPr>
            <p:ph idx="1"/>
          </p:nvPr>
        </p:nvSpPr>
        <p:spPr>
          <a:xfrm>
            <a:off x="484710" y="1548281"/>
            <a:ext cx="7759698" cy="4805075"/>
          </a:xfrm>
        </p:spPr>
        <p:txBody>
          <a:bodyPr>
            <a:normAutofit/>
          </a:bodyPr>
          <a:lstStyle/>
          <a:p>
            <a:r>
              <a:rPr lang="zh-CN" altLang="en-US" sz="2200" dirty="0"/>
              <a:t>社会治理制度：为维护人民群众权益、协调利益矛盾、促进社会公平正义、保持社会良好秩序而制定的关于社会治理的各种规则和原则的总和。</a:t>
            </a:r>
            <a:endParaRPr lang="en-US" altLang="zh-CN" sz="2200" dirty="0"/>
          </a:p>
          <a:p>
            <a:endParaRPr lang="en-US" altLang="zh-CN" sz="2200" dirty="0"/>
          </a:p>
          <a:p>
            <a:r>
              <a:rPr lang="zh-CN" altLang="en-US" sz="2200" dirty="0"/>
              <a:t>思考与讨论：</a:t>
            </a:r>
            <a:endParaRPr lang="en-US" altLang="zh-CN" sz="2200" dirty="0"/>
          </a:p>
          <a:p>
            <a:pPr marL="0" indent="0">
              <a:buNone/>
            </a:pPr>
            <a:r>
              <a:rPr lang="en-US" altLang="zh-CN" sz="2200" dirty="0"/>
              <a:t>1</a:t>
            </a:r>
            <a:r>
              <a:rPr lang="zh-CN" altLang="en-US" sz="2200" dirty="0"/>
              <a:t>、社会治理是不是仅仅依靠社会治理制度？如在公共乘车工具上没有给老弱病残让座，如何处理？</a:t>
            </a:r>
            <a:endParaRPr lang="en-US" altLang="zh-CN" sz="2200" dirty="0"/>
          </a:p>
          <a:p>
            <a:pPr marL="0" indent="0">
              <a:buNone/>
            </a:pPr>
            <a:r>
              <a:rPr lang="en-US" altLang="zh-CN" sz="2200" dirty="0"/>
              <a:t>2</a:t>
            </a:r>
            <a:r>
              <a:rPr lang="zh-CN" altLang="en-US" sz="2200" dirty="0"/>
              <a:t>、公序良俗与社会治理制度的关系？</a:t>
            </a:r>
            <a:endParaRPr lang="en-US" altLang="zh-CN" sz="2200" dirty="0"/>
          </a:p>
        </p:txBody>
      </p:sp>
    </p:spTree>
    <p:extLst>
      <p:ext uri="{BB962C8B-B14F-4D97-AF65-F5344CB8AC3E}">
        <p14:creationId xmlns:p14="http://schemas.microsoft.com/office/powerpoint/2010/main" val="372467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4F8F7-7FE7-EC47-9D3F-69C3CBB295D0}"/>
              </a:ext>
            </a:extLst>
          </p:cNvPr>
          <p:cNvSpPr>
            <a:spLocks noGrp="1"/>
          </p:cNvSpPr>
          <p:nvPr>
            <p:ph type="title"/>
          </p:nvPr>
        </p:nvSpPr>
        <p:spPr/>
        <p:txBody>
          <a:bodyPr/>
          <a:lstStyle/>
          <a:p>
            <a:r>
              <a:rPr kumimoji="1" lang="zh-CN" altLang="en-US" sz="3600" dirty="0"/>
              <a:t>二、在发展中保障和改善民生</a:t>
            </a:r>
          </a:p>
        </p:txBody>
      </p:sp>
      <p:sp>
        <p:nvSpPr>
          <p:cNvPr id="3" name="内容占位符 2">
            <a:extLst>
              <a:ext uri="{FF2B5EF4-FFF2-40B4-BE49-F238E27FC236}">
                <a16:creationId xmlns:a16="http://schemas.microsoft.com/office/drawing/2014/main" id="{832EC745-8203-CA48-87B6-B4BFB3E673B2}"/>
              </a:ext>
            </a:extLst>
          </p:cNvPr>
          <p:cNvSpPr>
            <a:spLocks noGrp="1"/>
          </p:cNvSpPr>
          <p:nvPr>
            <p:ph idx="1"/>
          </p:nvPr>
        </p:nvSpPr>
        <p:spPr>
          <a:xfrm>
            <a:off x="683568" y="2132856"/>
            <a:ext cx="7564192" cy="4541023"/>
          </a:xfrm>
        </p:spPr>
        <p:txBody>
          <a:bodyPr/>
          <a:lstStyle/>
          <a:p>
            <a:r>
              <a:rPr kumimoji="1" lang="zh-CN" altLang="en-US" dirty="0"/>
              <a:t>增进民生福祉是发展的根本目的</a:t>
            </a:r>
            <a:endParaRPr kumimoji="1" lang="en-US" altLang="zh-CN" dirty="0"/>
          </a:p>
          <a:p>
            <a:endParaRPr kumimoji="1" lang="en-US" altLang="zh-CN" dirty="0"/>
          </a:p>
          <a:p>
            <a:r>
              <a:rPr kumimoji="1" lang="zh-CN" altLang="en-US" dirty="0"/>
              <a:t>坚决打赢脱贫攻坚战</a:t>
            </a:r>
            <a:endParaRPr kumimoji="1" lang="en-US" altLang="zh-CN" dirty="0"/>
          </a:p>
          <a:p>
            <a:pPr marL="0" indent="0">
              <a:buNone/>
            </a:pPr>
            <a:endParaRPr kumimoji="1" lang="en-US" altLang="zh-CN" dirty="0"/>
          </a:p>
          <a:p>
            <a:r>
              <a:rPr kumimoji="1" lang="zh-CN" altLang="en-US" dirty="0"/>
              <a:t>全面建成多层次社会保障体系</a:t>
            </a:r>
          </a:p>
        </p:txBody>
      </p:sp>
    </p:spTree>
    <p:extLst>
      <p:ext uri="{BB962C8B-B14F-4D97-AF65-F5344CB8AC3E}">
        <p14:creationId xmlns:p14="http://schemas.microsoft.com/office/powerpoint/2010/main" val="158014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1A29E-7013-46C9-ACD9-7C1C826A1E0E}"/>
              </a:ext>
            </a:extLst>
          </p:cNvPr>
          <p:cNvSpPr>
            <a:spLocks noGrp="1"/>
          </p:cNvSpPr>
          <p:nvPr>
            <p:ph type="title"/>
          </p:nvPr>
        </p:nvSpPr>
        <p:spPr>
          <a:xfrm>
            <a:off x="510789" y="295279"/>
            <a:ext cx="7055380" cy="832665"/>
          </a:xfrm>
        </p:spPr>
        <p:txBody>
          <a:bodyPr/>
          <a:lstStyle/>
          <a:p>
            <a:r>
              <a:rPr lang="zh-CN" altLang="en-US" sz="3200" dirty="0"/>
              <a:t>增进人民福祉是发展的根本目的</a:t>
            </a:r>
          </a:p>
        </p:txBody>
      </p:sp>
      <p:grpSp>
        <p:nvGrpSpPr>
          <p:cNvPr id="5" name="组合 4">
            <a:extLst>
              <a:ext uri="{FF2B5EF4-FFF2-40B4-BE49-F238E27FC236}">
                <a16:creationId xmlns:a16="http://schemas.microsoft.com/office/drawing/2014/main" id="{D7EDE79B-EE8B-4D0A-80AC-7B8543FF786A}"/>
              </a:ext>
            </a:extLst>
          </p:cNvPr>
          <p:cNvGrpSpPr/>
          <p:nvPr/>
        </p:nvGrpSpPr>
        <p:grpSpPr>
          <a:xfrm>
            <a:off x="510789" y="1268760"/>
            <a:ext cx="7921376" cy="3686065"/>
            <a:chOff x="827088" y="2479239"/>
            <a:chExt cx="7345312" cy="2352240"/>
          </a:xfrm>
        </p:grpSpPr>
        <p:sp>
          <p:nvSpPr>
            <p:cNvPr id="6" name="矩形 5">
              <a:extLst>
                <a:ext uri="{FF2B5EF4-FFF2-40B4-BE49-F238E27FC236}">
                  <a16:creationId xmlns:a16="http://schemas.microsoft.com/office/drawing/2014/main" id="{A7FA98F8-B785-4726-AAB4-416C82BECA09}"/>
                </a:ext>
              </a:extLst>
            </p:cNvPr>
            <p:cNvSpPr/>
            <p:nvPr/>
          </p:nvSpPr>
          <p:spPr>
            <a:xfrm>
              <a:off x="827088" y="2744919"/>
              <a:ext cx="7345312"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b"/>
            <a:lstStyle/>
            <a:p>
              <a:pPr algn="r"/>
              <a:r>
                <a:rPr lang="zh-CN" altLang="en-US" dirty="0"/>
                <a:t>中国共产党是全心全意为人民服务的政党</a:t>
              </a:r>
            </a:p>
          </p:txBody>
        </p:sp>
        <p:sp>
          <p:nvSpPr>
            <p:cNvPr id="7" name="任意多边形: 形状 6">
              <a:extLst>
                <a:ext uri="{FF2B5EF4-FFF2-40B4-BE49-F238E27FC236}">
                  <a16:creationId xmlns:a16="http://schemas.microsoft.com/office/drawing/2014/main" id="{50BF906E-BEEB-432D-B2A8-D835D13853BC}"/>
                </a:ext>
              </a:extLst>
            </p:cNvPr>
            <p:cNvSpPr/>
            <p:nvPr/>
          </p:nvSpPr>
          <p:spPr>
            <a:xfrm>
              <a:off x="1194353" y="2479239"/>
              <a:ext cx="5141718" cy="453600"/>
            </a:xfrm>
            <a:custGeom>
              <a:avLst/>
              <a:gdLst>
                <a:gd name="connsiteX0" fmla="*/ 0 w 5141718"/>
                <a:gd name="connsiteY0" fmla="*/ 88562 h 531360"/>
                <a:gd name="connsiteX1" fmla="*/ 88562 w 5141718"/>
                <a:gd name="connsiteY1" fmla="*/ 0 h 531360"/>
                <a:gd name="connsiteX2" fmla="*/ 5053156 w 5141718"/>
                <a:gd name="connsiteY2" fmla="*/ 0 h 531360"/>
                <a:gd name="connsiteX3" fmla="*/ 5141718 w 5141718"/>
                <a:gd name="connsiteY3" fmla="*/ 88562 h 531360"/>
                <a:gd name="connsiteX4" fmla="*/ 5141718 w 5141718"/>
                <a:gd name="connsiteY4" fmla="*/ 442798 h 531360"/>
                <a:gd name="connsiteX5" fmla="*/ 5053156 w 5141718"/>
                <a:gd name="connsiteY5" fmla="*/ 531360 h 531360"/>
                <a:gd name="connsiteX6" fmla="*/ 88562 w 5141718"/>
                <a:gd name="connsiteY6" fmla="*/ 531360 h 531360"/>
                <a:gd name="connsiteX7" fmla="*/ 0 w 5141718"/>
                <a:gd name="connsiteY7" fmla="*/ 442798 h 531360"/>
                <a:gd name="connsiteX8" fmla="*/ 0 w 5141718"/>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718" h="531360">
                  <a:moveTo>
                    <a:pt x="0" y="88562"/>
                  </a:moveTo>
                  <a:cubicBezTo>
                    <a:pt x="0" y="39651"/>
                    <a:pt x="39651" y="0"/>
                    <a:pt x="88562" y="0"/>
                  </a:cubicBezTo>
                  <a:lnTo>
                    <a:pt x="5053156" y="0"/>
                  </a:lnTo>
                  <a:cubicBezTo>
                    <a:pt x="5102067" y="0"/>
                    <a:pt x="5141718" y="39651"/>
                    <a:pt x="5141718" y="88562"/>
                  </a:cubicBezTo>
                  <a:lnTo>
                    <a:pt x="5141718" y="442798"/>
                  </a:lnTo>
                  <a:cubicBezTo>
                    <a:pt x="5141718" y="491709"/>
                    <a:pt x="5102067" y="531360"/>
                    <a:pt x="5053156"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284" tIns="25939" rIns="220284" bIns="25939"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不断增进民生福祉是我们党立党为公、执政为民的本质要求</a:t>
              </a:r>
            </a:p>
          </p:txBody>
        </p:sp>
        <p:sp>
          <p:nvSpPr>
            <p:cNvPr id="8" name="矩形 7">
              <a:extLst>
                <a:ext uri="{FF2B5EF4-FFF2-40B4-BE49-F238E27FC236}">
                  <a16:creationId xmlns:a16="http://schemas.microsoft.com/office/drawing/2014/main" id="{6E7C44DC-DC5E-46C4-B31E-0DAB1750C743}"/>
                </a:ext>
              </a:extLst>
            </p:cNvPr>
            <p:cNvSpPr/>
            <p:nvPr/>
          </p:nvSpPr>
          <p:spPr>
            <a:xfrm>
              <a:off x="827088" y="3561399"/>
              <a:ext cx="7345312"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b"/>
            <a:lstStyle/>
            <a:p>
              <a:pPr algn="r"/>
              <a:r>
                <a:rPr lang="zh-CN" altLang="en-US" dirty="0"/>
                <a:t>满足人民日益增长的美好生活需要，解决各类问题</a:t>
              </a:r>
            </a:p>
          </p:txBody>
        </p:sp>
        <p:sp>
          <p:nvSpPr>
            <p:cNvPr id="9" name="任意多边形: 形状 8">
              <a:extLst>
                <a:ext uri="{FF2B5EF4-FFF2-40B4-BE49-F238E27FC236}">
                  <a16:creationId xmlns:a16="http://schemas.microsoft.com/office/drawing/2014/main" id="{6B2CBAA2-5C8F-450F-A143-7306C6665214}"/>
                </a:ext>
              </a:extLst>
            </p:cNvPr>
            <p:cNvSpPr/>
            <p:nvPr/>
          </p:nvSpPr>
          <p:spPr>
            <a:xfrm>
              <a:off x="1194353" y="3295719"/>
              <a:ext cx="5141718" cy="453600"/>
            </a:xfrm>
            <a:custGeom>
              <a:avLst/>
              <a:gdLst>
                <a:gd name="connsiteX0" fmla="*/ 0 w 5141718"/>
                <a:gd name="connsiteY0" fmla="*/ 88562 h 531360"/>
                <a:gd name="connsiteX1" fmla="*/ 88562 w 5141718"/>
                <a:gd name="connsiteY1" fmla="*/ 0 h 531360"/>
                <a:gd name="connsiteX2" fmla="*/ 5053156 w 5141718"/>
                <a:gd name="connsiteY2" fmla="*/ 0 h 531360"/>
                <a:gd name="connsiteX3" fmla="*/ 5141718 w 5141718"/>
                <a:gd name="connsiteY3" fmla="*/ 88562 h 531360"/>
                <a:gd name="connsiteX4" fmla="*/ 5141718 w 5141718"/>
                <a:gd name="connsiteY4" fmla="*/ 442798 h 531360"/>
                <a:gd name="connsiteX5" fmla="*/ 5053156 w 5141718"/>
                <a:gd name="connsiteY5" fmla="*/ 531360 h 531360"/>
                <a:gd name="connsiteX6" fmla="*/ 88562 w 5141718"/>
                <a:gd name="connsiteY6" fmla="*/ 531360 h 531360"/>
                <a:gd name="connsiteX7" fmla="*/ 0 w 5141718"/>
                <a:gd name="connsiteY7" fmla="*/ 442798 h 531360"/>
                <a:gd name="connsiteX8" fmla="*/ 0 w 5141718"/>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718" h="531360">
                  <a:moveTo>
                    <a:pt x="0" y="88562"/>
                  </a:moveTo>
                  <a:cubicBezTo>
                    <a:pt x="0" y="39651"/>
                    <a:pt x="39651" y="0"/>
                    <a:pt x="88562" y="0"/>
                  </a:cubicBezTo>
                  <a:lnTo>
                    <a:pt x="5053156" y="0"/>
                  </a:lnTo>
                  <a:cubicBezTo>
                    <a:pt x="5102067" y="0"/>
                    <a:pt x="5141718" y="39651"/>
                    <a:pt x="5141718" y="88562"/>
                  </a:cubicBezTo>
                  <a:lnTo>
                    <a:pt x="5141718" y="442798"/>
                  </a:lnTo>
                  <a:cubicBezTo>
                    <a:pt x="5141718" y="491709"/>
                    <a:pt x="5102067" y="531360"/>
                    <a:pt x="5053156"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284" tIns="25939" rIns="220284" bIns="25939"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不断增进人民福祉是社会主义本质要求</a:t>
              </a:r>
            </a:p>
          </p:txBody>
        </p:sp>
        <p:sp>
          <p:nvSpPr>
            <p:cNvPr id="10" name="矩形 9">
              <a:extLst>
                <a:ext uri="{FF2B5EF4-FFF2-40B4-BE49-F238E27FC236}">
                  <a16:creationId xmlns:a16="http://schemas.microsoft.com/office/drawing/2014/main" id="{1910F10E-EC67-414A-9A2B-7352A3CCC130}"/>
                </a:ext>
              </a:extLst>
            </p:cNvPr>
            <p:cNvSpPr/>
            <p:nvPr/>
          </p:nvSpPr>
          <p:spPr>
            <a:xfrm>
              <a:off x="827088" y="4377879"/>
              <a:ext cx="7345312"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b"/>
            <a:lstStyle/>
            <a:p>
              <a:pPr algn="r"/>
              <a:r>
                <a:rPr lang="zh-CN" altLang="en-US" dirty="0"/>
                <a:t>经济发展是保障的民生的基础、前提、源水、木本</a:t>
              </a:r>
            </a:p>
          </p:txBody>
        </p:sp>
        <p:sp>
          <p:nvSpPr>
            <p:cNvPr id="11" name="任意多边形: 形状 10">
              <a:extLst>
                <a:ext uri="{FF2B5EF4-FFF2-40B4-BE49-F238E27FC236}">
                  <a16:creationId xmlns:a16="http://schemas.microsoft.com/office/drawing/2014/main" id="{272D95F7-E6A5-4CDA-A7B4-7A47615F95D6}"/>
                </a:ext>
              </a:extLst>
            </p:cNvPr>
            <p:cNvSpPr/>
            <p:nvPr/>
          </p:nvSpPr>
          <p:spPr>
            <a:xfrm>
              <a:off x="1194353" y="4112199"/>
              <a:ext cx="5141718" cy="453600"/>
            </a:xfrm>
            <a:custGeom>
              <a:avLst/>
              <a:gdLst>
                <a:gd name="connsiteX0" fmla="*/ 0 w 5141718"/>
                <a:gd name="connsiteY0" fmla="*/ 88562 h 531360"/>
                <a:gd name="connsiteX1" fmla="*/ 88562 w 5141718"/>
                <a:gd name="connsiteY1" fmla="*/ 0 h 531360"/>
                <a:gd name="connsiteX2" fmla="*/ 5053156 w 5141718"/>
                <a:gd name="connsiteY2" fmla="*/ 0 h 531360"/>
                <a:gd name="connsiteX3" fmla="*/ 5141718 w 5141718"/>
                <a:gd name="connsiteY3" fmla="*/ 88562 h 531360"/>
                <a:gd name="connsiteX4" fmla="*/ 5141718 w 5141718"/>
                <a:gd name="connsiteY4" fmla="*/ 442798 h 531360"/>
                <a:gd name="connsiteX5" fmla="*/ 5053156 w 5141718"/>
                <a:gd name="connsiteY5" fmla="*/ 531360 h 531360"/>
                <a:gd name="connsiteX6" fmla="*/ 88562 w 5141718"/>
                <a:gd name="connsiteY6" fmla="*/ 531360 h 531360"/>
                <a:gd name="connsiteX7" fmla="*/ 0 w 5141718"/>
                <a:gd name="connsiteY7" fmla="*/ 442798 h 531360"/>
                <a:gd name="connsiteX8" fmla="*/ 0 w 5141718"/>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718" h="531360">
                  <a:moveTo>
                    <a:pt x="0" y="88562"/>
                  </a:moveTo>
                  <a:cubicBezTo>
                    <a:pt x="0" y="39651"/>
                    <a:pt x="39651" y="0"/>
                    <a:pt x="88562" y="0"/>
                  </a:cubicBezTo>
                  <a:lnTo>
                    <a:pt x="5053156" y="0"/>
                  </a:lnTo>
                  <a:cubicBezTo>
                    <a:pt x="5102067" y="0"/>
                    <a:pt x="5141718" y="39651"/>
                    <a:pt x="5141718" y="88562"/>
                  </a:cubicBezTo>
                  <a:lnTo>
                    <a:pt x="5141718" y="442798"/>
                  </a:lnTo>
                  <a:cubicBezTo>
                    <a:pt x="5141718" y="491709"/>
                    <a:pt x="5102067" y="531360"/>
                    <a:pt x="5053156"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284" tIns="25939" rIns="220284" bIns="25939"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不断改善民生是经济发展的根本目的和内生力</a:t>
              </a:r>
            </a:p>
          </p:txBody>
        </p:sp>
      </p:grpSp>
      <p:sp>
        <p:nvSpPr>
          <p:cNvPr id="12" name="矩形 11">
            <a:extLst>
              <a:ext uri="{FF2B5EF4-FFF2-40B4-BE49-F238E27FC236}">
                <a16:creationId xmlns:a16="http://schemas.microsoft.com/office/drawing/2014/main" id="{1EE00C6E-E040-4D4E-B137-9E46B851A7EA}"/>
              </a:ext>
            </a:extLst>
          </p:cNvPr>
          <p:cNvSpPr/>
          <p:nvPr/>
        </p:nvSpPr>
        <p:spPr>
          <a:xfrm>
            <a:off x="510789" y="5523475"/>
            <a:ext cx="7921376" cy="710811"/>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b"/>
          <a:lstStyle/>
          <a:p>
            <a:pPr algn="r"/>
            <a:r>
              <a:rPr lang="zh-CN" altLang="en-US" dirty="0"/>
              <a:t>处理好“公平”和“效率”的位置和关系</a:t>
            </a:r>
          </a:p>
        </p:txBody>
      </p:sp>
      <p:sp>
        <p:nvSpPr>
          <p:cNvPr id="13" name="任意多边形: 形状 10">
            <a:extLst>
              <a:ext uri="{FF2B5EF4-FFF2-40B4-BE49-F238E27FC236}">
                <a16:creationId xmlns:a16="http://schemas.microsoft.com/office/drawing/2014/main" id="{7D34A34D-CDF3-014F-B25B-49038B494523}"/>
              </a:ext>
            </a:extLst>
          </p:cNvPr>
          <p:cNvSpPr/>
          <p:nvPr/>
        </p:nvSpPr>
        <p:spPr>
          <a:xfrm>
            <a:off x="906857" y="5107142"/>
            <a:ext cx="5544963" cy="710811"/>
          </a:xfrm>
          <a:custGeom>
            <a:avLst/>
            <a:gdLst>
              <a:gd name="connsiteX0" fmla="*/ 0 w 5141718"/>
              <a:gd name="connsiteY0" fmla="*/ 88562 h 531360"/>
              <a:gd name="connsiteX1" fmla="*/ 88562 w 5141718"/>
              <a:gd name="connsiteY1" fmla="*/ 0 h 531360"/>
              <a:gd name="connsiteX2" fmla="*/ 5053156 w 5141718"/>
              <a:gd name="connsiteY2" fmla="*/ 0 h 531360"/>
              <a:gd name="connsiteX3" fmla="*/ 5141718 w 5141718"/>
              <a:gd name="connsiteY3" fmla="*/ 88562 h 531360"/>
              <a:gd name="connsiteX4" fmla="*/ 5141718 w 5141718"/>
              <a:gd name="connsiteY4" fmla="*/ 442798 h 531360"/>
              <a:gd name="connsiteX5" fmla="*/ 5053156 w 5141718"/>
              <a:gd name="connsiteY5" fmla="*/ 531360 h 531360"/>
              <a:gd name="connsiteX6" fmla="*/ 88562 w 5141718"/>
              <a:gd name="connsiteY6" fmla="*/ 531360 h 531360"/>
              <a:gd name="connsiteX7" fmla="*/ 0 w 5141718"/>
              <a:gd name="connsiteY7" fmla="*/ 442798 h 531360"/>
              <a:gd name="connsiteX8" fmla="*/ 0 w 5141718"/>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718" h="531360">
                <a:moveTo>
                  <a:pt x="0" y="88562"/>
                </a:moveTo>
                <a:cubicBezTo>
                  <a:pt x="0" y="39651"/>
                  <a:pt x="39651" y="0"/>
                  <a:pt x="88562" y="0"/>
                </a:cubicBezTo>
                <a:lnTo>
                  <a:pt x="5053156" y="0"/>
                </a:lnTo>
                <a:cubicBezTo>
                  <a:pt x="5102067" y="0"/>
                  <a:pt x="5141718" y="39651"/>
                  <a:pt x="5141718" y="88562"/>
                </a:cubicBezTo>
                <a:lnTo>
                  <a:pt x="5141718" y="442798"/>
                </a:lnTo>
                <a:cubicBezTo>
                  <a:pt x="5141718" y="491709"/>
                  <a:pt x="5102067" y="531360"/>
                  <a:pt x="5053156"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284" tIns="25939" rIns="220284" bIns="25939"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不断改善民生要尽力而为、量力而行</a:t>
            </a:r>
          </a:p>
        </p:txBody>
      </p:sp>
    </p:spTree>
    <p:extLst>
      <p:ext uri="{BB962C8B-B14F-4D97-AF65-F5344CB8AC3E}">
        <p14:creationId xmlns:p14="http://schemas.microsoft.com/office/powerpoint/2010/main" val="1997928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239C6-1233-FE4D-B251-B270E480ADD7}"/>
              </a:ext>
            </a:extLst>
          </p:cNvPr>
          <p:cNvSpPr>
            <a:spLocks noGrp="1"/>
          </p:cNvSpPr>
          <p:nvPr>
            <p:ph type="title"/>
          </p:nvPr>
        </p:nvSpPr>
        <p:spPr>
          <a:xfrm>
            <a:off x="484710" y="332656"/>
            <a:ext cx="7564192" cy="1097683"/>
          </a:xfrm>
        </p:spPr>
        <p:txBody>
          <a:bodyPr/>
          <a:lstStyle/>
          <a:p>
            <a:r>
              <a:rPr kumimoji="1" lang="zh-CN" altLang="en-US" sz="3200" dirty="0"/>
              <a:t>效率与公平</a:t>
            </a:r>
          </a:p>
        </p:txBody>
      </p:sp>
      <p:sp>
        <p:nvSpPr>
          <p:cNvPr id="3" name="内容占位符 2">
            <a:extLst>
              <a:ext uri="{FF2B5EF4-FFF2-40B4-BE49-F238E27FC236}">
                <a16:creationId xmlns:a16="http://schemas.microsoft.com/office/drawing/2014/main" id="{A80A4FD4-BA05-7348-96C7-CB49CA67E759}"/>
              </a:ext>
            </a:extLst>
          </p:cNvPr>
          <p:cNvSpPr>
            <a:spLocks noGrp="1"/>
          </p:cNvSpPr>
          <p:nvPr>
            <p:ph idx="1"/>
          </p:nvPr>
        </p:nvSpPr>
        <p:spPr>
          <a:xfrm>
            <a:off x="484710" y="1196753"/>
            <a:ext cx="8174580" cy="5051654"/>
          </a:xfrm>
        </p:spPr>
        <p:txBody>
          <a:bodyPr>
            <a:normAutofit/>
          </a:bodyPr>
          <a:lstStyle/>
          <a:p>
            <a:r>
              <a:rPr kumimoji="1" lang="zh-CN" altLang="en-US" sz="2200"/>
              <a:t>十六</a:t>
            </a:r>
            <a:r>
              <a:rPr kumimoji="1" lang="zh-CN" altLang="en-US" sz="2200" dirty="0"/>
              <a:t>大进一步提出：“初次分配注重效率，发挥市场的作用，鼓励一部分人通过诚实劳动，合法经营先富起来。再分配注重公平，加强政府对收入分配的调节职能，调节差距过大的收入”。</a:t>
            </a:r>
          </a:p>
          <a:p>
            <a:r>
              <a:rPr kumimoji="1" lang="en-US" altLang="zh-CN" sz="2200" dirty="0"/>
              <a:t>2006</a:t>
            </a:r>
            <a:r>
              <a:rPr kumimoji="1" lang="zh-CN" altLang="en-US" sz="2200" dirty="0"/>
              <a:t>年，十六届六中全会从构建和谐社会的角度提出要“更加注重社会公平”，把“着力发展社会事业、促进社会公平正义”作为当前的重要任务。引起了社会的广泛关注、理论界的讨论，公平与效率的关系问题成为社会热点问题。</a:t>
            </a:r>
            <a:endParaRPr kumimoji="1" lang="en-US" altLang="zh-CN" sz="2200" dirty="0"/>
          </a:p>
          <a:p>
            <a:r>
              <a:rPr kumimoji="1" lang="en-US" altLang="zh-CN" sz="2200" dirty="0"/>
              <a:t>2017</a:t>
            </a:r>
            <a:r>
              <a:rPr kumimoji="1" lang="zh-CN" altLang="en-US" sz="2200" dirty="0"/>
              <a:t>年，十九大“努力实现更高质量、更有效率、更加公平、更可持续的发展！”</a:t>
            </a:r>
          </a:p>
          <a:p>
            <a:endParaRPr kumimoji="1" lang="zh-CN" altLang="en-US" dirty="0"/>
          </a:p>
        </p:txBody>
      </p:sp>
    </p:spTree>
    <p:extLst>
      <p:ext uri="{BB962C8B-B14F-4D97-AF65-F5344CB8AC3E}">
        <p14:creationId xmlns:p14="http://schemas.microsoft.com/office/powerpoint/2010/main" val="71562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7389B-C0F5-4882-BFC7-95D02C4C3292}"/>
              </a:ext>
            </a:extLst>
          </p:cNvPr>
          <p:cNvSpPr>
            <a:spLocks noGrp="1"/>
          </p:cNvSpPr>
          <p:nvPr>
            <p:ph type="title"/>
          </p:nvPr>
        </p:nvSpPr>
        <p:spPr/>
        <p:txBody>
          <a:bodyPr>
            <a:normAutofit fontScale="90000"/>
          </a:bodyPr>
          <a:lstStyle/>
          <a:p>
            <a:r>
              <a:rPr lang="zh-CN" altLang="zh-CN" sz="3200" dirty="0"/>
              <a:t>在发展中保障和改善民生</a:t>
            </a:r>
            <a:br>
              <a:rPr lang="en-US" altLang="zh-CN" sz="3200" dirty="0"/>
            </a:br>
            <a:r>
              <a:rPr lang="en-US" altLang="zh-CN" sz="3200" dirty="0"/>
              <a:t>                                ——</a:t>
            </a:r>
            <a:r>
              <a:rPr lang="zh-CN" altLang="en-US" sz="3200" dirty="0"/>
              <a:t>人民福祉</a:t>
            </a:r>
            <a:br>
              <a:rPr lang="zh-CN" altLang="zh-CN" dirty="0"/>
            </a:br>
            <a:endParaRPr lang="zh-CN" altLang="en-US" dirty="0"/>
          </a:p>
        </p:txBody>
      </p:sp>
      <p:sp>
        <p:nvSpPr>
          <p:cNvPr id="3" name="内容占位符 2">
            <a:extLst>
              <a:ext uri="{FF2B5EF4-FFF2-40B4-BE49-F238E27FC236}">
                <a16:creationId xmlns:a16="http://schemas.microsoft.com/office/drawing/2014/main" id="{B486B8DE-B74D-4E5E-B990-E6D05D4FDF8B}"/>
              </a:ext>
            </a:extLst>
          </p:cNvPr>
          <p:cNvSpPr>
            <a:spLocks noGrp="1"/>
          </p:cNvSpPr>
          <p:nvPr>
            <p:ph idx="1"/>
          </p:nvPr>
        </p:nvSpPr>
        <p:spPr>
          <a:xfrm>
            <a:off x="611560" y="1700808"/>
            <a:ext cx="7515827" cy="2223824"/>
          </a:xfrm>
        </p:spPr>
        <p:txBody>
          <a:bodyPr>
            <a:normAutofit/>
          </a:bodyPr>
          <a:lstStyle/>
          <a:p>
            <a:r>
              <a:rPr lang="zh-CN" altLang="en-US" dirty="0"/>
              <a:t>“全党必须牢记，为什么人的问题，是检验一个政党、一个政权性质的试金石。带领人民创造</a:t>
            </a:r>
            <a:r>
              <a:rPr lang="zh-CN" altLang="en-US" dirty="0">
                <a:solidFill>
                  <a:srgbClr val="FF0000"/>
                </a:solidFill>
              </a:rPr>
              <a:t>美好生活</a:t>
            </a:r>
            <a:r>
              <a:rPr lang="zh-CN" altLang="en-US" dirty="0"/>
              <a:t>，是我们党始终不渝的奋斗目标。必须始终把</a:t>
            </a:r>
            <a:r>
              <a:rPr lang="zh-CN" altLang="en-US" dirty="0">
                <a:solidFill>
                  <a:srgbClr val="FF0000"/>
                </a:solidFill>
              </a:rPr>
              <a:t>人民利益</a:t>
            </a:r>
            <a:r>
              <a:rPr lang="zh-CN" altLang="en-US" dirty="0"/>
              <a:t>摆在至高无上的地位，让改革发展成果更多</a:t>
            </a:r>
            <a:r>
              <a:rPr lang="zh-CN" altLang="en-US" dirty="0">
                <a:solidFill>
                  <a:srgbClr val="FF0000"/>
                </a:solidFill>
              </a:rPr>
              <a:t>公平惠及</a:t>
            </a:r>
            <a:r>
              <a:rPr lang="zh-CN" altLang="en-US" dirty="0"/>
              <a:t>全体人民、朝着实现全体人民</a:t>
            </a:r>
            <a:r>
              <a:rPr lang="zh-CN" altLang="en-US" dirty="0">
                <a:solidFill>
                  <a:srgbClr val="FF0000"/>
                </a:solidFill>
              </a:rPr>
              <a:t>共同富裕</a:t>
            </a:r>
            <a:r>
              <a:rPr lang="zh-CN" altLang="en-US" dirty="0"/>
              <a:t>不断迈进。”</a:t>
            </a:r>
            <a:endParaRPr lang="en-US" altLang="zh-CN" dirty="0"/>
          </a:p>
          <a:p>
            <a:pPr marL="0" indent="0">
              <a:buNone/>
            </a:pPr>
            <a:r>
              <a:rPr lang="en-US" altLang="zh-CN" dirty="0"/>
              <a:t>                                                          ——</a:t>
            </a:r>
            <a:r>
              <a:rPr lang="zh-CN" altLang="en-US" dirty="0"/>
              <a:t>十九大报告</a:t>
            </a:r>
            <a:endParaRPr lang="en-US" altLang="zh-CN" dirty="0"/>
          </a:p>
        </p:txBody>
      </p:sp>
      <p:sp>
        <p:nvSpPr>
          <p:cNvPr id="5" name="文本框 4">
            <a:extLst>
              <a:ext uri="{FF2B5EF4-FFF2-40B4-BE49-F238E27FC236}">
                <a16:creationId xmlns:a16="http://schemas.microsoft.com/office/drawing/2014/main" id="{2F674182-6C0C-4E61-B05B-3D93CFDD53F3}"/>
              </a:ext>
            </a:extLst>
          </p:cNvPr>
          <p:cNvSpPr txBox="1"/>
          <p:nvPr/>
        </p:nvSpPr>
        <p:spPr>
          <a:xfrm>
            <a:off x="484710" y="4437112"/>
            <a:ext cx="4447330" cy="923330"/>
          </a:xfrm>
          <a:prstGeom prst="rect">
            <a:avLst/>
          </a:prstGeom>
          <a:noFill/>
        </p:spPr>
        <p:txBody>
          <a:bodyPr wrap="square" rtlCol="0">
            <a:spAutoFit/>
          </a:bodyPr>
          <a:lstStyle/>
          <a:p>
            <a:r>
              <a:rPr lang="zh-CN" altLang="en-US" b="1" dirty="0"/>
              <a:t>美好生活、共同富裕</a:t>
            </a:r>
            <a:r>
              <a:rPr lang="en-US" altLang="zh-CN" b="1" dirty="0"/>
              <a:t>——</a:t>
            </a:r>
            <a:r>
              <a:rPr lang="zh-CN" altLang="en-US" b="1" dirty="0"/>
              <a:t>奋斗目标</a:t>
            </a:r>
            <a:endParaRPr lang="en-US" altLang="zh-CN" b="1" dirty="0"/>
          </a:p>
          <a:p>
            <a:endParaRPr lang="en-US" altLang="zh-CN" b="1" dirty="0"/>
          </a:p>
          <a:p>
            <a:r>
              <a:rPr lang="zh-CN" altLang="en-US" b="1" dirty="0"/>
              <a:t>“公平”不等于“平等”</a:t>
            </a:r>
          </a:p>
        </p:txBody>
      </p:sp>
    </p:spTree>
    <p:extLst>
      <p:ext uri="{BB962C8B-B14F-4D97-AF65-F5344CB8AC3E}">
        <p14:creationId xmlns:p14="http://schemas.microsoft.com/office/powerpoint/2010/main" val="414709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7389B-C0F5-4882-BFC7-95D02C4C3292}"/>
              </a:ext>
            </a:extLst>
          </p:cNvPr>
          <p:cNvSpPr>
            <a:spLocks noGrp="1"/>
          </p:cNvSpPr>
          <p:nvPr>
            <p:ph type="title"/>
          </p:nvPr>
        </p:nvSpPr>
        <p:spPr>
          <a:xfrm>
            <a:off x="484710" y="270624"/>
            <a:ext cx="7055380" cy="1400530"/>
          </a:xfrm>
        </p:spPr>
        <p:txBody>
          <a:bodyPr/>
          <a:lstStyle/>
          <a:p>
            <a:r>
              <a:rPr lang="zh-CN" altLang="zh-CN" sz="3200" dirty="0"/>
              <a:t>在发展中保障和改善民生</a:t>
            </a:r>
            <a:br>
              <a:rPr lang="en-US" altLang="zh-CN" sz="3200" dirty="0"/>
            </a:br>
            <a:r>
              <a:rPr lang="en-US" altLang="zh-CN" sz="3200" dirty="0"/>
              <a:t>                                ——</a:t>
            </a:r>
            <a:r>
              <a:rPr lang="zh-CN" altLang="en-US" sz="3200" dirty="0"/>
              <a:t>现实利益</a:t>
            </a:r>
          </a:p>
        </p:txBody>
      </p:sp>
      <p:sp>
        <p:nvSpPr>
          <p:cNvPr id="3" name="内容占位符 2">
            <a:extLst>
              <a:ext uri="{FF2B5EF4-FFF2-40B4-BE49-F238E27FC236}">
                <a16:creationId xmlns:a16="http://schemas.microsoft.com/office/drawing/2014/main" id="{B486B8DE-B74D-4E5E-B990-E6D05D4FDF8B}"/>
              </a:ext>
            </a:extLst>
          </p:cNvPr>
          <p:cNvSpPr>
            <a:spLocks noGrp="1"/>
          </p:cNvSpPr>
          <p:nvPr>
            <p:ph idx="1"/>
          </p:nvPr>
        </p:nvSpPr>
        <p:spPr>
          <a:xfrm>
            <a:off x="683568" y="1851865"/>
            <a:ext cx="7515827" cy="2223824"/>
          </a:xfrm>
        </p:spPr>
        <p:txBody>
          <a:bodyPr>
            <a:normAutofit/>
          </a:bodyPr>
          <a:lstStyle/>
          <a:p>
            <a:r>
              <a:rPr lang="zh-CN" altLang="en-US" sz="2400" dirty="0"/>
              <a:t>“保障和改善民生要抓紧人民</a:t>
            </a:r>
            <a:r>
              <a:rPr lang="zh-CN" altLang="en-US" sz="2400" b="1" u="sng" dirty="0">
                <a:solidFill>
                  <a:srgbClr val="FF0000"/>
                </a:solidFill>
              </a:rPr>
              <a:t>最关心</a:t>
            </a:r>
            <a:r>
              <a:rPr lang="zh-CN" altLang="en-US" sz="2400" u="sng" dirty="0"/>
              <a:t>最直接</a:t>
            </a:r>
            <a:r>
              <a:rPr lang="zh-CN" altLang="en-US" sz="2400" u="sng" dirty="0">
                <a:solidFill>
                  <a:srgbClr val="FF0000"/>
                </a:solidFill>
              </a:rPr>
              <a:t>最现实</a:t>
            </a:r>
            <a:r>
              <a:rPr lang="zh-CN" altLang="en-US" sz="2400" dirty="0"/>
              <a:t>的利益问题，既</a:t>
            </a:r>
            <a:r>
              <a:rPr lang="zh-CN" altLang="en-US" sz="2400" u="sng" dirty="0">
                <a:solidFill>
                  <a:srgbClr val="FF0000"/>
                </a:solidFill>
              </a:rPr>
              <a:t>尽力而为</a:t>
            </a:r>
            <a:r>
              <a:rPr lang="zh-CN" altLang="en-US" sz="2400" dirty="0"/>
              <a:t>，又</a:t>
            </a:r>
            <a:r>
              <a:rPr lang="zh-CN" altLang="en-US" sz="2400" u="sng" dirty="0">
                <a:solidFill>
                  <a:srgbClr val="FF0000"/>
                </a:solidFill>
              </a:rPr>
              <a:t>量力而行</a:t>
            </a:r>
            <a:r>
              <a:rPr lang="zh-CN" altLang="en-US" sz="2400" dirty="0"/>
              <a:t>，一件事情接着一件事情办，一年接着一年干。”</a:t>
            </a:r>
            <a:endParaRPr lang="en-US" altLang="zh-CN" sz="2400" dirty="0"/>
          </a:p>
          <a:p>
            <a:pPr marL="0" indent="0">
              <a:buNone/>
            </a:pPr>
            <a:r>
              <a:rPr lang="en-US" altLang="zh-CN" sz="2400" dirty="0"/>
              <a:t>                                                          ——</a:t>
            </a:r>
            <a:r>
              <a:rPr lang="zh-CN" altLang="en-US" sz="2400" dirty="0"/>
              <a:t>十九大报告</a:t>
            </a:r>
            <a:endParaRPr lang="en-US" altLang="zh-CN" sz="2400" dirty="0"/>
          </a:p>
        </p:txBody>
      </p:sp>
      <p:sp>
        <p:nvSpPr>
          <p:cNvPr id="5" name="文本框 4">
            <a:extLst>
              <a:ext uri="{FF2B5EF4-FFF2-40B4-BE49-F238E27FC236}">
                <a16:creationId xmlns:a16="http://schemas.microsoft.com/office/drawing/2014/main" id="{2F674182-6C0C-4E61-B05B-3D93CFDD53F3}"/>
              </a:ext>
            </a:extLst>
          </p:cNvPr>
          <p:cNvSpPr txBox="1"/>
          <p:nvPr/>
        </p:nvSpPr>
        <p:spPr>
          <a:xfrm>
            <a:off x="484710" y="4437112"/>
            <a:ext cx="3004078" cy="1569660"/>
          </a:xfrm>
          <a:prstGeom prst="rect">
            <a:avLst/>
          </a:prstGeom>
          <a:noFill/>
        </p:spPr>
        <p:txBody>
          <a:bodyPr wrap="square" rtlCol="0">
            <a:spAutoFit/>
          </a:bodyPr>
          <a:lstStyle/>
          <a:p>
            <a:r>
              <a:rPr lang="zh-CN" altLang="en-US" sz="2400" b="1" dirty="0"/>
              <a:t>利益：最切实际、直接涉及生活保障</a:t>
            </a:r>
            <a:endParaRPr lang="en-US" altLang="zh-CN" sz="2400" b="1" dirty="0"/>
          </a:p>
          <a:p>
            <a:endParaRPr lang="en-US" altLang="zh-CN" sz="2400" b="1" dirty="0"/>
          </a:p>
          <a:p>
            <a:r>
              <a:rPr lang="zh-CN" altLang="en-US" sz="2400" b="1" dirty="0"/>
              <a:t>如何干：实际干</a:t>
            </a:r>
          </a:p>
        </p:txBody>
      </p:sp>
    </p:spTree>
    <p:extLst>
      <p:ext uri="{BB962C8B-B14F-4D97-AF65-F5344CB8AC3E}">
        <p14:creationId xmlns:p14="http://schemas.microsoft.com/office/powerpoint/2010/main" val="53892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3EF16-EFB6-0F4E-9F97-F332E8E325BA}"/>
              </a:ext>
            </a:extLst>
          </p:cNvPr>
          <p:cNvSpPr>
            <a:spLocks noGrp="1"/>
          </p:cNvSpPr>
          <p:nvPr>
            <p:ph type="title"/>
          </p:nvPr>
        </p:nvSpPr>
        <p:spPr/>
        <p:txBody>
          <a:bodyPr/>
          <a:lstStyle/>
          <a:p>
            <a:r>
              <a:rPr kumimoji="1" lang="zh-CN" altLang="en-US" sz="3600" dirty="0"/>
              <a:t>一、我国社会主义社会建设理论与制度现状</a:t>
            </a:r>
          </a:p>
        </p:txBody>
      </p:sp>
      <p:sp>
        <p:nvSpPr>
          <p:cNvPr id="3" name="内容占位符 2">
            <a:extLst>
              <a:ext uri="{FF2B5EF4-FFF2-40B4-BE49-F238E27FC236}">
                <a16:creationId xmlns:a16="http://schemas.microsoft.com/office/drawing/2014/main" id="{42DBACFB-30B8-7645-B64C-1E99FF0D5C5A}"/>
              </a:ext>
            </a:extLst>
          </p:cNvPr>
          <p:cNvSpPr>
            <a:spLocks noGrp="1"/>
          </p:cNvSpPr>
          <p:nvPr>
            <p:ph idx="1"/>
          </p:nvPr>
        </p:nvSpPr>
        <p:spPr>
          <a:xfrm>
            <a:off x="484710" y="2492896"/>
            <a:ext cx="7055379" cy="3440078"/>
          </a:xfrm>
        </p:spPr>
        <p:txBody>
          <a:bodyPr>
            <a:normAutofit/>
          </a:bodyPr>
          <a:lstStyle/>
          <a:p>
            <a:r>
              <a:rPr kumimoji="1" lang="zh-CN" altLang="en-US" sz="2400" dirty="0"/>
              <a:t>中国特色社会主义社会建设理论</a:t>
            </a:r>
            <a:endParaRPr kumimoji="1" lang="en-US" altLang="zh-CN" sz="2400" dirty="0"/>
          </a:p>
          <a:p>
            <a:pPr marL="0" indent="0">
              <a:buNone/>
            </a:pPr>
            <a:endParaRPr kumimoji="1" lang="en-US" altLang="zh-CN" sz="2400" dirty="0"/>
          </a:p>
          <a:p>
            <a:r>
              <a:rPr kumimoji="1" lang="zh-CN" altLang="en-US" sz="2400" dirty="0"/>
              <a:t>中国特色社会主义社会制度现状</a:t>
            </a:r>
            <a:endParaRPr kumimoji="1" lang="en-US" altLang="zh-CN" sz="2400" dirty="0"/>
          </a:p>
        </p:txBody>
      </p:sp>
    </p:spTree>
    <p:extLst>
      <p:ext uri="{BB962C8B-B14F-4D97-AF65-F5344CB8AC3E}">
        <p14:creationId xmlns:p14="http://schemas.microsoft.com/office/powerpoint/2010/main" val="181742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9BCAF-23DD-AC4A-818A-AA61C6B70786}"/>
              </a:ext>
            </a:extLst>
          </p:cNvPr>
          <p:cNvSpPr>
            <a:spLocks noGrp="1"/>
          </p:cNvSpPr>
          <p:nvPr>
            <p:ph type="title"/>
          </p:nvPr>
        </p:nvSpPr>
        <p:spPr>
          <a:xfrm>
            <a:off x="251520" y="476672"/>
            <a:ext cx="8208912" cy="888050"/>
          </a:xfrm>
        </p:spPr>
        <p:txBody>
          <a:bodyPr/>
          <a:lstStyle/>
          <a:p>
            <a:r>
              <a:rPr kumimoji="1" lang="en-US" altLang="zh-CN" sz="3000" dirty="0"/>
              <a:t>《</a:t>
            </a:r>
            <a:r>
              <a:rPr kumimoji="1" lang="zh-CN" altLang="en-US" sz="3000" dirty="0"/>
              <a:t>十九大报告</a:t>
            </a:r>
            <a:r>
              <a:rPr kumimoji="1" lang="en-US" altLang="zh-CN" sz="3000" dirty="0"/>
              <a:t>》</a:t>
            </a:r>
            <a:r>
              <a:rPr kumimoji="1" lang="zh-CN" altLang="en-US" sz="3000" dirty="0"/>
              <a:t>是今后的发展目标</a:t>
            </a:r>
          </a:p>
        </p:txBody>
      </p:sp>
      <p:sp>
        <p:nvSpPr>
          <p:cNvPr id="3" name="内容占位符 2">
            <a:extLst>
              <a:ext uri="{FF2B5EF4-FFF2-40B4-BE49-F238E27FC236}">
                <a16:creationId xmlns:a16="http://schemas.microsoft.com/office/drawing/2014/main" id="{1626AEB8-6169-0A4A-AABB-CA3200E92745}"/>
              </a:ext>
            </a:extLst>
          </p:cNvPr>
          <p:cNvSpPr>
            <a:spLocks noGrp="1"/>
          </p:cNvSpPr>
          <p:nvPr>
            <p:ph idx="1"/>
          </p:nvPr>
        </p:nvSpPr>
        <p:spPr>
          <a:xfrm>
            <a:off x="484710" y="1220707"/>
            <a:ext cx="8119738" cy="5027700"/>
          </a:xfrm>
        </p:spPr>
        <p:txBody>
          <a:bodyPr>
            <a:normAutofit/>
          </a:bodyPr>
          <a:lstStyle/>
          <a:p>
            <a:r>
              <a:rPr kumimoji="1" lang="zh-CN" altLang="en-US" dirty="0"/>
              <a:t>“幼有所育、学有所教、劳有所得、病有所医、老有所养、住有所居、弱有所扶”</a:t>
            </a:r>
            <a:endParaRPr kumimoji="1" lang="en-US" altLang="zh-CN" dirty="0"/>
          </a:p>
          <a:p>
            <a:r>
              <a:rPr kumimoji="1" lang="zh-CN" altLang="en-US" dirty="0"/>
              <a:t>第八部分、提高保障和改善民生水平，加强和创新社会治理</a:t>
            </a:r>
            <a:endParaRPr kumimoji="1" lang="en-US" altLang="zh-CN" dirty="0"/>
          </a:p>
          <a:p>
            <a:pPr marL="0" indent="0">
              <a:buNone/>
            </a:pPr>
            <a:r>
              <a:rPr kumimoji="1" lang="zh-CN" altLang="en-US" dirty="0"/>
              <a:t>（一）优先发展教育事业</a:t>
            </a:r>
            <a:endParaRPr kumimoji="1" lang="en-US" altLang="zh-CN" dirty="0"/>
          </a:p>
          <a:p>
            <a:pPr marL="0" indent="0">
              <a:buNone/>
            </a:pPr>
            <a:r>
              <a:rPr lang="zh-CN" altLang="zh-CN" dirty="0"/>
              <a:t>（二）提高就业质量和人民收入水平</a:t>
            </a:r>
            <a:endParaRPr lang="en-US" altLang="zh-CN" dirty="0"/>
          </a:p>
          <a:p>
            <a:pPr marL="0" indent="0">
              <a:buNone/>
            </a:pPr>
            <a:r>
              <a:rPr lang="zh-CN" altLang="zh-CN" dirty="0"/>
              <a:t>（三）加强社会保障体系建设</a:t>
            </a:r>
            <a:endParaRPr lang="en-US" altLang="zh-CN" dirty="0"/>
          </a:p>
          <a:p>
            <a:pPr marL="0" indent="0">
              <a:buNone/>
            </a:pPr>
            <a:r>
              <a:rPr lang="zh-CN" altLang="zh-CN" dirty="0"/>
              <a:t>（四）坚决打赢脱贫攻坚战</a:t>
            </a:r>
            <a:endParaRPr lang="en-US" altLang="zh-CN" dirty="0"/>
          </a:p>
          <a:p>
            <a:pPr marL="0" indent="0">
              <a:buNone/>
            </a:pPr>
            <a:r>
              <a:rPr lang="zh-CN" altLang="zh-CN" dirty="0"/>
              <a:t>（五）实施健康中国战略</a:t>
            </a:r>
            <a:endParaRPr lang="en-US" altLang="zh-CN" dirty="0"/>
          </a:p>
          <a:p>
            <a:pPr marL="0" indent="0">
              <a:buNone/>
            </a:pPr>
            <a:r>
              <a:rPr lang="zh-CN" altLang="zh-CN" dirty="0"/>
              <a:t>（六）打造共建共治共享的社会治理格局 </a:t>
            </a:r>
            <a:endParaRPr lang="en-US" altLang="zh-CN" dirty="0"/>
          </a:p>
          <a:p>
            <a:pPr marL="0" indent="0">
              <a:buNone/>
            </a:pPr>
            <a:r>
              <a:rPr lang="zh-CN" altLang="zh-CN" dirty="0"/>
              <a:t>（七）有效维护国家安全  </a:t>
            </a:r>
            <a:endParaRPr lang="en-US" altLang="zh-CN" dirty="0"/>
          </a:p>
          <a:p>
            <a:endParaRPr kumimoji="1" lang="zh-CN" altLang="en-US" dirty="0"/>
          </a:p>
        </p:txBody>
      </p:sp>
    </p:spTree>
    <p:extLst>
      <p:ext uri="{BB962C8B-B14F-4D97-AF65-F5344CB8AC3E}">
        <p14:creationId xmlns:p14="http://schemas.microsoft.com/office/powerpoint/2010/main" val="3631559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A1D80-4569-44EF-918B-5D684C90B9B1}"/>
              </a:ext>
            </a:extLst>
          </p:cNvPr>
          <p:cNvSpPr>
            <a:spLocks noGrp="1"/>
          </p:cNvSpPr>
          <p:nvPr>
            <p:ph type="title"/>
          </p:nvPr>
        </p:nvSpPr>
        <p:spPr/>
        <p:txBody>
          <a:bodyPr/>
          <a:lstStyle/>
          <a:p>
            <a:r>
              <a:rPr lang="zh-CN" altLang="zh-CN" sz="3200" dirty="0"/>
              <a:t>（一）优先发展教育事业</a:t>
            </a:r>
            <a:endParaRPr lang="zh-CN" altLang="en-US" sz="3200" dirty="0"/>
          </a:p>
        </p:txBody>
      </p:sp>
      <p:sp>
        <p:nvSpPr>
          <p:cNvPr id="3" name="内容占位符 2">
            <a:extLst>
              <a:ext uri="{FF2B5EF4-FFF2-40B4-BE49-F238E27FC236}">
                <a16:creationId xmlns:a16="http://schemas.microsoft.com/office/drawing/2014/main" id="{7B0DB29A-F80D-4BE6-8E80-A38E80E9F283}"/>
              </a:ext>
            </a:extLst>
          </p:cNvPr>
          <p:cNvSpPr>
            <a:spLocks noGrp="1"/>
          </p:cNvSpPr>
          <p:nvPr>
            <p:ph idx="1"/>
          </p:nvPr>
        </p:nvSpPr>
        <p:spPr/>
        <p:txBody>
          <a:bodyPr/>
          <a:lstStyle/>
          <a:p>
            <a:r>
              <a:rPr lang="zh-CN" altLang="en-US" dirty="0"/>
              <a:t>意义：</a:t>
            </a:r>
            <a:r>
              <a:rPr lang="zh-CN" altLang="zh-CN" dirty="0"/>
              <a:t>建设教育强国是中华民族伟大复兴的基础工程，必须把教育事业放在优先位置，加快教育现代化，办好人民满意的教育。</a:t>
            </a:r>
            <a:endParaRPr lang="en-US" altLang="zh-CN" dirty="0"/>
          </a:p>
          <a:p>
            <a:pPr marL="0" indent="0">
              <a:buNone/>
            </a:pPr>
            <a:endParaRPr lang="en-US" altLang="zh-CN" dirty="0"/>
          </a:p>
          <a:p>
            <a:r>
              <a:rPr lang="zh-CN" altLang="en-US" dirty="0"/>
              <a:t>目的：</a:t>
            </a:r>
            <a:r>
              <a:rPr lang="zh-CN" altLang="zh-CN" dirty="0"/>
              <a:t>要全面</a:t>
            </a:r>
            <a:r>
              <a:rPr lang="zh-CN" altLang="zh-CN" dirty="0">
                <a:solidFill>
                  <a:srgbClr val="FF0000"/>
                </a:solidFill>
              </a:rPr>
              <a:t>贯彻党的教育方针，</a:t>
            </a:r>
            <a:r>
              <a:rPr lang="zh-CN" altLang="zh-CN" dirty="0"/>
              <a:t>落实立德树人根本任务，发展素质教育，推进教育公平，培养德智体美</a:t>
            </a:r>
            <a:r>
              <a:rPr lang="zh-CN" altLang="en-US" dirty="0"/>
              <a:t>劳</a:t>
            </a:r>
            <a:r>
              <a:rPr lang="zh-CN" altLang="zh-CN" dirty="0"/>
              <a:t>全面发展的社会主义建设者和接班人。</a:t>
            </a:r>
            <a:endParaRPr lang="zh-CN" altLang="en-US" dirty="0"/>
          </a:p>
          <a:p>
            <a:endParaRPr lang="zh-CN" altLang="en-US" dirty="0"/>
          </a:p>
        </p:txBody>
      </p:sp>
    </p:spTree>
    <p:extLst>
      <p:ext uri="{BB962C8B-B14F-4D97-AF65-F5344CB8AC3E}">
        <p14:creationId xmlns:p14="http://schemas.microsoft.com/office/powerpoint/2010/main" val="1093669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151897-DEA0-472C-902F-7587156BE9F5}"/>
              </a:ext>
            </a:extLst>
          </p:cNvPr>
          <p:cNvSpPr>
            <a:spLocks noGrp="1"/>
          </p:cNvSpPr>
          <p:nvPr>
            <p:ph idx="1"/>
          </p:nvPr>
        </p:nvSpPr>
        <p:spPr>
          <a:xfrm>
            <a:off x="484710" y="1158489"/>
            <a:ext cx="7564192" cy="2414528"/>
          </a:xfrm>
        </p:spPr>
        <p:txBody>
          <a:bodyPr/>
          <a:lstStyle/>
          <a:p>
            <a:r>
              <a:rPr lang="zh-CN" altLang="en-US" dirty="0"/>
              <a:t>不同学段的任务和目标：</a:t>
            </a:r>
            <a:r>
              <a:rPr lang="zh-CN" altLang="zh-CN" dirty="0"/>
              <a:t>推动城乡义务教育一体化发展，高度重视农村义务教育，办好学前教育、特殊教育和网络教育，普及高中阶段教育，努力让每个孩子都能享有公平而有质量的教育</a:t>
            </a:r>
            <a:r>
              <a:rPr lang="zh-CN" altLang="en-US" dirty="0"/>
              <a:t>。</a:t>
            </a:r>
            <a:r>
              <a:rPr lang="zh-CN" altLang="zh-CN" dirty="0"/>
              <a:t>完善职业教育和培训体系，深化产教融合、校企合作。加快一流大学和一流学科建设，实现</a:t>
            </a:r>
            <a:r>
              <a:rPr lang="zh-CN" altLang="zh-CN" dirty="0">
                <a:solidFill>
                  <a:srgbClr val="FF0000"/>
                </a:solidFill>
              </a:rPr>
              <a:t>高等教育内涵式</a:t>
            </a:r>
            <a:r>
              <a:rPr lang="zh-CN" altLang="zh-CN" dirty="0"/>
              <a:t>发展。</a:t>
            </a:r>
            <a:endParaRPr lang="en-US" altLang="zh-CN" dirty="0"/>
          </a:p>
          <a:p>
            <a:endParaRPr lang="zh-CN" altLang="en-US" dirty="0"/>
          </a:p>
          <a:p>
            <a:endParaRPr lang="zh-CN" altLang="en-US" dirty="0"/>
          </a:p>
        </p:txBody>
      </p:sp>
      <p:sp>
        <p:nvSpPr>
          <p:cNvPr id="4" name="内容占位符 2">
            <a:extLst>
              <a:ext uri="{FF2B5EF4-FFF2-40B4-BE49-F238E27FC236}">
                <a16:creationId xmlns:a16="http://schemas.microsoft.com/office/drawing/2014/main" id="{792C3339-6C74-4AB2-B957-6CB743D9E2A3}"/>
              </a:ext>
            </a:extLst>
          </p:cNvPr>
          <p:cNvSpPr txBox="1">
            <a:spLocks/>
          </p:cNvSpPr>
          <p:nvPr/>
        </p:nvSpPr>
        <p:spPr>
          <a:xfrm>
            <a:off x="395536" y="3284984"/>
            <a:ext cx="7564192" cy="2289297"/>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a:t>几项重要的制度和工程：</a:t>
            </a:r>
            <a:r>
              <a:rPr lang="zh-CN" altLang="zh-CN"/>
              <a:t>健全学生资助制度，使绝大多数城乡新增劳动力接受高中阶段教育、更多接受高等教育。支持和规范社会力量兴办教育。加强师德师风建设，培养高素质教师队伍，倡导全社会尊师重教。办好继续教育，加快建设学习型社会，大力提高国民素质。</a:t>
            </a:r>
            <a:endParaRPr lang="zh-CN" altLang="en-US"/>
          </a:p>
          <a:p>
            <a:endParaRPr lang="zh-CN" altLang="en-US" dirty="0"/>
          </a:p>
        </p:txBody>
      </p:sp>
    </p:spTree>
    <p:extLst>
      <p:ext uri="{BB962C8B-B14F-4D97-AF65-F5344CB8AC3E}">
        <p14:creationId xmlns:p14="http://schemas.microsoft.com/office/powerpoint/2010/main" val="2084948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76126-7E21-004A-A538-89ADF184E452}"/>
              </a:ext>
            </a:extLst>
          </p:cNvPr>
          <p:cNvSpPr>
            <a:spLocks noGrp="1"/>
          </p:cNvSpPr>
          <p:nvPr>
            <p:ph type="title"/>
          </p:nvPr>
        </p:nvSpPr>
        <p:spPr/>
        <p:txBody>
          <a:bodyPr/>
          <a:lstStyle/>
          <a:p>
            <a:r>
              <a:rPr lang="zh-CN" altLang="zh-CN" sz="3200" dirty="0"/>
              <a:t>（二）提高就业质量和人民收入水平</a:t>
            </a:r>
            <a:endParaRPr kumimoji="1" lang="zh-CN" altLang="en-US" sz="3200" dirty="0"/>
          </a:p>
        </p:txBody>
      </p:sp>
      <p:sp>
        <p:nvSpPr>
          <p:cNvPr id="3" name="内容占位符 2">
            <a:extLst>
              <a:ext uri="{FF2B5EF4-FFF2-40B4-BE49-F238E27FC236}">
                <a16:creationId xmlns:a16="http://schemas.microsoft.com/office/drawing/2014/main" id="{421D2391-9F9B-B443-AC06-A41EFDE546A3}"/>
              </a:ext>
            </a:extLst>
          </p:cNvPr>
          <p:cNvSpPr>
            <a:spLocks noGrp="1"/>
          </p:cNvSpPr>
          <p:nvPr>
            <p:ph idx="1"/>
          </p:nvPr>
        </p:nvSpPr>
        <p:spPr>
          <a:xfrm>
            <a:off x="512131" y="2132856"/>
            <a:ext cx="8119738" cy="4541023"/>
          </a:xfrm>
        </p:spPr>
        <p:txBody>
          <a:bodyPr>
            <a:normAutofit/>
          </a:bodyPr>
          <a:lstStyle/>
          <a:p>
            <a:r>
              <a:rPr kumimoji="1" lang="zh-CN" altLang="en-US" sz="2200" dirty="0"/>
              <a:t>就业是最大的民生。要坚持就业优先战略和积极就业政策，实现更高质量和更充分就业。</a:t>
            </a:r>
            <a:endParaRPr kumimoji="1" lang="en-US" altLang="zh-CN" sz="2200" dirty="0"/>
          </a:p>
          <a:p>
            <a:endParaRPr kumimoji="1" lang="en-US" altLang="zh-CN" sz="2200" dirty="0"/>
          </a:p>
          <a:p>
            <a:r>
              <a:rPr kumimoji="1" lang="zh-CN" altLang="en-US" sz="2200" dirty="0"/>
              <a:t>大规模开展职业技能培训，注重解决结构性就业矛盾，鼓励创业带动就业。提供全方位公共就业服务，促进高校毕业生等青年群体、农民工多渠道就业创业。</a:t>
            </a:r>
            <a:endParaRPr kumimoji="1" lang="en-US" altLang="zh-CN" sz="2200" dirty="0"/>
          </a:p>
          <a:p>
            <a:endParaRPr kumimoji="1" lang="en-US" altLang="zh-CN" sz="2200" dirty="0"/>
          </a:p>
          <a:p>
            <a:r>
              <a:rPr kumimoji="1" lang="zh-CN" altLang="en-US" sz="2200" dirty="0"/>
              <a:t>破除妨碍劳动力、人才社会性流动的体制机制弊端，使人人都有通过辛勤劳动实现自身发展的机会。</a:t>
            </a:r>
          </a:p>
        </p:txBody>
      </p:sp>
    </p:spTree>
    <p:extLst>
      <p:ext uri="{BB962C8B-B14F-4D97-AF65-F5344CB8AC3E}">
        <p14:creationId xmlns:p14="http://schemas.microsoft.com/office/powerpoint/2010/main" val="2824372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76126-7E21-004A-A538-89ADF184E452}"/>
              </a:ext>
            </a:extLst>
          </p:cNvPr>
          <p:cNvSpPr>
            <a:spLocks noGrp="1"/>
          </p:cNvSpPr>
          <p:nvPr>
            <p:ph type="title"/>
          </p:nvPr>
        </p:nvSpPr>
        <p:spPr/>
        <p:txBody>
          <a:bodyPr/>
          <a:lstStyle/>
          <a:p>
            <a:r>
              <a:rPr lang="zh-CN" altLang="zh-CN" sz="3200" dirty="0"/>
              <a:t>（二）提高就业质量和人民收入水平</a:t>
            </a:r>
            <a:endParaRPr kumimoji="1" lang="zh-CN" altLang="en-US" sz="3200" dirty="0"/>
          </a:p>
        </p:txBody>
      </p:sp>
      <p:sp>
        <p:nvSpPr>
          <p:cNvPr id="3" name="内容占位符 2">
            <a:extLst>
              <a:ext uri="{FF2B5EF4-FFF2-40B4-BE49-F238E27FC236}">
                <a16:creationId xmlns:a16="http://schemas.microsoft.com/office/drawing/2014/main" id="{421D2391-9F9B-B443-AC06-A41EFDE546A3}"/>
              </a:ext>
            </a:extLst>
          </p:cNvPr>
          <p:cNvSpPr>
            <a:spLocks noGrp="1"/>
          </p:cNvSpPr>
          <p:nvPr>
            <p:ph idx="1"/>
          </p:nvPr>
        </p:nvSpPr>
        <p:spPr>
          <a:xfrm>
            <a:off x="611560" y="1988840"/>
            <a:ext cx="7564192" cy="4541023"/>
          </a:xfrm>
        </p:spPr>
        <p:txBody>
          <a:bodyPr>
            <a:normAutofit/>
          </a:bodyPr>
          <a:lstStyle/>
          <a:p>
            <a:r>
              <a:rPr kumimoji="1" lang="zh-CN" altLang="en-US" sz="2200" dirty="0"/>
              <a:t>完善政府、工会、企业共同参与的协商协调机制，构建和谐劳动关系。坚持按劳分配原则，完善按要素分配的体制机制，促进收入分配更合理、更有序。</a:t>
            </a:r>
            <a:endParaRPr kumimoji="1" lang="en-US" altLang="zh-CN" sz="2200" dirty="0"/>
          </a:p>
          <a:p>
            <a:r>
              <a:rPr kumimoji="1" lang="zh-CN" altLang="en-US" sz="2200" dirty="0"/>
              <a:t>鼓励勤劳守法致富，扩大中等收入群体，增加低收入者收入，调节过高收入，取缔非法收入。</a:t>
            </a:r>
            <a:endParaRPr kumimoji="1" lang="en-US" altLang="zh-CN" sz="2200" dirty="0"/>
          </a:p>
          <a:p>
            <a:r>
              <a:rPr kumimoji="1" lang="zh-CN" altLang="en-US" sz="2200" dirty="0"/>
              <a:t>坚持在经济增长的同时实现居民收入同步增长、在劳动生产率提高的同时实现劳动报酬同步提高。</a:t>
            </a:r>
            <a:endParaRPr kumimoji="1" lang="en-US" altLang="zh-CN" sz="2200" dirty="0"/>
          </a:p>
          <a:p>
            <a:r>
              <a:rPr kumimoji="1" lang="zh-CN" altLang="en-US" sz="2200" dirty="0"/>
              <a:t>拓宽居民劳动收入和财产性收入渠道。</a:t>
            </a:r>
            <a:endParaRPr kumimoji="1" lang="en-US" altLang="zh-CN" sz="2200" dirty="0"/>
          </a:p>
          <a:p>
            <a:r>
              <a:rPr kumimoji="1" lang="zh-CN" altLang="en-US" sz="2200" dirty="0"/>
              <a:t>履行好政府再分配调节职能，加快推进基本公共服务均等化，缩小收入分配差距。</a:t>
            </a:r>
          </a:p>
        </p:txBody>
      </p:sp>
    </p:spTree>
    <p:extLst>
      <p:ext uri="{BB962C8B-B14F-4D97-AF65-F5344CB8AC3E}">
        <p14:creationId xmlns:p14="http://schemas.microsoft.com/office/powerpoint/2010/main" val="2948251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0FE42-E862-114B-A987-B29B562A291A}"/>
              </a:ext>
            </a:extLst>
          </p:cNvPr>
          <p:cNvSpPr>
            <a:spLocks noGrp="1"/>
          </p:cNvSpPr>
          <p:nvPr>
            <p:ph type="title"/>
          </p:nvPr>
        </p:nvSpPr>
        <p:spPr>
          <a:xfrm>
            <a:off x="484710" y="171078"/>
            <a:ext cx="7564192" cy="1097683"/>
          </a:xfrm>
        </p:spPr>
        <p:txBody>
          <a:bodyPr/>
          <a:lstStyle/>
          <a:p>
            <a:r>
              <a:rPr kumimoji="1" lang="zh-CN" altLang="en-US" sz="3000" dirty="0"/>
              <a:t>职业规划</a:t>
            </a:r>
          </a:p>
        </p:txBody>
      </p:sp>
      <p:sp>
        <p:nvSpPr>
          <p:cNvPr id="3" name="内容占位符 2">
            <a:extLst>
              <a:ext uri="{FF2B5EF4-FFF2-40B4-BE49-F238E27FC236}">
                <a16:creationId xmlns:a16="http://schemas.microsoft.com/office/drawing/2014/main" id="{634F0AE9-AAFD-F543-8C8B-A8E8330EC657}"/>
              </a:ext>
            </a:extLst>
          </p:cNvPr>
          <p:cNvSpPr>
            <a:spLocks noGrp="1"/>
          </p:cNvSpPr>
          <p:nvPr>
            <p:ph idx="1"/>
          </p:nvPr>
        </p:nvSpPr>
        <p:spPr>
          <a:xfrm>
            <a:off x="323528" y="1142306"/>
            <a:ext cx="8174580" cy="5544616"/>
          </a:xfrm>
        </p:spPr>
        <p:txBody>
          <a:bodyPr/>
          <a:lstStyle/>
          <a:p>
            <a:r>
              <a:rPr kumimoji="1" lang="zh-CN" altLang="en-US" sz="2200" dirty="0"/>
              <a:t>希望大家从一开始就思考这个问题，国家有好的政策环境，但是个人找工作还是要靠个人的实力和才干。</a:t>
            </a:r>
            <a:endParaRPr kumimoji="1" lang="en-US" altLang="zh-CN" sz="2200" dirty="0"/>
          </a:p>
          <a:p>
            <a:r>
              <a:rPr kumimoji="1" lang="zh-CN" altLang="en-US" sz="2200" dirty="0"/>
              <a:t>第一步：逐渐明晰自己的价值观、兴趣点、人格类型</a:t>
            </a:r>
            <a:r>
              <a:rPr kumimoji="1" lang="en-US" altLang="zh-CN" sz="2200" dirty="0"/>
              <a:t>——</a:t>
            </a:r>
            <a:r>
              <a:rPr kumimoji="1" lang="zh-CN" altLang="en-US" sz="2200" dirty="0"/>
              <a:t>操作型、科研型、艺术型、社交型、引领型、文案型，了解自己，认识自己，反求诸己，越了解自己后面越容易；</a:t>
            </a:r>
            <a:endParaRPr kumimoji="1" lang="en-US" altLang="zh-CN" sz="2200" dirty="0"/>
          </a:p>
          <a:p>
            <a:r>
              <a:rPr kumimoji="1" lang="zh-CN" altLang="en-US" sz="2200" dirty="0"/>
              <a:t>第二步：找到自己喜欢又能够学好的学科群：商业、金融、技术、科学、艺术、教育、社工、管理、销售等；</a:t>
            </a:r>
            <a:endParaRPr kumimoji="1" lang="en-US" altLang="zh-CN" sz="2200" dirty="0"/>
          </a:p>
          <a:p>
            <a:r>
              <a:rPr kumimoji="1" lang="zh-CN" altLang="en-US" sz="2200" dirty="0"/>
              <a:t>第三步：识别自己已经掌握哪些技能，能够学会哪些技能；</a:t>
            </a:r>
            <a:endParaRPr kumimoji="1" lang="en-US" altLang="zh-CN" sz="2200" dirty="0"/>
          </a:p>
          <a:p>
            <a:r>
              <a:rPr kumimoji="1" lang="zh-CN" altLang="en-US" sz="2200" dirty="0"/>
              <a:t>第四步：从自身优势学科到了解这个行业的发展，尝试进入行业，了解行业中的职位和工作内容，设计规划职业生涯；</a:t>
            </a:r>
            <a:endParaRPr kumimoji="1" lang="en-US" altLang="zh-CN" sz="2200" dirty="0"/>
          </a:p>
          <a:p>
            <a:r>
              <a:rPr kumimoji="1" lang="zh-CN" altLang="en-US" sz="2200" dirty="0"/>
              <a:t>第五步：随着自身和环境的变化，不断的微调和修正，找到自己的事业。</a:t>
            </a:r>
            <a:endParaRPr kumimoji="1" lang="en-US" altLang="zh-CN" sz="2200" dirty="0"/>
          </a:p>
          <a:p>
            <a:endParaRPr kumimoji="1" lang="zh-CN" altLang="en-US" dirty="0"/>
          </a:p>
        </p:txBody>
      </p:sp>
    </p:spTree>
    <p:extLst>
      <p:ext uri="{BB962C8B-B14F-4D97-AF65-F5344CB8AC3E}">
        <p14:creationId xmlns:p14="http://schemas.microsoft.com/office/powerpoint/2010/main" val="3225371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76585-27A0-C24D-83F9-662298E1BBD7}"/>
              </a:ext>
            </a:extLst>
          </p:cNvPr>
          <p:cNvSpPr>
            <a:spLocks noGrp="1"/>
          </p:cNvSpPr>
          <p:nvPr>
            <p:ph type="title"/>
          </p:nvPr>
        </p:nvSpPr>
        <p:spPr>
          <a:xfrm>
            <a:off x="484710" y="452719"/>
            <a:ext cx="7564192" cy="816042"/>
          </a:xfrm>
        </p:spPr>
        <p:txBody>
          <a:bodyPr/>
          <a:lstStyle/>
          <a:p>
            <a:r>
              <a:rPr lang="zh-CN" altLang="zh-CN" sz="3200" dirty="0"/>
              <a:t>（三）加强社会保障体系建设</a:t>
            </a:r>
            <a:endParaRPr kumimoji="1" lang="zh-CN" altLang="en-US" sz="3200" dirty="0"/>
          </a:p>
        </p:txBody>
      </p:sp>
      <p:sp>
        <p:nvSpPr>
          <p:cNvPr id="3" name="内容占位符 2">
            <a:extLst>
              <a:ext uri="{FF2B5EF4-FFF2-40B4-BE49-F238E27FC236}">
                <a16:creationId xmlns:a16="http://schemas.microsoft.com/office/drawing/2014/main" id="{0A121E1A-D20E-3D47-BA2F-E5A23BF11F9E}"/>
              </a:ext>
            </a:extLst>
          </p:cNvPr>
          <p:cNvSpPr>
            <a:spLocks noGrp="1"/>
          </p:cNvSpPr>
          <p:nvPr>
            <p:ph idx="1"/>
          </p:nvPr>
        </p:nvSpPr>
        <p:spPr>
          <a:xfrm>
            <a:off x="700734" y="1547522"/>
            <a:ext cx="8047730" cy="4835630"/>
          </a:xfrm>
        </p:spPr>
        <p:txBody>
          <a:bodyPr>
            <a:normAutofit/>
          </a:bodyPr>
          <a:lstStyle/>
          <a:p>
            <a:r>
              <a:rPr lang="zh-CN" altLang="zh-CN" sz="2200"/>
              <a:t>按照</a:t>
            </a:r>
            <a:r>
              <a:rPr lang="zh-CN" altLang="zh-CN" sz="2200" dirty="0"/>
              <a:t>兜底线、织密网、建机制的要求，全面建成覆盖全民、城乡统筹、权责清晰、保障适度、可持续的多层次社会保障体系。</a:t>
            </a:r>
            <a:endParaRPr lang="en-US" altLang="zh-CN" sz="2200" dirty="0"/>
          </a:p>
          <a:p>
            <a:r>
              <a:rPr lang="zh-CN" altLang="zh-CN" sz="2200" dirty="0"/>
              <a:t>全面实施全民参保</a:t>
            </a:r>
            <a:r>
              <a:rPr lang="zh-CN" altLang="zh-CN" sz="2200"/>
              <a:t>计划。</a:t>
            </a:r>
            <a:endParaRPr lang="en-US" altLang="zh-CN" sz="2200" dirty="0"/>
          </a:p>
        </p:txBody>
      </p:sp>
      <p:sp>
        <p:nvSpPr>
          <p:cNvPr id="4" name="内容占位符 2">
            <a:extLst>
              <a:ext uri="{FF2B5EF4-FFF2-40B4-BE49-F238E27FC236}">
                <a16:creationId xmlns:a16="http://schemas.microsoft.com/office/drawing/2014/main" id="{1A701662-39FA-462F-856D-F612E1390A0F}"/>
              </a:ext>
            </a:extLst>
          </p:cNvPr>
          <p:cNvSpPr txBox="1">
            <a:spLocks/>
          </p:cNvSpPr>
          <p:nvPr/>
        </p:nvSpPr>
        <p:spPr>
          <a:xfrm>
            <a:off x="620143" y="3105467"/>
            <a:ext cx="7903714" cy="3299814"/>
          </a:xfrm>
          <a:prstGeom prst="rect">
            <a:avLst/>
          </a:prstGeom>
        </p:spPr>
        <p:txBody>
          <a:bodyPr vert="horz" lIns="91440" tIns="45720" rIns="91440" bIns="45720" rtlCol="0">
            <a:normAutofit fontScale="925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200"/>
              <a:t>社会保障体系是指国家通过立法而制定的社会保险、救助、</a:t>
            </a:r>
            <a:r>
              <a:rPr lang="zh-CN" altLang="en-US"/>
              <a:t>补贴等一系列制度的总称。现代国家最重要的社会经济制度之一。作用在于保障全社会成员基本生存与生活需要，特别是保障公民在年老、疾病、伤残、失业、生育、死亡、遭遇灾害、面临生活困难时的特殊需要。由国家通过国民收入分配和再分配实现。由社会福利、社会保险、社会救助、社会优抚、慈善事业和优抚安置等各项不同性质、作用和形式的社会保障制度构成整个社会保障体系。现代国家必须制定社会保障法律规范，保证社会保障制度真正得到贯彻实施。</a:t>
            </a:r>
            <a:endParaRPr lang="en-US" altLang="zh-CN"/>
          </a:p>
          <a:p>
            <a:endParaRPr lang="zh-CN" altLang="en-US" dirty="0"/>
          </a:p>
        </p:txBody>
      </p:sp>
    </p:spTree>
    <p:extLst>
      <p:ext uri="{BB962C8B-B14F-4D97-AF65-F5344CB8AC3E}">
        <p14:creationId xmlns:p14="http://schemas.microsoft.com/office/powerpoint/2010/main" val="380783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0C043D-A85A-524C-9AB6-57CCBD180590}"/>
              </a:ext>
            </a:extLst>
          </p:cNvPr>
          <p:cNvSpPr>
            <a:spLocks noGrp="1"/>
          </p:cNvSpPr>
          <p:nvPr>
            <p:ph idx="1"/>
          </p:nvPr>
        </p:nvSpPr>
        <p:spPr>
          <a:xfrm>
            <a:off x="467544" y="908720"/>
            <a:ext cx="7886700" cy="4351338"/>
          </a:xfrm>
        </p:spPr>
        <p:txBody>
          <a:bodyPr>
            <a:normAutofit/>
          </a:bodyPr>
          <a:lstStyle/>
          <a:p>
            <a:r>
              <a:rPr lang="zh-CN" altLang="zh-CN" sz="2200" dirty="0"/>
              <a:t>统筹城乡社会救助体系，完善最低生活保障制度。</a:t>
            </a:r>
            <a:endParaRPr lang="en-US" altLang="zh-CN" sz="2200" dirty="0"/>
          </a:p>
          <a:p>
            <a:r>
              <a:rPr lang="zh-CN" altLang="zh-CN" sz="2200" dirty="0"/>
              <a:t>坚持男女平等基本国策，保障妇女儿童合法权益。</a:t>
            </a:r>
            <a:endParaRPr lang="en-US" altLang="zh-CN" sz="2200" dirty="0"/>
          </a:p>
          <a:p>
            <a:r>
              <a:rPr lang="zh-CN" altLang="zh-CN" sz="2200" dirty="0"/>
              <a:t>完善社会救助、社会福利、慈善事业、优抚安置等制度，健全农村留守儿童和妇女、老年人关爱服务体系。</a:t>
            </a:r>
            <a:endParaRPr lang="en-US" altLang="zh-CN" sz="2200" dirty="0"/>
          </a:p>
          <a:p>
            <a:r>
              <a:rPr lang="zh-CN" altLang="zh-CN" sz="2200" dirty="0"/>
              <a:t>发展残疾人事业，加强残疾康复服务。</a:t>
            </a:r>
            <a:endParaRPr lang="en-US" altLang="zh-CN" sz="2200" dirty="0"/>
          </a:p>
          <a:p>
            <a:r>
              <a:rPr lang="zh-CN" altLang="zh-CN" sz="2200"/>
              <a:t>坚持房子是用来住的、不是用来炒的定位，加快建立多主体供给、多渠道保障、租购并举的住房制度，让全体人民住有所居。</a:t>
            </a:r>
            <a:endParaRPr lang="en-US" altLang="zh-CN" sz="2200"/>
          </a:p>
          <a:p>
            <a:r>
              <a:rPr lang="zh-CN" altLang="zh-CN" sz="2200"/>
              <a:t>完善城镇职工基本养老保险和城乡居民基本养老保险制度，尽快实现养老保险全国统筹。完善统一的城乡居民基本医疗保险制度和大病保险制度。完善失业、工伤保险制度。</a:t>
            </a:r>
            <a:endParaRPr lang="en-US" altLang="zh-CN" sz="2200"/>
          </a:p>
          <a:p>
            <a:r>
              <a:rPr lang="zh-CN" altLang="zh-CN" sz="2200"/>
              <a:t>建立全国统一的社会保险公共服务平台。</a:t>
            </a:r>
            <a:endParaRPr kumimoji="1" lang="zh-CN" altLang="en-US" sz="2200"/>
          </a:p>
        </p:txBody>
      </p:sp>
    </p:spTree>
    <p:extLst>
      <p:ext uri="{BB962C8B-B14F-4D97-AF65-F5344CB8AC3E}">
        <p14:creationId xmlns:p14="http://schemas.microsoft.com/office/powerpoint/2010/main" val="886645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F8AB1B-B0EE-4973-BE9B-4C015A6E8817}"/>
              </a:ext>
            </a:extLst>
          </p:cNvPr>
          <p:cNvSpPr>
            <a:spLocks noGrp="1"/>
          </p:cNvSpPr>
          <p:nvPr>
            <p:ph idx="1"/>
          </p:nvPr>
        </p:nvSpPr>
        <p:spPr>
          <a:xfrm>
            <a:off x="539552" y="332656"/>
            <a:ext cx="7200800" cy="5904656"/>
          </a:xfrm>
        </p:spPr>
        <p:txBody>
          <a:bodyPr/>
          <a:lstStyle/>
          <a:p>
            <a:r>
              <a:rPr lang="zh-CN" altLang="en-US" sz="2200" dirty="0"/>
              <a:t>社会福利：婚检、孕检、产检的部分项目；计生用品、孕期营养品发放；婴幼儿体检、疫苗；义务教育、老少边穷地区免费营养餐；</a:t>
            </a:r>
            <a:r>
              <a:rPr lang="en-US" altLang="zh-CN" sz="2200" dirty="0"/>
              <a:t>60</a:t>
            </a:r>
            <a:r>
              <a:rPr lang="zh-CN" altLang="en-US" sz="2200" dirty="0"/>
              <a:t>岁以上免费乘坐公共交通工具；国家场馆免费参观等。</a:t>
            </a:r>
            <a:endParaRPr lang="en-US" altLang="zh-CN" sz="2200" dirty="0"/>
          </a:p>
          <a:p>
            <a:pPr marL="0" indent="0">
              <a:buNone/>
            </a:pPr>
            <a:endParaRPr lang="en-US" altLang="zh-CN" sz="2200" dirty="0"/>
          </a:p>
          <a:p>
            <a:r>
              <a:rPr lang="zh-CN" altLang="en-US" sz="2200" dirty="0"/>
              <a:t>社会保险：“五险</a:t>
            </a:r>
            <a:r>
              <a:rPr lang="en-US" altLang="zh-CN" sz="2200" dirty="0"/>
              <a:t>+</a:t>
            </a:r>
            <a:r>
              <a:rPr lang="zh-CN" altLang="en-US" sz="2200" dirty="0"/>
              <a:t>一金”（养老、医疗、工伤、失业、生育、公积金）</a:t>
            </a:r>
            <a:endParaRPr lang="en-US" altLang="zh-CN" sz="2200" dirty="0"/>
          </a:p>
          <a:p>
            <a:endParaRPr lang="en-US" altLang="zh-CN" sz="2200" dirty="0"/>
          </a:p>
          <a:p>
            <a:r>
              <a:rPr lang="zh-CN" altLang="en-US" sz="2200" dirty="0"/>
              <a:t>住房保障：公积金、住房补贴</a:t>
            </a:r>
            <a:endParaRPr lang="en-US" altLang="zh-CN" sz="2200" dirty="0"/>
          </a:p>
          <a:p>
            <a:endParaRPr lang="en-US" altLang="zh-CN" sz="2200" dirty="0"/>
          </a:p>
          <a:p>
            <a:r>
              <a:rPr lang="zh-CN" altLang="en-US" sz="2200" dirty="0"/>
              <a:t>社会优抚：军人、烈属</a:t>
            </a:r>
            <a:endParaRPr lang="en-US" altLang="zh-CN" sz="2200" dirty="0"/>
          </a:p>
          <a:p>
            <a:endParaRPr lang="en-US" altLang="zh-CN" sz="2200" dirty="0"/>
          </a:p>
          <a:p>
            <a:r>
              <a:rPr lang="zh-CN" altLang="en-US" sz="2200" dirty="0"/>
              <a:t>社会救助：最低生活保障（农村、城市）；大病医疗救助（艾滋病、戒毒）</a:t>
            </a:r>
            <a:endParaRPr lang="en-US" altLang="zh-CN" sz="2200" dirty="0"/>
          </a:p>
          <a:p>
            <a:endParaRPr lang="zh-CN" altLang="en-US" dirty="0"/>
          </a:p>
        </p:txBody>
      </p:sp>
    </p:spTree>
    <p:extLst>
      <p:ext uri="{BB962C8B-B14F-4D97-AF65-F5344CB8AC3E}">
        <p14:creationId xmlns:p14="http://schemas.microsoft.com/office/powerpoint/2010/main" val="523242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8EA43-7442-C143-8FDD-569D748CC6A8}"/>
              </a:ext>
            </a:extLst>
          </p:cNvPr>
          <p:cNvSpPr>
            <a:spLocks noGrp="1"/>
          </p:cNvSpPr>
          <p:nvPr>
            <p:ph type="title"/>
          </p:nvPr>
        </p:nvSpPr>
        <p:spPr/>
        <p:txBody>
          <a:bodyPr/>
          <a:lstStyle/>
          <a:p>
            <a:r>
              <a:rPr kumimoji="1" lang="zh-CN" altLang="en-US" sz="3000" dirty="0"/>
              <a:t>社会保险</a:t>
            </a:r>
          </a:p>
        </p:txBody>
      </p:sp>
      <p:sp>
        <p:nvSpPr>
          <p:cNvPr id="3" name="内容占位符 2">
            <a:extLst>
              <a:ext uri="{FF2B5EF4-FFF2-40B4-BE49-F238E27FC236}">
                <a16:creationId xmlns:a16="http://schemas.microsoft.com/office/drawing/2014/main" id="{3E865FD7-D3AA-C148-81C2-A7BFC7526857}"/>
              </a:ext>
            </a:extLst>
          </p:cNvPr>
          <p:cNvSpPr>
            <a:spLocks noGrp="1"/>
          </p:cNvSpPr>
          <p:nvPr>
            <p:ph idx="1"/>
          </p:nvPr>
        </p:nvSpPr>
        <p:spPr>
          <a:xfrm>
            <a:off x="484710" y="1412776"/>
            <a:ext cx="8191746" cy="4817961"/>
          </a:xfrm>
        </p:spPr>
        <p:txBody>
          <a:bodyPr>
            <a:normAutofit/>
          </a:bodyPr>
          <a:lstStyle/>
          <a:p>
            <a:r>
              <a:rPr kumimoji="1" lang="zh-CN" altLang="en-US" sz="2200" dirty="0"/>
              <a:t>养老保险：按照工资比例（</a:t>
            </a:r>
            <a:r>
              <a:rPr kumimoji="1" lang="en-US" altLang="zh-CN" sz="2200" dirty="0"/>
              <a:t>10%</a:t>
            </a:r>
            <a:r>
              <a:rPr kumimoji="1" lang="zh-CN" altLang="en-US" sz="2200" dirty="0"/>
              <a:t>）缴存个人账户，退休后按月领取。</a:t>
            </a:r>
            <a:endParaRPr kumimoji="1" lang="en-US" altLang="zh-CN" sz="2200" dirty="0"/>
          </a:p>
          <a:p>
            <a:r>
              <a:rPr kumimoji="1" lang="zh-CN" altLang="en-US" sz="2200" dirty="0"/>
              <a:t>全国社保基金：不会枯竭，国库再分配，公有制经济国企利润、资本投入。</a:t>
            </a:r>
            <a:endParaRPr kumimoji="1" lang="en-US" altLang="zh-CN" sz="2200" dirty="0"/>
          </a:p>
          <a:p>
            <a:r>
              <a:rPr kumimoji="1" lang="zh-CN" altLang="en-US" sz="2200" dirty="0"/>
              <a:t>医疗保险：学生医保看学校实力，职工每月几百元不等，北京市门诊起付线当年累计</a:t>
            </a:r>
            <a:r>
              <a:rPr kumimoji="1" lang="en-US" altLang="zh-CN" sz="2200" dirty="0"/>
              <a:t>1800</a:t>
            </a:r>
            <a:r>
              <a:rPr kumimoji="1" lang="zh-CN" altLang="en-US" sz="2200" dirty="0"/>
              <a:t>元以上</a:t>
            </a:r>
            <a:r>
              <a:rPr kumimoji="1" lang="en-US" altLang="zh-CN" sz="2200" dirty="0"/>
              <a:t>70%</a:t>
            </a:r>
            <a:r>
              <a:rPr kumimoji="1" lang="zh-CN" altLang="en-US" sz="2200" dirty="0"/>
              <a:t>，住院起付线</a:t>
            </a:r>
            <a:r>
              <a:rPr kumimoji="1" lang="en-US" altLang="zh-CN" sz="2200" dirty="0"/>
              <a:t>1300</a:t>
            </a:r>
            <a:r>
              <a:rPr kumimoji="1" lang="zh-CN" altLang="en-US" sz="2200" dirty="0"/>
              <a:t>以上</a:t>
            </a:r>
            <a:r>
              <a:rPr kumimoji="1" lang="en-US" altLang="zh-CN" sz="2200" dirty="0"/>
              <a:t>80%</a:t>
            </a:r>
            <a:r>
              <a:rPr kumimoji="1" lang="zh-CN" altLang="en-US" sz="2200" dirty="0"/>
              <a:t>，上限</a:t>
            </a:r>
            <a:r>
              <a:rPr kumimoji="1" lang="en-US" altLang="zh-CN" sz="2200" dirty="0"/>
              <a:t>7</a:t>
            </a:r>
            <a:r>
              <a:rPr kumimoji="1" lang="zh-CN" altLang="en-US" sz="2200" dirty="0"/>
              <a:t>万。</a:t>
            </a:r>
            <a:endParaRPr kumimoji="1" lang="en-US" altLang="zh-CN" sz="2200" dirty="0"/>
          </a:p>
          <a:p>
            <a:r>
              <a:rPr kumimoji="1" lang="zh-CN" altLang="en-US" sz="2200" dirty="0"/>
              <a:t>工伤保险：上下班及工作中受伤，有人证，给付略高。</a:t>
            </a:r>
            <a:endParaRPr kumimoji="1" lang="en-US" altLang="zh-CN" sz="2200" dirty="0"/>
          </a:p>
          <a:p>
            <a:r>
              <a:rPr kumimoji="1" lang="zh-CN" altLang="en-US" sz="2200" dirty="0"/>
              <a:t>失业保险：缴纳</a:t>
            </a:r>
            <a:r>
              <a:rPr kumimoji="1" lang="en-US" altLang="zh-CN" sz="2200" dirty="0"/>
              <a:t>1</a:t>
            </a:r>
            <a:r>
              <a:rPr kumimoji="1" lang="zh-CN" altLang="en-US" sz="2200" dirty="0"/>
              <a:t>年，非本人意愿终断就业，并有求职意向，申请，最多领</a:t>
            </a:r>
            <a:r>
              <a:rPr kumimoji="1" lang="en-US" altLang="zh-CN" sz="2200" dirty="0"/>
              <a:t>2</a:t>
            </a:r>
            <a:r>
              <a:rPr kumimoji="1" lang="zh-CN" altLang="en-US" sz="2200" dirty="0"/>
              <a:t>年，每月大概</a:t>
            </a:r>
            <a:r>
              <a:rPr kumimoji="1" lang="en-US" altLang="zh-CN" sz="2200" dirty="0"/>
              <a:t>2000</a:t>
            </a:r>
            <a:r>
              <a:rPr kumimoji="1" lang="zh-CN" altLang="en-US" sz="2200" dirty="0"/>
              <a:t>元。</a:t>
            </a:r>
            <a:endParaRPr kumimoji="1" lang="en-US" altLang="zh-CN" sz="2200" dirty="0"/>
          </a:p>
          <a:p>
            <a:r>
              <a:rPr kumimoji="1" lang="zh-CN" altLang="en-US" sz="2200" dirty="0"/>
              <a:t>生育保险：女职工生孩子后报销，男职工为什么也要上？</a:t>
            </a:r>
          </a:p>
        </p:txBody>
      </p:sp>
    </p:spTree>
    <p:extLst>
      <p:ext uri="{BB962C8B-B14F-4D97-AF65-F5344CB8AC3E}">
        <p14:creationId xmlns:p14="http://schemas.microsoft.com/office/powerpoint/2010/main" val="288110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B164-21BF-4B76-BA94-4AE987FF6F5C}"/>
              </a:ext>
            </a:extLst>
          </p:cNvPr>
          <p:cNvSpPr>
            <a:spLocks noGrp="1"/>
          </p:cNvSpPr>
          <p:nvPr>
            <p:ph type="title"/>
          </p:nvPr>
        </p:nvSpPr>
        <p:spPr/>
        <p:txBody>
          <a:bodyPr/>
          <a:lstStyle/>
          <a:p>
            <a:r>
              <a:rPr lang="en-US" altLang="zh-CN" sz="3200" dirty="0"/>
              <a:t>(</a:t>
            </a:r>
            <a:r>
              <a:rPr lang="zh-CN" altLang="en-US" sz="3200" dirty="0"/>
              <a:t>一</a:t>
            </a:r>
            <a:r>
              <a:rPr lang="en-US" altLang="zh-CN" sz="3200" dirty="0"/>
              <a:t>)</a:t>
            </a:r>
            <a:r>
              <a:rPr lang="zh-CN" altLang="en-US" sz="3200" dirty="0"/>
              <a:t>中国特色社会主义社会建设理论</a:t>
            </a:r>
          </a:p>
        </p:txBody>
      </p:sp>
      <p:graphicFrame>
        <p:nvGraphicFramePr>
          <p:cNvPr id="4" name="内容占位符 3">
            <a:extLst>
              <a:ext uri="{FF2B5EF4-FFF2-40B4-BE49-F238E27FC236}">
                <a16:creationId xmlns:a16="http://schemas.microsoft.com/office/drawing/2014/main" id="{EAA59215-F5E4-4E38-A21C-BC530EC92DA2}"/>
              </a:ext>
            </a:extLst>
          </p:cNvPr>
          <p:cNvGraphicFramePr>
            <a:graphicFrameLocks noGrp="1"/>
          </p:cNvGraphicFramePr>
          <p:nvPr>
            <p:ph idx="1"/>
            <p:extLst>
              <p:ext uri="{D42A27DB-BD31-4B8C-83A1-F6EECF244321}">
                <p14:modId xmlns:p14="http://schemas.microsoft.com/office/powerpoint/2010/main" val="2377124994"/>
              </p:ext>
            </p:extLst>
          </p:nvPr>
        </p:nvGraphicFramePr>
        <p:xfrm>
          <a:off x="827336" y="1196752"/>
          <a:ext cx="7489328" cy="490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93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0C65F-33CB-8E4F-B455-B6E0E1E3AD6F}"/>
              </a:ext>
            </a:extLst>
          </p:cNvPr>
          <p:cNvSpPr>
            <a:spLocks noGrp="1"/>
          </p:cNvSpPr>
          <p:nvPr>
            <p:ph type="title"/>
          </p:nvPr>
        </p:nvSpPr>
        <p:spPr/>
        <p:txBody>
          <a:bodyPr/>
          <a:lstStyle/>
          <a:p>
            <a:r>
              <a:rPr kumimoji="1" lang="zh-CN" altLang="en-US" sz="3000" dirty="0"/>
              <a:t>社会救助</a:t>
            </a:r>
          </a:p>
        </p:txBody>
      </p:sp>
      <p:sp>
        <p:nvSpPr>
          <p:cNvPr id="3" name="内容占位符 2">
            <a:extLst>
              <a:ext uri="{FF2B5EF4-FFF2-40B4-BE49-F238E27FC236}">
                <a16:creationId xmlns:a16="http://schemas.microsoft.com/office/drawing/2014/main" id="{BA6B6E05-343D-754C-8F87-62410978031B}"/>
              </a:ext>
            </a:extLst>
          </p:cNvPr>
          <p:cNvSpPr>
            <a:spLocks noGrp="1"/>
          </p:cNvSpPr>
          <p:nvPr>
            <p:ph idx="1"/>
          </p:nvPr>
        </p:nvSpPr>
        <p:spPr>
          <a:xfrm>
            <a:off x="484710" y="1707383"/>
            <a:ext cx="8047730" cy="4541023"/>
          </a:xfrm>
        </p:spPr>
        <p:txBody>
          <a:bodyPr>
            <a:normAutofit/>
          </a:bodyPr>
          <a:lstStyle/>
          <a:p>
            <a:r>
              <a:rPr lang="zh-CN" altLang="en-US" dirty="0"/>
              <a:t>按实际内容来划分：生活救助、住房救助、医疗救助、教育救助、法律援助等</a:t>
            </a:r>
            <a:endParaRPr lang="en-US" altLang="zh-CN" dirty="0"/>
          </a:p>
          <a:p>
            <a:r>
              <a:rPr lang="zh-CN" altLang="en-US" dirty="0"/>
              <a:t>按救助手段：资金救助、实物救助和服务救助等</a:t>
            </a:r>
            <a:endParaRPr lang="en-US" altLang="zh-CN" dirty="0"/>
          </a:p>
          <a:p>
            <a:r>
              <a:rPr lang="zh-CN" altLang="en-US" dirty="0"/>
              <a:t>扶贫、救灾、灾后重建等</a:t>
            </a:r>
            <a:endParaRPr lang="en-US" altLang="zh-CN" dirty="0"/>
          </a:p>
          <a:p>
            <a:r>
              <a:rPr lang="zh-CN" altLang="en-US" dirty="0"/>
              <a:t>最大的一项：城乡最低生活保障制度，简称“低保”</a:t>
            </a:r>
            <a:endParaRPr lang="zh-CN" altLang="en-US" dirty="0">
              <a:highlight>
                <a:srgbClr val="FF0000"/>
              </a:highlight>
            </a:endParaRPr>
          </a:p>
        </p:txBody>
      </p:sp>
    </p:spTree>
    <p:extLst>
      <p:ext uri="{BB962C8B-B14F-4D97-AF65-F5344CB8AC3E}">
        <p14:creationId xmlns:p14="http://schemas.microsoft.com/office/powerpoint/2010/main" val="445266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B3CF5-FC44-9645-B32E-972887D556DD}"/>
              </a:ext>
            </a:extLst>
          </p:cNvPr>
          <p:cNvSpPr>
            <a:spLocks noGrp="1"/>
          </p:cNvSpPr>
          <p:nvPr>
            <p:ph type="title"/>
          </p:nvPr>
        </p:nvSpPr>
        <p:spPr/>
        <p:txBody>
          <a:bodyPr/>
          <a:lstStyle/>
          <a:p>
            <a:r>
              <a:rPr kumimoji="1" lang="zh-CN" altLang="en-US" sz="3200" dirty="0"/>
              <a:t>优抚安置</a:t>
            </a:r>
          </a:p>
        </p:txBody>
      </p:sp>
      <p:sp>
        <p:nvSpPr>
          <p:cNvPr id="3" name="内容占位符 2">
            <a:extLst>
              <a:ext uri="{FF2B5EF4-FFF2-40B4-BE49-F238E27FC236}">
                <a16:creationId xmlns:a16="http://schemas.microsoft.com/office/drawing/2014/main" id="{0F2C7A91-AC34-0448-884F-5139E0006CBC}"/>
              </a:ext>
            </a:extLst>
          </p:cNvPr>
          <p:cNvSpPr>
            <a:spLocks noGrp="1"/>
          </p:cNvSpPr>
          <p:nvPr>
            <p:ph idx="1"/>
          </p:nvPr>
        </p:nvSpPr>
        <p:spPr>
          <a:xfrm>
            <a:off x="484710" y="1484784"/>
            <a:ext cx="8174580" cy="4907638"/>
          </a:xfrm>
        </p:spPr>
        <p:txBody>
          <a:bodyPr/>
          <a:lstStyle/>
          <a:p>
            <a:r>
              <a:rPr kumimoji="1" lang="zh-CN" altLang="en-US" dirty="0"/>
              <a:t>优抚安置的对象：烈士军属、复员退伍军人、残疾军人及其家属；</a:t>
            </a:r>
            <a:endParaRPr kumimoji="1" lang="en-US" altLang="zh-CN" dirty="0"/>
          </a:p>
          <a:p>
            <a:r>
              <a:rPr kumimoji="1" lang="zh-CN" altLang="en-US" dirty="0"/>
              <a:t>优抚安置的内容：提供抚恤金、优待金、补助金，举办军人疗养院、光荣院，安置复员退伍军人等。</a:t>
            </a:r>
            <a:endParaRPr kumimoji="1" lang="en-US" altLang="zh-CN" dirty="0"/>
          </a:p>
          <a:p>
            <a:r>
              <a:rPr kumimoji="1" lang="zh-CN" altLang="en-US" dirty="0"/>
              <a:t>地方政府负责退伍军人安置工作，体制内单位每年都会接收几名。</a:t>
            </a:r>
          </a:p>
        </p:txBody>
      </p:sp>
    </p:spTree>
    <p:extLst>
      <p:ext uri="{BB962C8B-B14F-4D97-AF65-F5344CB8AC3E}">
        <p14:creationId xmlns:p14="http://schemas.microsoft.com/office/powerpoint/2010/main" val="3862238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9C38A-97F7-0D40-98B5-8A5FDE705D09}"/>
              </a:ext>
            </a:extLst>
          </p:cNvPr>
          <p:cNvSpPr>
            <a:spLocks noGrp="1"/>
          </p:cNvSpPr>
          <p:nvPr>
            <p:ph type="title"/>
          </p:nvPr>
        </p:nvSpPr>
        <p:spPr/>
        <p:txBody>
          <a:bodyPr/>
          <a:lstStyle/>
          <a:p>
            <a:r>
              <a:rPr kumimoji="1" lang="zh-CN" altLang="en-US" sz="3200" dirty="0"/>
              <a:t>慈善事业</a:t>
            </a:r>
          </a:p>
        </p:txBody>
      </p:sp>
      <p:sp>
        <p:nvSpPr>
          <p:cNvPr id="3" name="内容占位符 2">
            <a:extLst>
              <a:ext uri="{FF2B5EF4-FFF2-40B4-BE49-F238E27FC236}">
                <a16:creationId xmlns:a16="http://schemas.microsoft.com/office/drawing/2014/main" id="{1CA885D3-BEC2-4D40-9556-6A9765F71C07}"/>
              </a:ext>
            </a:extLst>
          </p:cNvPr>
          <p:cNvSpPr>
            <a:spLocks noGrp="1"/>
          </p:cNvSpPr>
          <p:nvPr>
            <p:ph idx="1"/>
          </p:nvPr>
        </p:nvSpPr>
        <p:spPr>
          <a:xfrm>
            <a:off x="484710" y="1340769"/>
            <a:ext cx="8174580" cy="4907638"/>
          </a:xfrm>
        </p:spPr>
        <p:txBody>
          <a:bodyPr>
            <a:normAutofit/>
          </a:bodyPr>
          <a:lstStyle/>
          <a:p>
            <a:r>
              <a:rPr kumimoji="1" lang="zh-CN" altLang="en-US" sz="2200" dirty="0"/>
              <a:t>经济学家厉以宁的解释，社会分配可以分成三次：初次分配以竞争为动力，在劳动力市场的能力决定；再次分配是以公平为原则，通过国家的税收、社会保障、社会福利进行；第三次分配是以道德为动力，即有钱人自愿把钱分给穷人，也就是</a:t>
            </a:r>
            <a:r>
              <a:rPr kumimoji="1" lang="zh-CN" altLang="en-US" sz="2200"/>
              <a:t>慈善事业。</a:t>
            </a:r>
            <a:endParaRPr kumimoji="1" lang="en-US" altLang="zh-CN" sz="2200" dirty="0"/>
          </a:p>
        </p:txBody>
      </p:sp>
    </p:spTree>
    <p:extLst>
      <p:ext uri="{BB962C8B-B14F-4D97-AF65-F5344CB8AC3E}">
        <p14:creationId xmlns:p14="http://schemas.microsoft.com/office/powerpoint/2010/main" val="643079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388B9-34AE-E241-9EA1-B23F53B77873}"/>
              </a:ext>
            </a:extLst>
          </p:cNvPr>
          <p:cNvSpPr>
            <a:spLocks noGrp="1"/>
          </p:cNvSpPr>
          <p:nvPr>
            <p:ph type="title"/>
          </p:nvPr>
        </p:nvSpPr>
        <p:spPr/>
        <p:txBody>
          <a:bodyPr/>
          <a:lstStyle/>
          <a:p>
            <a:r>
              <a:rPr kumimoji="1" lang="zh-CN" altLang="en-US" sz="3200" dirty="0"/>
              <a:t>补充商业保障</a:t>
            </a:r>
          </a:p>
        </p:txBody>
      </p:sp>
      <p:sp>
        <p:nvSpPr>
          <p:cNvPr id="3" name="内容占位符 2">
            <a:extLst>
              <a:ext uri="{FF2B5EF4-FFF2-40B4-BE49-F238E27FC236}">
                <a16:creationId xmlns:a16="http://schemas.microsoft.com/office/drawing/2014/main" id="{3EAF09C2-EA5D-1A4C-9AFC-D4DC0F10500B}"/>
              </a:ext>
            </a:extLst>
          </p:cNvPr>
          <p:cNvSpPr>
            <a:spLocks noGrp="1"/>
          </p:cNvSpPr>
          <p:nvPr>
            <p:ph idx="1"/>
          </p:nvPr>
        </p:nvSpPr>
        <p:spPr>
          <a:xfrm>
            <a:off x="368115" y="1741525"/>
            <a:ext cx="8407770" cy="4697899"/>
          </a:xfrm>
        </p:spPr>
        <p:txBody>
          <a:bodyPr>
            <a:normAutofit/>
          </a:bodyPr>
          <a:lstStyle/>
          <a:p>
            <a:r>
              <a:rPr kumimoji="1" lang="zh-CN" altLang="en-US" sz="2200" dirty="0"/>
              <a:t>企业年金：企业根据职工岗位重要性和工作年限给予的奖励报酬。</a:t>
            </a:r>
            <a:endParaRPr kumimoji="1" lang="en-US" altLang="zh-CN" sz="2200" dirty="0"/>
          </a:p>
          <a:p>
            <a:r>
              <a:rPr kumimoji="1" lang="zh-CN" altLang="en-US" sz="2200" dirty="0"/>
              <a:t>商业保险：按照市场逻辑运行，根据风险概率精算，设计的各类保险。</a:t>
            </a:r>
            <a:endParaRPr kumimoji="1" lang="en-US" altLang="zh-CN" sz="2200" dirty="0"/>
          </a:p>
          <a:p>
            <a:r>
              <a:rPr kumimoji="1" lang="zh-CN" altLang="en-US" sz="2200" dirty="0"/>
              <a:t>意外保险：性价比最高的保险，几百元</a:t>
            </a:r>
            <a:r>
              <a:rPr kumimoji="1" lang="en-US" altLang="zh-CN" sz="2200" dirty="0"/>
              <a:t>1</a:t>
            </a:r>
            <a:r>
              <a:rPr kumimoji="1" lang="zh-CN" altLang="en-US" sz="2200" dirty="0"/>
              <a:t>年，出意外赔</a:t>
            </a:r>
            <a:r>
              <a:rPr kumimoji="1" lang="en-US" altLang="zh-CN" sz="2200" dirty="0"/>
              <a:t>50</a:t>
            </a:r>
            <a:r>
              <a:rPr kumimoji="1" lang="zh-CN" altLang="en-US" sz="2200" dirty="0"/>
              <a:t>万。</a:t>
            </a:r>
            <a:endParaRPr kumimoji="1" lang="en-US" altLang="zh-CN" sz="2200" dirty="0"/>
          </a:p>
          <a:p>
            <a:r>
              <a:rPr kumimoji="1" lang="zh-CN" altLang="en-US" sz="2200" dirty="0"/>
              <a:t>医疗商业保险：商业大病保险补充，癌症等重症保险</a:t>
            </a:r>
            <a:endParaRPr kumimoji="1" lang="en-US" altLang="zh-CN" sz="2200" dirty="0"/>
          </a:p>
          <a:p>
            <a:r>
              <a:rPr kumimoji="1" lang="zh-CN" altLang="en-US" sz="2200" dirty="0"/>
              <a:t>养老年金：金融投资品，按月购买，一定的收益率，退休后按月返还。</a:t>
            </a:r>
            <a:endParaRPr kumimoji="1" lang="en-US" altLang="zh-CN" sz="2200" dirty="0"/>
          </a:p>
          <a:p>
            <a:r>
              <a:rPr kumimoji="1" lang="zh-CN" altLang="en-US" sz="2200" dirty="0"/>
              <a:t>教育基金：金融投资品，购买方式灵活，为子女教育储备。</a:t>
            </a:r>
          </a:p>
        </p:txBody>
      </p:sp>
    </p:spTree>
    <p:extLst>
      <p:ext uri="{BB962C8B-B14F-4D97-AF65-F5344CB8AC3E}">
        <p14:creationId xmlns:p14="http://schemas.microsoft.com/office/powerpoint/2010/main" val="1029129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F84C-5CA2-3144-8C7C-5A1665B73DE6}"/>
              </a:ext>
            </a:extLst>
          </p:cNvPr>
          <p:cNvSpPr>
            <a:spLocks noGrp="1"/>
          </p:cNvSpPr>
          <p:nvPr>
            <p:ph type="title"/>
          </p:nvPr>
        </p:nvSpPr>
        <p:spPr/>
        <p:txBody>
          <a:bodyPr/>
          <a:lstStyle/>
          <a:p>
            <a:r>
              <a:rPr kumimoji="1" lang="zh-CN" altLang="en-US" sz="3200" dirty="0"/>
              <a:t>不断促进社会公平正义</a:t>
            </a:r>
          </a:p>
        </p:txBody>
      </p:sp>
      <p:sp>
        <p:nvSpPr>
          <p:cNvPr id="3" name="内容占位符 2">
            <a:extLst>
              <a:ext uri="{FF2B5EF4-FFF2-40B4-BE49-F238E27FC236}">
                <a16:creationId xmlns:a16="http://schemas.microsoft.com/office/drawing/2014/main" id="{30A42F7D-9F66-314D-9935-F5A801C6867E}"/>
              </a:ext>
            </a:extLst>
          </p:cNvPr>
          <p:cNvSpPr>
            <a:spLocks noGrp="1"/>
          </p:cNvSpPr>
          <p:nvPr>
            <p:ph idx="1"/>
          </p:nvPr>
        </p:nvSpPr>
        <p:spPr/>
        <p:txBody>
          <a:bodyPr/>
          <a:lstStyle/>
          <a:p>
            <a:r>
              <a:rPr kumimoji="1" lang="zh-CN" altLang="en-US" dirty="0"/>
              <a:t>以上所述的全部政策、措施、做法，皆有利于促进社会公平正义。</a:t>
            </a:r>
            <a:endParaRPr kumimoji="1" lang="en-US" altLang="zh-CN" dirty="0"/>
          </a:p>
          <a:p>
            <a:r>
              <a:rPr kumimoji="1" lang="zh-CN" altLang="en-US" dirty="0"/>
              <a:t>公平正义是中国特色社会主义的内在要求，保障每个人平等参与、平等发展，使其获得感、幸福感持续提升。</a:t>
            </a:r>
            <a:endParaRPr kumimoji="1" lang="en-US" altLang="zh-CN" dirty="0"/>
          </a:p>
          <a:p>
            <a:r>
              <a:rPr kumimoji="1" lang="zh-CN" altLang="en-US" dirty="0"/>
              <a:t>不断做大经济“蛋糕”</a:t>
            </a:r>
            <a:endParaRPr kumimoji="1" lang="en-US" altLang="zh-CN" dirty="0"/>
          </a:p>
          <a:p>
            <a:r>
              <a:rPr kumimoji="1" lang="zh-CN" altLang="en-US" dirty="0"/>
              <a:t>不断分好经济“蛋糕”</a:t>
            </a:r>
            <a:endParaRPr kumimoji="1" lang="en-US" altLang="zh-CN" dirty="0"/>
          </a:p>
          <a:p>
            <a:r>
              <a:rPr kumimoji="1" lang="zh-CN" altLang="en-US" dirty="0"/>
              <a:t>不断满足人民日益增长对美好生活的需要</a:t>
            </a:r>
          </a:p>
        </p:txBody>
      </p:sp>
    </p:spTree>
    <p:extLst>
      <p:ext uri="{BB962C8B-B14F-4D97-AF65-F5344CB8AC3E}">
        <p14:creationId xmlns:p14="http://schemas.microsoft.com/office/powerpoint/2010/main" val="2687242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47B3E-DC31-024E-A5C9-BFDE0CAB7E3C}"/>
              </a:ext>
            </a:extLst>
          </p:cNvPr>
          <p:cNvSpPr>
            <a:spLocks noGrp="1"/>
          </p:cNvSpPr>
          <p:nvPr>
            <p:ph type="title"/>
          </p:nvPr>
        </p:nvSpPr>
        <p:spPr/>
        <p:txBody>
          <a:bodyPr/>
          <a:lstStyle/>
          <a:p>
            <a:r>
              <a:rPr kumimoji="1" lang="zh-CN" altLang="en-US" sz="3200" dirty="0"/>
              <a:t>全面建成多层次社会保障体系</a:t>
            </a:r>
          </a:p>
        </p:txBody>
      </p:sp>
      <p:sp>
        <p:nvSpPr>
          <p:cNvPr id="3" name="内容占位符 2">
            <a:extLst>
              <a:ext uri="{FF2B5EF4-FFF2-40B4-BE49-F238E27FC236}">
                <a16:creationId xmlns:a16="http://schemas.microsoft.com/office/drawing/2014/main" id="{6717742E-9505-1143-BEBE-1C65FACF0DBC}"/>
              </a:ext>
            </a:extLst>
          </p:cNvPr>
          <p:cNvSpPr>
            <a:spLocks noGrp="1"/>
          </p:cNvSpPr>
          <p:nvPr>
            <p:ph idx="1"/>
          </p:nvPr>
        </p:nvSpPr>
        <p:spPr>
          <a:xfrm>
            <a:off x="404119" y="1603794"/>
            <a:ext cx="8335762" cy="4835630"/>
          </a:xfrm>
        </p:spPr>
        <p:txBody>
          <a:bodyPr/>
          <a:lstStyle/>
          <a:p>
            <a:r>
              <a:rPr kumimoji="1" lang="zh-CN" altLang="en-US" dirty="0"/>
              <a:t>社会保障是民生安全网、社会稳定器，是国家的一项重要社会经济制度。</a:t>
            </a:r>
            <a:endParaRPr kumimoji="1" lang="en-US" altLang="zh-CN" dirty="0"/>
          </a:p>
          <a:p>
            <a:r>
              <a:rPr kumimoji="1" lang="zh-CN" altLang="en-US" dirty="0"/>
              <a:t>社保体系建设的方向有，基本方针、基本要求和奋斗目标。</a:t>
            </a:r>
            <a:endParaRPr kumimoji="1" lang="en-US" altLang="zh-CN" dirty="0"/>
          </a:p>
          <a:p>
            <a:r>
              <a:rPr kumimoji="1" lang="zh-CN" altLang="en-US" dirty="0"/>
              <a:t>多层次社保体系是指，项目多样（保险、救助）、组织方式多样（政府、市场）、保障水平多样（商业保险）。</a:t>
            </a:r>
            <a:endParaRPr kumimoji="1" lang="en-US" altLang="zh-CN" dirty="0"/>
          </a:p>
          <a:p>
            <a:r>
              <a:rPr kumimoji="1" lang="zh-CN" altLang="en-US" dirty="0"/>
              <a:t>基本要求：兜底线、</a:t>
            </a:r>
            <a:r>
              <a:rPr lang="zh-CN" altLang="zh-CN" dirty="0"/>
              <a:t>织密网、建机制</a:t>
            </a:r>
            <a:endParaRPr kumimoji="1" lang="en-US" altLang="zh-CN" dirty="0"/>
          </a:p>
          <a:p>
            <a:r>
              <a:rPr kumimoji="1" lang="zh-CN" altLang="en-US" dirty="0"/>
              <a:t>奋斗目标：覆盖全民、城乡统筹、权责清晰、保障适度、可持续</a:t>
            </a:r>
          </a:p>
        </p:txBody>
      </p:sp>
    </p:spTree>
    <p:extLst>
      <p:ext uri="{BB962C8B-B14F-4D97-AF65-F5344CB8AC3E}">
        <p14:creationId xmlns:p14="http://schemas.microsoft.com/office/powerpoint/2010/main" val="12131650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94067-6980-9049-9E13-260781BA6FC1}"/>
              </a:ext>
            </a:extLst>
          </p:cNvPr>
          <p:cNvSpPr>
            <a:spLocks noGrp="1"/>
          </p:cNvSpPr>
          <p:nvPr>
            <p:ph type="title"/>
          </p:nvPr>
        </p:nvSpPr>
        <p:spPr/>
        <p:txBody>
          <a:bodyPr/>
          <a:lstStyle/>
          <a:p>
            <a:r>
              <a:rPr lang="zh-CN" altLang="zh-CN" sz="3600" dirty="0"/>
              <a:t>（四）坚决打赢脱贫攻坚战</a:t>
            </a:r>
            <a:endParaRPr kumimoji="1" lang="zh-CN" altLang="en-US" sz="3600" dirty="0"/>
          </a:p>
        </p:txBody>
      </p:sp>
      <p:sp>
        <p:nvSpPr>
          <p:cNvPr id="3" name="内容占位符 2">
            <a:extLst>
              <a:ext uri="{FF2B5EF4-FFF2-40B4-BE49-F238E27FC236}">
                <a16:creationId xmlns:a16="http://schemas.microsoft.com/office/drawing/2014/main" id="{F1CF51B4-33BF-0E49-B759-8A6F59AE0D49}"/>
              </a:ext>
            </a:extLst>
          </p:cNvPr>
          <p:cNvSpPr>
            <a:spLocks noGrp="1"/>
          </p:cNvSpPr>
          <p:nvPr>
            <p:ph idx="1"/>
          </p:nvPr>
        </p:nvSpPr>
        <p:spPr>
          <a:xfrm>
            <a:off x="539552" y="1550401"/>
            <a:ext cx="7564192" cy="4541023"/>
          </a:xfrm>
        </p:spPr>
        <p:txBody>
          <a:bodyPr>
            <a:normAutofit/>
          </a:bodyPr>
          <a:lstStyle/>
          <a:p>
            <a:r>
              <a:rPr lang="zh-CN" altLang="en-US" sz="2200" dirty="0"/>
              <a:t>十九大报告中指出：</a:t>
            </a:r>
            <a:endParaRPr lang="en-US" altLang="zh-CN" sz="2200" dirty="0"/>
          </a:p>
          <a:p>
            <a:pPr marL="0" indent="0">
              <a:buNone/>
            </a:pPr>
            <a:endParaRPr lang="en-US" altLang="zh-CN" sz="2200" dirty="0"/>
          </a:p>
          <a:p>
            <a:r>
              <a:rPr lang="zh-CN" altLang="zh-CN" sz="2200" dirty="0"/>
              <a:t>让贫困人口和贫困地区同全国一道进入全面小康社会是我们党的庄严承诺。</a:t>
            </a:r>
            <a:endParaRPr lang="en-US" altLang="zh-CN" sz="2200" dirty="0"/>
          </a:p>
          <a:p>
            <a:endParaRPr lang="en-US" altLang="zh-CN" sz="2200" dirty="0"/>
          </a:p>
          <a:p>
            <a:r>
              <a:rPr lang="zh-CN" altLang="zh-CN" sz="2200" dirty="0"/>
              <a:t>要动员全党全国全社会力量，坚持精准扶贫、精准脱贫，坚持中央统筹省负总责市县抓落实的工作机制，强化党政一把手负总责的责任制，坚持大扶贫格局，注重扶贫同扶志、扶智相结合，深入实施东西部扶贫协作，重点攻克深度贫困地区脱贫任务，确保到二〇二〇年我国现行标准下农村贫困人口实现脱贫，贫困县全部摘帽，解决区域性整体贫困，做到脱真贫、真脱贫。</a:t>
            </a:r>
            <a:endParaRPr kumimoji="1" lang="zh-CN" altLang="en-US" sz="2200" dirty="0"/>
          </a:p>
        </p:txBody>
      </p:sp>
    </p:spTree>
    <p:extLst>
      <p:ext uri="{BB962C8B-B14F-4D97-AF65-F5344CB8AC3E}">
        <p14:creationId xmlns:p14="http://schemas.microsoft.com/office/powerpoint/2010/main" val="2516145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8D390-D7C2-47B4-A045-10D5F848D47E}"/>
              </a:ext>
            </a:extLst>
          </p:cNvPr>
          <p:cNvSpPr>
            <a:spLocks noGrp="1"/>
          </p:cNvSpPr>
          <p:nvPr>
            <p:ph type="title"/>
          </p:nvPr>
        </p:nvSpPr>
        <p:spPr>
          <a:xfrm>
            <a:off x="484710" y="452718"/>
            <a:ext cx="7055380" cy="1176082"/>
          </a:xfrm>
        </p:spPr>
        <p:txBody>
          <a:bodyPr/>
          <a:lstStyle/>
          <a:p>
            <a:r>
              <a:rPr lang="zh-CN" altLang="en-US" sz="3200" dirty="0"/>
              <a:t>坚决打赢脱贫攻坚战</a:t>
            </a:r>
          </a:p>
        </p:txBody>
      </p:sp>
      <p:sp>
        <p:nvSpPr>
          <p:cNvPr id="3" name="内容占位符 2">
            <a:extLst>
              <a:ext uri="{FF2B5EF4-FFF2-40B4-BE49-F238E27FC236}">
                <a16:creationId xmlns:a16="http://schemas.microsoft.com/office/drawing/2014/main" id="{364F93EA-D21E-489A-978D-5B1EBCA2623E}"/>
              </a:ext>
            </a:extLst>
          </p:cNvPr>
          <p:cNvSpPr>
            <a:spLocks noGrp="1"/>
          </p:cNvSpPr>
          <p:nvPr>
            <p:ph idx="1"/>
          </p:nvPr>
        </p:nvSpPr>
        <p:spPr>
          <a:xfrm>
            <a:off x="484710" y="2052925"/>
            <a:ext cx="8335762" cy="4195481"/>
          </a:xfrm>
        </p:spPr>
        <p:txBody>
          <a:bodyPr numCol="2">
            <a:normAutofit/>
          </a:bodyPr>
          <a:lstStyle/>
          <a:p>
            <a:endParaRPr lang="en-US" altLang="zh-CN" dirty="0"/>
          </a:p>
          <a:p>
            <a:endParaRPr lang="zh-CN" altLang="en-US" dirty="0"/>
          </a:p>
        </p:txBody>
      </p:sp>
      <p:sp>
        <p:nvSpPr>
          <p:cNvPr id="4" name="内容占位符 2">
            <a:extLst>
              <a:ext uri="{FF2B5EF4-FFF2-40B4-BE49-F238E27FC236}">
                <a16:creationId xmlns:a16="http://schemas.microsoft.com/office/drawing/2014/main" id="{E41E47DD-BD33-B546-878A-FAC28AF16A05}"/>
              </a:ext>
            </a:extLst>
          </p:cNvPr>
          <p:cNvSpPr txBox="1">
            <a:spLocks/>
          </p:cNvSpPr>
          <p:nvPr/>
        </p:nvSpPr>
        <p:spPr>
          <a:xfrm>
            <a:off x="484710" y="1707383"/>
            <a:ext cx="8047730" cy="4541023"/>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dirty="0"/>
              <a:t>消除贫困，是实现全面建成小康社会的第一个百年奋斗目标。</a:t>
            </a:r>
            <a:endParaRPr lang="en-US" altLang="zh-CN" dirty="0"/>
          </a:p>
          <a:p>
            <a:r>
              <a:rPr lang="zh-CN" altLang="en-US" dirty="0"/>
              <a:t>一是</a:t>
            </a:r>
            <a:r>
              <a:rPr lang="zh-CN" altLang="zh-CN" dirty="0"/>
              <a:t>坚持精准扶贫、精准脱贫</a:t>
            </a:r>
            <a:r>
              <a:rPr lang="zh-CN" altLang="en-US" dirty="0"/>
              <a:t>。从产业、就业、搬迁、危改、教育、生态、健康等方面着手</a:t>
            </a:r>
            <a:endParaRPr lang="en-US" altLang="zh-CN" dirty="0"/>
          </a:p>
          <a:p>
            <a:r>
              <a:rPr lang="zh-CN" altLang="en-US" dirty="0"/>
              <a:t>二是</a:t>
            </a:r>
            <a:r>
              <a:rPr lang="zh-CN" altLang="zh-CN" dirty="0"/>
              <a:t>注重扶贫同扶志、扶智相结合</a:t>
            </a:r>
            <a:r>
              <a:rPr lang="zh-CN" altLang="en-US" dirty="0"/>
              <a:t>。调动培养贫困群众主动性、积极性、</a:t>
            </a:r>
            <a:r>
              <a:rPr lang="zh-CN" altLang="en-US"/>
              <a:t>赋能</a:t>
            </a:r>
            <a:endParaRPr lang="en-US" altLang="zh-CN"/>
          </a:p>
          <a:p>
            <a:r>
              <a:rPr lang="zh-CN" altLang="en-US"/>
              <a:t>三是坚持大扶贫格局。形成政府</a:t>
            </a:r>
            <a:r>
              <a:rPr lang="en-US" altLang="zh-CN"/>
              <a:t>-</a:t>
            </a:r>
            <a:r>
              <a:rPr lang="zh-CN" altLang="en-US"/>
              <a:t>市场</a:t>
            </a:r>
            <a:r>
              <a:rPr lang="en-US" altLang="zh-CN"/>
              <a:t>-</a:t>
            </a:r>
            <a:r>
              <a:rPr lang="zh-CN" altLang="en-US"/>
              <a:t>社会“三螺旋”协同大格局。</a:t>
            </a:r>
            <a:endParaRPr lang="en-US" altLang="zh-CN"/>
          </a:p>
          <a:p>
            <a:r>
              <a:rPr lang="zh-CN" altLang="en-US"/>
              <a:t>四</a:t>
            </a:r>
            <a:r>
              <a:rPr lang="zh-CN" altLang="en-US" dirty="0"/>
              <a:t>是坚持责任制</a:t>
            </a:r>
            <a:r>
              <a:rPr lang="zh-CN" altLang="zh-CN" dirty="0"/>
              <a:t>。</a:t>
            </a:r>
            <a:r>
              <a:rPr lang="zh-CN" altLang="en-US" dirty="0"/>
              <a:t>中央</a:t>
            </a:r>
            <a:r>
              <a:rPr lang="en-US" altLang="zh-CN" dirty="0"/>
              <a:t>-</a:t>
            </a:r>
            <a:r>
              <a:rPr lang="zh-CN" altLang="en-US" dirty="0"/>
              <a:t>省</a:t>
            </a:r>
            <a:r>
              <a:rPr lang="en-US" altLang="zh-CN" dirty="0"/>
              <a:t>-</a:t>
            </a:r>
            <a:r>
              <a:rPr lang="zh-CN" altLang="en-US" dirty="0"/>
              <a:t>市县，党政一把手责任制，加强督查巡查和各渠道监督作用，与绩效、考核挂钩。</a:t>
            </a:r>
            <a:endParaRPr kumimoji="1" lang="zh-CN" altLang="en-US" dirty="0"/>
          </a:p>
        </p:txBody>
      </p:sp>
    </p:spTree>
    <p:extLst>
      <p:ext uri="{BB962C8B-B14F-4D97-AF65-F5344CB8AC3E}">
        <p14:creationId xmlns:p14="http://schemas.microsoft.com/office/powerpoint/2010/main" val="368182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8D390-D7C2-47B4-A045-10D5F848D47E}"/>
              </a:ext>
            </a:extLst>
          </p:cNvPr>
          <p:cNvSpPr>
            <a:spLocks noGrp="1"/>
          </p:cNvSpPr>
          <p:nvPr>
            <p:ph type="title"/>
          </p:nvPr>
        </p:nvSpPr>
        <p:spPr>
          <a:xfrm>
            <a:off x="484710" y="452718"/>
            <a:ext cx="7055380" cy="1176082"/>
          </a:xfrm>
        </p:spPr>
        <p:txBody>
          <a:bodyPr/>
          <a:lstStyle/>
          <a:p>
            <a:r>
              <a:rPr lang="zh-CN" altLang="en-US" sz="3200" dirty="0"/>
              <a:t>坚决打赢脱贫攻坚战</a:t>
            </a:r>
          </a:p>
        </p:txBody>
      </p:sp>
      <p:sp>
        <p:nvSpPr>
          <p:cNvPr id="3" name="内容占位符 2">
            <a:extLst>
              <a:ext uri="{FF2B5EF4-FFF2-40B4-BE49-F238E27FC236}">
                <a16:creationId xmlns:a16="http://schemas.microsoft.com/office/drawing/2014/main" id="{364F93EA-D21E-489A-978D-5B1EBCA2623E}"/>
              </a:ext>
            </a:extLst>
          </p:cNvPr>
          <p:cNvSpPr>
            <a:spLocks noGrp="1"/>
          </p:cNvSpPr>
          <p:nvPr>
            <p:ph idx="1"/>
          </p:nvPr>
        </p:nvSpPr>
        <p:spPr>
          <a:xfrm>
            <a:off x="484710" y="2052925"/>
            <a:ext cx="8335762" cy="4195481"/>
          </a:xfrm>
        </p:spPr>
        <p:txBody>
          <a:bodyPr numCol="2">
            <a:normAutofit/>
          </a:bodyPr>
          <a:lstStyle/>
          <a:p>
            <a:endParaRPr lang="en-US" altLang="zh-CN" dirty="0"/>
          </a:p>
          <a:p>
            <a:endParaRPr lang="zh-CN" altLang="en-US" dirty="0"/>
          </a:p>
        </p:txBody>
      </p:sp>
      <p:graphicFrame>
        <p:nvGraphicFramePr>
          <p:cNvPr id="5" name="图示 4">
            <a:extLst>
              <a:ext uri="{FF2B5EF4-FFF2-40B4-BE49-F238E27FC236}">
                <a16:creationId xmlns:a16="http://schemas.microsoft.com/office/drawing/2014/main" id="{AA9A29D5-CE48-4FCB-82CE-112D68BBF661}"/>
              </a:ext>
            </a:extLst>
          </p:cNvPr>
          <p:cNvGraphicFramePr/>
          <p:nvPr>
            <p:extLst>
              <p:ext uri="{D42A27DB-BD31-4B8C-83A1-F6EECF244321}">
                <p14:modId xmlns:p14="http://schemas.microsoft.com/office/powerpoint/2010/main" val="2455233331"/>
              </p:ext>
            </p:extLst>
          </p:nvPr>
        </p:nvGraphicFramePr>
        <p:xfrm>
          <a:off x="484710" y="1772816"/>
          <a:ext cx="7543674"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a:extLst>
              <a:ext uri="{FF2B5EF4-FFF2-40B4-BE49-F238E27FC236}">
                <a16:creationId xmlns:a16="http://schemas.microsoft.com/office/drawing/2014/main" id="{3E1956DB-ED49-45C7-B2D6-92A60F888E9F}"/>
              </a:ext>
            </a:extLst>
          </p:cNvPr>
          <p:cNvGraphicFramePr/>
          <p:nvPr>
            <p:extLst>
              <p:ext uri="{D42A27DB-BD31-4B8C-83A1-F6EECF244321}">
                <p14:modId xmlns:p14="http://schemas.microsoft.com/office/powerpoint/2010/main" val="946566964"/>
              </p:ext>
            </p:extLst>
          </p:nvPr>
        </p:nvGraphicFramePr>
        <p:xfrm>
          <a:off x="1445145" y="3933056"/>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81269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0DD13-8A3F-3A48-A869-AC4B199C9E55}"/>
              </a:ext>
            </a:extLst>
          </p:cNvPr>
          <p:cNvSpPr>
            <a:spLocks noGrp="1"/>
          </p:cNvSpPr>
          <p:nvPr>
            <p:ph type="title"/>
          </p:nvPr>
        </p:nvSpPr>
        <p:spPr/>
        <p:txBody>
          <a:bodyPr/>
          <a:lstStyle/>
          <a:p>
            <a:r>
              <a:rPr lang="zh-CN" altLang="zh-CN" sz="3600" dirty="0"/>
              <a:t>（五）实施健康中国战略</a:t>
            </a:r>
            <a:endParaRPr kumimoji="1" lang="zh-CN" altLang="en-US" sz="3600" dirty="0"/>
          </a:p>
        </p:txBody>
      </p:sp>
      <p:sp>
        <p:nvSpPr>
          <p:cNvPr id="3" name="内容占位符 2">
            <a:extLst>
              <a:ext uri="{FF2B5EF4-FFF2-40B4-BE49-F238E27FC236}">
                <a16:creationId xmlns:a16="http://schemas.microsoft.com/office/drawing/2014/main" id="{CFF3398B-E94F-2443-84DB-9D5EA7BD41C5}"/>
              </a:ext>
            </a:extLst>
          </p:cNvPr>
          <p:cNvSpPr>
            <a:spLocks noGrp="1"/>
          </p:cNvSpPr>
          <p:nvPr>
            <p:ph idx="1"/>
          </p:nvPr>
        </p:nvSpPr>
        <p:spPr>
          <a:xfrm>
            <a:off x="484710" y="1340769"/>
            <a:ext cx="7564192" cy="4907638"/>
          </a:xfrm>
        </p:spPr>
        <p:txBody>
          <a:bodyPr>
            <a:normAutofit/>
          </a:bodyPr>
          <a:lstStyle/>
          <a:p>
            <a:pPr>
              <a:lnSpc>
                <a:spcPct val="150000"/>
              </a:lnSpc>
            </a:pPr>
            <a:r>
              <a:rPr lang="zh-CN" altLang="zh-CN" dirty="0"/>
              <a:t>人民健康是民族昌盛和国家富强的重要标志。</a:t>
            </a:r>
            <a:endParaRPr lang="en-US" altLang="zh-CN" dirty="0"/>
          </a:p>
          <a:p>
            <a:pPr>
              <a:lnSpc>
                <a:spcPct val="150000"/>
              </a:lnSpc>
            </a:pPr>
            <a:r>
              <a:rPr lang="zh-CN" altLang="zh-CN" dirty="0"/>
              <a:t>要完善国民健康政策，为人民群众提供全方位全周期健康服务。</a:t>
            </a:r>
            <a:endParaRPr lang="en-US" altLang="zh-CN" dirty="0"/>
          </a:p>
          <a:p>
            <a:pPr>
              <a:lnSpc>
                <a:spcPct val="150000"/>
              </a:lnSpc>
            </a:pPr>
            <a:r>
              <a:rPr lang="zh-CN" altLang="zh-CN" dirty="0"/>
              <a:t>深化医药卫生体制改革，全面建立中国特色基本医疗卫生制度、医疗保障制度和优质高效的医疗卫生服务体系，健全现代医院管理制度。</a:t>
            </a:r>
            <a:endParaRPr lang="en-US" altLang="zh-CN" dirty="0"/>
          </a:p>
          <a:p>
            <a:pPr>
              <a:lnSpc>
                <a:spcPct val="150000"/>
              </a:lnSpc>
            </a:pPr>
            <a:r>
              <a:rPr lang="zh-CN" altLang="zh-CN" dirty="0"/>
              <a:t>加强基层医疗卫生服务体系和全科医生队伍建设。全面取消以药养医，健全药品供应保障制度。</a:t>
            </a:r>
            <a:endParaRPr kumimoji="1" lang="zh-CN" altLang="en-US" dirty="0"/>
          </a:p>
        </p:txBody>
      </p:sp>
    </p:spTree>
    <p:extLst>
      <p:ext uri="{BB962C8B-B14F-4D97-AF65-F5344CB8AC3E}">
        <p14:creationId xmlns:p14="http://schemas.microsoft.com/office/powerpoint/2010/main" val="309814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79F4D-C834-8C42-9885-D04BF552B78C}"/>
              </a:ext>
            </a:extLst>
          </p:cNvPr>
          <p:cNvSpPr>
            <a:spLocks noGrp="1"/>
          </p:cNvSpPr>
          <p:nvPr>
            <p:ph type="title"/>
          </p:nvPr>
        </p:nvSpPr>
        <p:spPr/>
        <p:txBody>
          <a:bodyPr/>
          <a:lstStyle/>
          <a:p>
            <a:pPr lvl="0"/>
            <a:r>
              <a:rPr lang="en-US" altLang="zh-CN" sz="3000" dirty="0"/>
              <a:t>1.</a:t>
            </a:r>
            <a:r>
              <a:rPr lang="zh-CN" altLang="en-US" sz="3000" dirty="0"/>
              <a:t>建设社会文明、促进社会和谐的理论</a:t>
            </a:r>
            <a:endParaRPr kumimoji="1" lang="zh-CN" altLang="en-US" sz="3000" dirty="0"/>
          </a:p>
        </p:txBody>
      </p:sp>
      <p:sp>
        <p:nvSpPr>
          <p:cNvPr id="3" name="内容占位符 2">
            <a:extLst>
              <a:ext uri="{FF2B5EF4-FFF2-40B4-BE49-F238E27FC236}">
                <a16:creationId xmlns:a16="http://schemas.microsoft.com/office/drawing/2014/main" id="{7344E417-E5E9-FD49-BFF3-1C83A398344F}"/>
              </a:ext>
            </a:extLst>
          </p:cNvPr>
          <p:cNvSpPr>
            <a:spLocks noGrp="1"/>
          </p:cNvSpPr>
          <p:nvPr>
            <p:ph idx="1"/>
          </p:nvPr>
        </p:nvSpPr>
        <p:spPr>
          <a:xfrm>
            <a:off x="507590" y="1412776"/>
            <a:ext cx="7564192" cy="4541023"/>
          </a:xfrm>
        </p:spPr>
        <p:txBody>
          <a:bodyPr/>
          <a:lstStyle/>
          <a:p>
            <a:r>
              <a:rPr kumimoji="1" lang="zh-CN" altLang="en-US" dirty="0"/>
              <a:t>社会文明、和谐是社会主义社会建设的目标、特征、需要、期盼、属性、理想。</a:t>
            </a:r>
            <a:endParaRPr kumimoji="1" lang="en-US" altLang="zh-CN" dirty="0"/>
          </a:p>
          <a:p>
            <a:r>
              <a:rPr kumimoji="1" lang="zh-CN" altLang="en-US" dirty="0"/>
              <a:t>要按照一定的要求，“五位一体”整体推进</a:t>
            </a:r>
          </a:p>
        </p:txBody>
      </p:sp>
      <p:graphicFrame>
        <p:nvGraphicFramePr>
          <p:cNvPr id="4" name="图示 3">
            <a:extLst>
              <a:ext uri="{FF2B5EF4-FFF2-40B4-BE49-F238E27FC236}">
                <a16:creationId xmlns:a16="http://schemas.microsoft.com/office/drawing/2014/main" id="{0511B52B-675E-504C-9204-6D26AF09C24F}"/>
              </a:ext>
            </a:extLst>
          </p:cNvPr>
          <p:cNvGraphicFramePr/>
          <p:nvPr>
            <p:extLst>
              <p:ext uri="{D42A27DB-BD31-4B8C-83A1-F6EECF244321}">
                <p14:modId xmlns:p14="http://schemas.microsoft.com/office/powerpoint/2010/main" val="1996329770"/>
              </p:ext>
            </p:extLst>
          </p:nvPr>
        </p:nvGraphicFramePr>
        <p:xfrm>
          <a:off x="1619672" y="2941545"/>
          <a:ext cx="5551118" cy="3463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617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ED14A-873C-7042-AE0C-8DF81871F5D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E9B13E1-8D8C-5345-A6F0-9352465D9684}"/>
              </a:ext>
            </a:extLst>
          </p:cNvPr>
          <p:cNvSpPr>
            <a:spLocks noGrp="1"/>
          </p:cNvSpPr>
          <p:nvPr>
            <p:ph idx="1"/>
          </p:nvPr>
        </p:nvSpPr>
        <p:spPr/>
        <p:txBody>
          <a:bodyPr>
            <a:normAutofit/>
          </a:bodyPr>
          <a:lstStyle/>
          <a:p>
            <a:r>
              <a:rPr lang="zh-CN" altLang="zh-CN" sz="2200" dirty="0"/>
              <a:t>坚持预防为主，深入开展爱国卫生运动，</a:t>
            </a:r>
            <a:r>
              <a:rPr lang="zh-CN" altLang="zh-CN" sz="2200" dirty="0">
                <a:solidFill>
                  <a:srgbClr val="FF0000"/>
                </a:solidFill>
              </a:rPr>
              <a:t>倡导健康文明生活方式，</a:t>
            </a:r>
            <a:r>
              <a:rPr lang="zh-CN" altLang="zh-CN" sz="2200" dirty="0"/>
              <a:t>预防控制重大疾病。</a:t>
            </a:r>
            <a:r>
              <a:rPr lang="zh-CN" altLang="en-US" sz="2200" dirty="0"/>
              <a:t>（减肥很火）</a:t>
            </a:r>
            <a:endParaRPr lang="en-US" altLang="zh-CN" sz="2200" dirty="0"/>
          </a:p>
          <a:p>
            <a:r>
              <a:rPr lang="zh-CN" altLang="zh-CN" sz="2200" dirty="0"/>
              <a:t>实施食品安全战略，让人民吃得放心。</a:t>
            </a:r>
            <a:endParaRPr lang="en-US" altLang="zh-CN" sz="2200" dirty="0"/>
          </a:p>
          <a:p>
            <a:r>
              <a:rPr lang="zh-CN" altLang="zh-CN" sz="2200" dirty="0"/>
              <a:t>坚持中西医并重，传承发展中医药事业。</a:t>
            </a:r>
            <a:endParaRPr lang="en-US" altLang="zh-CN" sz="2200" dirty="0"/>
          </a:p>
          <a:p>
            <a:r>
              <a:rPr lang="zh-CN" altLang="zh-CN" sz="2200" dirty="0"/>
              <a:t>支持社会办医，发展健康产业。</a:t>
            </a:r>
            <a:r>
              <a:rPr lang="zh-CN" altLang="en-US" sz="2200" dirty="0"/>
              <a:t>（保健品很火）</a:t>
            </a:r>
            <a:endParaRPr lang="en-US" altLang="zh-CN" sz="2200" dirty="0"/>
          </a:p>
          <a:p>
            <a:r>
              <a:rPr lang="zh-CN" altLang="zh-CN" sz="2200" dirty="0"/>
              <a:t>促进生育政策和相关经济社会政策配套衔接，加强人口发展战略研究。</a:t>
            </a:r>
            <a:endParaRPr lang="en-US" altLang="zh-CN" sz="2200" dirty="0"/>
          </a:p>
          <a:p>
            <a:r>
              <a:rPr lang="zh-CN" altLang="zh-CN" sz="2200" dirty="0"/>
              <a:t>积极应对人口老龄化，构建养老、孝老、敬老政策体系和社会环境，推进医养结合，加快老龄事业和产业发展。</a:t>
            </a:r>
            <a:endParaRPr kumimoji="1" lang="zh-CN" altLang="en-US" sz="2200" dirty="0"/>
          </a:p>
        </p:txBody>
      </p:sp>
    </p:spTree>
    <p:extLst>
      <p:ext uri="{BB962C8B-B14F-4D97-AF65-F5344CB8AC3E}">
        <p14:creationId xmlns:p14="http://schemas.microsoft.com/office/powerpoint/2010/main" val="4236115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ACD97-45FA-491B-98F8-10D929CB0925}"/>
              </a:ext>
            </a:extLst>
          </p:cNvPr>
          <p:cNvSpPr>
            <a:spLocks noGrp="1"/>
          </p:cNvSpPr>
          <p:nvPr>
            <p:ph type="title"/>
          </p:nvPr>
        </p:nvSpPr>
        <p:spPr/>
        <p:txBody>
          <a:bodyPr/>
          <a:lstStyle/>
          <a:p>
            <a:r>
              <a:rPr lang="zh-CN" altLang="en-US" sz="3200" dirty="0"/>
              <a:t>实施健康中国战略</a:t>
            </a:r>
          </a:p>
        </p:txBody>
      </p:sp>
      <p:sp>
        <p:nvSpPr>
          <p:cNvPr id="3" name="内容占位符 2">
            <a:extLst>
              <a:ext uri="{FF2B5EF4-FFF2-40B4-BE49-F238E27FC236}">
                <a16:creationId xmlns:a16="http://schemas.microsoft.com/office/drawing/2014/main" id="{7DBED817-84E9-4936-B7CA-2A9633BB0F28}"/>
              </a:ext>
            </a:extLst>
          </p:cNvPr>
          <p:cNvSpPr>
            <a:spLocks noGrp="1"/>
          </p:cNvSpPr>
          <p:nvPr>
            <p:ph idx="1"/>
          </p:nvPr>
        </p:nvSpPr>
        <p:spPr>
          <a:xfrm>
            <a:off x="828436" y="1196752"/>
            <a:ext cx="7055932" cy="4841095"/>
          </a:xfrm>
        </p:spPr>
        <p:txBody>
          <a:bodyPr>
            <a:normAutofit/>
          </a:bodyPr>
          <a:lstStyle/>
          <a:p>
            <a:pPr>
              <a:lnSpc>
                <a:spcPct val="150000"/>
              </a:lnSpc>
            </a:pPr>
            <a:r>
              <a:rPr lang="zh-CN" altLang="en-US" dirty="0"/>
              <a:t>人民健康是民族昌盛和国家富强的重要标志。要完善国民健康政策，为人民群众提供全方位全周期健康服务。深化医疗卫生体制改革，全面建立中国特色基本医疗卫生制度、医疗保障制度和优质高效的医疗卫生服务体系，健全现代医院管理</a:t>
            </a:r>
            <a:r>
              <a:rPr lang="zh-CN" altLang="en-US"/>
              <a:t>制度。</a:t>
            </a:r>
            <a:endParaRPr lang="en-US" altLang="zh-CN" dirty="0"/>
          </a:p>
          <a:p>
            <a:pPr>
              <a:lnSpc>
                <a:spcPct val="150000"/>
              </a:lnSpc>
            </a:pPr>
            <a:r>
              <a:rPr lang="zh-CN" altLang="en-US" dirty="0"/>
              <a:t>新</a:t>
            </a:r>
            <a:r>
              <a:rPr lang="zh-CN" altLang="en-US"/>
              <a:t>举措：</a:t>
            </a:r>
            <a:endParaRPr lang="en-US" altLang="zh-CN" dirty="0"/>
          </a:p>
          <a:p>
            <a:pPr marL="0" indent="0">
              <a:lnSpc>
                <a:spcPct val="150000"/>
              </a:lnSpc>
              <a:buNone/>
            </a:pPr>
            <a:r>
              <a:rPr lang="zh-CN" altLang="en-US"/>
              <a:t>全国</a:t>
            </a:r>
            <a:r>
              <a:rPr lang="zh-CN" altLang="en-US" dirty="0"/>
              <a:t>医疗保险可异地结算</a:t>
            </a:r>
            <a:endParaRPr lang="en-US" altLang="zh-CN" dirty="0"/>
          </a:p>
          <a:p>
            <a:pPr marL="0" indent="0">
              <a:lnSpc>
                <a:spcPct val="150000"/>
              </a:lnSpc>
              <a:buNone/>
            </a:pPr>
            <a:r>
              <a:rPr lang="zh-CN" altLang="en-US" dirty="0"/>
              <a:t>重大疾病纳入医疗保险范畴</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046779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38704-8E27-DA4E-A1B3-579D9B514CAB}"/>
              </a:ext>
            </a:extLst>
          </p:cNvPr>
          <p:cNvSpPr>
            <a:spLocks noGrp="1"/>
          </p:cNvSpPr>
          <p:nvPr>
            <p:ph type="title"/>
          </p:nvPr>
        </p:nvSpPr>
        <p:spPr/>
        <p:txBody>
          <a:bodyPr/>
          <a:lstStyle/>
          <a:p>
            <a:r>
              <a:rPr kumimoji="1" lang="zh-CN" altLang="en-US" sz="3600" dirty="0"/>
              <a:t>三、加强和创新社会治理</a:t>
            </a:r>
          </a:p>
        </p:txBody>
      </p:sp>
      <p:sp>
        <p:nvSpPr>
          <p:cNvPr id="3" name="内容占位符 2">
            <a:extLst>
              <a:ext uri="{FF2B5EF4-FFF2-40B4-BE49-F238E27FC236}">
                <a16:creationId xmlns:a16="http://schemas.microsoft.com/office/drawing/2014/main" id="{ABB754DD-D633-9546-AB97-9A2CF860D39F}"/>
              </a:ext>
            </a:extLst>
          </p:cNvPr>
          <p:cNvSpPr>
            <a:spLocks noGrp="1"/>
          </p:cNvSpPr>
          <p:nvPr>
            <p:ph idx="1"/>
          </p:nvPr>
        </p:nvSpPr>
        <p:spPr>
          <a:xfrm>
            <a:off x="789904" y="1864259"/>
            <a:ext cx="7564192" cy="4541023"/>
          </a:xfrm>
        </p:spPr>
        <p:txBody>
          <a:bodyPr/>
          <a:lstStyle/>
          <a:p>
            <a:r>
              <a:rPr kumimoji="1" lang="zh-CN" altLang="en-US" dirty="0"/>
              <a:t>推进社会治理现代化</a:t>
            </a:r>
            <a:endParaRPr kumimoji="1" lang="en-US" altLang="zh-CN" dirty="0"/>
          </a:p>
          <a:p>
            <a:endParaRPr kumimoji="1" lang="en-US" altLang="zh-CN" dirty="0"/>
          </a:p>
          <a:p>
            <a:r>
              <a:rPr kumimoji="1" lang="zh-CN" altLang="en-US" dirty="0"/>
              <a:t>打造共建共治共享的社会治理格局</a:t>
            </a:r>
            <a:endParaRPr kumimoji="1" lang="en-US" altLang="zh-CN" dirty="0"/>
          </a:p>
          <a:p>
            <a:endParaRPr kumimoji="1" lang="en-US" altLang="zh-CN" dirty="0"/>
          </a:p>
          <a:p>
            <a:r>
              <a:rPr kumimoji="1" lang="zh-CN" altLang="en-US" dirty="0"/>
              <a:t>维护社会和谐稳定</a:t>
            </a:r>
          </a:p>
        </p:txBody>
      </p:sp>
    </p:spTree>
    <p:extLst>
      <p:ext uri="{BB962C8B-B14F-4D97-AF65-F5344CB8AC3E}">
        <p14:creationId xmlns:p14="http://schemas.microsoft.com/office/powerpoint/2010/main" val="544452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F6B3D-59A8-564A-894A-80012FAD89AB}"/>
              </a:ext>
            </a:extLst>
          </p:cNvPr>
          <p:cNvSpPr>
            <a:spLocks noGrp="1"/>
          </p:cNvSpPr>
          <p:nvPr>
            <p:ph type="title"/>
          </p:nvPr>
        </p:nvSpPr>
        <p:spPr>
          <a:xfrm>
            <a:off x="542626" y="458765"/>
            <a:ext cx="7564192" cy="1097683"/>
          </a:xfrm>
        </p:spPr>
        <p:txBody>
          <a:bodyPr/>
          <a:lstStyle/>
          <a:p>
            <a:r>
              <a:rPr kumimoji="1" lang="zh-CN" altLang="en-US" sz="3200" dirty="0"/>
              <a:t>（一）推进社会治理现代化</a:t>
            </a:r>
          </a:p>
        </p:txBody>
      </p:sp>
      <p:sp>
        <p:nvSpPr>
          <p:cNvPr id="3" name="内容占位符 2">
            <a:extLst>
              <a:ext uri="{FF2B5EF4-FFF2-40B4-BE49-F238E27FC236}">
                <a16:creationId xmlns:a16="http://schemas.microsoft.com/office/drawing/2014/main" id="{34D6194B-6E6D-8A49-9547-F1AA219E862B}"/>
              </a:ext>
            </a:extLst>
          </p:cNvPr>
          <p:cNvSpPr>
            <a:spLocks noGrp="1"/>
          </p:cNvSpPr>
          <p:nvPr>
            <p:ph idx="1"/>
          </p:nvPr>
        </p:nvSpPr>
        <p:spPr>
          <a:xfrm>
            <a:off x="510464" y="1523264"/>
            <a:ext cx="7564192" cy="4979646"/>
          </a:xfrm>
        </p:spPr>
        <p:txBody>
          <a:bodyPr/>
          <a:lstStyle/>
          <a:p>
            <a:r>
              <a:rPr kumimoji="1" lang="zh-CN" altLang="en-US" dirty="0"/>
              <a:t>社会治理是多元主体参与，维护群众利益，针对问题，协同社会利益、化解矛盾，促进公平有序发展的过程。</a:t>
            </a:r>
            <a:endParaRPr kumimoji="1" lang="en-US" altLang="zh-CN" dirty="0"/>
          </a:p>
          <a:p>
            <a:endParaRPr kumimoji="1" lang="en-US" altLang="zh-CN" dirty="0"/>
          </a:p>
          <a:p>
            <a:r>
              <a:rPr kumimoji="1" lang="zh-CN" altLang="en-US" dirty="0"/>
              <a:t>特征包括：</a:t>
            </a:r>
            <a:endParaRPr kumimoji="1" lang="en-US" altLang="zh-CN" dirty="0"/>
          </a:p>
          <a:p>
            <a:pPr marL="0" indent="0">
              <a:buNone/>
            </a:pPr>
            <a:r>
              <a:rPr kumimoji="1" lang="zh-CN" altLang="en-US" dirty="0"/>
              <a:t>（</a:t>
            </a:r>
            <a:r>
              <a:rPr kumimoji="1" lang="en-US" altLang="zh-CN" dirty="0"/>
              <a:t>1</a:t>
            </a:r>
            <a:r>
              <a:rPr kumimoji="1" lang="zh-CN" altLang="en-US" dirty="0"/>
              <a:t>）“一主多元”</a:t>
            </a:r>
            <a:r>
              <a:rPr kumimoji="1" lang="en-US" altLang="zh-CN" dirty="0"/>
              <a:t>——</a:t>
            </a:r>
            <a:r>
              <a:rPr kumimoji="1" lang="zh-CN" altLang="en-US" dirty="0"/>
              <a:t>党委领导、政府主导，各类社会组织和个人多元参与</a:t>
            </a:r>
            <a:endParaRPr kumimoji="1" lang="en-US" altLang="zh-CN" dirty="0"/>
          </a:p>
          <a:p>
            <a:pPr marL="0" indent="0">
              <a:buNone/>
            </a:pPr>
            <a:r>
              <a:rPr kumimoji="1" lang="zh-CN" altLang="en-US" dirty="0"/>
              <a:t>（</a:t>
            </a:r>
            <a:r>
              <a:rPr kumimoji="1" lang="en-US" altLang="zh-CN" dirty="0"/>
              <a:t>2</a:t>
            </a:r>
            <a:r>
              <a:rPr kumimoji="1" lang="zh-CN" altLang="en-US" dirty="0"/>
              <a:t>）过程性</a:t>
            </a:r>
            <a:r>
              <a:rPr kumimoji="1" lang="en-US" altLang="zh-CN" dirty="0"/>
              <a:t>——</a:t>
            </a:r>
            <a:r>
              <a:rPr kumimoji="1" lang="zh-CN" altLang="en-US" dirty="0"/>
              <a:t>动态发展</a:t>
            </a:r>
            <a:endParaRPr kumimoji="1" lang="en-US" altLang="zh-CN" dirty="0"/>
          </a:p>
          <a:p>
            <a:pPr marL="0" indent="0">
              <a:buNone/>
            </a:pPr>
            <a:r>
              <a:rPr kumimoji="1" lang="zh-CN" altLang="en-US" dirty="0"/>
              <a:t>（</a:t>
            </a:r>
            <a:r>
              <a:rPr kumimoji="1" lang="en-US" altLang="zh-CN" dirty="0"/>
              <a:t>3</a:t>
            </a:r>
            <a:r>
              <a:rPr kumimoji="1" lang="zh-CN" altLang="en-US" dirty="0"/>
              <a:t>）协调性</a:t>
            </a:r>
            <a:r>
              <a:rPr kumimoji="1" lang="en-US" altLang="zh-CN" dirty="0"/>
              <a:t>——</a:t>
            </a:r>
            <a:r>
              <a:rPr kumimoji="1" lang="zh-CN" altLang="en-US" dirty="0"/>
              <a:t>协调利益，自我纠错运行</a:t>
            </a:r>
            <a:endParaRPr kumimoji="1" lang="en-US" altLang="zh-CN" dirty="0"/>
          </a:p>
          <a:p>
            <a:pPr marL="0" indent="0">
              <a:buNone/>
            </a:pPr>
            <a:r>
              <a:rPr kumimoji="1" lang="zh-CN" altLang="en-US" dirty="0"/>
              <a:t>（</a:t>
            </a:r>
            <a:r>
              <a:rPr kumimoji="1" lang="en-US" altLang="zh-CN" dirty="0"/>
              <a:t>4</a:t>
            </a:r>
            <a:r>
              <a:rPr kumimoji="1" lang="zh-CN" altLang="en-US" dirty="0"/>
              <a:t>）互动性</a:t>
            </a:r>
            <a:r>
              <a:rPr kumimoji="1" lang="en-US" altLang="zh-CN" dirty="0"/>
              <a:t>——</a:t>
            </a:r>
            <a:r>
              <a:rPr kumimoji="1" lang="zh-CN" altLang="en-US" dirty="0"/>
              <a:t>多元利益相关者互动</a:t>
            </a:r>
            <a:endParaRPr kumimoji="1" lang="en-US" altLang="zh-CN" dirty="0"/>
          </a:p>
          <a:p>
            <a:endParaRPr kumimoji="1" lang="zh-CN" altLang="en-US" dirty="0"/>
          </a:p>
        </p:txBody>
      </p:sp>
    </p:spTree>
    <p:extLst>
      <p:ext uri="{BB962C8B-B14F-4D97-AF65-F5344CB8AC3E}">
        <p14:creationId xmlns:p14="http://schemas.microsoft.com/office/powerpoint/2010/main" val="3226223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6940B-9EC5-BF49-B3EE-FB4C16D35854}"/>
              </a:ext>
            </a:extLst>
          </p:cNvPr>
          <p:cNvSpPr>
            <a:spLocks noGrp="1"/>
          </p:cNvSpPr>
          <p:nvPr>
            <p:ph idx="1"/>
          </p:nvPr>
        </p:nvSpPr>
        <p:spPr>
          <a:xfrm>
            <a:off x="467544" y="908720"/>
            <a:ext cx="7831706" cy="5771734"/>
          </a:xfrm>
        </p:spPr>
        <p:txBody>
          <a:bodyPr>
            <a:normAutofit/>
          </a:bodyPr>
          <a:lstStyle/>
          <a:p>
            <a:pPr>
              <a:lnSpc>
                <a:spcPct val="150000"/>
              </a:lnSpc>
            </a:pPr>
            <a:r>
              <a:rPr kumimoji="1" lang="zh-CN" altLang="en-US" sz="2200" dirty="0"/>
              <a:t>社会治理是国家治理的重要领域，国家治理还包括经济、政治、文化、生态、军事等方面治理，社会治理现代化是国家治理体系和治理能力现代化的重要组成。</a:t>
            </a:r>
            <a:endParaRPr kumimoji="1" lang="en-US" altLang="zh-CN" sz="2200" dirty="0"/>
          </a:p>
          <a:p>
            <a:pPr>
              <a:lnSpc>
                <a:spcPct val="150000"/>
              </a:lnSpc>
            </a:pPr>
            <a:r>
              <a:rPr kumimoji="1" lang="zh-CN" altLang="en-US" sz="2200" dirty="0"/>
              <a:t>现代化：信息化、科技化、法治化、科学化、理性化、人性化、智能化、集成化、专业化、一定的透明度。</a:t>
            </a:r>
            <a:endParaRPr kumimoji="1" lang="en-US" altLang="zh-CN" sz="2200" dirty="0"/>
          </a:p>
          <a:p>
            <a:pPr>
              <a:lnSpc>
                <a:spcPct val="150000"/>
              </a:lnSpc>
            </a:pPr>
            <a:r>
              <a:rPr kumimoji="1" lang="zh-CN" altLang="en-US" sz="2200" dirty="0"/>
              <a:t>这是我党主动应对时代发展大势，主动寻求工作方式、工作作风的转变，是自我变革、自我发展完善的表现。</a:t>
            </a:r>
            <a:endParaRPr kumimoji="1" lang="en-US" altLang="zh-CN" sz="2200" dirty="0"/>
          </a:p>
          <a:p>
            <a:pPr>
              <a:lnSpc>
                <a:spcPct val="150000"/>
              </a:lnSpc>
            </a:pPr>
            <a:r>
              <a:rPr kumimoji="1" lang="zh-CN" altLang="en-US" sz="2200" dirty="0"/>
              <a:t>理念和思想是行动的先导。</a:t>
            </a:r>
            <a:endParaRPr kumimoji="1" lang="en-US" altLang="zh-CN" sz="2200" dirty="0"/>
          </a:p>
          <a:p>
            <a:pPr>
              <a:lnSpc>
                <a:spcPct val="150000"/>
              </a:lnSpc>
            </a:pPr>
            <a:r>
              <a:rPr kumimoji="1" lang="zh-CN" altLang="en-US" sz="2200" dirty="0"/>
              <a:t>共建是基础和机制，共治是关键和手段，共享是目标和结果。</a:t>
            </a:r>
          </a:p>
        </p:txBody>
      </p:sp>
    </p:spTree>
    <p:extLst>
      <p:ext uri="{BB962C8B-B14F-4D97-AF65-F5344CB8AC3E}">
        <p14:creationId xmlns:p14="http://schemas.microsoft.com/office/powerpoint/2010/main" val="1037931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58EAE-6378-5440-BA27-872495A9BFCE}"/>
              </a:ext>
            </a:extLst>
          </p:cNvPr>
          <p:cNvSpPr>
            <a:spLocks noGrp="1"/>
          </p:cNvSpPr>
          <p:nvPr>
            <p:ph type="title"/>
          </p:nvPr>
        </p:nvSpPr>
        <p:spPr>
          <a:xfrm>
            <a:off x="17166" y="404664"/>
            <a:ext cx="8659290" cy="1097683"/>
          </a:xfrm>
        </p:spPr>
        <p:txBody>
          <a:bodyPr/>
          <a:lstStyle/>
          <a:p>
            <a:r>
              <a:rPr lang="zh-CN" altLang="en-US" sz="3200" dirty="0"/>
              <a:t>（二）</a:t>
            </a:r>
            <a:r>
              <a:rPr lang="zh-CN" altLang="zh-CN" sz="3200" dirty="0"/>
              <a:t>打造共建共治共享的社会治理格局</a:t>
            </a:r>
            <a:endParaRPr kumimoji="1" lang="zh-CN" altLang="en-US" sz="3200" dirty="0"/>
          </a:p>
        </p:txBody>
      </p:sp>
      <p:sp>
        <p:nvSpPr>
          <p:cNvPr id="3" name="内容占位符 2">
            <a:extLst>
              <a:ext uri="{FF2B5EF4-FFF2-40B4-BE49-F238E27FC236}">
                <a16:creationId xmlns:a16="http://schemas.microsoft.com/office/drawing/2014/main" id="{13F3C288-368A-D248-A792-B0DAD0FB2AE6}"/>
              </a:ext>
            </a:extLst>
          </p:cNvPr>
          <p:cNvSpPr>
            <a:spLocks noGrp="1"/>
          </p:cNvSpPr>
          <p:nvPr>
            <p:ph idx="1"/>
          </p:nvPr>
        </p:nvSpPr>
        <p:spPr>
          <a:xfrm>
            <a:off x="484710" y="1268761"/>
            <a:ext cx="8191746" cy="1368152"/>
          </a:xfrm>
        </p:spPr>
        <p:txBody>
          <a:bodyPr>
            <a:normAutofit/>
          </a:bodyPr>
          <a:lstStyle/>
          <a:p>
            <a:pPr marL="0" indent="0">
              <a:buNone/>
            </a:pPr>
            <a:r>
              <a:rPr lang="zh-CN" altLang="en-US" sz="2200" dirty="0">
                <a:latin typeface="华文楷体" panose="02010600040101010101" pitchFamily="2" charset="-122"/>
                <a:ea typeface="华文楷体" panose="02010600040101010101" pitchFamily="2" charset="-122"/>
              </a:rPr>
              <a:t>十九大报告指出：“</a:t>
            </a:r>
            <a:r>
              <a:rPr lang="zh-CN" altLang="zh-CN" sz="2200" dirty="0">
                <a:latin typeface="华文楷体" panose="02010600040101010101" pitchFamily="2" charset="-122"/>
                <a:ea typeface="华文楷体" panose="02010600040101010101" pitchFamily="2" charset="-122"/>
              </a:rPr>
              <a:t>加强社会治理制度建设，完善党委领导、政府负责、社会协同、公众参与、法治保障的社会治理体制，提高社会治理社会化、法治化、智能化、专业化水平。</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p:txBody>
      </p:sp>
      <p:sp>
        <p:nvSpPr>
          <p:cNvPr id="4" name="内容占位符 2">
            <a:extLst>
              <a:ext uri="{FF2B5EF4-FFF2-40B4-BE49-F238E27FC236}">
                <a16:creationId xmlns:a16="http://schemas.microsoft.com/office/drawing/2014/main" id="{ABC5A283-494E-4198-BC62-001F1DD90288}"/>
              </a:ext>
            </a:extLst>
          </p:cNvPr>
          <p:cNvSpPr txBox="1">
            <a:spLocks/>
          </p:cNvSpPr>
          <p:nvPr/>
        </p:nvSpPr>
        <p:spPr>
          <a:xfrm>
            <a:off x="564715" y="2955401"/>
            <a:ext cx="7564192" cy="4907638"/>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kumimoji="1" lang="zh-CN" altLang="en-US" dirty="0"/>
              <a:t>制度是理念落实的保障：创新社会治理必须加强社会制度坚实。适应新形势新要求，不断创新治理体制机制。</a:t>
            </a:r>
            <a:endParaRPr kumimoji="1" lang="en-US" altLang="zh-CN" dirty="0"/>
          </a:p>
        </p:txBody>
      </p:sp>
      <p:graphicFrame>
        <p:nvGraphicFramePr>
          <p:cNvPr id="5" name="图示 4">
            <a:extLst>
              <a:ext uri="{FF2B5EF4-FFF2-40B4-BE49-F238E27FC236}">
                <a16:creationId xmlns:a16="http://schemas.microsoft.com/office/drawing/2014/main" id="{10CC6D37-6CF8-4E23-8165-7E4048CB1705}"/>
              </a:ext>
            </a:extLst>
          </p:cNvPr>
          <p:cNvGraphicFramePr/>
          <p:nvPr>
            <p:extLst>
              <p:ext uri="{D42A27DB-BD31-4B8C-83A1-F6EECF244321}">
                <p14:modId xmlns:p14="http://schemas.microsoft.com/office/powerpoint/2010/main" val="4118066828"/>
              </p:ext>
            </p:extLst>
          </p:nvPr>
        </p:nvGraphicFramePr>
        <p:xfrm>
          <a:off x="1156952" y="3212976"/>
          <a:ext cx="6830096"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546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BC5A283-494E-4198-BC62-001F1DD90288}"/>
              </a:ext>
            </a:extLst>
          </p:cNvPr>
          <p:cNvSpPr txBox="1">
            <a:spLocks/>
          </p:cNvSpPr>
          <p:nvPr/>
        </p:nvSpPr>
        <p:spPr>
          <a:xfrm>
            <a:off x="479948" y="2485082"/>
            <a:ext cx="8245503" cy="3683502"/>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kumimoji="1" lang="zh-CN" altLang="en-US" dirty="0"/>
              <a:t>完善党委领导、政府负责、社会协同、公众参与</a:t>
            </a:r>
            <a:r>
              <a:rPr kumimoji="1" lang="zh-CN" altLang="en-US"/>
              <a:t>、法治保障</a:t>
            </a:r>
            <a:r>
              <a:rPr kumimoji="1" lang="zh-CN" altLang="en-US" dirty="0"/>
              <a:t>的社会治理体制。健全利益表达、协调、保护</a:t>
            </a:r>
            <a:r>
              <a:rPr kumimoji="1" lang="zh-CN" altLang="en-US"/>
              <a:t>机制。</a:t>
            </a:r>
            <a:endParaRPr kumimoji="1" lang="en-US" altLang="zh-CN"/>
          </a:p>
          <a:p>
            <a:pPr marL="0" indent="0">
              <a:buNone/>
            </a:pPr>
            <a:endParaRPr kumimoji="1" lang="en-US" altLang="zh-CN" dirty="0"/>
          </a:p>
          <a:p>
            <a:pPr marL="0" indent="0">
              <a:buNone/>
            </a:pPr>
            <a:r>
              <a:rPr kumimoji="1" lang="zh-CN" altLang="en-US" dirty="0"/>
              <a:t>完善政府治理、社会调节、居民自治，良性互动的体制</a:t>
            </a:r>
            <a:r>
              <a:rPr kumimoji="1" lang="zh-CN" altLang="en-US"/>
              <a:t>机制。</a:t>
            </a:r>
            <a:endParaRPr kumimoji="1" lang="en-US" altLang="zh-CN"/>
          </a:p>
          <a:p>
            <a:pPr marL="0" indent="0">
              <a:buNone/>
            </a:pPr>
            <a:endParaRPr kumimoji="1" lang="en-US" altLang="zh-CN" dirty="0"/>
          </a:p>
          <a:p>
            <a:pPr marL="0" indent="0">
              <a:buNone/>
            </a:pPr>
            <a:r>
              <a:rPr kumimoji="1" lang="zh-CN" altLang="en-US" dirty="0"/>
              <a:t>不断提高社会治理的社会化、法治化、智能化、专业化水平。</a:t>
            </a:r>
          </a:p>
        </p:txBody>
      </p:sp>
      <p:sp>
        <p:nvSpPr>
          <p:cNvPr id="7" name="内容占位符 6">
            <a:extLst>
              <a:ext uri="{FF2B5EF4-FFF2-40B4-BE49-F238E27FC236}">
                <a16:creationId xmlns:a16="http://schemas.microsoft.com/office/drawing/2014/main" id="{C5FCA272-1C55-429A-8A7E-B88B8F947FD6}"/>
              </a:ext>
            </a:extLst>
          </p:cNvPr>
          <p:cNvSpPr>
            <a:spLocks noGrp="1"/>
          </p:cNvSpPr>
          <p:nvPr>
            <p:ph idx="1"/>
          </p:nvPr>
        </p:nvSpPr>
        <p:spPr>
          <a:xfrm>
            <a:off x="479948" y="1174002"/>
            <a:ext cx="7564192" cy="752797"/>
          </a:xfrm>
        </p:spPr>
        <p:txBody>
          <a:bodyPr/>
          <a:lstStyle/>
          <a:p>
            <a:pPr marL="0" indent="0">
              <a:buNone/>
            </a:pPr>
            <a:r>
              <a:rPr lang="zh-CN" altLang="en-US" dirty="0"/>
              <a:t>如何创新社会治理的体制机制？</a:t>
            </a:r>
          </a:p>
        </p:txBody>
      </p:sp>
    </p:spTree>
    <p:extLst>
      <p:ext uri="{BB962C8B-B14F-4D97-AF65-F5344CB8AC3E}">
        <p14:creationId xmlns:p14="http://schemas.microsoft.com/office/powerpoint/2010/main" val="311402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58EAE-6378-5440-BA27-872495A9BFCE}"/>
              </a:ext>
            </a:extLst>
          </p:cNvPr>
          <p:cNvSpPr>
            <a:spLocks noGrp="1"/>
          </p:cNvSpPr>
          <p:nvPr>
            <p:ph type="title"/>
          </p:nvPr>
        </p:nvSpPr>
        <p:spPr>
          <a:xfrm>
            <a:off x="17166" y="404664"/>
            <a:ext cx="8659290" cy="1097683"/>
          </a:xfrm>
        </p:spPr>
        <p:txBody>
          <a:bodyPr/>
          <a:lstStyle/>
          <a:p>
            <a:r>
              <a:rPr lang="zh-CN" altLang="en-US" sz="3200" dirty="0"/>
              <a:t>（二）</a:t>
            </a:r>
            <a:r>
              <a:rPr lang="zh-CN" altLang="zh-CN" sz="3200" dirty="0"/>
              <a:t>打造共建共治共享的社会治理格局</a:t>
            </a:r>
            <a:endParaRPr kumimoji="1" lang="zh-CN" altLang="en-US" sz="3200" dirty="0"/>
          </a:p>
        </p:txBody>
      </p:sp>
      <p:graphicFrame>
        <p:nvGraphicFramePr>
          <p:cNvPr id="4" name="内容占位符 3">
            <a:extLst>
              <a:ext uri="{FF2B5EF4-FFF2-40B4-BE49-F238E27FC236}">
                <a16:creationId xmlns:a16="http://schemas.microsoft.com/office/drawing/2014/main" id="{10285F81-F572-4FF2-A221-C4769896DB9E}"/>
              </a:ext>
            </a:extLst>
          </p:cNvPr>
          <p:cNvGraphicFramePr>
            <a:graphicFrameLocks noGrp="1"/>
          </p:cNvGraphicFramePr>
          <p:nvPr>
            <p:ph idx="1"/>
            <p:extLst>
              <p:ext uri="{D42A27DB-BD31-4B8C-83A1-F6EECF244321}">
                <p14:modId xmlns:p14="http://schemas.microsoft.com/office/powerpoint/2010/main" val="4150032719"/>
              </p:ext>
            </p:extLst>
          </p:nvPr>
        </p:nvGraphicFramePr>
        <p:xfrm>
          <a:off x="484710" y="1700808"/>
          <a:ext cx="8191746" cy="454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8855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F5C495B0-DBF2-4C6F-BA1A-B4A9C2675817}"/>
              </a:ext>
            </a:extLst>
          </p:cNvPr>
          <p:cNvGraphicFramePr>
            <a:graphicFrameLocks noGrp="1"/>
          </p:cNvGraphicFramePr>
          <p:nvPr>
            <p:ph idx="1"/>
            <p:extLst>
              <p:ext uri="{D42A27DB-BD31-4B8C-83A1-F6EECF244321}">
                <p14:modId xmlns:p14="http://schemas.microsoft.com/office/powerpoint/2010/main" val="3972446737"/>
              </p:ext>
            </p:extLst>
          </p:nvPr>
        </p:nvGraphicFramePr>
        <p:xfrm>
          <a:off x="755576" y="1550401"/>
          <a:ext cx="7183634"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7914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08CD6-F164-FC45-AB14-81AB34491AB3}"/>
              </a:ext>
            </a:extLst>
          </p:cNvPr>
          <p:cNvSpPr>
            <a:spLocks noGrp="1"/>
          </p:cNvSpPr>
          <p:nvPr>
            <p:ph type="title"/>
          </p:nvPr>
        </p:nvSpPr>
        <p:spPr/>
        <p:txBody>
          <a:bodyPr/>
          <a:lstStyle/>
          <a:p>
            <a:r>
              <a:rPr kumimoji="1" lang="zh-CN" altLang="en-US" sz="3600" dirty="0"/>
              <a:t>四、坚持总体国家安全观</a:t>
            </a:r>
          </a:p>
        </p:txBody>
      </p:sp>
      <p:sp>
        <p:nvSpPr>
          <p:cNvPr id="3" name="内容占位符 2">
            <a:extLst>
              <a:ext uri="{FF2B5EF4-FFF2-40B4-BE49-F238E27FC236}">
                <a16:creationId xmlns:a16="http://schemas.microsoft.com/office/drawing/2014/main" id="{C61D1575-7C4F-F54F-86AD-4E8F6952664F}"/>
              </a:ext>
            </a:extLst>
          </p:cNvPr>
          <p:cNvSpPr>
            <a:spLocks noGrp="1"/>
          </p:cNvSpPr>
          <p:nvPr>
            <p:ph idx="1"/>
          </p:nvPr>
        </p:nvSpPr>
        <p:spPr>
          <a:xfrm>
            <a:off x="501652" y="2315594"/>
            <a:ext cx="7564192" cy="4541023"/>
          </a:xfrm>
        </p:spPr>
        <p:txBody>
          <a:bodyPr/>
          <a:lstStyle/>
          <a:p>
            <a:r>
              <a:rPr kumimoji="1" lang="zh-CN" altLang="en-US" dirty="0"/>
              <a:t>坚持总体国家安全观的重要意义和丰富内涵</a:t>
            </a:r>
            <a:endParaRPr kumimoji="1" lang="en-US" altLang="zh-CN" dirty="0"/>
          </a:p>
          <a:p>
            <a:pPr marL="0" indent="0">
              <a:buNone/>
            </a:pPr>
            <a:endParaRPr kumimoji="1" lang="en-US" altLang="zh-CN" dirty="0"/>
          </a:p>
          <a:p>
            <a:r>
              <a:rPr kumimoji="1" lang="zh-CN" altLang="en-US" dirty="0"/>
              <a:t>维护重点领域国家安全</a:t>
            </a:r>
          </a:p>
        </p:txBody>
      </p:sp>
      <p:sp>
        <p:nvSpPr>
          <p:cNvPr id="4" name="内容占位符 2">
            <a:extLst>
              <a:ext uri="{FF2B5EF4-FFF2-40B4-BE49-F238E27FC236}">
                <a16:creationId xmlns:a16="http://schemas.microsoft.com/office/drawing/2014/main" id="{696E78B9-04D7-406F-87AB-3B8395E0A373}"/>
              </a:ext>
            </a:extLst>
          </p:cNvPr>
          <p:cNvSpPr txBox="1">
            <a:spLocks/>
          </p:cNvSpPr>
          <p:nvPr/>
        </p:nvSpPr>
        <p:spPr>
          <a:xfrm>
            <a:off x="514512" y="3501008"/>
            <a:ext cx="7886700" cy="31155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a:t>影片</a:t>
            </a:r>
            <a:r>
              <a:rPr lang="en-US" altLang="zh-CN"/>
              <a:t>《</a:t>
            </a:r>
            <a:r>
              <a:rPr lang="zh-CN" altLang="en-US"/>
              <a:t>历史虚无主义与苏联解体</a:t>
            </a:r>
            <a:r>
              <a:rPr lang="en-US" altLang="zh-CN"/>
              <a:t>》</a:t>
            </a:r>
          </a:p>
          <a:p>
            <a:pPr marL="0" indent="0">
              <a:lnSpc>
                <a:spcPct val="150000"/>
              </a:lnSpc>
              <a:buFont typeface="Arial" panose="020B0604020202020204" pitchFamily="34" charset="0"/>
              <a:buNone/>
            </a:pPr>
            <a:r>
              <a:rPr lang="zh-CN" altLang="en-US"/>
              <a:t>    苏联亡党亡国，是从历史虚无主义开始的！</a:t>
            </a:r>
            <a:endParaRPr lang="en-US" altLang="zh-CN"/>
          </a:p>
          <a:p>
            <a:pPr>
              <a:lnSpc>
                <a:spcPct val="150000"/>
              </a:lnSpc>
            </a:pPr>
            <a:r>
              <a:rPr lang="zh-CN" altLang="en-US"/>
              <a:t>军事竞赛的时代已过，但和平演变依旧存在！</a:t>
            </a:r>
            <a:endParaRPr lang="en-US" altLang="zh-CN"/>
          </a:p>
          <a:p>
            <a:pPr>
              <a:lnSpc>
                <a:spcPct val="150000"/>
              </a:lnSpc>
            </a:pPr>
            <a:r>
              <a:rPr lang="zh-CN" altLang="en-US"/>
              <a:t>社会主义阵营依然被资本主义阵营虎视眈眈！</a:t>
            </a:r>
            <a:endParaRPr lang="en-US" altLang="zh-CN"/>
          </a:p>
          <a:p>
            <a:pPr>
              <a:lnSpc>
                <a:spcPct val="150000"/>
              </a:lnSpc>
            </a:pPr>
            <a:r>
              <a:rPr lang="zh-CN" altLang="en-US"/>
              <a:t>国不在，今安在？</a:t>
            </a:r>
            <a:endParaRPr lang="zh-CN" altLang="en-US" dirty="0"/>
          </a:p>
        </p:txBody>
      </p:sp>
    </p:spTree>
    <p:extLst>
      <p:ext uri="{BB962C8B-B14F-4D97-AF65-F5344CB8AC3E}">
        <p14:creationId xmlns:p14="http://schemas.microsoft.com/office/powerpoint/2010/main" val="10053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82DA6-0AF8-4A49-A2B2-BBCA3D5CD2D8}"/>
              </a:ext>
            </a:extLst>
          </p:cNvPr>
          <p:cNvSpPr>
            <a:spLocks noGrp="1"/>
          </p:cNvSpPr>
          <p:nvPr>
            <p:ph type="title"/>
          </p:nvPr>
        </p:nvSpPr>
        <p:spPr/>
        <p:txBody>
          <a:bodyPr/>
          <a:lstStyle/>
          <a:p>
            <a:r>
              <a:rPr lang="en-US" altLang="zh-CN" sz="3200" dirty="0"/>
              <a:t>2.</a:t>
            </a:r>
            <a:r>
              <a:rPr lang="zh-CN" altLang="en-US" sz="3200" dirty="0"/>
              <a:t>在发展中保障和改善民生的理论</a:t>
            </a:r>
            <a:endParaRPr kumimoji="1" lang="zh-CN" altLang="en-US" sz="3200" dirty="0"/>
          </a:p>
        </p:txBody>
      </p:sp>
      <p:sp>
        <p:nvSpPr>
          <p:cNvPr id="3" name="内容占位符 2">
            <a:extLst>
              <a:ext uri="{FF2B5EF4-FFF2-40B4-BE49-F238E27FC236}">
                <a16:creationId xmlns:a16="http://schemas.microsoft.com/office/drawing/2014/main" id="{17D8E2A6-F261-0C48-873F-94EF129593A7}"/>
              </a:ext>
            </a:extLst>
          </p:cNvPr>
          <p:cNvSpPr>
            <a:spLocks noGrp="1"/>
          </p:cNvSpPr>
          <p:nvPr>
            <p:ph idx="1"/>
          </p:nvPr>
        </p:nvSpPr>
        <p:spPr/>
        <p:txBody>
          <a:bodyPr/>
          <a:lstStyle/>
          <a:p>
            <a:r>
              <a:rPr kumimoji="1" lang="zh-CN" altLang="en-US" dirty="0"/>
              <a:t>党的</a:t>
            </a:r>
            <a:r>
              <a:rPr kumimoji="1" lang="en-US" altLang="zh-CN" dirty="0"/>
              <a:t>19</a:t>
            </a:r>
            <a:r>
              <a:rPr kumimoji="1" lang="zh-CN" altLang="en-US" dirty="0"/>
              <a:t>大，习近平总书记指出，中国特色社会主义进入新阶段，特征之一就是社会矛盾的变化，从原先的“人民日益增长的物质文化需要同落后的社会生产之间的矛盾”，转化为“人民日益增长的美好生活需要和不平衡不充分发展之间的矛盾”。</a:t>
            </a:r>
            <a:endParaRPr kumimoji="1" lang="en-US" altLang="zh-CN" dirty="0"/>
          </a:p>
          <a:p>
            <a:r>
              <a:rPr kumimoji="1" lang="zh-CN" altLang="en-US" dirty="0"/>
              <a:t>保障和改善民生是社会建设的重点，也社会主义发展的目标。</a:t>
            </a:r>
            <a:endParaRPr kumimoji="1" lang="en-US" altLang="zh-CN" dirty="0"/>
          </a:p>
          <a:p>
            <a:r>
              <a:rPr kumimoji="1" lang="zh-CN" altLang="en-US" dirty="0"/>
              <a:t>民生：人民的生活，包括衣食住行、就业、教育、医疗、养老等。</a:t>
            </a:r>
          </a:p>
        </p:txBody>
      </p:sp>
    </p:spTree>
    <p:extLst>
      <p:ext uri="{BB962C8B-B14F-4D97-AF65-F5344CB8AC3E}">
        <p14:creationId xmlns:p14="http://schemas.microsoft.com/office/powerpoint/2010/main" val="6629840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00F641-DA22-4B9A-9AE4-B548F3D647A0}"/>
              </a:ext>
            </a:extLst>
          </p:cNvPr>
          <p:cNvSpPr>
            <a:spLocks noGrp="1"/>
          </p:cNvSpPr>
          <p:nvPr>
            <p:ph idx="1"/>
          </p:nvPr>
        </p:nvSpPr>
        <p:spPr>
          <a:xfrm>
            <a:off x="611560" y="531156"/>
            <a:ext cx="8047730" cy="5795688"/>
          </a:xfrm>
        </p:spPr>
        <p:txBody>
          <a:bodyPr>
            <a:normAutofit/>
          </a:bodyPr>
          <a:lstStyle/>
          <a:p>
            <a:r>
              <a:rPr lang="zh-CN" altLang="en-US" dirty="0"/>
              <a:t>历史篡改</a:t>
            </a:r>
            <a:endParaRPr lang="en-US" altLang="zh-CN" dirty="0"/>
          </a:p>
          <a:p>
            <a:pPr marL="0" indent="0">
              <a:buNone/>
            </a:pPr>
            <a:r>
              <a:rPr lang="zh-CN" altLang="en-US" dirty="0"/>
              <a:t>（</a:t>
            </a:r>
            <a:r>
              <a:rPr lang="en-US" altLang="zh-CN" dirty="0"/>
              <a:t>1</a:t>
            </a:r>
            <a:r>
              <a:rPr lang="zh-CN" altLang="en-US" dirty="0"/>
              <a:t>）研讨会、著作；</a:t>
            </a:r>
            <a:endParaRPr lang="en-US" altLang="zh-CN" dirty="0"/>
          </a:p>
          <a:p>
            <a:pPr marL="0" indent="0">
              <a:buNone/>
            </a:pPr>
            <a:r>
              <a:rPr lang="zh-CN" altLang="en-US" dirty="0"/>
              <a:t>（</a:t>
            </a:r>
            <a:r>
              <a:rPr lang="en-US" altLang="zh-CN" dirty="0"/>
              <a:t>2</a:t>
            </a:r>
            <a:r>
              <a:rPr lang="zh-CN" altLang="en-US" dirty="0"/>
              <a:t>）高校：高校党史、国际共运史、科学社会主义教研室纷纷关闭，教师转行西方哲学和政治经济学；</a:t>
            </a:r>
            <a:endParaRPr lang="en-US" altLang="zh-CN" dirty="0"/>
          </a:p>
          <a:p>
            <a:pPr marL="0" indent="0">
              <a:buNone/>
            </a:pPr>
            <a:r>
              <a:rPr lang="zh-CN" altLang="en-US" dirty="0"/>
              <a:t>（</a:t>
            </a:r>
            <a:r>
              <a:rPr lang="en-US" altLang="zh-CN" dirty="0"/>
              <a:t>3</a:t>
            </a:r>
            <a:r>
              <a:rPr lang="zh-CN" altLang="en-US" dirty="0"/>
              <a:t>）中小学：卫国战争只讲几个阶段，突出将许多民族强迁出原居住地的阶段；卫国战争教学时数远远少于戈尔巴乔夫改革和叶利钦改革；</a:t>
            </a:r>
            <a:endParaRPr lang="en-US" altLang="zh-CN" dirty="0"/>
          </a:p>
          <a:p>
            <a:pPr marL="0" indent="0">
              <a:buNone/>
            </a:pPr>
            <a:r>
              <a:rPr lang="zh-CN" altLang="en-US" dirty="0"/>
              <a:t>（</a:t>
            </a:r>
            <a:r>
              <a:rPr lang="en-US" altLang="zh-CN" dirty="0"/>
              <a:t>4</a:t>
            </a:r>
            <a:r>
              <a:rPr lang="zh-CN" altLang="en-US" dirty="0"/>
              <a:t>）苏联教育部认定原来教科书都是“美化苏联历史”，苏联中小学历史课本于</a:t>
            </a:r>
            <a:r>
              <a:rPr lang="en-US" altLang="zh-CN" dirty="0"/>
              <a:t>1989</a:t>
            </a:r>
            <a:r>
              <a:rPr lang="zh-CN" altLang="en-US" dirty="0"/>
              <a:t>年全部销毁；取消中小学历史考试；重新编写中小学历史教科书；</a:t>
            </a:r>
            <a:endParaRPr lang="en-US" altLang="zh-CN" dirty="0"/>
          </a:p>
          <a:p>
            <a:pPr marL="0" indent="0">
              <a:buNone/>
            </a:pPr>
            <a:r>
              <a:rPr lang="zh-CN" altLang="en-US" dirty="0"/>
              <a:t>（</a:t>
            </a:r>
            <a:r>
              <a:rPr lang="en-US" altLang="zh-CN" dirty="0"/>
              <a:t>5</a:t>
            </a:r>
            <a:r>
              <a:rPr lang="zh-CN" altLang="en-US" dirty="0"/>
              <a:t>）教材：强调“历史污点”，颠覆青少年的历史观和价值观；</a:t>
            </a:r>
            <a:endParaRPr lang="en-US" altLang="zh-CN" dirty="0"/>
          </a:p>
          <a:p>
            <a:pPr marL="0" indent="0">
              <a:buNone/>
            </a:pPr>
            <a:r>
              <a:rPr lang="zh-CN" altLang="en-US" dirty="0"/>
              <a:t>（</a:t>
            </a:r>
            <a:r>
              <a:rPr lang="en-US" altLang="zh-CN" dirty="0"/>
              <a:t>6</a:t>
            </a:r>
            <a:r>
              <a:rPr lang="zh-CN" altLang="en-US" dirty="0"/>
              <a:t>）解密档案：拼接、伪造；</a:t>
            </a:r>
            <a:endParaRPr lang="en-US" altLang="zh-CN" dirty="0"/>
          </a:p>
          <a:p>
            <a:pPr marL="0" indent="0">
              <a:buNone/>
            </a:pPr>
            <a:r>
              <a:rPr lang="zh-CN" altLang="en-US" dirty="0"/>
              <a:t>（</a:t>
            </a:r>
            <a:r>
              <a:rPr lang="en-US" altLang="zh-CN" dirty="0"/>
              <a:t>7</a:t>
            </a:r>
            <a:r>
              <a:rPr lang="zh-CN" altLang="en-US" dirty="0"/>
              <a:t>）文学：一大批文学作品解禁，或者在西方公开的文学电影作品在苏联境内公开发表和放映，如</a:t>
            </a:r>
            <a:r>
              <a:rPr lang="en-US" altLang="zh-CN" dirty="0"/>
              <a:t>《</a:t>
            </a:r>
            <a:r>
              <a:rPr lang="zh-CN" altLang="en-US" dirty="0"/>
              <a:t>日瓦戈医生</a:t>
            </a:r>
            <a:r>
              <a:rPr lang="en-US" altLang="zh-CN" dirty="0"/>
              <a:t>》</a:t>
            </a:r>
            <a:r>
              <a:rPr lang="zh-CN" altLang="en-US" dirty="0"/>
              <a:t>；</a:t>
            </a:r>
          </a:p>
        </p:txBody>
      </p:sp>
    </p:spTree>
    <p:extLst>
      <p:ext uri="{BB962C8B-B14F-4D97-AF65-F5344CB8AC3E}">
        <p14:creationId xmlns:p14="http://schemas.microsoft.com/office/powerpoint/2010/main" val="2594479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3216BC-0EA0-4A6B-8A88-FDAC27B2B817}"/>
              </a:ext>
            </a:extLst>
          </p:cNvPr>
          <p:cNvSpPr>
            <a:spLocks noGrp="1"/>
          </p:cNvSpPr>
          <p:nvPr>
            <p:ph idx="1"/>
          </p:nvPr>
        </p:nvSpPr>
        <p:spPr>
          <a:xfrm>
            <a:off x="484710" y="1196752"/>
            <a:ext cx="7564192" cy="5411694"/>
          </a:xfrm>
        </p:spPr>
        <p:txBody>
          <a:bodyPr/>
          <a:lstStyle/>
          <a:p>
            <a:r>
              <a:rPr lang="zh-CN" altLang="en-US" dirty="0"/>
              <a:t>诺贝尔文学奖：</a:t>
            </a:r>
            <a:endParaRPr lang="en-US" altLang="zh-CN" dirty="0"/>
          </a:p>
          <a:p>
            <a:r>
              <a:rPr lang="zh-CN" altLang="en-US" dirty="0"/>
              <a:t>斯大林时期：一次，蒲宁；</a:t>
            </a:r>
            <a:endParaRPr lang="en-US" altLang="zh-CN" dirty="0"/>
          </a:p>
          <a:p>
            <a:r>
              <a:rPr lang="zh-CN" altLang="en-US" dirty="0"/>
              <a:t>五次诺贝尔文学奖颁给了企图撼动社会主义大厦的所谓持不同政见者；</a:t>
            </a:r>
            <a:endParaRPr lang="en-US" altLang="zh-CN" dirty="0"/>
          </a:p>
          <a:p>
            <a:r>
              <a:rPr lang="zh-CN" altLang="en-US" dirty="0"/>
              <a:t>两次和平奖颁给了戈尔巴乔夫和萨哈罗夫；</a:t>
            </a:r>
            <a:endParaRPr lang="en-US" altLang="zh-CN" dirty="0"/>
          </a:p>
          <a:p>
            <a:r>
              <a:rPr lang="zh-CN" altLang="en-US" dirty="0"/>
              <a:t>八项自然科学奖全部是在斯大林时期取得的成就而在后斯大林时期获奖，且大部分是与美国学者分享；</a:t>
            </a:r>
            <a:endParaRPr lang="en-US" altLang="zh-CN" dirty="0"/>
          </a:p>
          <a:p>
            <a:r>
              <a:rPr lang="zh-CN" altLang="en-US" dirty="0"/>
              <a:t>唯一的经济学奖授予给了为适应西方在苏联开启庸俗经济学数理模型化所学要的数学家康托罗维奇。</a:t>
            </a:r>
          </a:p>
        </p:txBody>
      </p:sp>
    </p:spTree>
    <p:extLst>
      <p:ext uri="{BB962C8B-B14F-4D97-AF65-F5344CB8AC3E}">
        <p14:creationId xmlns:p14="http://schemas.microsoft.com/office/powerpoint/2010/main" val="2068267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E5584-4F77-EA48-B9BE-C9C60E13DCD6}"/>
              </a:ext>
            </a:extLst>
          </p:cNvPr>
          <p:cNvSpPr>
            <a:spLocks noGrp="1"/>
          </p:cNvSpPr>
          <p:nvPr>
            <p:ph type="title"/>
          </p:nvPr>
        </p:nvSpPr>
        <p:spPr/>
        <p:txBody>
          <a:bodyPr/>
          <a:lstStyle/>
          <a:p>
            <a:r>
              <a:rPr lang="zh-CN" altLang="zh-CN" sz="3600" dirty="0"/>
              <a:t>有效维护国家安全</a:t>
            </a:r>
            <a:endParaRPr kumimoji="1" lang="zh-CN" altLang="en-US" sz="3600" dirty="0"/>
          </a:p>
        </p:txBody>
      </p:sp>
      <p:sp>
        <p:nvSpPr>
          <p:cNvPr id="3" name="内容占位符 2">
            <a:extLst>
              <a:ext uri="{FF2B5EF4-FFF2-40B4-BE49-F238E27FC236}">
                <a16:creationId xmlns:a16="http://schemas.microsoft.com/office/drawing/2014/main" id="{CB6563A0-2E3F-7D41-ACE7-3F0073CE1D01}"/>
              </a:ext>
            </a:extLst>
          </p:cNvPr>
          <p:cNvSpPr>
            <a:spLocks noGrp="1"/>
          </p:cNvSpPr>
          <p:nvPr>
            <p:ph idx="1"/>
          </p:nvPr>
        </p:nvSpPr>
        <p:spPr>
          <a:xfrm>
            <a:off x="484710" y="1550401"/>
            <a:ext cx="7564192" cy="4541023"/>
          </a:xfrm>
        </p:spPr>
        <p:txBody>
          <a:bodyPr>
            <a:normAutofit/>
          </a:bodyPr>
          <a:lstStyle/>
          <a:p>
            <a:r>
              <a:rPr lang="zh-CN" altLang="en-US" sz="2200" dirty="0"/>
              <a:t>十九大报告指出：</a:t>
            </a:r>
            <a:endParaRPr lang="en-US" altLang="zh-CN" sz="2200" dirty="0"/>
          </a:p>
          <a:p>
            <a:r>
              <a:rPr lang="zh-CN" altLang="zh-CN" sz="2200" dirty="0"/>
              <a:t>国家安全是安邦定国的重要基石，维护国家安全是全国各族人民根本利益所在。</a:t>
            </a:r>
            <a:endParaRPr lang="en-US" altLang="zh-CN" sz="2200" dirty="0"/>
          </a:p>
          <a:p>
            <a:r>
              <a:rPr lang="zh-CN" altLang="zh-CN" sz="2200" dirty="0"/>
              <a:t>要完善国家安全战略和国家安全政策，坚决维护国家政治安全，统筹推进各项安全工作。</a:t>
            </a:r>
            <a:endParaRPr lang="en-US" altLang="zh-CN" sz="2200" dirty="0"/>
          </a:p>
          <a:p>
            <a:r>
              <a:rPr lang="zh-CN" altLang="zh-CN" sz="2200" dirty="0"/>
              <a:t>健全国家安全体系，加强国家安全法治保障，提高防范和抵御安全风险能力。</a:t>
            </a:r>
            <a:endParaRPr lang="en-US" altLang="zh-CN" sz="2200" dirty="0"/>
          </a:p>
          <a:p>
            <a:r>
              <a:rPr lang="zh-CN" altLang="zh-CN" sz="2200" dirty="0"/>
              <a:t>严密防范和坚决打击各种渗透颠覆破坏活动、暴力恐怖活动、民族分裂活动、宗教极端活动。</a:t>
            </a:r>
            <a:endParaRPr lang="en-US" altLang="zh-CN" sz="2200" dirty="0"/>
          </a:p>
          <a:p>
            <a:r>
              <a:rPr lang="zh-CN" altLang="zh-CN" sz="2200" dirty="0"/>
              <a:t>加强国家安全教育，增强全党全国人民国家安全意识，推动全社会形成维护国家安全的强大合力。</a:t>
            </a:r>
            <a:endParaRPr kumimoji="1" lang="zh-CN" altLang="en-US" sz="2200" dirty="0"/>
          </a:p>
        </p:txBody>
      </p:sp>
    </p:spTree>
    <p:extLst>
      <p:ext uri="{BB962C8B-B14F-4D97-AF65-F5344CB8AC3E}">
        <p14:creationId xmlns:p14="http://schemas.microsoft.com/office/powerpoint/2010/main" val="1963415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49A08-9ED7-2841-85F9-8B133D4840DA}"/>
              </a:ext>
            </a:extLst>
          </p:cNvPr>
          <p:cNvSpPr>
            <a:spLocks noGrp="1"/>
          </p:cNvSpPr>
          <p:nvPr>
            <p:ph type="title"/>
          </p:nvPr>
        </p:nvSpPr>
        <p:spPr/>
        <p:txBody>
          <a:bodyPr/>
          <a:lstStyle/>
          <a:p>
            <a:r>
              <a:rPr kumimoji="1" lang="zh-CN" altLang="en-US" sz="3200" dirty="0"/>
              <a:t>（一）坚持总体国家安全观的重要意义和丰富内涵</a:t>
            </a:r>
          </a:p>
        </p:txBody>
      </p:sp>
      <p:sp>
        <p:nvSpPr>
          <p:cNvPr id="3" name="内容占位符 2">
            <a:extLst>
              <a:ext uri="{FF2B5EF4-FFF2-40B4-BE49-F238E27FC236}">
                <a16:creationId xmlns:a16="http://schemas.microsoft.com/office/drawing/2014/main" id="{99C768BF-F13B-A546-898A-3842DF0D8373}"/>
              </a:ext>
            </a:extLst>
          </p:cNvPr>
          <p:cNvSpPr>
            <a:spLocks noGrp="1"/>
          </p:cNvSpPr>
          <p:nvPr>
            <p:ph idx="1"/>
          </p:nvPr>
        </p:nvSpPr>
        <p:spPr>
          <a:xfrm>
            <a:off x="482794" y="1864259"/>
            <a:ext cx="7975722" cy="4541023"/>
          </a:xfrm>
        </p:spPr>
        <p:txBody>
          <a:bodyPr>
            <a:normAutofit/>
          </a:bodyPr>
          <a:lstStyle/>
          <a:p>
            <a:r>
              <a:rPr kumimoji="1" lang="zh-CN" altLang="en-US" sz="2200" dirty="0"/>
              <a:t>要应对伟大斗争的各种新挑战。</a:t>
            </a:r>
            <a:endParaRPr kumimoji="1" lang="en-US" altLang="zh-CN" sz="2200" dirty="0"/>
          </a:p>
          <a:p>
            <a:pPr marL="0" indent="0">
              <a:buNone/>
            </a:pPr>
            <a:endParaRPr kumimoji="1" lang="en-US" altLang="zh-CN" sz="2200" dirty="0"/>
          </a:p>
          <a:p>
            <a:r>
              <a:rPr kumimoji="1" lang="zh-CN" altLang="en-US" sz="2200" dirty="0"/>
              <a:t>回应人民对国家安全的新期待：维护国家统一和民族安全；解决污染和食品药品安全；国内局势安全稳定。</a:t>
            </a:r>
            <a:endParaRPr kumimoji="1" lang="en-US" altLang="zh-CN" sz="2200" dirty="0"/>
          </a:p>
          <a:p>
            <a:pPr marL="0" indent="0">
              <a:buNone/>
            </a:pPr>
            <a:endParaRPr kumimoji="1" lang="en-US" altLang="zh-CN" sz="2200" dirty="0"/>
          </a:p>
          <a:p>
            <a:r>
              <a:rPr kumimoji="1" lang="zh-CN" altLang="en-US" sz="2200" dirty="0"/>
              <a:t>顺应世界发展变化新趋势：中国融入国际化深度加深，世界面临增长动力不足、贫富分化、地区紧张局势、恐怖主义、网络安全、传染病、气候变化等全球问题。</a:t>
            </a:r>
            <a:endParaRPr kumimoji="1" lang="en-US" altLang="zh-CN" sz="2200" dirty="0"/>
          </a:p>
          <a:p>
            <a:pPr marL="0" indent="0">
              <a:buNone/>
            </a:pPr>
            <a:endParaRPr kumimoji="1" lang="en-US" altLang="zh-CN" sz="2200" dirty="0"/>
          </a:p>
          <a:p>
            <a:r>
              <a:rPr kumimoji="1" lang="zh-CN" altLang="en-US" sz="2200" dirty="0"/>
              <a:t>要统筹发展和安全两件大事，安全是基础，发展是目的，发展是解决中国问题的关键，安全是发展的保障。</a:t>
            </a:r>
            <a:endParaRPr kumimoji="1" lang="en-US" altLang="zh-CN" sz="2200" dirty="0"/>
          </a:p>
          <a:p>
            <a:endParaRPr kumimoji="1" lang="zh-CN" altLang="en-US" dirty="0"/>
          </a:p>
        </p:txBody>
      </p:sp>
    </p:spTree>
    <p:extLst>
      <p:ext uri="{BB962C8B-B14F-4D97-AF65-F5344CB8AC3E}">
        <p14:creationId xmlns:p14="http://schemas.microsoft.com/office/powerpoint/2010/main" val="4261589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37CD-92DC-754E-A9FB-5D2A2913C4C5}"/>
              </a:ext>
            </a:extLst>
          </p:cNvPr>
          <p:cNvSpPr>
            <a:spLocks noGrp="1"/>
          </p:cNvSpPr>
          <p:nvPr>
            <p:ph type="title"/>
          </p:nvPr>
        </p:nvSpPr>
        <p:spPr/>
        <p:txBody>
          <a:bodyPr/>
          <a:lstStyle/>
          <a:p>
            <a:r>
              <a:rPr kumimoji="1" lang="zh-CN" altLang="en-US" sz="3000" dirty="0"/>
              <a:t>坚持人民安全、政治安全、国家利益至上的有机统一</a:t>
            </a:r>
          </a:p>
        </p:txBody>
      </p:sp>
      <p:sp>
        <p:nvSpPr>
          <p:cNvPr id="3" name="内容占位符 2">
            <a:extLst>
              <a:ext uri="{FF2B5EF4-FFF2-40B4-BE49-F238E27FC236}">
                <a16:creationId xmlns:a16="http://schemas.microsoft.com/office/drawing/2014/main" id="{E4921667-067E-784A-801D-63D92F886757}"/>
              </a:ext>
            </a:extLst>
          </p:cNvPr>
          <p:cNvSpPr>
            <a:spLocks noGrp="1"/>
          </p:cNvSpPr>
          <p:nvPr>
            <p:ph idx="1"/>
          </p:nvPr>
        </p:nvSpPr>
        <p:spPr>
          <a:xfrm>
            <a:off x="484710" y="1860958"/>
            <a:ext cx="7975722" cy="4541023"/>
          </a:xfrm>
        </p:spPr>
        <p:txBody>
          <a:bodyPr/>
          <a:lstStyle/>
          <a:p>
            <a:r>
              <a:rPr kumimoji="1" lang="zh-CN" altLang="en-US" dirty="0"/>
              <a:t>人民安全：维护和保障人民群众的各项权利和合法利益，创建良好的生存发展环境。</a:t>
            </a:r>
            <a:endParaRPr kumimoji="1" lang="en-US" altLang="zh-CN" dirty="0"/>
          </a:p>
          <a:p>
            <a:r>
              <a:rPr kumimoji="1" lang="zh-CN" altLang="en-US" dirty="0"/>
              <a:t>政治安全：坚持党的领导和中国特色社会主义制度不动摇。</a:t>
            </a:r>
            <a:endParaRPr kumimoji="1" lang="en-US" altLang="zh-CN" dirty="0"/>
          </a:p>
          <a:p>
            <a:r>
              <a:rPr kumimoji="1" lang="zh-CN" altLang="en-US" dirty="0"/>
              <a:t>国家利益：指国际交流、外交层面，包括领土完整、国家主权和文化完整，经济利益、政治、文化、军事、金融、科技利益等。</a:t>
            </a:r>
            <a:endParaRPr kumimoji="1" lang="en-US" altLang="zh-CN" dirty="0"/>
          </a:p>
          <a:p>
            <a:r>
              <a:rPr kumimoji="1" lang="zh-CN" altLang="en-US" dirty="0"/>
              <a:t>坚持维护和塑造国家安全。</a:t>
            </a:r>
          </a:p>
        </p:txBody>
      </p:sp>
    </p:spTree>
    <p:extLst>
      <p:ext uri="{BB962C8B-B14F-4D97-AF65-F5344CB8AC3E}">
        <p14:creationId xmlns:p14="http://schemas.microsoft.com/office/powerpoint/2010/main" val="2075748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3697D-E87F-1241-9E49-FE054572CA68}"/>
              </a:ext>
            </a:extLst>
          </p:cNvPr>
          <p:cNvSpPr>
            <a:spLocks noGrp="1"/>
          </p:cNvSpPr>
          <p:nvPr>
            <p:ph type="title"/>
          </p:nvPr>
        </p:nvSpPr>
        <p:spPr/>
        <p:txBody>
          <a:bodyPr/>
          <a:lstStyle/>
          <a:p>
            <a:r>
              <a:rPr kumimoji="1" lang="zh-CN" altLang="en-US" sz="3200" dirty="0"/>
              <a:t>（二）维护重点领域国家安全</a:t>
            </a:r>
          </a:p>
        </p:txBody>
      </p:sp>
      <p:sp>
        <p:nvSpPr>
          <p:cNvPr id="3" name="内容占位符 2">
            <a:extLst>
              <a:ext uri="{FF2B5EF4-FFF2-40B4-BE49-F238E27FC236}">
                <a16:creationId xmlns:a16="http://schemas.microsoft.com/office/drawing/2014/main" id="{CA99D73F-370D-3549-8D70-B5F484D53051}"/>
              </a:ext>
            </a:extLst>
          </p:cNvPr>
          <p:cNvSpPr>
            <a:spLocks noGrp="1"/>
          </p:cNvSpPr>
          <p:nvPr>
            <p:ph idx="1"/>
          </p:nvPr>
        </p:nvSpPr>
        <p:spPr>
          <a:xfrm>
            <a:off x="484710" y="1550401"/>
            <a:ext cx="8047730" cy="4698005"/>
          </a:xfrm>
        </p:spPr>
        <p:txBody>
          <a:bodyPr>
            <a:normAutofit/>
          </a:bodyPr>
          <a:lstStyle/>
          <a:p>
            <a:r>
              <a:rPr kumimoji="1" lang="zh-CN" altLang="en-US" sz="2200" dirty="0"/>
              <a:t>政治安全：防范西化、分化、和平演变、颜色革命。</a:t>
            </a:r>
            <a:endParaRPr kumimoji="1" lang="en-US" altLang="zh-CN" sz="2200" dirty="0"/>
          </a:p>
          <a:p>
            <a:r>
              <a:rPr kumimoji="1" lang="zh-CN" altLang="en-US" sz="2200" dirty="0"/>
              <a:t>国土安全：加强边防、海防、空防，反对一切分裂势力、宗教极端势力、民族分裂势力、暴力恐怖势力，防范“藏独”“疆独”，挫败“台独”，维护香港、澳门稳定。</a:t>
            </a:r>
            <a:endParaRPr kumimoji="1" lang="en-US" altLang="zh-CN" sz="2200" dirty="0"/>
          </a:p>
          <a:p>
            <a:r>
              <a:rPr kumimoji="1" lang="zh-CN" altLang="en-US" sz="2200" dirty="0"/>
              <a:t>经济安全：社会主义经济制度不动摇，金融风险、资源安全。</a:t>
            </a:r>
            <a:endParaRPr kumimoji="1" lang="en-US" altLang="zh-CN" sz="2200" dirty="0"/>
          </a:p>
          <a:p>
            <a:r>
              <a:rPr kumimoji="1" lang="zh-CN" altLang="en-US" sz="2200" dirty="0"/>
              <a:t>社会安全：化解矛盾、反恐、公共安全、重大自然灾害和突发事件、生产安全、遏制重特大安全事故。</a:t>
            </a:r>
            <a:endParaRPr kumimoji="1" lang="en-US" altLang="zh-CN" sz="2200" dirty="0"/>
          </a:p>
          <a:p>
            <a:r>
              <a:rPr kumimoji="1" lang="zh-CN" altLang="en-US" sz="2200" dirty="0"/>
              <a:t>网络安全：最复杂的非传统领域，第四空间，涉及经济和社会运行，加强建设监管。</a:t>
            </a:r>
            <a:endParaRPr kumimoji="1" lang="en-US" altLang="zh-CN" sz="2200" dirty="0"/>
          </a:p>
          <a:p>
            <a:r>
              <a:rPr kumimoji="1" lang="zh-CN" altLang="en-US" sz="2200" dirty="0"/>
              <a:t>外部安全：中国公民、组织和机构在海外的安全和利益。</a:t>
            </a:r>
            <a:endParaRPr kumimoji="1" lang="en-US" altLang="zh-CN" sz="2200" dirty="0"/>
          </a:p>
          <a:p>
            <a:endParaRPr kumimoji="1" lang="en-US" altLang="zh-CN" dirty="0"/>
          </a:p>
          <a:p>
            <a:endParaRPr kumimoji="1" lang="zh-CN" altLang="en-US" dirty="0"/>
          </a:p>
        </p:txBody>
      </p:sp>
    </p:spTree>
    <p:extLst>
      <p:ext uri="{BB962C8B-B14F-4D97-AF65-F5344CB8AC3E}">
        <p14:creationId xmlns:p14="http://schemas.microsoft.com/office/powerpoint/2010/main" val="3654130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E75C4-7C14-4BB0-93CA-8BAE3379FA89}"/>
              </a:ext>
            </a:extLst>
          </p:cNvPr>
          <p:cNvSpPr>
            <a:spLocks noGrp="1"/>
          </p:cNvSpPr>
          <p:nvPr>
            <p:ph type="title"/>
          </p:nvPr>
        </p:nvSpPr>
        <p:spPr>
          <a:xfrm>
            <a:off x="520700" y="609594"/>
            <a:ext cx="7564192" cy="1097683"/>
          </a:xfrm>
        </p:spPr>
        <p:txBody>
          <a:bodyPr/>
          <a:lstStyle/>
          <a:p>
            <a:r>
              <a:rPr lang="zh-CN" altLang="en-US" sz="3600" dirty="0"/>
              <a:t>五、总结</a:t>
            </a:r>
          </a:p>
        </p:txBody>
      </p:sp>
      <p:sp>
        <p:nvSpPr>
          <p:cNvPr id="3" name="内容占位符 2">
            <a:extLst>
              <a:ext uri="{FF2B5EF4-FFF2-40B4-BE49-F238E27FC236}">
                <a16:creationId xmlns:a16="http://schemas.microsoft.com/office/drawing/2014/main" id="{F8EFB59A-5E0E-4C13-962C-75C5D4C293ED}"/>
              </a:ext>
            </a:extLst>
          </p:cNvPr>
          <p:cNvSpPr>
            <a:spLocks noGrp="1"/>
          </p:cNvSpPr>
          <p:nvPr>
            <p:ph idx="1"/>
          </p:nvPr>
        </p:nvSpPr>
        <p:spPr/>
        <p:txBody>
          <a:bodyPr/>
          <a:lstStyle/>
          <a:p>
            <a:r>
              <a:rPr lang="zh-CN" altLang="en-US" dirty="0"/>
              <a:t>社会建设：</a:t>
            </a:r>
            <a:r>
              <a:rPr lang="zh-CN" altLang="zh-CN" dirty="0"/>
              <a:t>提高保障和改善民生水平，加强和创新社会治理</a:t>
            </a:r>
            <a:r>
              <a:rPr lang="zh-CN" altLang="en-US" dirty="0"/>
              <a:t>。</a:t>
            </a:r>
            <a:endParaRPr lang="en-US" altLang="zh-CN" dirty="0"/>
          </a:p>
          <a:p>
            <a:r>
              <a:rPr lang="en-US" altLang="zh-CN" dirty="0"/>
              <a:t>       </a:t>
            </a:r>
            <a:r>
              <a:rPr lang="zh-CN" altLang="zh-CN" dirty="0"/>
              <a:t>为什么人的问题，是检验一个政党、一个政权性质的试金石。</a:t>
            </a:r>
            <a:endParaRPr lang="en-US" altLang="zh-CN" dirty="0"/>
          </a:p>
          <a:p>
            <a:r>
              <a:rPr lang="en-US" altLang="zh-CN" dirty="0"/>
              <a:t>      </a:t>
            </a:r>
            <a:r>
              <a:rPr lang="zh-CN" altLang="zh-CN" dirty="0"/>
              <a:t>必须始终把人民利益摆在至高无上的地位，让改革发展成果更多更公平惠及全体人民，朝着实现全体人民共同富裕不断迈进。</a:t>
            </a:r>
          </a:p>
          <a:p>
            <a:endParaRPr lang="zh-CN" altLang="en-US" dirty="0"/>
          </a:p>
        </p:txBody>
      </p:sp>
    </p:spTree>
    <p:extLst>
      <p:ext uri="{BB962C8B-B14F-4D97-AF65-F5344CB8AC3E}">
        <p14:creationId xmlns:p14="http://schemas.microsoft.com/office/powerpoint/2010/main" val="1133073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559C-C90B-EE49-A347-3C0EAC55D063}"/>
              </a:ext>
            </a:extLst>
          </p:cNvPr>
          <p:cNvSpPr>
            <a:spLocks noGrp="1"/>
          </p:cNvSpPr>
          <p:nvPr>
            <p:ph type="title"/>
          </p:nvPr>
        </p:nvSpPr>
        <p:spPr/>
        <p:txBody>
          <a:bodyPr/>
          <a:lstStyle/>
          <a:p>
            <a:r>
              <a:rPr kumimoji="1" lang="zh-CN" altLang="en-US" sz="3200" dirty="0"/>
              <a:t>（一）总体来看社会建设</a:t>
            </a:r>
          </a:p>
        </p:txBody>
      </p:sp>
      <p:sp>
        <p:nvSpPr>
          <p:cNvPr id="3" name="内容占位符 2">
            <a:extLst>
              <a:ext uri="{FF2B5EF4-FFF2-40B4-BE49-F238E27FC236}">
                <a16:creationId xmlns:a16="http://schemas.microsoft.com/office/drawing/2014/main" id="{4FD83343-1346-0C4F-906B-1CC264BFB48F}"/>
              </a:ext>
            </a:extLst>
          </p:cNvPr>
          <p:cNvSpPr>
            <a:spLocks noGrp="1"/>
          </p:cNvSpPr>
          <p:nvPr>
            <p:ph idx="1"/>
          </p:nvPr>
        </p:nvSpPr>
        <p:spPr/>
        <p:txBody>
          <a:bodyPr/>
          <a:lstStyle/>
          <a:p>
            <a:r>
              <a:rPr kumimoji="1" lang="zh-CN" altLang="en-US" dirty="0"/>
              <a:t>现状</a:t>
            </a:r>
            <a:endParaRPr kumimoji="1" lang="en-US" altLang="zh-CN" dirty="0"/>
          </a:p>
          <a:p>
            <a:r>
              <a:rPr kumimoji="1" lang="zh-CN" altLang="en-US" dirty="0"/>
              <a:t>目标</a:t>
            </a:r>
            <a:endParaRPr kumimoji="1" lang="en-US" altLang="zh-CN" dirty="0"/>
          </a:p>
          <a:p>
            <a:r>
              <a:rPr kumimoji="1" lang="zh-CN" altLang="en-US" dirty="0"/>
              <a:t>公平与效率</a:t>
            </a:r>
            <a:endParaRPr kumimoji="1" lang="en-US" altLang="zh-CN" dirty="0"/>
          </a:p>
          <a:p>
            <a:r>
              <a:rPr kumimoji="1" lang="zh-CN" altLang="en-US" dirty="0"/>
              <a:t>发展与安全</a:t>
            </a:r>
            <a:endParaRPr kumimoji="1" lang="en-US" altLang="zh-CN" dirty="0"/>
          </a:p>
          <a:p>
            <a:r>
              <a:rPr kumimoji="1" lang="zh-CN" altLang="en-US" dirty="0"/>
              <a:t>平等与正义</a:t>
            </a:r>
          </a:p>
        </p:txBody>
      </p:sp>
    </p:spTree>
    <p:extLst>
      <p:ext uri="{BB962C8B-B14F-4D97-AF65-F5344CB8AC3E}">
        <p14:creationId xmlns:p14="http://schemas.microsoft.com/office/powerpoint/2010/main" val="2755458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7D389-4BBF-46D4-B826-C02D66CBA246}"/>
              </a:ext>
            </a:extLst>
          </p:cNvPr>
          <p:cNvSpPr>
            <a:spLocks noGrp="1"/>
          </p:cNvSpPr>
          <p:nvPr>
            <p:ph type="title"/>
          </p:nvPr>
        </p:nvSpPr>
        <p:spPr/>
        <p:txBody>
          <a:bodyPr/>
          <a:lstStyle/>
          <a:p>
            <a:r>
              <a:rPr lang="zh-CN" altLang="en-US" sz="3200" dirty="0"/>
              <a:t>（二）七个方面的现状与目标</a:t>
            </a:r>
          </a:p>
        </p:txBody>
      </p:sp>
      <p:sp>
        <p:nvSpPr>
          <p:cNvPr id="3" name="内容占位符 2">
            <a:extLst>
              <a:ext uri="{FF2B5EF4-FFF2-40B4-BE49-F238E27FC236}">
                <a16:creationId xmlns:a16="http://schemas.microsoft.com/office/drawing/2014/main" id="{5632BB95-141F-4BE9-9DB7-F5AD7D0247BD}"/>
              </a:ext>
            </a:extLst>
          </p:cNvPr>
          <p:cNvSpPr>
            <a:spLocks noGrp="1"/>
          </p:cNvSpPr>
          <p:nvPr>
            <p:ph idx="1"/>
          </p:nvPr>
        </p:nvSpPr>
        <p:spPr/>
        <p:txBody>
          <a:bodyPr/>
          <a:lstStyle/>
          <a:p>
            <a:r>
              <a:rPr lang="zh-CN" altLang="en-US" dirty="0"/>
              <a:t>优先发展教育</a:t>
            </a:r>
            <a:endParaRPr lang="en-US" altLang="zh-CN" dirty="0"/>
          </a:p>
          <a:p>
            <a:r>
              <a:rPr lang="zh-CN" altLang="zh-CN" dirty="0"/>
              <a:t>提高就业质量和人民收入水平</a:t>
            </a:r>
            <a:endParaRPr lang="en-US" altLang="zh-CN" dirty="0"/>
          </a:p>
          <a:p>
            <a:r>
              <a:rPr lang="zh-CN" altLang="zh-CN" dirty="0"/>
              <a:t>加强社会保障体系建设</a:t>
            </a:r>
            <a:endParaRPr lang="en-US" altLang="zh-CN" dirty="0"/>
          </a:p>
          <a:p>
            <a:r>
              <a:rPr lang="zh-CN" altLang="zh-CN" dirty="0"/>
              <a:t>坚决打赢脱贫攻坚战</a:t>
            </a:r>
            <a:endParaRPr lang="en-US" altLang="zh-CN" dirty="0"/>
          </a:p>
          <a:p>
            <a:r>
              <a:rPr lang="zh-CN" altLang="zh-CN" dirty="0"/>
              <a:t>实施健康中国战略</a:t>
            </a:r>
            <a:endParaRPr lang="en-US" altLang="zh-CN" dirty="0"/>
          </a:p>
          <a:p>
            <a:r>
              <a:rPr lang="zh-CN" altLang="zh-CN" dirty="0"/>
              <a:t>打造共建共治共享的社会治理格局</a:t>
            </a:r>
            <a:endParaRPr lang="en-US" altLang="zh-CN" dirty="0"/>
          </a:p>
          <a:p>
            <a:r>
              <a:rPr lang="zh-CN" altLang="zh-CN" dirty="0"/>
              <a:t>有效维护国家安全</a:t>
            </a:r>
            <a:endParaRPr lang="zh-CN" altLang="en-US" dirty="0"/>
          </a:p>
          <a:p>
            <a:endParaRPr lang="zh-CN" altLang="en-US" dirty="0"/>
          </a:p>
        </p:txBody>
      </p:sp>
    </p:spTree>
    <p:extLst>
      <p:ext uri="{BB962C8B-B14F-4D97-AF65-F5344CB8AC3E}">
        <p14:creationId xmlns:p14="http://schemas.microsoft.com/office/powerpoint/2010/main" val="3305547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4CB31-5924-A646-BD30-AA19CE867B56}"/>
              </a:ext>
            </a:extLst>
          </p:cNvPr>
          <p:cNvSpPr>
            <a:spLocks noGrp="1"/>
          </p:cNvSpPr>
          <p:nvPr>
            <p:ph type="title"/>
          </p:nvPr>
        </p:nvSpPr>
        <p:spPr/>
        <p:txBody>
          <a:bodyPr/>
          <a:lstStyle/>
          <a:p>
            <a:r>
              <a:rPr kumimoji="1" lang="zh-CN" altLang="en-US" sz="3200" dirty="0"/>
              <a:t>（三）每个方面都是系统工程</a:t>
            </a:r>
          </a:p>
        </p:txBody>
      </p:sp>
      <p:sp>
        <p:nvSpPr>
          <p:cNvPr id="3" name="内容占位符 2">
            <a:extLst>
              <a:ext uri="{FF2B5EF4-FFF2-40B4-BE49-F238E27FC236}">
                <a16:creationId xmlns:a16="http://schemas.microsoft.com/office/drawing/2014/main" id="{DD9BEB55-9272-034C-9975-AA4DBF554DC8}"/>
              </a:ext>
            </a:extLst>
          </p:cNvPr>
          <p:cNvSpPr>
            <a:spLocks noGrp="1"/>
          </p:cNvSpPr>
          <p:nvPr>
            <p:ph idx="1"/>
          </p:nvPr>
        </p:nvSpPr>
        <p:spPr>
          <a:xfrm>
            <a:off x="484710" y="1550401"/>
            <a:ext cx="7975722" cy="4698006"/>
          </a:xfrm>
        </p:spPr>
        <p:txBody>
          <a:bodyPr>
            <a:normAutofit/>
          </a:bodyPr>
          <a:lstStyle/>
          <a:p>
            <a:r>
              <a:rPr kumimoji="1" lang="zh-CN" altLang="en-US" sz="2200" dirty="0"/>
              <a:t>首先看到，建国</a:t>
            </a:r>
            <a:r>
              <a:rPr kumimoji="1" lang="en-US" altLang="zh-CN" sz="2200" dirty="0"/>
              <a:t>71</a:t>
            </a:r>
            <a:r>
              <a:rPr kumimoji="1" lang="zh-CN" altLang="en-US" sz="2200" dirty="0"/>
              <a:t>周年，改革开放</a:t>
            </a:r>
            <a:r>
              <a:rPr kumimoji="1" lang="en-US" altLang="zh-CN" sz="2200" dirty="0"/>
              <a:t>42</a:t>
            </a:r>
            <a:r>
              <a:rPr kumimoji="1" lang="zh-CN" altLang="en-US" sz="2200" dirty="0"/>
              <a:t>年，在各个领域实现了“天</a:t>
            </a:r>
            <a:r>
              <a:rPr kumimoji="1" lang="en-US" altLang="zh-CN" sz="2200" dirty="0"/>
              <a:t>-</a:t>
            </a:r>
            <a:r>
              <a:rPr kumimoji="1" lang="zh-CN" altLang="en-US" sz="2200" dirty="0"/>
              <a:t>地”的变化。</a:t>
            </a:r>
            <a:endParaRPr kumimoji="1" lang="en-US" altLang="zh-CN" sz="2200" dirty="0"/>
          </a:p>
          <a:p>
            <a:r>
              <a:rPr kumimoji="1" lang="zh-CN" altLang="en-US" sz="2200" dirty="0"/>
              <a:t>建国初期，还有局部战争，</a:t>
            </a:r>
            <a:r>
              <a:rPr kumimoji="1" lang="en-US" altLang="zh-CN" sz="2200" dirty="0"/>
              <a:t>3</a:t>
            </a:r>
            <a:r>
              <a:rPr kumimoji="1" lang="zh-CN" altLang="en-US" sz="2200" dirty="0"/>
              <a:t>年左右时间，肃清国民党潜伏下来的特务和地下组织。就像香港回归后，英国留下的特务，美国建立的“远东情报站”。</a:t>
            </a:r>
            <a:endParaRPr kumimoji="1" lang="en-US" altLang="zh-CN" sz="2200" dirty="0"/>
          </a:p>
          <a:p>
            <a:r>
              <a:rPr kumimoji="1" lang="zh-CN" altLang="en-US" sz="2200" dirty="0"/>
              <a:t>中等收入国家、第二大经济体，党的领导人民的奋斗。</a:t>
            </a:r>
            <a:endParaRPr kumimoji="1" lang="en-US" altLang="zh-CN" sz="2200" dirty="0"/>
          </a:p>
          <a:p>
            <a:r>
              <a:rPr kumimoji="1" lang="zh-CN" altLang="en-US" sz="2200" dirty="0"/>
              <a:t>教育、医疗、住房等，每个领域里面各种问题有待解决。</a:t>
            </a:r>
            <a:endParaRPr kumimoji="1" lang="en-US" altLang="zh-CN" sz="2200" dirty="0"/>
          </a:p>
          <a:p>
            <a:r>
              <a:rPr kumimoji="1" lang="zh-CN" altLang="en-US" sz="2200" dirty="0"/>
              <a:t>改革进入深水区，中等收入陷阱：增长持续性、贫富差距、贪污腐败、环境问题、社会动荡。</a:t>
            </a:r>
            <a:endParaRPr kumimoji="1" lang="en-US" altLang="zh-CN" sz="2200" dirty="0"/>
          </a:p>
          <a:p>
            <a:r>
              <a:rPr kumimoji="1" lang="zh-CN" altLang="en-US" sz="2200" dirty="0"/>
              <a:t>需要顶层设计、制度设计、科学理性周全的设计。</a:t>
            </a:r>
            <a:endParaRPr kumimoji="1" lang="en-US" altLang="zh-CN" sz="2200" dirty="0"/>
          </a:p>
          <a:p>
            <a:endParaRPr kumimoji="1" lang="zh-CN" altLang="en-US" sz="2200" dirty="0"/>
          </a:p>
        </p:txBody>
      </p:sp>
    </p:spTree>
    <p:extLst>
      <p:ext uri="{BB962C8B-B14F-4D97-AF65-F5344CB8AC3E}">
        <p14:creationId xmlns:p14="http://schemas.microsoft.com/office/powerpoint/2010/main" val="314360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0FCD7-C08D-BF41-A989-43D7D4085025}"/>
              </a:ext>
            </a:extLst>
          </p:cNvPr>
          <p:cNvSpPr>
            <a:spLocks noGrp="1"/>
          </p:cNvSpPr>
          <p:nvPr>
            <p:ph type="title"/>
          </p:nvPr>
        </p:nvSpPr>
        <p:spPr/>
        <p:txBody>
          <a:bodyPr/>
          <a:lstStyle/>
          <a:p>
            <a:r>
              <a:rPr lang="en-US" altLang="zh-CN" sz="3200" dirty="0"/>
              <a:t>3.</a:t>
            </a:r>
            <a:r>
              <a:rPr lang="zh-CN" altLang="en-US" sz="3200" dirty="0"/>
              <a:t>促进社会公平正义的理论</a:t>
            </a:r>
            <a:endParaRPr kumimoji="1" lang="zh-CN" altLang="en-US" sz="3200" dirty="0"/>
          </a:p>
        </p:txBody>
      </p:sp>
      <p:sp>
        <p:nvSpPr>
          <p:cNvPr id="3" name="内容占位符 2">
            <a:extLst>
              <a:ext uri="{FF2B5EF4-FFF2-40B4-BE49-F238E27FC236}">
                <a16:creationId xmlns:a16="http://schemas.microsoft.com/office/drawing/2014/main" id="{677B555E-D3AB-8D45-BFA6-2FE3002843E8}"/>
              </a:ext>
            </a:extLst>
          </p:cNvPr>
          <p:cNvSpPr>
            <a:spLocks noGrp="1"/>
          </p:cNvSpPr>
          <p:nvPr>
            <p:ph idx="1"/>
          </p:nvPr>
        </p:nvSpPr>
        <p:spPr/>
        <p:txBody>
          <a:bodyPr/>
          <a:lstStyle/>
          <a:p>
            <a:r>
              <a:rPr kumimoji="1" lang="zh-CN" altLang="en-US" dirty="0"/>
              <a:t>社会公平正义的核心是权力公平、机会公平、规则公平，权力公平是基础，机会公平是前提，规则公平是保障。</a:t>
            </a:r>
            <a:endParaRPr kumimoji="1" lang="en-US" altLang="zh-CN" dirty="0"/>
          </a:p>
          <a:p>
            <a:r>
              <a:rPr kumimoji="1" lang="zh-CN" altLang="en-US" dirty="0"/>
              <a:t>公平是公正平等、不偏向、不偏袒。</a:t>
            </a:r>
            <a:endParaRPr kumimoji="1" lang="en-US" altLang="zh-CN" dirty="0"/>
          </a:p>
          <a:p>
            <a:r>
              <a:rPr kumimoji="1" lang="zh-CN" altLang="en-US" dirty="0"/>
              <a:t>什么是正义？</a:t>
            </a:r>
            <a:endParaRPr kumimoji="1" lang="en-US" altLang="zh-CN" dirty="0"/>
          </a:p>
          <a:p>
            <a:pPr marL="0" indent="0">
              <a:buNone/>
            </a:pPr>
            <a:r>
              <a:rPr kumimoji="1" lang="en-US" altLang="zh-CN" dirty="0"/>
              <a:t>19</a:t>
            </a:r>
            <a:r>
              <a:rPr kumimoji="1" lang="zh-CN" altLang="en-US" dirty="0"/>
              <a:t>世纪观点：使最大多数人获得最大幸福就是正义。</a:t>
            </a:r>
            <a:endParaRPr kumimoji="1" lang="en-US" altLang="zh-CN" dirty="0"/>
          </a:p>
          <a:p>
            <a:pPr marL="0" indent="0">
              <a:buNone/>
            </a:pPr>
            <a:r>
              <a:rPr kumimoji="1" lang="en-US" altLang="zh-CN" dirty="0"/>
              <a:t>20</a:t>
            </a:r>
            <a:r>
              <a:rPr kumimoji="1" lang="zh-CN" altLang="en-US" dirty="0"/>
              <a:t>世纪罗尔斯的</a:t>
            </a:r>
            <a:r>
              <a:rPr kumimoji="1" lang="en-US" altLang="zh-CN" dirty="0"/>
              <a:t>《</a:t>
            </a:r>
            <a:r>
              <a:rPr kumimoji="1" lang="zh-CN" altLang="en-US" dirty="0"/>
              <a:t>正义论</a:t>
            </a:r>
            <a:r>
              <a:rPr kumimoji="1" lang="en-US" altLang="zh-CN" dirty="0"/>
              <a:t>》</a:t>
            </a:r>
            <a:r>
              <a:rPr kumimoji="1" lang="zh-CN" altLang="en-US" dirty="0"/>
              <a:t>补充：除了两个“最大”之外，社会还要为最不幸者谋求最大幸福。（正义第一原则、第二原则）</a:t>
            </a:r>
          </a:p>
        </p:txBody>
      </p:sp>
    </p:spTree>
    <p:extLst>
      <p:ext uri="{BB962C8B-B14F-4D97-AF65-F5344CB8AC3E}">
        <p14:creationId xmlns:p14="http://schemas.microsoft.com/office/powerpoint/2010/main" val="4094496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2786AF-FC07-B040-B645-BB561079B09D}"/>
              </a:ext>
            </a:extLst>
          </p:cNvPr>
          <p:cNvSpPr>
            <a:spLocks noGrp="1"/>
          </p:cNvSpPr>
          <p:nvPr>
            <p:ph idx="1"/>
          </p:nvPr>
        </p:nvSpPr>
        <p:spPr>
          <a:xfrm>
            <a:off x="484710" y="1196753"/>
            <a:ext cx="7564192" cy="5051654"/>
          </a:xfrm>
        </p:spPr>
        <p:txBody>
          <a:bodyPr>
            <a:normAutofit/>
          </a:bodyPr>
          <a:lstStyle/>
          <a:p>
            <a:r>
              <a:rPr kumimoji="1" lang="en-US" altLang="zh-CN" sz="2200" dirty="0"/>
              <a:t>960</a:t>
            </a:r>
            <a:r>
              <a:rPr kumimoji="1" lang="zh-CN" altLang="en-US" sz="2200" dirty="0"/>
              <a:t>万平方公里、</a:t>
            </a:r>
            <a:r>
              <a:rPr kumimoji="1" lang="en-US" altLang="zh-CN" sz="2200" dirty="0"/>
              <a:t>14</a:t>
            </a:r>
            <a:r>
              <a:rPr kumimoji="1" lang="zh-CN" altLang="en-US" sz="2200" dirty="0"/>
              <a:t>亿人口、“一个国家四个世界”的不平衡、世界上邻国最多的国家（</a:t>
            </a:r>
            <a:r>
              <a:rPr kumimoji="1" lang="en-US" altLang="zh-CN" sz="2200" dirty="0"/>
              <a:t>14</a:t>
            </a:r>
            <a:r>
              <a:rPr kumimoji="1" lang="zh-CN" altLang="en-US" sz="2200" dirty="0"/>
              <a:t>个陆上、</a:t>
            </a:r>
            <a:r>
              <a:rPr kumimoji="1" lang="en-US" altLang="zh-CN" sz="2200" dirty="0"/>
              <a:t>6</a:t>
            </a:r>
            <a:r>
              <a:rPr kumimoji="1" lang="zh-CN" altLang="en-US" sz="2200" dirty="0"/>
              <a:t>个海上）、意识形态之争、“一国两制”等国内外复杂形势和问题。</a:t>
            </a:r>
            <a:endParaRPr kumimoji="1" lang="en-US" altLang="zh-CN" sz="2200" dirty="0"/>
          </a:p>
          <a:p>
            <a:r>
              <a:rPr kumimoji="1" lang="zh-CN" altLang="en-US" sz="2200" dirty="0"/>
              <a:t>在此基础之上，管理好、治理好，使国家平稳发展、熨平经济金融周期波动，难度太大了。</a:t>
            </a:r>
            <a:endParaRPr kumimoji="1" lang="en-US" altLang="zh-CN" sz="2200" dirty="0"/>
          </a:p>
          <a:p>
            <a:r>
              <a:rPr kumimoji="1" lang="zh-CN" altLang="en-US" sz="2200" dirty="0"/>
              <a:t>疫情常态化下，中国的经济等各项事业的迅速恢复、重启，根本上是制度优势的最佳体现。</a:t>
            </a:r>
            <a:endParaRPr kumimoji="1" lang="en-US" altLang="zh-CN" sz="2200" dirty="0"/>
          </a:p>
          <a:p>
            <a:r>
              <a:rPr kumimoji="1" lang="zh-CN" altLang="en-US" sz="2200" dirty="0"/>
              <a:t>我们要为中国共产党和我们走过的道路点赞！</a:t>
            </a:r>
            <a:endParaRPr kumimoji="1" lang="en-US" altLang="zh-CN" sz="2200" dirty="0"/>
          </a:p>
          <a:p>
            <a:r>
              <a:rPr kumimoji="1" lang="zh-CN" altLang="en-US" sz="2200" dirty="0"/>
              <a:t>未来，按照总书记十九大报告指明的目标，从文化建设、社会建设的各个领域发力、创新、奋斗！</a:t>
            </a:r>
            <a:endParaRPr kumimoji="1" lang="en-US" altLang="zh-CN" sz="2200" dirty="0"/>
          </a:p>
          <a:p>
            <a:r>
              <a:rPr kumimoji="1" lang="zh-CN" altLang="en-US" sz="2200" dirty="0"/>
              <a:t>我们共同做出应有的贡献！</a:t>
            </a:r>
          </a:p>
        </p:txBody>
      </p:sp>
    </p:spTree>
    <p:extLst>
      <p:ext uri="{BB962C8B-B14F-4D97-AF65-F5344CB8AC3E}">
        <p14:creationId xmlns:p14="http://schemas.microsoft.com/office/powerpoint/2010/main" val="3484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561D3-08E6-6D43-9D5E-F0D0D0C07A20}"/>
              </a:ext>
            </a:extLst>
          </p:cNvPr>
          <p:cNvSpPr>
            <a:spLocks noGrp="1"/>
          </p:cNvSpPr>
          <p:nvPr>
            <p:ph type="title"/>
          </p:nvPr>
        </p:nvSpPr>
        <p:spPr/>
        <p:txBody>
          <a:bodyPr/>
          <a:lstStyle/>
          <a:p>
            <a:r>
              <a:rPr lang="en-US" altLang="zh-CN" sz="3200" dirty="0"/>
              <a:t>4.</a:t>
            </a:r>
            <a:r>
              <a:rPr lang="zh-CN" altLang="en-US" sz="3200" dirty="0"/>
              <a:t>精准扶贫的理论</a:t>
            </a:r>
            <a:endParaRPr kumimoji="1" lang="zh-CN" altLang="en-US" sz="3200" dirty="0"/>
          </a:p>
        </p:txBody>
      </p:sp>
      <p:sp>
        <p:nvSpPr>
          <p:cNvPr id="3" name="内容占位符 2">
            <a:extLst>
              <a:ext uri="{FF2B5EF4-FFF2-40B4-BE49-F238E27FC236}">
                <a16:creationId xmlns:a16="http://schemas.microsoft.com/office/drawing/2014/main" id="{3C27BCFB-3811-7344-A4D1-AB84C6ED03AF}"/>
              </a:ext>
            </a:extLst>
          </p:cNvPr>
          <p:cNvSpPr>
            <a:spLocks noGrp="1"/>
          </p:cNvSpPr>
          <p:nvPr>
            <p:ph idx="1"/>
          </p:nvPr>
        </p:nvSpPr>
        <p:spPr>
          <a:xfrm>
            <a:off x="484710" y="1700808"/>
            <a:ext cx="7564192" cy="4541023"/>
          </a:xfrm>
        </p:spPr>
        <p:txBody>
          <a:bodyPr/>
          <a:lstStyle/>
          <a:p>
            <a:r>
              <a:rPr kumimoji="1" lang="zh-CN" altLang="en-US" dirty="0"/>
              <a:t>共同富裕是社会主义本质要求</a:t>
            </a:r>
            <a:endParaRPr kumimoji="1" lang="en-US" altLang="zh-CN" dirty="0"/>
          </a:p>
          <a:p>
            <a:r>
              <a:rPr kumimoji="1" lang="zh-CN" altLang="en-US" dirty="0"/>
              <a:t>全部人口的脱贫是</a:t>
            </a:r>
            <a:r>
              <a:rPr kumimoji="1" lang="en-US" altLang="zh-CN" dirty="0"/>
              <a:t>2020</a:t>
            </a:r>
            <a:r>
              <a:rPr kumimoji="1" lang="zh-CN" altLang="en-US" dirty="0"/>
              <a:t>年全面建成小康社会的指标。</a:t>
            </a:r>
            <a:endParaRPr kumimoji="1" lang="en-US" altLang="zh-CN" dirty="0"/>
          </a:p>
          <a:p>
            <a:pPr marL="0" indent="0">
              <a:buNone/>
            </a:pPr>
            <a:r>
              <a:rPr kumimoji="1" lang="zh-CN" altLang="en-US" dirty="0"/>
              <a:t>     所以，扶贫要精准，脱贫要有效。</a:t>
            </a:r>
            <a:endParaRPr kumimoji="1" lang="en-US" altLang="zh-CN" dirty="0"/>
          </a:p>
          <a:p>
            <a:r>
              <a:rPr kumimoji="1" lang="en-US" altLang="zh-CN" dirty="0"/>
              <a:t>2020</a:t>
            </a:r>
            <a:r>
              <a:rPr kumimoji="1" lang="zh-CN" altLang="en-US" dirty="0"/>
              <a:t>、</a:t>
            </a:r>
            <a:r>
              <a:rPr kumimoji="1" lang="en-US" altLang="zh-CN" dirty="0"/>
              <a:t>2035</a:t>
            </a:r>
            <a:r>
              <a:rPr kumimoji="1" lang="zh-CN" altLang="en-US" dirty="0"/>
              <a:t>、</a:t>
            </a:r>
            <a:r>
              <a:rPr kumimoji="1" lang="en-US" altLang="zh-CN" dirty="0"/>
              <a:t>2050</a:t>
            </a:r>
            <a:r>
              <a:rPr kumimoji="1" lang="zh-CN" altLang="en-US" dirty="0"/>
              <a:t>的目标才能逐步实现。</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94015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B7EAA-702E-5C42-B977-0B6D9D2E6DF6}"/>
              </a:ext>
            </a:extLst>
          </p:cNvPr>
          <p:cNvSpPr>
            <a:spLocks noGrp="1"/>
          </p:cNvSpPr>
          <p:nvPr>
            <p:ph type="title"/>
          </p:nvPr>
        </p:nvSpPr>
        <p:spPr/>
        <p:txBody>
          <a:bodyPr/>
          <a:lstStyle/>
          <a:p>
            <a:r>
              <a:rPr lang="en-US" altLang="zh-CN" sz="3200" dirty="0"/>
              <a:t>5.</a:t>
            </a:r>
            <a:r>
              <a:rPr lang="zh-CN" altLang="en-US" sz="3200" dirty="0"/>
              <a:t>加强和创新社会治理的理论</a:t>
            </a:r>
            <a:endParaRPr kumimoji="1" lang="zh-CN" altLang="en-US" sz="3200" dirty="0"/>
          </a:p>
        </p:txBody>
      </p:sp>
      <p:sp>
        <p:nvSpPr>
          <p:cNvPr id="3" name="内容占位符 2">
            <a:extLst>
              <a:ext uri="{FF2B5EF4-FFF2-40B4-BE49-F238E27FC236}">
                <a16:creationId xmlns:a16="http://schemas.microsoft.com/office/drawing/2014/main" id="{A266A2A4-691E-CB4D-A9AF-547151F313BF}"/>
              </a:ext>
            </a:extLst>
          </p:cNvPr>
          <p:cNvSpPr>
            <a:spLocks noGrp="1"/>
          </p:cNvSpPr>
          <p:nvPr>
            <p:ph idx="1"/>
          </p:nvPr>
        </p:nvSpPr>
        <p:spPr>
          <a:xfrm>
            <a:off x="484710" y="1707383"/>
            <a:ext cx="7903714" cy="4541023"/>
          </a:xfrm>
        </p:spPr>
        <p:txBody>
          <a:bodyPr/>
          <a:lstStyle/>
          <a:p>
            <a:r>
              <a:rPr kumimoji="1" lang="zh-CN" altLang="en-US" dirty="0"/>
              <a:t>从管理到治理：</a:t>
            </a:r>
            <a:endParaRPr kumimoji="1" lang="en-US" altLang="zh-CN" dirty="0"/>
          </a:p>
          <a:p>
            <a:r>
              <a:rPr kumimoji="1" lang="zh-CN" altLang="en-US" dirty="0"/>
              <a:t>主体：从单一政府到多元利益相关者参与</a:t>
            </a:r>
            <a:endParaRPr kumimoji="1" lang="en-US" altLang="zh-CN" dirty="0"/>
          </a:p>
          <a:p>
            <a:r>
              <a:rPr kumimoji="1" lang="zh-CN" altLang="en-US" dirty="0"/>
              <a:t>方式：从简单行政命令到多元民主协商</a:t>
            </a:r>
            <a:endParaRPr kumimoji="1" lang="en-US" altLang="zh-CN" dirty="0"/>
          </a:p>
          <a:p>
            <a:r>
              <a:rPr kumimoji="1" lang="zh-CN" altLang="en-US" dirty="0"/>
              <a:t>相关法律法规、体制机制跟进</a:t>
            </a:r>
            <a:endParaRPr kumimoji="1" lang="en-US" altLang="zh-CN" dirty="0"/>
          </a:p>
          <a:p>
            <a:r>
              <a:rPr kumimoji="1" lang="zh-CN" altLang="en-US" dirty="0"/>
              <a:t>达到共建、共治、共享的效果，凝聚和激发社会力量，解决社会问题和矛盾。</a:t>
            </a:r>
            <a:endParaRPr kumimoji="1" lang="en-US" altLang="zh-CN" dirty="0"/>
          </a:p>
          <a:p>
            <a:r>
              <a:rPr kumimoji="1" lang="zh-CN" altLang="en-US" dirty="0"/>
              <a:t>比如，课堂管理和学校管理，从命令到形成各方参与的沟通制度。</a:t>
            </a:r>
          </a:p>
        </p:txBody>
      </p:sp>
    </p:spTree>
    <p:extLst>
      <p:ext uri="{BB962C8B-B14F-4D97-AF65-F5344CB8AC3E}">
        <p14:creationId xmlns:p14="http://schemas.microsoft.com/office/powerpoint/2010/main" val="21086339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7246</Words>
  <Application>Microsoft Office PowerPoint</Application>
  <PresentationFormat>全屏显示(4:3)</PresentationFormat>
  <Paragraphs>441</Paragraphs>
  <Slides>70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70</vt:i4>
      </vt:variant>
    </vt:vector>
  </HeadingPairs>
  <TitlesOfParts>
    <vt:vector size="77" baseType="lpstr">
      <vt:lpstr>等线</vt:lpstr>
      <vt:lpstr>等线 Light</vt:lpstr>
      <vt:lpstr>华文楷体</vt:lpstr>
      <vt:lpstr>宋体</vt:lpstr>
      <vt:lpstr>Arial</vt:lpstr>
      <vt:lpstr>Wingdings 3</vt:lpstr>
      <vt:lpstr>Office 主题​​</vt:lpstr>
      <vt:lpstr>社会</vt:lpstr>
      <vt:lpstr>引言：什么是社会</vt:lpstr>
      <vt:lpstr>一、我国社会主义社会建设理论与制度现状</vt:lpstr>
      <vt:lpstr>(一)中国特色社会主义社会建设理论</vt:lpstr>
      <vt:lpstr>1.建设社会文明、促进社会和谐的理论</vt:lpstr>
      <vt:lpstr>2.在发展中保障和改善民生的理论</vt:lpstr>
      <vt:lpstr>3.促进社会公平正义的理论</vt:lpstr>
      <vt:lpstr>4.精准扶贫的理论</vt:lpstr>
      <vt:lpstr>5.加强和创新社会治理的理论</vt:lpstr>
      <vt:lpstr>6.坚持总体国家安全观的理论</vt:lpstr>
      <vt:lpstr>（二）中国特色社会主义社会制度现状</vt:lpstr>
      <vt:lpstr>PowerPoint 演示文稿</vt:lpstr>
      <vt:lpstr>1. 教育制度</vt:lpstr>
      <vt:lpstr>为什么各个教育阶段都有思想政治课？  新时代高校思政课的根本依循</vt:lpstr>
      <vt:lpstr>PowerPoint 演示文稿</vt:lpstr>
      <vt:lpstr>PowerPoint 演示文稿</vt:lpstr>
      <vt:lpstr>庞大的教育体系</vt:lpstr>
      <vt:lpstr>PowerPoint 演示文稿</vt:lpstr>
      <vt:lpstr>PowerPoint 演示文稿</vt:lpstr>
      <vt:lpstr>3. 医疗制度</vt:lpstr>
      <vt:lpstr>PowerPoint 演示文稿</vt:lpstr>
      <vt:lpstr>PowerPoint 演示文稿</vt:lpstr>
      <vt:lpstr>4. 社会保障体系</vt:lpstr>
      <vt:lpstr>5. 社会治理制度</vt:lpstr>
      <vt:lpstr>二、在发展中保障和改善民生</vt:lpstr>
      <vt:lpstr>增进人民福祉是发展的根本目的</vt:lpstr>
      <vt:lpstr>效率与公平</vt:lpstr>
      <vt:lpstr>在发展中保障和改善民生                                 ——人民福祉 </vt:lpstr>
      <vt:lpstr>在发展中保障和改善民生                                 ——现实利益</vt:lpstr>
      <vt:lpstr>《十九大报告》是今后的发展目标</vt:lpstr>
      <vt:lpstr>（一）优先发展教育事业</vt:lpstr>
      <vt:lpstr>PowerPoint 演示文稿</vt:lpstr>
      <vt:lpstr>（二）提高就业质量和人民收入水平</vt:lpstr>
      <vt:lpstr>（二）提高就业质量和人民收入水平</vt:lpstr>
      <vt:lpstr>职业规划</vt:lpstr>
      <vt:lpstr>（三）加强社会保障体系建设</vt:lpstr>
      <vt:lpstr>PowerPoint 演示文稿</vt:lpstr>
      <vt:lpstr>PowerPoint 演示文稿</vt:lpstr>
      <vt:lpstr>社会保险</vt:lpstr>
      <vt:lpstr>社会救助</vt:lpstr>
      <vt:lpstr>优抚安置</vt:lpstr>
      <vt:lpstr>慈善事业</vt:lpstr>
      <vt:lpstr>补充商业保障</vt:lpstr>
      <vt:lpstr>不断促进社会公平正义</vt:lpstr>
      <vt:lpstr>全面建成多层次社会保障体系</vt:lpstr>
      <vt:lpstr>（四）坚决打赢脱贫攻坚战</vt:lpstr>
      <vt:lpstr>坚决打赢脱贫攻坚战</vt:lpstr>
      <vt:lpstr>坚决打赢脱贫攻坚战</vt:lpstr>
      <vt:lpstr>（五）实施健康中国战略</vt:lpstr>
      <vt:lpstr>PowerPoint 演示文稿</vt:lpstr>
      <vt:lpstr>实施健康中国战略</vt:lpstr>
      <vt:lpstr>三、加强和创新社会治理</vt:lpstr>
      <vt:lpstr>（一）推进社会治理现代化</vt:lpstr>
      <vt:lpstr>PowerPoint 演示文稿</vt:lpstr>
      <vt:lpstr>（二）打造共建共治共享的社会治理格局</vt:lpstr>
      <vt:lpstr>PowerPoint 演示文稿</vt:lpstr>
      <vt:lpstr>（二）打造共建共治共享的社会治理格局</vt:lpstr>
      <vt:lpstr>PowerPoint 演示文稿</vt:lpstr>
      <vt:lpstr>四、坚持总体国家安全观</vt:lpstr>
      <vt:lpstr>PowerPoint 演示文稿</vt:lpstr>
      <vt:lpstr>PowerPoint 演示文稿</vt:lpstr>
      <vt:lpstr>有效维护国家安全</vt:lpstr>
      <vt:lpstr>（一）坚持总体国家安全观的重要意义和丰富内涵</vt:lpstr>
      <vt:lpstr>坚持人民安全、政治安全、国家利益至上的有机统一</vt:lpstr>
      <vt:lpstr>（二）维护重点领域国家安全</vt:lpstr>
      <vt:lpstr>五、总结</vt:lpstr>
      <vt:lpstr>（一）总体来看社会建设</vt:lpstr>
      <vt:lpstr>（二）七个方面的现状与目标</vt:lpstr>
      <vt:lpstr>（三）每个方面都是系统工程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中国特色社会主义社会建设</dc:title>
  <dc:creator>黄瑶</dc:creator>
  <cp:lastModifiedBy>Wsp</cp:lastModifiedBy>
  <cp:revision>14</cp:revision>
  <dcterms:created xsi:type="dcterms:W3CDTF">2020-11-30T04:06:31Z</dcterms:created>
  <dcterms:modified xsi:type="dcterms:W3CDTF">2021-01-05T04:12:10Z</dcterms:modified>
</cp:coreProperties>
</file>