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20" r:id="rId2"/>
    <p:sldId id="260" r:id="rId3"/>
    <p:sldId id="518" r:id="rId4"/>
    <p:sldId id="511" r:id="rId5"/>
    <p:sldId id="406" r:id="rId6"/>
    <p:sldId id="529" r:id="rId7"/>
    <p:sldId id="446"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8068" autoAdjust="0"/>
  </p:normalViewPr>
  <p:slideViewPr>
    <p:cSldViewPr snapToGrid="0">
      <p:cViewPr varScale="1">
        <p:scale>
          <a:sx n="112" d="100"/>
          <a:sy n="112"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1AC7B-EDC7-45A9-91AD-A6BA0E97BFC3}" type="datetimeFigureOut">
              <a:rPr lang="zh-CN" altLang="en-US" smtClean="0"/>
              <a:t>20/12/28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B299F-6B28-4548-800D-4F4F823C9134}" type="slidenum">
              <a:rPr lang="zh-CN" altLang="en-US" smtClean="0"/>
              <a:t>‹#›</a:t>
            </a:fld>
            <a:endParaRPr lang="zh-CN" altLang="en-US"/>
          </a:p>
        </p:txBody>
      </p:sp>
    </p:spTree>
    <p:extLst>
      <p:ext uri="{BB962C8B-B14F-4D97-AF65-F5344CB8AC3E}">
        <p14:creationId xmlns:p14="http://schemas.microsoft.com/office/powerpoint/2010/main" val="207202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1</a:t>
            </a:fld>
            <a:endParaRPr lang="zh-CN" altLang="en-US"/>
          </a:p>
        </p:txBody>
      </p:sp>
    </p:spTree>
    <p:extLst>
      <p:ext uri="{BB962C8B-B14F-4D97-AF65-F5344CB8AC3E}">
        <p14:creationId xmlns:p14="http://schemas.microsoft.com/office/powerpoint/2010/main" val="106871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en-US" dirty="0"/>
          </a:p>
        </p:txBody>
      </p:sp>
      <p:sp>
        <p:nvSpPr>
          <p:cNvPr id="4" name="灯片编号占位符 3"/>
          <p:cNvSpPr>
            <a:spLocks noGrp="1"/>
          </p:cNvSpPr>
          <p:nvPr>
            <p:ph type="sldNum" sz="quarter" idx="5"/>
          </p:nvPr>
        </p:nvSpPr>
        <p:spPr/>
        <p:txBody>
          <a:bodyPr/>
          <a:lstStyle/>
          <a:p>
            <a:fld id="{F40B299F-6B28-4548-800D-4F4F823C9134}" type="slidenum">
              <a:rPr lang="zh-CN" altLang="en-US" smtClean="0"/>
              <a:t>2</a:t>
            </a:fld>
            <a:endParaRPr lang="zh-CN" altLang="en-US"/>
          </a:p>
        </p:txBody>
      </p:sp>
    </p:spTree>
    <p:extLst>
      <p:ext uri="{BB962C8B-B14F-4D97-AF65-F5344CB8AC3E}">
        <p14:creationId xmlns:p14="http://schemas.microsoft.com/office/powerpoint/2010/main" val="381081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20000"/>
              </a:spcBef>
              <a:defRPr/>
            </a:pPr>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3</a:t>
            </a:fld>
            <a:endParaRPr lang="zh-CN" altLang="en-US"/>
          </a:p>
        </p:txBody>
      </p:sp>
    </p:spTree>
    <p:extLst>
      <p:ext uri="{BB962C8B-B14F-4D97-AF65-F5344CB8AC3E}">
        <p14:creationId xmlns:p14="http://schemas.microsoft.com/office/powerpoint/2010/main" val="4096644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4</a:t>
            </a:fld>
            <a:endParaRPr lang="zh-CN" altLang="en-US"/>
          </a:p>
        </p:txBody>
      </p:sp>
    </p:spTree>
    <p:extLst>
      <p:ext uri="{BB962C8B-B14F-4D97-AF65-F5344CB8AC3E}">
        <p14:creationId xmlns:p14="http://schemas.microsoft.com/office/powerpoint/2010/main" val="159109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40B299F-6B28-4548-800D-4F4F823C9134}" type="slidenum">
              <a:rPr lang="zh-CN" altLang="en-US" smtClean="0"/>
              <a:t>5</a:t>
            </a:fld>
            <a:endParaRPr lang="zh-CN" altLang="en-US"/>
          </a:p>
        </p:txBody>
      </p:sp>
    </p:spTree>
    <p:extLst>
      <p:ext uri="{BB962C8B-B14F-4D97-AF65-F5344CB8AC3E}">
        <p14:creationId xmlns:p14="http://schemas.microsoft.com/office/powerpoint/2010/main" val="798320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40B299F-6B28-4548-800D-4F4F823C9134}" type="slidenum">
              <a:rPr lang="zh-CN" altLang="en-US" smtClean="0"/>
              <a:t>7</a:t>
            </a:fld>
            <a:endParaRPr lang="zh-CN" altLang="en-US"/>
          </a:p>
        </p:txBody>
      </p:sp>
    </p:spTree>
    <p:extLst>
      <p:ext uri="{BB962C8B-B14F-4D97-AF65-F5344CB8AC3E}">
        <p14:creationId xmlns:p14="http://schemas.microsoft.com/office/powerpoint/2010/main" val="363575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59DA8-6608-4544-AAD6-C37F29D18A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191DA-5B05-4C68-B69D-5C304B1D8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C67517-0C7C-4229-B5FD-C482F2E7944D}"/>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88713740-FCF3-41D1-BC8C-62847A82C3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278794-14E1-47B6-B4C2-AE8D1411D222}"/>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11270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F65DA-13CB-4838-A53C-DB00E8CF793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90F52C-1328-4ECD-B85B-29DDD86C999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0D9281-B155-4AF1-B44B-76F31BFC9E9F}"/>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DEADCC0F-9BBA-4871-8E39-A8AC9354FF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4DBE19-2BA0-447F-BD9F-C62F974D6A5D}"/>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199892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7C9555-9675-4F51-9481-F9500B05C6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AEE465-6509-4497-8C74-C139D315222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444E82-6266-4532-BEE0-7C84B3F8010A}"/>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605F8EF6-0462-4E84-883A-A8185EAEC1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D65A98-C007-424B-AF14-36ED6E26EFDA}"/>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39528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1AAB3-4F31-4B94-A769-4B5D8990F9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ABF949-A468-4833-89FD-3A20BD42D8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62515-805C-4F86-97F9-007ADF5CDABE}"/>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06DD17DE-AEF6-4B65-81B3-420C4E78C0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56262-3143-41CB-83C8-00FFFB6C4082}"/>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127109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4933F-0442-4A07-B88A-DE293534F9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666062-4B43-4602-91B3-1229B0E49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1F7979E-2EF2-4592-9DB6-DAC4AC829D76}"/>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241CC1B9-AA31-43D1-A3A9-180C740D83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74D3EE-91DC-40C1-BF58-67E97B09E005}"/>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14706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CFA75-A468-46A1-AE89-1BAF42FA4C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F56AA0-F29B-44DD-89A3-983F47D59D4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5253CF7-D122-44EF-BF01-9A2F44FBBD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41F19B2-D3D4-4100-8291-086B8484ED63}"/>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6" name="页脚占位符 5">
            <a:extLst>
              <a:ext uri="{FF2B5EF4-FFF2-40B4-BE49-F238E27FC236}">
                <a16:creationId xmlns:a16="http://schemas.microsoft.com/office/drawing/2014/main" id="{D5724F03-3292-4005-A731-D140918F4E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BD107D-4DBC-46B9-B1C8-057ABC66CDA4}"/>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11481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A5742-AA82-42AB-A0F7-B48A0334A0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F92C99-723F-4420-982A-6881AD131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6AD8A0-00D2-4347-9611-84A3D2757C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FAFCD7-2192-4A16-8A73-B5D17FE6A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706790-A4EE-4F21-80D7-6020525D9E2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47BDD2F-BEA1-44E5-8767-AECA74C995F2}"/>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8" name="页脚占位符 7">
            <a:extLst>
              <a:ext uri="{FF2B5EF4-FFF2-40B4-BE49-F238E27FC236}">
                <a16:creationId xmlns:a16="http://schemas.microsoft.com/office/drawing/2014/main" id="{F7982E1A-246E-4DB5-8606-D8AD0848FF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F65B45-1D8B-4FFF-BCEA-AB91E0140C1B}"/>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14186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37BB4-FF22-4833-9006-05519F2CF1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3879B8-C8E9-46EE-B5B3-F4AFABC0AB4A}"/>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4" name="页脚占位符 3">
            <a:extLst>
              <a:ext uri="{FF2B5EF4-FFF2-40B4-BE49-F238E27FC236}">
                <a16:creationId xmlns:a16="http://schemas.microsoft.com/office/drawing/2014/main" id="{6C293AA2-9608-4E8B-979C-E4B3B4E4B6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7B3239-36D9-4775-AA54-F44B5349BC82}"/>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6459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5258BC-1D0B-4256-B9DD-C2DB6E517544}"/>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3" name="页脚占位符 2">
            <a:extLst>
              <a:ext uri="{FF2B5EF4-FFF2-40B4-BE49-F238E27FC236}">
                <a16:creationId xmlns:a16="http://schemas.microsoft.com/office/drawing/2014/main" id="{CD9BCE24-2E13-4459-A396-BBAB8501D87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EF9A393-14F2-479C-9CE9-3521D206DACE}"/>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96874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279F3-C50A-4FFB-83E2-5D7DEF3CFC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596D14-6F83-45E9-BA29-A2FD917C7C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846A67-07B2-4C7F-B047-8FB1E6D2F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BB4220-352C-421E-9911-D6882FB2AAA3}"/>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6" name="页脚占位符 5">
            <a:extLst>
              <a:ext uri="{FF2B5EF4-FFF2-40B4-BE49-F238E27FC236}">
                <a16:creationId xmlns:a16="http://schemas.microsoft.com/office/drawing/2014/main" id="{39A4FBD5-2E04-451F-82C1-3E66E5FCFE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42FE09-7919-4F0C-9112-AC6E0A4D41A1}"/>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03033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C39D2-F64D-4B64-B965-A204C96E0D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11E2BE-19AF-40ED-8CFB-CC36E92B2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670234-1524-4D64-936C-A33B58DEB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4FE6FD-5AC2-4594-87E8-4AB66AD65BBA}"/>
              </a:ext>
            </a:extLst>
          </p:cNvPr>
          <p:cNvSpPr>
            <a:spLocks noGrp="1"/>
          </p:cNvSpPr>
          <p:nvPr>
            <p:ph type="dt" sz="half" idx="10"/>
          </p:nvPr>
        </p:nvSpPr>
        <p:spPr/>
        <p:txBody>
          <a:bodyPr/>
          <a:lstStyle/>
          <a:p>
            <a:fld id="{0D5E03DA-256A-4C2E-870E-F60DBB56BF95}" type="datetimeFigureOut">
              <a:rPr lang="zh-CN" altLang="en-US" smtClean="0"/>
              <a:t>20/12/28</a:t>
            </a:fld>
            <a:endParaRPr lang="zh-CN" altLang="en-US"/>
          </a:p>
        </p:txBody>
      </p:sp>
      <p:sp>
        <p:nvSpPr>
          <p:cNvPr id="6" name="页脚占位符 5">
            <a:extLst>
              <a:ext uri="{FF2B5EF4-FFF2-40B4-BE49-F238E27FC236}">
                <a16:creationId xmlns:a16="http://schemas.microsoft.com/office/drawing/2014/main" id="{0A207DF6-C72F-4ADF-A0F9-B2C4332EB4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F6805F-A494-4CF5-8EEA-F7B3826D67BF}"/>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98061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693E74-366F-444F-A534-47F1536C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BB30C1E-8541-4A87-8021-F0D36D05F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ACA200-FBB2-4153-B010-3656C8DD2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E03DA-256A-4C2E-870E-F60DBB56BF95}" type="datetimeFigureOut">
              <a:rPr lang="zh-CN" altLang="en-US" smtClean="0"/>
              <a:t>20/12/28</a:t>
            </a:fld>
            <a:endParaRPr lang="zh-CN" altLang="en-US"/>
          </a:p>
        </p:txBody>
      </p:sp>
      <p:sp>
        <p:nvSpPr>
          <p:cNvPr id="5" name="页脚占位符 4">
            <a:extLst>
              <a:ext uri="{FF2B5EF4-FFF2-40B4-BE49-F238E27FC236}">
                <a16:creationId xmlns:a16="http://schemas.microsoft.com/office/drawing/2014/main" id="{E84A10B6-9BEF-41C3-BE55-35F4303D23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EA94D2-8B6D-4588-B75E-4D4A2BCC9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3038447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F13E65-B50E-439A-9B1A-941C1DD4EA53}"/>
              </a:ext>
            </a:extLst>
          </p:cNvPr>
          <p:cNvSpPr>
            <a:spLocks noGrp="1" noChangeArrowheads="1"/>
          </p:cNvSpPr>
          <p:nvPr>
            <p:ph type="title" idx="4294967295"/>
          </p:nvPr>
        </p:nvSpPr>
        <p:spPr>
          <a:xfrm>
            <a:off x="2209800" y="30163"/>
            <a:ext cx="7772400" cy="1143000"/>
          </a:xfrm>
        </p:spPr>
        <p:txBody>
          <a:bodyPr/>
          <a:lstStyle/>
          <a:p>
            <a:pPr eaLnBrk="1" hangingPunct="1"/>
            <a:r>
              <a:rPr lang="en-US" altLang="zh-CN" dirty="0">
                <a:latin typeface="宋体" panose="02010600030101010101" pitchFamily="2" charset="-122"/>
              </a:rPr>
              <a:t>Lec05</a:t>
            </a:r>
            <a:r>
              <a:rPr lang="zh-CN" altLang="en-US" dirty="0">
                <a:latin typeface="宋体" panose="02010600030101010101" pitchFamily="2" charset="-122"/>
              </a:rPr>
              <a:t>作业</a:t>
            </a:r>
          </a:p>
        </p:txBody>
      </p:sp>
      <p:sp>
        <p:nvSpPr>
          <p:cNvPr id="3075" name="Rectangle 3">
            <a:extLst>
              <a:ext uri="{FF2B5EF4-FFF2-40B4-BE49-F238E27FC236}">
                <a16:creationId xmlns:a16="http://schemas.microsoft.com/office/drawing/2014/main" id="{590FAA96-E968-4261-AFE8-01AD1B10998C}"/>
              </a:ext>
            </a:extLst>
          </p:cNvPr>
          <p:cNvSpPr>
            <a:spLocks noGrp="1" noChangeArrowheads="1"/>
          </p:cNvSpPr>
          <p:nvPr>
            <p:ph type="body" idx="4294967295"/>
          </p:nvPr>
        </p:nvSpPr>
        <p:spPr>
          <a:xfrm>
            <a:off x="426027" y="1011239"/>
            <a:ext cx="11523517" cy="5500687"/>
          </a:xfrm>
        </p:spPr>
        <p:txBody>
          <a:bodyPr>
            <a:normAutofit fontScale="85000" lnSpcReduction="20000"/>
          </a:bodyPr>
          <a:lstStyle/>
          <a:p>
            <a:pPr marL="0" lvl="1" indent="0">
              <a:lnSpc>
                <a:spcPct val="150000"/>
              </a:lnSpc>
              <a:buNone/>
            </a:pPr>
            <a:r>
              <a:rPr lang="en-US" altLang="zh-CN" sz="1800"/>
              <a:t>object Pagerank {</a:t>
            </a:r>
          </a:p>
          <a:p>
            <a:pPr marL="0" lvl="1" indent="0">
              <a:lnSpc>
                <a:spcPct val="150000"/>
              </a:lnSpc>
              <a:buNone/>
            </a:pPr>
            <a:r>
              <a:rPr lang="en-US" altLang="zh-CN" sz="1800"/>
              <a:t>  def main(args: Array[String]): Unit = {</a:t>
            </a:r>
          </a:p>
          <a:p>
            <a:pPr marL="0" lvl="1" indent="0">
              <a:lnSpc>
                <a:spcPct val="150000"/>
              </a:lnSpc>
              <a:buNone/>
            </a:pPr>
            <a:endParaRPr lang="en-US" altLang="zh-CN" sz="1800"/>
          </a:p>
          <a:p>
            <a:pPr marL="0" lvl="1" indent="0">
              <a:lnSpc>
                <a:spcPct val="150000"/>
              </a:lnSpc>
              <a:buNone/>
            </a:pPr>
            <a:r>
              <a:rPr lang="en-US" altLang="zh-CN" sz="1800"/>
              <a:t>    for (i &lt;- 0 until 10) {</a:t>
            </a:r>
          </a:p>
          <a:p>
            <a:pPr marL="0" lvl="1" indent="0">
              <a:lnSpc>
                <a:spcPct val="150000"/>
              </a:lnSpc>
              <a:buNone/>
            </a:pPr>
            <a:r>
              <a:rPr lang="en-US" altLang="zh-CN" sz="1800"/>
              <a:t>      val contributions = links.join(ranks).flatMap {</a:t>
            </a:r>
          </a:p>
          <a:p>
            <a:pPr marL="0" lvl="1" indent="0">
              <a:lnSpc>
                <a:spcPct val="150000"/>
              </a:lnSpc>
              <a:buNone/>
            </a:pPr>
            <a:r>
              <a:rPr lang="en-US" altLang="zh-CN" sz="1800"/>
              <a:t>        case (pageId, (linkList, rank)) =&gt;</a:t>
            </a:r>
          </a:p>
          <a:p>
            <a:pPr marL="0" lvl="1" indent="0">
              <a:lnSpc>
                <a:spcPct val="150000"/>
              </a:lnSpc>
              <a:buNone/>
            </a:pPr>
            <a:r>
              <a:rPr lang="en-US" altLang="zh-CN" sz="1800"/>
              <a:t>          linkList.map(link =&gt; (link, rank / linkList.size))</a:t>
            </a:r>
          </a:p>
          <a:p>
            <a:pPr marL="0" lvl="1" indent="0">
              <a:lnSpc>
                <a:spcPct val="150000"/>
              </a:lnSpc>
              <a:buNone/>
            </a:pPr>
            <a:r>
              <a:rPr lang="en-US" altLang="zh-CN" sz="1800"/>
              <a:t>      }</a:t>
            </a:r>
          </a:p>
          <a:p>
            <a:pPr marL="0" lvl="1" indent="0">
              <a:lnSpc>
                <a:spcPct val="150000"/>
              </a:lnSpc>
              <a:buNone/>
            </a:pPr>
            <a:r>
              <a:rPr lang="en-US" altLang="zh-CN" sz="1800"/>
              <a:t>      ranks = contributions.reduceByKey((a, b) =&gt; a + b).mapValues(rank =&gt; 0.15 + 0.85 * rank)</a:t>
            </a:r>
          </a:p>
          <a:p>
            <a:pPr marL="0" lvl="1" indent="0">
              <a:lnSpc>
                <a:spcPct val="150000"/>
              </a:lnSpc>
              <a:buNone/>
            </a:pPr>
            <a:r>
              <a:rPr lang="en-US" altLang="zh-CN" sz="1800"/>
              <a:t>      print("iter " + i + ":\n")</a:t>
            </a:r>
          </a:p>
          <a:p>
            <a:pPr marL="0" lvl="1" indent="0">
              <a:lnSpc>
                <a:spcPct val="150000"/>
              </a:lnSpc>
              <a:buNone/>
            </a:pPr>
            <a:r>
              <a:rPr lang="en-US" altLang="zh-CN" sz="1800"/>
              <a:t>      ranks.collect().foreach(println)</a:t>
            </a:r>
          </a:p>
          <a:p>
            <a:pPr marL="0" lvl="1" indent="0">
              <a:lnSpc>
                <a:spcPct val="150000"/>
              </a:lnSpc>
              <a:buNone/>
            </a:pPr>
            <a:r>
              <a:rPr lang="en-US" altLang="zh-CN" sz="1800"/>
              <a:t>      println()</a:t>
            </a:r>
          </a:p>
          <a:p>
            <a:pPr marL="0" lvl="1" indent="0">
              <a:lnSpc>
                <a:spcPct val="150000"/>
              </a:lnSpc>
              <a:buNone/>
            </a:pPr>
            <a:r>
              <a:rPr lang="en-US" altLang="zh-CN" sz="1800"/>
              <a:t>    }</a:t>
            </a:r>
          </a:p>
          <a:p>
            <a:pPr marL="0" lvl="1" indent="0">
              <a:lnSpc>
                <a:spcPct val="150000"/>
              </a:lnSpc>
              <a:buNone/>
            </a:pPr>
            <a:r>
              <a:rPr lang="en-US" altLang="zh-CN" sz="1800"/>
              <a:t>  }</a:t>
            </a:r>
          </a:p>
          <a:p>
            <a:pPr marL="0" lvl="1" indent="0">
              <a:lnSpc>
                <a:spcPct val="150000"/>
              </a:lnSpc>
              <a:buNone/>
            </a:pPr>
            <a:r>
              <a:rPr lang="en-US" altLang="zh-CN" sz="180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2451B737-017A-4BE7-92B1-ACD34632127F}"/>
              </a:ext>
            </a:extLst>
          </p:cNvPr>
          <p:cNvSpPr>
            <a:spLocks noGrp="1" noChangeArrowheads="1"/>
          </p:cNvSpPr>
          <p:nvPr>
            <p:ph type="title"/>
          </p:nvPr>
        </p:nvSpPr>
        <p:spPr/>
        <p:txBody>
          <a:bodyPr/>
          <a:lstStyle/>
          <a:p>
            <a:r>
              <a:rPr lang="en-US" altLang="zh-CN" dirty="0"/>
              <a:t>Lec04</a:t>
            </a:r>
            <a:endParaRPr lang="zh-CN" altLang="en-US" dirty="0"/>
          </a:p>
        </p:txBody>
      </p:sp>
      <p:sp>
        <p:nvSpPr>
          <p:cNvPr id="4099" name="内容占位符 2">
            <a:extLst>
              <a:ext uri="{FF2B5EF4-FFF2-40B4-BE49-F238E27FC236}">
                <a16:creationId xmlns:a16="http://schemas.microsoft.com/office/drawing/2014/main" id="{9F27693D-8BDA-4383-A92B-E32834E11450}"/>
              </a:ext>
            </a:extLst>
          </p:cNvPr>
          <p:cNvSpPr>
            <a:spLocks noGrp="1" noChangeArrowheads="1"/>
          </p:cNvSpPr>
          <p:nvPr>
            <p:ph idx="1"/>
          </p:nvPr>
        </p:nvSpPr>
        <p:spPr/>
        <p:txBody>
          <a:bodyPr>
            <a:normAutofit fontScale="92500"/>
          </a:bodyPr>
          <a:lstStyle/>
          <a:p>
            <a:r>
              <a:rPr lang="zh-CN" altLang="en-US">
                <a:latin typeface="宋体" panose="02010600030101010101" pitchFamily="2" charset="-122"/>
              </a:rPr>
              <a:t>总结</a:t>
            </a:r>
            <a:r>
              <a:rPr lang="en-US" altLang="zh-CN">
                <a:latin typeface="宋体" panose="02010600030101010101" pitchFamily="2" charset="-122"/>
              </a:rPr>
              <a:t>JavaScript</a:t>
            </a:r>
            <a:r>
              <a:rPr lang="zh-CN" altLang="en-US">
                <a:latin typeface="宋体" panose="02010600030101010101" pitchFamily="2" charset="-122"/>
              </a:rPr>
              <a:t>语言的面向对象特征，你认为</a:t>
            </a:r>
            <a:r>
              <a:rPr lang="en-US" altLang="zh-CN">
                <a:latin typeface="宋体" panose="02010600030101010101" pitchFamily="2" charset="-122"/>
              </a:rPr>
              <a:t>JavaScript(</a:t>
            </a:r>
            <a:r>
              <a:rPr lang="zh-CN" altLang="en-US">
                <a:latin typeface="宋体" panose="02010600030101010101" pitchFamily="2" charset="-122"/>
              </a:rPr>
              <a:t>是</a:t>
            </a:r>
            <a:r>
              <a:rPr lang="en-US" altLang="zh-CN">
                <a:latin typeface="宋体" panose="02010600030101010101" pitchFamily="2" charset="-122"/>
              </a:rPr>
              <a:t>/</a:t>
            </a:r>
            <a:r>
              <a:rPr lang="zh-CN" altLang="en-US">
                <a:latin typeface="宋体" panose="02010600030101010101" pitchFamily="2" charset="-122"/>
              </a:rPr>
              <a:t>否</a:t>
            </a:r>
            <a:r>
              <a:rPr lang="en-US" altLang="zh-CN">
                <a:latin typeface="宋体" panose="02010600030101010101" pitchFamily="2" charset="-122"/>
              </a:rPr>
              <a:t>)</a:t>
            </a:r>
            <a:r>
              <a:rPr lang="zh-CN" altLang="en-US">
                <a:latin typeface="宋体" panose="02010600030101010101" pitchFamily="2" charset="-122"/>
              </a:rPr>
              <a:t>归属于面向对象语言的理由是什么？</a:t>
            </a:r>
            <a:endParaRPr lang="en-US" altLang="zh-CN">
              <a:latin typeface="宋体" panose="02010600030101010101" pitchFamily="2" charset="-122"/>
            </a:endParaRPr>
          </a:p>
          <a:p>
            <a:r>
              <a:rPr lang="zh-CN" altLang="en-US" sz="2400"/>
              <a:t>答：是。虽然 </a:t>
            </a:r>
            <a:r>
              <a:rPr lang="en-US" altLang="zh-CN" sz="2400"/>
              <a:t>JavaScript </a:t>
            </a:r>
            <a:r>
              <a:rPr lang="zh-CN" altLang="en-US" sz="2400"/>
              <a:t>并没有提供类似于 </a:t>
            </a:r>
            <a:r>
              <a:rPr lang="en-US" altLang="zh-CN" sz="2400"/>
              <a:t>Java </a:t>
            </a:r>
            <a:r>
              <a:rPr lang="zh-CN" altLang="en-US" sz="2400"/>
              <a:t>和 </a:t>
            </a:r>
            <a:r>
              <a:rPr lang="en-US" altLang="zh-CN" sz="2400"/>
              <a:t>C#</a:t>
            </a:r>
            <a:r>
              <a:rPr lang="zh-CN" altLang="en-US" sz="2400"/>
              <a:t>的对象创建“模板”，也没有明确的 定义继承方式和多态使用方式，但本质上讲，封装、继承、多态这些特性 </a:t>
            </a:r>
            <a:r>
              <a:rPr lang="en-US" altLang="zh-CN" sz="2400"/>
              <a:t>js </a:t>
            </a:r>
            <a:r>
              <a:rPr lang="zh-CN" altLang="en-US" sz="2400"/>
              <a:t>也都拥有，更 合何况从 </a:t>
            </a:r>
            <a:r>
              <a:rPr lang="en-US" altLang="zh-CN" sz="2400"/>
              <a:t>ES6 </a:t>
            </a:r>
            <a:r>
              <a:rPr lang="zh-CN" altLang="en-US" sz="2400"/>
              <a:t>开始，</a:t>
            </a:r>
            <a:r>
              <a:rPr lang="en-US" altLang="zh-CN" sz="2400"/>
              <a:t>js </a:t>
            </a:r>
            <a:r>
              <a:rPr lang="zh-CN" altLang="en-US" sz="2400"/>
              <a:t>就已经提供了 </a:t>
            </a:r>
            <a:r>
              <a:rPr lang="en-US" altLang="zh-CN" sz="2400"/>
              <a:t>class </a:t>
            </a:r>
            <a:r>
              <a:rPr lang="zh-CN" altLang="en-US" sz="2400"/>
              <a:t>关键字用于定义类，</a:t>
            </a:r>
            <a:r>
              <a:rPr lang="en-US" altLang="zh-CN" sz="2400"/>
              <a:t>js </a:t>
            </a:r>
            <a:r>
              <a:rPr lang="zh-CN" altLang="en-US" sz="2400"/>
              <a:t>中通过构造器创建对象， 并且状态属性和行为都被抽象成了属性，且拥有高度的动态性，可以在运行时动态的为对象 添加属性，和修改</a:t>
            </a:r>
            <a:r>
              <a:rPr lang="en-US" altLang="zh-CN" sz="2400"/>
              <a:t>/</a:t>
            </a:r>
            <a:r>
              <a:rPr lang="zh-CN" altLang="en-US" sz="2400"/>
              <a:t>获取属性的属性（</a:t>
            </a:r>
            <a:r>
              <a:rPr lang="en-US" altLang="zh-CN" sz="2400"/>
              <a:t>property</a:t>
            </a:r>
            <a:r>
              <a:rPr lang="zh-CN" altLang="en-US" sz="2400"/>
              <a:t>）。继承方面，采用原型链继承，通过查找原 型链访问父类的属性，与主流面向对象不同的是，原型上的属性是共享的，一个实例修改了 原型的属性，则另一个实例的原型属性也会被修改。多态方面，只要是通过 </a:t>
            </a:r>
            <a:r>
              <a:rPr lang="en-US" altLang="zh-CN" sz="2400"/>
              <a:t>isintance of </a:t>
            </a:r>
            <a:r>
              <a:rPr lang="zh-CN" altLang="en-US" sz="2400"/>
              <a:t>判断的，都可以调用其方法，符合动态调用思想。 因此，虽然与主流的面向对象语言设计不同，但本质是一样的，判断一个语言是否属于 某一类语言，不应被其他该类语言的特征所左右，而是应回归语言范式的本质。</a:t>
            </a: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B5135E6-48B3-4C6B-911C-8F22455ABE2C}"/>
              </a:ext>
            </a:extLst>
          </p:cNvPr>
          <p:cNvSpPr txBox="1">
            <a:spLocks noChangeArrowheads="1"/>
          </p:cNvSpPr>
          <p:nvPr/>
        </p:nvSpPr>
        <p:spPr bwMode="auto">
          <a:xfrm>
            <a:off x="2209800" y="34926"/>
            <a:ext cx="7772400" cy="938213"/>
          </a:xfrm>
          <a:prstGeom prst="rect">
            <a:avLst/>
          </a:prstGeom>
          <a:noFill/>
          <a:ln w="9525">
            <a:noFill/>
            <a:miter lim="800000"/>
            <a:headEnd/>
            <a:tailEnd/>
          </a:ln>
        </p:spPr>
        <p:txBody>
          <a:bodyPr anchor="ctr"/>
          <a:lstStyle/>
          <a:p>
            <a:pPr algn="ctr" eaLnBrk="1" hangingPunct="1">
              <a:defRPr/>
            </a:pPr>
            <a:r>
              <a:rPr lang="en-US" altLang="zh-CN" sz="3200" kern="0" dirty="0">
                <a:solidFill>
                  <a:schemeClr val="tx2"/>
                </a:solidFill>
                <a:latin typeface="+mj-lt"/>
                <a:ea typeface="+mj-ea"/>
                <a:cs typeface="+mj-cs"/>
              </a:rPr>
              <a:t>Java </a:t>
            </a:r>
            <a:r>
              <a:rPr lang="zh-CN" altLang="en-US" sz="3200" kern="0" dirty="0">
                <a:solidFill>
                  <a:schemeClr val="tx2"/>
                </a:solidFill>
                <a:latin typeface="+mj-lt"/>
                <a:ea typeface="+mj-ea"/>
                <a:cs typeface="+mj-cs"/>
              </a:rPr>
              <a:t>类的多态</a:t>
            </a:r>
            <a:endParaRPr lang="zh-CN" altLang="zh-CN" sz="3200" kern="0" dirty="0">
              <a:solidFill>
                <a:schemeClr val="tx2"/>
              </a:solidFill>
              <a:latin typeface="+mj-lt"/>
              <a:ea typeface="+mj-ea"/>
              <a:cs typeface="+mj-cs"/>
            </a:endParaRPr>
          </a:p>
        </p:txBody>
      </p:sp>
      <p:sp>
        <p:nvSpPr>
          <p:cNvPr id="3" name="Rectangle 3">
            <a:extLst>
              <a:ext uri="{FF2B5EF4-FFF2-40B4-BE49-F238E27FC236}">
                <a16:creationId xmlns:a16="http://schemas.microsoft.com/office/drawing/2014/main" id="{4A3279EF-CF16-4A16-B0DA-E31A3CB84151}"/>
              </a:ext>
            </a:extLst>
          </p:cNvPr>
          <p:cNvSpPr txBox="1">
            <a:spLocks noChangeArrowheads="1"/>
          </p:cNvSpPr>
          <p:nvPr/>
        </p:nvSpPr>
        <p:spPr bwMode="auto">
          <a:xfrm>
            <a:off x="178753" y="47864"/>
            <a:ext cx="4824412" cy="3395186"/>
          </a:xfrm>
          <a:prstGeom prst="rect">
            <a:avLst/>
          </a:prstGeom>
          <a:noFill/>
          <a:ln w="9525">
            <a:noFill/>
            <a:miter lim="800000"/>
            <a:headEnd/>
            <a:tailEnd/>
          </a:ln>
        </p:spPr>
        <p:txBody>
          <a:bodyPr/>
          <a:lstStyle/>
          <a:p>
            <a:pPr eaLnBrk="1" hangingPunct="1">
              <a:spcBef>
                <a:spcPct val="20000"/>
              </a:spcBef>
              <a:defRPr/>
            </a:pPr>
            <a:r>
              <a:rPr lang="en-US" altLang="zh-CN" sz="1600" kern="0" dirty="0"/>
              <a:t>class </a:t>
            </a:r>
            <a:r>
              <a:rPr lang="en-US" altLang="zh-CN" sz="1600" kern="0" dirty="0" err="1"/>
              <a:t>TalkingClock</a:t>
            </a:r>
            <a:endParaRPr lang="en-US" altLang="zh-CN" sz="1600" kern="0" dirty="0"/>
          </a:p>
          <a:p>
            <a:pPr eaLnBrk="1" hangingPunct="1">
              <a:spcBef>
                <a:spcPct val="20000"/>
              </a:spcBef>
              <a:defRPr/>
            </a:pPr>
            <a:r>
              <a:rPr lang="en-US" altLang="zh-CN" sz="1600" kern="0" dirty="0"/>
              <a:t>{</a:t>
            </a:r>
          </a:p>
          <a:p>
            <a:pPr eaLnBrk="1" hangingPunct="1">
              <a:spcBef>
                <a:spcPct val="20000"/>
              </a:spcBef>
              <a:defRPr/>
            </a:pPr>
            <a:r>
              <a:rPr lang="en-US" altLang="zh-CN" sz="1600" kern="0" dirty="0"/>
              <a:t>     private int interval;</a:t>
            </a:r>
          </a:p>
          <a:p>
            <a:pPr eaLnBrk="1" hangingPunct="1">
              <a:spcBef>
                <a:spcPct val="20000"/>
              </a:spcBef>
              <a:defRPr/>
            </a:pPr>
            <a:r>
              <a:rPr lang="en-US" altLang="zh-CN" sz="1600" kern="0" dirty="0"/>
              <a:t>     private </a:t>
            </a:r>
            <a:r>
              <a:rPr lang="en-US" altLang="zh-CN" sz="1600" kern="0" dirty="0" err="1"/>
              <a:t>boolean</a:t>
            </a:r>
            <a:r>
              <a:rPr lang="en-US" altLang="zh-CN" sz="1600" kern="0" dirty="0"/>
              <a:t> beep;</a:t>
            </a:r>
          </a:p>
          <a:p>
            <a:pPr eaLnBrk="1" hangingPunct="1">
              <a:spcBef>
                <a:spcPct val="20000"/>
              </a:spcBef>
              <a:defRPr/>
            </a:pPr>
            <a:r>
              <a:rPr lang="en-US" altLang="zh-CN" sz="1600" kern="0" dirty="0"/>
              <a:t>     public </a:t>
            </a:r>
            <a:r>
              <a:rPr lang="en-US" altLang="zh-CN" sz="1600" kern="0" dirty="0" err="1"/>
              <a:t>TalkingClock</a:t>
            </a:r>
            <a:r>
              <a:rPr lang="en-US" altLang="zh-CN" sz="1600" kern="0" dirty="0"/>
              <a:t>(int interval, </a:t>
            </a:r>
            <a:r>
              <a:rPr lang="en-US" altLang="zh-CN" sz="1600" kern="0" dirty="0" err="1"/>
              <a:t>boolean</a:t>
            </a:r>
            <a:r>
              <a:rPr lang="en-US" altLang="zh-CN" sz="1600" kern="0" dirty="0"/>
              <a:t> beep){…}</a:t>
            </a:r>
          </a:p>
          <a:p>
            <a:pPr eaLnBrk="1" hangingPunct="1">
              <a:spcBef>
                <a:spcPct val="20000"/>
              </a:spcBef>
              <a:defRPr/>
            </a:pPr>
            <a:r>
              <a:rPr lang="en-US" altLang="zh-CN" sz="1600" kern="0" dirty="0"/>
              <a:t>     public void start(){…}</a:t>
            </a:r>
          </a:p>
          <a:p>
            <a:pPr eaLnBrk="1" hangingPunct="1">
              <a:spcBef>
                <a:spcPct val="20000"/>
              </a:spcBef>
              <a:defRPr/>
            </a:pPr>
            <a:endParaRPr lang="en-US" altLang="zh-CN" sz="1600" kern="0" dirty="0"/>
          </a:p>
          <a:p>
            <a:pPr eaLnBrk="1" hangingPunct="1">
              <a:spcBef>
                <a:spcPct val="20000"/>
              </a:spcBef>
              <a:defRPr/>
            </a:pPr>
            <a:r>
              <a:rPr lang="en-US" altLang="zh-CN" sz="1600" kern="0" dirty="0"/>
              <a:t>     public class </a:t>
            </a:r>
            <a:r>
              <a:rPr lang="en-US" altLang="zh-CN" sz="1600" kern="0" dirty="0" err="1"/>
              <a:t>TimePrinter</a:t>
            </a:r>
            <a:r>
              <a:rPr lang="en-US" altLang="zh-CN" sz="1600" kern="0" dirty="0"/>
              <a:t> implements ActionListener</a:t>
            </a:r>
          </a:p>
          <a:p>
            <a:pPr eaLnBrk="1" hangingPunct="1">
              <a:spcBef>
                <a:spcPct val="20000"/>
              </a:spcBef>
              <a:defRPr/>
            </a:pPr>
            <a:r>
              <a:rPr lang="en-US" altLang="zh-CN" sz="1600" kern="0" dirty="0"/>
              <a:t>     // an inner class</a:t>
            </a:r>
          </a:p>
          <a:p>
            <a:pPr eaLnBrk="1" hangingPunct="1">
              <a:spcBef>
                <a:spcPct val="20000"/>
              </a:spcBef>
              <a:defRPr/>
            </a:pPr>
            <a:r>
              <a:rPr lang="en-US" altLang="zh-CN" sz="1600" kern="0" dirty="0"/>
              <a:t>    {</a:t>
            </a:r>
          </a:p>
          <a:p>
            <a:pPr eaLnBrk="1" hangingPunct="1">
              <a:spcBef>
                <a:spcPct val="20000"/>
              </a:spcBef>
              <a:defRPr/>
            </a:pPr>
            <a:r>
              <a:rPr lang="en-US" altLang="zh-CN" sz="1600" kern="0" dirty="0"/>
              <a:t>       …</a:t>
            </a:r>
          </a:p>
          <a:p>
            <a:pPr eaLnBrk="1" hangingPunct="1">
              <a:spcBef>
                <a:spcPct val="20000"/>
              </a:spcBef>
              <a:defRPr/>
            </a:pPr>
            <a:r>
              <a:rPr lang="en-US" altLang="zh-CN" sz="1600" kern="0" dirty="0"/>
              <a:t>    }</a:t>
            </a:r>
          </a:p>
          <a:p>
            <a:pPr eaLnBrk="1" hangingPunct="1">
              <a:spcBef>
                <a:spcPct val="20000"/>
              </a:spcBef>
              <a:defRPr/>
            </a:pPr>
            <a:r>
              <a:rPr lang="en-US" altLang="zh-CN" sz="1600" kern="0" dirty="0"/>
              <a:t>}</a:t>
            </a:r>
          </a:p>
        </p:txBody>
      </p:sp>
      <p:sp>
        <p:nvSpPr>
          <p:cNvPr id="4" name="Rectangle 3">
            <a:extLst>
              <a:ext uri="{FF2B5EF4-FFF2-40B4-BE49-F238E27FC236}">
                <a16:creationId xmlns:a16="http://schemas.microsoft.com/office/drawing/2014/main" id="{6015D4F8-828B-40F5-AACD-791178BBD449}"/>
              </a:ext>
            </a:extLst>
          </p:cNvPr>
          <p:cNvSpPr txBox="1">
            <a:spLocks noChangeArrowheads="1"/>
          </p:cNvSpPr>
          <p:nvPr/>
        </p:nvSpPr>
        <p:spPr bwMode="auto">
          <a:xfrm>
            <a:off x="454025" y="4115435"/>
            <a:ext cx="5943600" cy="2528888"/>
          </a:xfrm>
          <a:prstGeom prst="rect">
            <a:avLst/>
          </a:prstGeom>
          <a:noFill/>
          <a:ln w="9525">
            <a:noFill/>
            <a:miter lim="800000"/>
            <a:headEnd/>
            <a:tailEnd/>
          </a:ln>
        </p:spPr>
        <p:txBody>
          <a:bodyPr/>
          <a:lstStyle/>
          <a:p>
            <a:pPr eaLnBrk="1" hangingPunct="1">
              <a:spcBef>
                <a:spcPct val="20000"/>
              </a:spcBef>
              <a:defRPr/>
            </a:pPr>
            <a:r>
              <a:rPr lang="en-US" altLang="zh-CN" sz="1600" kern="0" dirty="0"/>
              <a:t>class </a:t>
            </a:r>
            <a:r>
              <a:rPr lang="en-US" altLang="zh-CN" sz="1600" kern="0" dirty="0" err="1"/>
              <a:t>TimePrinter</a:t>
            </a:r>
            <a:r>
              <a:rPr lang="en-US" altLang="zh-CN" sz="1600" kern="0" dirty="0"/>
              <a:t> implements </a:t>
            </a:r>
            <a:r>
              <a:rPr lang="en-US" altLang="zh-CN" sz="1600" kern="0" dirty="0" err="1"/>
              <a:t>ActionListener</a:t>
            </a:r>
            <a:endParaRPr lang="en-US" altLang="zh-CN" sz="1600" kern="0" dirty="0"/>
          </a:p>
          <a:p>
            <a:pPr eaLnBrk="1" hangingPunct="1">
              <a:spcBef>
                <a:spcPct val="20000"/>
              </a:spcBef>
              <a:defRPr/>
            </a:pPr>
            <a:r>
              <a:rPr lang="en-US" altLang="zh-CN" sz="1600" kern="0" dirty="0"/>
              <a:t>{</a:t>
            </a:r>
          </a:p>
          <a:p>
            <a:pPr lvl="1" eaLnBrk="1" hangingPunct="1">
              <a:spcBef>
                <a:spcPct val="20000"/>
              </a:spcBef>
              <a:defRPr/>
            </a:pPr>
            <a:r>
              <a:rPr lang="en-US" altLang="zh-CN" sz="1600" kern="0" dirty="0"/>
              <a:t>   public void </a:t>
            </a:r>
            <a:r>
              <a:rPr lang="en-US" altLang="zh-CN" sz="1600" kern="0" dirty="0" err="1"/>
              <a:t>actionPerformed</a:t>
            </a:r>
            <a:r>
              <a:rPr lang="en-US" altLang="zh-CN" sz="1600" kern="0" dirty="0"/>
              <a:t>(</a:t>
            </a:r>
            <a:r>
              <a:rPr lang="en-US" altLang="zh-CN" sz="1600" kern="0" dirty="0" err="1"/>
              <a:t>ActionEvent</a:t>
            </a:r>
            <a:r>
              <a:rPr lang="en-US" altLang="zh-CN" sz="1600" kern="0" dirty="0"/>
              <a:t> event)</a:t>
            </a:r>
          </a:p>
          <a:p>
            <a:pPr lvl="1" eaLnBrk="1" hangingPunct="1">
              <a:spcBef>
                <a:spcPct val="20000"/>
              </a:spcBef>
              <a:defRPr/>
            </a:pPr>
            <a:r>
              <a:rPr lang="en-US" altLang="zh-CN" sz="1600" kern="0" dirty="0"/>
              <a:t>   {</a:t>
            </a:r>
          </a:p>
          <a:p>
            <a:pPr lvl="1" eaLnBrk="1" hangingPunct="1">
              <a:spcBef>
                <a:spcPct val="20000"/>
              </a:spcBef>
              <a:defRPr/>
            </a:pPr>
            <a:r>
              <a:rPr lang="en-US" altLang="zh-CN" sz="1600" kern="0" dirty="0"/>
              <a:t>      </a:t>
            </a:r>
            <a:r>
              <a:rPr lang="en-US" altLang="zh-CN" sz="1600" kern="0" dirty="0" err="1"/>
              <a:t>System.out.println</a:t>
            </a:r>
            <a:r>
              <a:rPr lang="en-US" altLang="zh-CN" sz="1600" kern="0" dirty="0"/>
              <a:t>("At the tone, the time is " + new Date());</a:t>
            </a:r>
          </a:p>
          <a:p>
            <a:pPr lvl="1" eaLnBrk="1" hangingPunct="1">
              <a:spcBef>
                <a:spcPct val="20000"/>
              </a:spcBef>
              <a:defRPr/>
            </a:pPr>
            <a:r>
              <a:rPr lang="en-US" altLang="zh-CN" sz="1600" kern="0" dirty="0"/>
              <a:t>      if(beep) </a:t>
            </a:r>
            <a:r>
              <a:rPr lang="en-US" altLang="zh-CN" sz="1600" kern="0" dirty="0" err="1"/>
              <a:t>Toolkit.getDefaultToolkit</a:t>
            </a:r>
            <a:r>
              <a:rPr lang="en-US" altLang="zh-CN" sz="1600" kern="0" dirty="0"/>
              <a:t>().beep();</a:t>
            </a:r>
          </a:p>
          <a:p>
            <a:pPr lvl="1" eaLnBrk="1" hangingPunct="1">
              <a:spcBef>
                <a:spcPct val="20000"/>
              </a:spcBef>
              <a:defRPr/>
            </a:pPr>
            <a:r>
              <a:rPr lang="en-US" altLang="zh-CN" sz="1600" kern="0" dirty="0"/>
              <a:t>   }</a:t>
            </a:r>
          </a:p>
          <a:p>
            <a:pPr eaLnBrk="1" hangingPunct="1">
              <a:spcBef>
                <a:spcPct val="20000"/>
              </a:spcBef>
              <a:defRPr/>
            </a:pPr>
            <a:r>
              <a:rPr lang="en-US" altLang="zh-CN" sz="1600" kern="0" dirty="0"/>
              <a:t>}</a:t>
            </a:r>
            <a:endParaRPr lang="zh-CN" altLang="en-US" sz="1600" kern="0" dirty="0"/>
          </a:p>
        </p:txBody>
      </p:sp>
      <p:sp>
        <p:nvSpPr>
          <p:cNvPr id="5" name="矩形 4">
            <a:extLst>
              <a:ext uri="{FF2B5EF4-FFF2-40B4-BE49-F238E27FC236}">
                <a16:creationId xmlns:a16="http://schemas.microsoft.com/office/drawing/2014/main" id="{4AF35A67-E92E-4872-88B1-4B4F1193A551}"/>
              </a:ext>
            </a:extLst>
          </p:cNvPr>
          <p:cNvSpPr/>
          <p:nvPr/>
        </p:nvSpPr>
        <p:spPr>
          <a:xfrm>
            <a:off x="6207125" y="930276"/>
            <a:ext cx="4248150" cy="1630363"/>
          </a:xfrm>
          <a:prstGeom prst="rect">
            <a:avLst/>
          </a:prstGeom>
        </p:spPr>
        <p:txBody>
          <a:bodyPr>
            <a:spAutoFit/>
          </a:bodyPr>
          <a:lstStyle/>
          <a:p>
            <a:pPr>
              <a:defRPr/>
            </a:pPr>
            <a:r>
              <a:rPr lang="en-US" altLang="zh-CN" sz="2000" kern="0" dirty="0">
                <a:solidFill>
                  <a:schemeClr val="tx2">
                    <a:lumMod val="75000"/>
                  </a:schemeClr>
                </a:solidFill>
              </a:rPr>
              <a:t>class </a:t>
            </a:r>
            <a:r>
              <a:rPr lang="en-US" altLang="zh-CN" sz="2000" kern="0" dirty="0" err="1">
                <a:solidFill>
                  <a:schemeClr val="tx2">
                    <a:lumMod val="75000"/>
                  </a:schemeClr>
                </a:solidFill>
              </a:rPr>
              <a:t>TalkingClock</a:t>
            </a:r>
            <a:r>
              <a:rPr lang="zh-CN" altLang="en-US" sz="2000" kern="0" dirty="0">
                <a:solidFill>
                  <a:schemeClr val="tx2">
                    <a:lumMod val="75000"/>
                  </a:schemeClr>
                </a:solidFill>
              </a:rPr>
              <a:t>是一个类，</a:t>
            </a:r>
            <a:endParaRPr lang="en-US" altLang="zh-CN" sz="2000" kern="0" dirty="0">
              <a:solidFill>
                <a:schemeClr val="tx2">
                  <a:lumMod val="75000"/>
                </a:schemeClr>
              </a:solidFill>
            </a:endParaRPr>
          </a:p>
          <a:p>
            <a:pPr>
              <a:defRPr/>
            </a:pPr>
            <a:r>
              <a:rPr lang="en-US" altLang="zh-CN" sz="2000" kern="0" dirty="0">
                <a:solidFill>
                  <a:schemeClr val="tx2">
                    <a:lumMod val="75000"/>
                  </a:schemeClr>
                </a:solidFill>
              </a:rPr>
              <a:t>class </a:t>
            </a:r>
            <a:r>
              <a:rPr lang="en-US" altLang="zh-CN" sz="2000" kern="0" dirty="0" err="1">
                <a:solidFill>
                  <a:schemeClr val="tx2">
                    <a:lumMod val="75000"/>
                  </a:schemeClr>
                </a:solidFill>
              </a:rPr>
              <a:t>TimePrinter</a:t>
            </a:r>
            <a:r>
              <a:rPr lang="zh-CN" altLang="en-US" sz="2000" kern="0" dirty="0">
                <a:solidFill>
                  <a:schemeClr val="tx2">
                    <a:lumMod val="75000"/>
                  </a:schemeClr>
                </a:solidFill>
              </a:rPr>
              <a:t>是一个类，为什么</a:t>
            </a:r>
            <a:r>
              <a:rPr lang="en-US" altLang="zh-CN" sz="2000" kern="0" dirty="0" err="1">
                <a:solidFill>
                  <a:schemeClr val="tx2">
                    <a:lumMod val="75000"/>
                  </a:schemeClr>
                </a:solidFill>
              </a:rPr>
              <a:t>TimePrinter</a:t>
            </a:r>
            <a:r>
              <a:rPr lang="zh-CN" altLang="en-US" sz="2000" kern="0" dirty="0">
                <a:solidFill>
                  <a:schemeClr val="tx2">
                    <a:lumMod val="75000"/>
                  </a:schemeClr>
                </a:solidFill>
              </a:rPr>
              <a:t>可以使用</a:t>
            </a:r>
            <a:r>
              <a:rPr lang="en-US" altLang="zh-CN" sz="2000" kern="0" dirty="0">
                <a:solidFill>
                  <a:schemeClr val="tx2">
                    <a:lumMod val="75000"/>
                  </a:schemeClr>
                </a:solidFill>
              </a:rPr>
              <a:t> </a:t>
            </a:r>
            <a:r>
              <a:rPr lang="en-US" altLang="zh-CN" sz="2000" kern="0" dirty="0" err="1">
                <a:solidFill>
                  <a:schemeClr val="tx2">
                    <a:lumMod val="75000"/>
                  </a:schemeClr>
                </a:solidFill>
              </a:rPr>
              <a:t>TalkingClock</a:t>
            </a:r>
            <a:r>
              <a:rPr lang="zh-CN" altLang="en-US" sz="2000" kern="0" dirty="0">
                <a:solidFill>
                  <a:schemeClr val="tx2">
                    <a:lumMod val="75000"/>
                  </a:schemeClr>
                </a:solidFill>
              </a:rPr>
              <a:t>的私有变量，请分析这么使用的潜在安全风险。</a:t>
            </a:r>
            <a:endParaRPr lang="zh-CN" altLang="en-US" sz="2000" dirty="0">
              <a:solidFill>
                <a:schemeClr val="tx2">
                  <a:lumMod val="75000"/>
                </a:schemeClr>
              </a:solidFill>
            </a:endParaRPr>
          </a:p>
        </p:txBody>
      </p:sp>
      <p:sp>
        <p:nvSpPr>
          <p:cNvPr id="9" name="文本框 8">
            <a:extLst>
              <a:ext uri="{FF2B5EF4-FFF2-40B4-BE49-F238E27FC236}">
                <a16:creationId xmlns:a16="http://schemas.microsoft.com/office/drawing/2014/main" id="{6E8EC4B2-FB62-4955-950B-E85045D8DB7E}"/>
              </a:ext>
            </a:extLst>
          </p:cNvPr>
          <p:cNvSpPr txBox="1"/>
          <p:nvPr/>
        </p:nvSpPr>
        <p:spPr>
          <a:xfrm>
            <a:off x="7199634" y="3040647"/>
            <a:ext cx="4139885" cy="3416320"/>
          </a:xfrm>
          <a:prstGeom prst="rect">
            <a:avLst/>
          </a:prstGeom>
          <a:noFill/>
        </p:spPr>
        <p:txBody>
          <a:bodyPr wrap="square">
            <a:spAutoFit/>
          </a:bodyPr>
          <a:lstStyle/>
          <a:p>
            <a:r>
              <a:rPr lang="zh-CN" altLang="en-US"/>
              <a:t>内部类是类之前的嵌套关系，而并不是类实例间的嵌套关系，使用内部类仅是为了 命名控制和访问控制，然而内部类可以使用外部类的数据空间，是因为在编译过程中，编译 器自动的将内部类翻译为了用</a:t>
            </a:r>
            <a:r>
              <a:rPr lang="en-US" altLang="zh-CN"/>
              <a:t>$</a:t>
            </a:r>
            <a:r>
              <a:rPr lang="zh-CN" altLang="en-US"/>
              <a:t>分割外部类和内部类名的常规类文件，使得相当于在构造内 部类时，内部类对象创建了一个对外部类对象的引用，通过该引用可以访问到外部类的属性。 此时，如果通过反射机制创建了该类对象，就可以访问到原本访问不到的私有变量了。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0953096-6713-426C-8BE6-A76758ECE7F3}"/>
              </a:ext>
            </a:extLst>
          </p:cNvPr>
          <p:cNvSpPr txBox="1">
            <a:spLocks noChangeArrowheads="1"/>
          </p:cNvSpPr>
          <p:nvPr/>
        </p:nvSpPr>
        <p:spPr bwMode="auto">
          <a:xfrm>
            <a:off x="2209800" y="285750"/>
            <a:ext cx="7772400" cy="1143000"/>
          </a:xfrm>
          <a:prstGeom prst="rect">
            <a:avLst/>
          </a:prstGeom>
          <a:noFill/>
          <a:ln w="9525">
            <a:noFill/>
            <a:miter lim="800000"/>
            <a:headEnd/>
            <a:tailEnd/>
          </a:ln>
        </p:spPr>
        <p:txBody>
          <a:bodyPr anchor="ctr"/>
          <a:lstStyle/>
          <a:p>
            <a:pPr algn="ctr" eaLnBrk="1" hangingPunct="1">
              <a:defRPr/>
            </a:pPr>
            <a:r>
              <a:rPr lang="en-US" altLang="zh-CN" sz="4400" kern="0" dirty="0">
                <a:solidFill>
                  <a:schemeClr val="tx2"/>
                </a:solidFill>
                <a:latin typeface="+mj-lt"/>
                <a:ea typeface="+mj-ea"/>
                <a:cs typeface="+mj-cs"/>
              </a:rPr>
              <a:t>Lec04 </a:t>
            </a:r>
            <a:endParaRPr lang="zh-CN" altLang="zh-CN" sz="4400" kern="0" dirty="0">
              <a:solidFill>
                <a:schemeClr val="tx2"/>
              </a:solidFill>
              <a:latin typeface="+mj-lt"/>
              <a:ea typeface="+mj-ea"/>
              <a:cs typeface="+mj-cs"/>
            </a:endParaRPr>
          </a:p>
        </p:txBody>
      </p:sp>
      <p:sp>
        <p:nvSpPr>
          <p:cNvPr id="3" name="Rectangle 3">
            <a:extLst>
              <a:ext uri="{FF2B5EF4-FFF2-40B4-BE49-F238E27FC236}">
                <a16:creationId xmlns:a16="http://schemas.microsoft.com/office/drawing/2014/main" id="{18BC50C8-2B6D-4D10-B65E-931B5FA795D8}"/>
              </a:ext>
            </a:extLst>
          </p:cNvPr>
          <p:cNvSpPr txBox="1">
            <a:spLocks noChangeArrowheads="1"/>
          </p:cNvSpPr>
          <p:nvPr/>
        </p:nvSpPr>
        <p:spPr bwMode="auto">
          <a:xfrm>
            <a:off x="1881188" y="1500188"/>
            <a:ext cx="8501062" cy="5072062"/>
          </a:xfrm>
          <a:prstGeom prst="rect">
            <a:avLst/>
          </a:prstGeom>
          <a:noFill/>
          <a:ln w="9525">
            <a:noFill/>
            <a:miter lim="800000"/>
            <a:headEnd/>
            <a:tailEnd/>
          </a:ln>
        </p:spPr>
        <p:txBody>
          <a:bodyPr/>
          <a:lstStyle/>
          <a:p>
            <a:pPr eaLnBrk="1" hangingPunct="1">
              <a:lnSpc>
                <a:spcPct val="150000"/>
              </a:lnSpc>
              <a:spcBef>
                <a:spcPct val="20000"/>
              </a:spcBef>
              <a:defRPr/>
            </a:pPr>
            <a:r>
              <a:rPr lang="en-US" altLang="zh-CN" sz="3200" kern="0" dirty="0"/>
              <a:t> </a:t>
            </a:r>
            <a:r>
              <a:rPr lang="en-US" altLang="zh-CN" sz="3200" kern="0" dirty="0">
                <a:solidFill>
                  <a:schemeClr val="tx2"/>
                </a:solidFill>
                <a:latin typeface="+mj-lt"/>
                <a:ea typeface="+mj-ea"/>
                <a:cs typeface="+mj-cs"/>
              </a:rPr>
              <a:t>Python</a:t>
            </a:r>
            <a:r>
              <a:rPr lang="zh-CN" altLang="en-US" sz="3200" kern="0" dirty="0">
                <a:solidFill>
                  <a:schemeClr val="tx2"/>
                </a:solidFill>
                <a:latin typeface="宋体" pitchFamily="2" charset="-122"/>
                <a:ea typeface="+mj-ea"/>
                <a:cs typeface="+mj-cs"/>
              </a:rPr>
              <a:t>语言的面向对象特征</a:t>
            </a:r>
            <a:endParaRPr lang="en-US" altLang="zh-CN" sz="3200" kern="0" dirty="0"/>
          </a:p>
          <a:p>
            <a:pPr marL="933450" lvl="1" indent="-533400">
              <a:lnSpc>
                <a:spcPct val="150000"/>
              </a:lnSpc>
              <a:spcBef>
                <a:spcPct val="20000"/>
              </a:spcBef>
              <a:buFontTx/>
              <a:buChar char="–"/>
              <a:defRPr/>
            </a:pPr>
            <a:r>
              <a:rPr lang="zh-CN" altLang="en-US" sz="2400" kern="0" dirty="0"/>
              <a:t>查阅</a:t>
            </a:r>
            <a:r>
              <a:rPr lang="en-US" altLang="zh-CN" sz="2400" kern="0" dirty="0"/>
              <a:t>Python</a:t>
            </a:r>
            <a:r>
              <a:rPr lang="zh-CN" altLang="en-US" sz="2400" kern="0" dirty="0"/>
              <a:t>中</a:t>
            </a:r>
            <a:r>
              <a:rPr lang="en-US" altLang="zh-CN" sz="2400" kern="0" dirty="0"/>
              <a:t>MRO</a:t>
            </a:r>
            <a:r>
              <a:rPr lang="zh-CN" altLang="en-US" sz="2400" kern="0" dirty="0"/>
              <a:t>生成算法</a:t>
            </a:r>
            <a:r>
              <a:rPr lang="en-US" altLang="zh-CN" sz="2400" kern="0" dirty="0"/>
              <a:t>(DFS</a:t>
            </a:r>
            <a:r>
              <a:rPr lang="zh-CN" altLang="en-US" sz="2400" kern="0" dirty="0"/>
              <a:t>、</a:t>
            </a:r>
            <a:r>
              <a:rPr lang="en-US" altLang="zh-CN" sz="2400" kern="0" dirty="0"/>
              <a:t>BFS</a:t>
            </a:r>
            <a:r>
              <a:rPr lang="zh-CN" altLang="en-US" sz="2400" kern="0" dirty="0"/>
              <a:t>和</a:t>
            </a:r>
            <a:r>
              <a:rPr lang="en-US" altLang="zh-CN" sz="2400" kern="0" dirty="0"/>
              <a:t>C3</a:t>
            </a:r>
            <a:r>
              <a:rPr lang="zh-CN" altLang="en-US" sz="2400" kern="0" dirty="0"/>
              <a:t>算法</a:t>
            </a:r>
            <a:r>
              <a:rPr lang="en-US" altLang="zh-CN" sz="2400" kern="0" dirty="0"/>
              <a:t>)</a:t>
            </a:r>
            <a:r>
              <a:rPr lang="zh-CN" altLang="en-US" sz="2400" kern="0" dirty="0"/>
              <a:t>，并根据</a:t>
            </a:r>
            <a:r>
              <a:rPr lang="en-US" altLang="zh-CN" sz="2400" kern="0" dirty="0"/>
              <a:t>C3</a:t>
            </a:r>
            <a:r>
              <a:rPr lang="zh-CN" altLang="en-US" sz="2400" kern="0" dirty="0"/>
              <a:t>算法写出如下两幅图的</a:t>
            </a:r>
            <a:r>
              <a:rPr lang="en-US" altLang="zh-CN" sz="2400" kern="0" dirty="0"/>
              <a:t>MRO</a:t>
            </a:r>
            <a:r>
              <a:rPr lang="zh-CN" altLang="en-US" sz="2400" kern="0" dirty="0"/>
              <a:t>列表</a:t>
            </a:r>
            <a:endParaRPr lang="en-US" altLang="zh-CN" sz="2400" kern="0" dirty="0"/>
          </a:p>
          <a:p>
            <a:pPr marL="933450" lvl="1" indent="-533400">
              <a:lnSpc>
                <a:spcPct val="150000"/>
              </a:lnSpc>
              <a:spcBef>
                <a:spcPct val="20000"/>
              </a:spcBef>
              <a:buFontTx/>
              <a:buChar char="–"/>
              <a:defRPr/>
            </a:pPr>
            <a:endParaRPr lang="zh-CN" altLang="en-US" sz="2400" kern="0" dirty="0"/>
          </a:p>
        </p:txBody>
      </p:sp>
      <p:pic>
        <p:nvPicPr>
          <p:cNvPr id="2052" name="图片 3">
            <a:extLst>
              <a:ext uri="{FF2B5EF4-FFF2-40B4-BE49-F238E27FC236}">
                <a16:creationId xmlns:a16="http://schemas.microsoft.com/office/drawing/2014/main" id="{329691C7-35BB-4F38-8AD2-29541574A8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1851" y="3429000"/>
            <a:ext cx="23050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7">
            <a:extLst>
              <a:ext uri="{FF2B5EF4-FFF2-40B4-BE49-F238E27FC236}">
                <a16:creationId xmlns:a16="http://schemas.microsoft.com/office/drawing/2014/main" id="{471AEC8F-EC8C-49B0-9A70-864A429115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57283" y="3598863"/>
            <a:ext cx="2303462"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B8A0B244-FB13-4961-98F6-35A1AF9C249F}"/>
              </a:ext>
            </a:extLst>
          </p:cNvPr>
          <p:cNvSpPr txBox="1"/>
          <p:nvPr/>
        </p:nvSpPr>
        <p:spPr>
          <a:xfrm>
            <a:off x="6371749" y="4185533"/>
            <a:ext cx="5401151" cy="1746637"/>
          </a:xfrm>
          <a:prstGeom prst="rect">
            <a:avLst/>
          </a:prstGeom>
          <a:noFill/>
        </p:spPr>
        <p:txBody>
          <a:bodyPr wrap="square">
            <a:spAutoFit/>
          </a:bodyPr>
          <a:lstStyle/>
          <a:p>
            <a:r>
              <a:rPr lang="en-US" altLang="zh-CN"/>
              <a:t>(&lt;class '__main__.A'&gt;, &lt;class '__main__.B'&gt;, &lt;class '__main__.D'&gt;, &lt;class</a:t>
            </a:r>
          </a:p>
          <a:p>
            <a:r>
              <a:rPr lang="en-US" altLang="zh-CN"/>
              <a:t>'__main__.C'&gt;, &lt;class '__main__.E'&gt;)</a:t>
            </a:r>
          </a:p>
          <a:p>
            <a:r>
              <a:rPr lang="en-US" altLang="zh-CN"/>
              <a:t>(&lt;class '__main__.A'&gt;, &lt;class '__main__.B'&gt;, &lt;class '__main__.C'&gt;, &lt;class</a:t>
            </a:r>
          </a:p>
          <a:p>
            <a:r>
              <a:rPr lang="en-US" altLang="zh-CN"/>
              <a:t>'__main__.D'&gt;)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FDD63-82DA-4499-B06F-5F1232474A1E}"/>
              </a:ext>
            </a:extLst>
          </p:cNvPr>
          <p:cNvSpPr>
            <a:spLocks noGrp="1"/>
          </p:cNvSpPr>
          <p:nvPr>
            <p:ph type="title"/>
          </p:nvPr>
        </p:nvSpPr>
        <p:spPr/>
        <p:txBody>
          <a:bodyPr/>
          <a:lstStyle/>
          <a:p>
            <a:r>
              <a:rPr lang="en-US" altLang="zh-CN" dirty="0"/>
              <a:t>Lec03</a:t>
            </a:r>
            <a:endParaRPr lang="zh-CN" altLang="en-US" dirty="0"/>
          </a:p>
        </p:txBody>
      </p:sp>
      <p:sp>
        <p:nvSpPr>
          <p:cNvPr id="3" name="内容占位符 2">
            <a:extLst>
              <a:ext uri="{FF2B5EF4-FFF2-40B4-BE49-F238E27FC236}">
                <a16:creationId xmlns:a16="http://schemas.microsoft.com/office/drawing/2014/main" id="{D22DF771-6A2F-4171-AD79-F2C9537F1BA7}"/>
              </a:ext>
            </a:extLst>
          </p:cNvPr>
          <p:cNvSpPr>
            <a:spLocks noGrp="1"/>
          </p:cNvSpPr>
          <p:nvPr>
            <p:ph idx="1"/>
          </p:nvPr>
        </p:nvSpPr>
        <p:spPr/>
        <p:txBody>
          <a:bodyPr>
            <a:normAutofit fontScale="92500" lnSpcReduction="10000"/>
          </a:bodyPr>
          <a:lstStyle/>
          <a:p>
            <a:r>
              <a:rPr lang="zh-CN" altLang="en-US" dirty="0"/>
              <a:t>给出指针类型的运算说明。生存期如何？（</a:t>
            </a:r>
            <a:r>
              <a:rPr lang="en-US" altLang="zh-CN" dirty="0"/>
              <a:t>V</a:t>
            </a:r>
            <a:r>
              <a:rPr lang="zh-CN" altLang="en-US" dirty="0"/>
              <a:t>，</a:t>
            </a:r>
            <a:r>
              <a:rPr lang="en-US" altLang="zh-CN" dirty="0"/>
              <a:t>OP</a:t>
            </a:r>
            <a:r>
              <a:rPr lang="zh-CN" altLang="en-US" dirty="0"/>
              <a:t>）</a:t>
            </a:r>
            <a:endParaRPr lang="en-US" altLang="zh-CN" dirty="0"/>
          </a:p>
          <a:p>
            <a:r>
              <a:rPr lang="zh-CN" altLang="en-US" dirty="0"/>
              <a:t>静态作用域有无闭包机制，比如</a:t>
            </a:r>
            <a:r>
              <a:rPr lang="en-US" altLang="zh-CN" dirty="0"/>
              <a:t>basic</a:t>
            </a:r>
            <a:r>
              <a:rPr lang="zh-CN" altLang="en-US" dirty="0"/>
              <a:t>语言。为什么？</a:t>
            </a:r>
            <a:endParaRPr lang="en-US" altLang="zh-CN" dirty="0"/>
          </a:p>
          <a:p>
            <a:r>
              <a:rPr lang="en-US" altLang="zh-CN" dirty="0"/>
              <a:t>C</a:t>
            </a:r>
            <a:r>
              <a:rPr lang="zh-CN" altLang="en-US" dirty="0"/>
              <a:t>语言中，在函数外定义一个</a:t>
            </a:r>
            <a:r>
              <a:rPr lang="en-US" altLang="zh-CN" dirty="0"/>
              <a:t>static</a:t>
            </a:r>
            <a:r>
              <a:rPr lang="zh-CN" altLang="en-US" dirty="0"/>
              <a:t>变量和在函数内定义一个</a:t>
            </a:r>
            <a:r>
              <a:rPr lang="en-US" altLang="zh-CN" dirty="0"/>
              <a:t>static</a:t>
            </a:r>
            <a:r>
              <a:rPr lang="zh-CN" altLang="en-US" dirty="0"/>
              <a:t>变量的区别是什么？</a:t>
            </a:r>
            <a:endParaRPr lang="en-US" altLang="zh-CN" dirty="0"/>
          </a:p>
          <a:p>
            <a:r>
              <a:rPr lang="zh-CN" altLang="en-US" dirty="0"/>
              <a:t>考虑下面的</a:t>
            </a:r>
            <a:r>
              <a:rPr lang="en-US" altLang="zh-CN" dirty="0"/>
              <a:t>C</a:t>
            </a:r>
            <a:r>
              <a:rPr lang="zh-CN" altLang="en-US" dirty="0"/>
              <a:t>程序：</a:t>
            </a:r>
            <a:endParaRPr lang="en-US" altLang="zh-CN" dirty="0"/>
          </a:p>
          <a:p>
            <a:pPr marL="0" indent="0">
              <a:buNone/>
            </a:pPr>
            <a:r>
              <a:rPr lang="en-US" altLang="zh-CN" dirty="0"/>
              <a:t>	int fun(int *</a:t>
            </a:r>
            <a:r>
              <a:rPr lang="en-US" altLang="zh-CN" dirty="0" err="1"/>
              <a:t>i</a:t>
            </a:r>
            <a:r>
              <a:rPr lang="en-US" altLang="zh-CN" dirty="0"/>
              <a:t>){	*</a:t>
            </a:r>
            <a:r>
              <a:rPr lang="en-US" altLang="zh-CN" dirty="0" err="1"/>
              <a:t>i</a:t>
            </a:r>
            <a:r>
              <a:rPr lang="en-US" altLang="zh-CN" dirty="0"/>
              <a:t> += 5;	return 4;}</a:t>
            </a:r>
          </a:p>
          <a:p>
            <a:pPr marL="0" indent="0">
              <a:buNone/>
            </a:pPr>
            <a:r>
              <a:rPr lang="en-US" altLang="zh-CN" dirty="0"/>
              <a:t>	void main(){ int x = 3; 	x=</a:t>
            </a:r>
            <a:r>
              <a:rPr lang="en-US" altLang="zh-CN" dirty="0" err="1"/>
              <a:t>x+fun</a:t>
            </a:r>
            <a:r>
              <a:rPr lang="en-US" altLang="zh-CN" dirty="0"/>
              <a:t>(&amp;x);}</a:t>
            </a:r>
          </a:p>
          <a:p>
            <a:pPr marL="0" indent="0">
              <a:buNone/>
            </a:pPr>
            <a:r>
              <a:rPr lang="en-US" altLang="zh-CN" dirty="0"/>
              <a:t>	</a:t>
            </a:r>
            <a:r>
              <a:rPr lang="zh-CN" altLang="en-US" dirty="0"/>
              <a:t>在</a:t>
            </a:r>
            <a:r>
              <a:rPr lang="en-US" altLang="zh-CN" dirty="0"/>
              <a:t>main</a:t>
            </a:r>
            <a:r>
              <a:rPr lang="zh-CN" altLang="en-US" dirty="0"/>
              <a:t>中的赋值语句之后，</a:t>
            </a:r>
            <a:r>
              <a:rPr lang="en-US" altLang="zh-CN" dirty="0"/>
              <a:t>x</a:t>
            </a:r>
            <a:r>
              <a:rPr lang="zh-CN" altLang="en-US" dirty="0"/>
              <a:t>的值是什么，假设</a:t>
            </a:r>
            <a:endParaRPr lang="en-US" altLang="zh-CN" dirty="0"/>
          </a:p>
          <a:p>
            <a:pPr marL="0" indent="0">
              <a:buNone/>
            </a:pPr>
            <a:r>
              <a:rPr lang="en-US" altLang="zh-CN" dirty="0"/>
              <a:t>	a.	</a:t>
            </a:r>
            <a:r>
              <a:rPr lang="zh-CN" altLang="en-US" dirty="0"/>
              <a:t>操作数是以从左到右的顺序来求值的。</a:t>
            </a:r>
            <a:endParaRPr lang="en-US" altLang="zh-CN" dirty="0"/>
          </a:p>
          <a:p>
            <a:pPr marL="0" indent="0">
              <a:buNone/>
            </a:pPr>
            <a:r>
              <a:rPr lang="en-US" altLang="zh-CN" dirty="0"/>
              <a:t>	b.	</a:t>
            </a:r>
            <a:r>
              <a:rPr lang="zh-CN" altLang="en-US" dirty="0"/>
              <a:t>操作数是以从右到左的顺序来求值的。</a:t>
            </a:r>
          </a:p>
        </p:txBody>
      </p:sp>
    </p:spTree>
    <p:extLst>
      <p:ext uri="{BB962C8B-B14F-4D97-AF65-F5344CB8AC3E}">
        <p14:creationId xmlns:p14="http://schemas.microsoft.com/office/powerpoint/2010/main" val="32536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2ADD50D-6BA1-424E-8F5B-5945615EFF57}"/>
              </a:ext>
            </a:extLst>
          </p:cNvPr>
          <p:cNvSpPr txBox="1"/>
          <p:nvPr/>
        </p:nvSpPr>
        <p:spPr>
          <a:xfrm>
            <a:off x="1328928" y="889843"/>
            <a:ext cx="8912352" cy="5078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1</a:t>
            </a:r>
            <a:r>
              <a:rPr lang="zh-CN" altLang="en-US"/>
              <a:t>）</a:t>
            </a:r>
            <a:r>
              <a:rPr lang="en-US" altLang="zh-CN"/>
              <a:t>32/64</a:t>
            </a:r>
            <a:r>
              <a:rPr lang="zh-CN" altLang="en-US"/>
              <a:t>位整数（取决于机器），运算符有</a:t>
            </a:r>
            <a:r>
              <a:rPr lang="en-US" altLang="zh-CN"/>
              <a:t>+|-|++|--|</a:t>
            </a:r>
            <a:r>
              <a:rPr lang="zh-CN" altLang="en-US"/>
              <a:t>*</a:t>
            </a:r>
            <a:r>
              <a:rPr lang="en-US" altLang="zh-CN"/>
              <a:t>|&amp;</a:t>
            </a:r>
            <a:r>
              <a:rPr lang="zh-CN" altLang="en-US"/>
              <a:t>，链表的</a:t>
            </a:r>
            <a:r>
              <a:rPr lang="en-US" altLang="zh-CN"/>
              <a:t>-&gt;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a:effectLst/>
                <a:latin typeface="Times New Roman" panose="02020603050405020304" pitchFamily="18" charset="0"/>
                <a:ea typeface="宋体" panose="02010600030101010101" pitchFamily="2" charset="-122"/>
              </a:rPr>
              <a:t>例子：</a:t>
            </a:r>
            <a:r>
              <a:rPr lang="en-US" altLang="zh-CN" sz="1800" kern="100">
                <a:effectLst/>
                <a:latin typeface="Times New Roman" panose="02020603050405020304" pitchFamily="18" charset="0"/>
                <a:ea typeface="宋体" panose="02010600030101010101" pitchFamily="2" charset="-122"/>
              </a:rPr>
              <a:t>int b[m][n]</a:t>
            </a:r>
            <a:r>
              <a:rPr lang="zh-CN" altLang="en-US" sz="1800" kern="100">
                <a:effectLst/>
                <a:latin typeface="Times New Roman" panose="02020603050405020304" pitchFamily="18" charset="0"/>
                <a:ea typeface="宋体" panose="02010600030101010101" pitchFamily="2" charset="-122"/>
              </a:rPr>
              <a:t>，那么</a:t>
            </a:r>
            <a:r>
              <a:rPr lang="en-US" altLang="zh-CN" sz="1800" kern="100">
                <a:effectLst/>
                <a:latin typeface="Times New Roman" panose="02020603050405020304" pitchFamily="18" charset="0"/>
                <a:ea typeface="宋体" panose="02010600030101010101" pitchFamily="2" charset="-122"/>
              </a:rPr>
              <a:t>(*(b+i))[j]</a:t>
            </a:r>
            <a:r>
              <a:rPr lang="zh-CN" altLang="en-US" sz="1800" kern="100">
                <a:effectLst/>
                <a:latin typeface="Times New Roman" panose="02020603050405020304" pitchFamily="18" charset="0"/>
                <a:ea typeface="宋体" panose="02010600030101010101" pitchFamily="2" charset="-122"/>
              </a:rPr>
              <a:t>解释为：</a:t>
            </a:r>
            <a:r>
              <a:rPr lang="zh-CN" altLang="zh-CN" sz="1800" kern="100">
                <a:effectLst/>
                <a:latin typeface="Times New Roman" panose="02020603050405020304" pitchFamily="18" charset="0"/>
                <a:ea typeface="宋体" panose="02010600030101010101" pitchFamily="2" charset="-122"/>
              </a:rPr>
              <a:t>操作数</a:t>
            </a:r>
            <a:r>
              <a:rPr lang="en-US" altLang="zh-CN" sz="1800" kern="100">
                <a:effectLst/>
                <a:latin typeface="Times New Roman" panose="02020603050405020304" pitchFamily="18" charset="0"/>
                <a:ea typeface="宋体" panose="02010600030101010101" pitchFamily="2" charset="-122"/>
              </a:rPr>
              <a:t>b</a:t>
            </a:r>
            <a:r>
              <a:rPr lang="zh-CN" altLang="en-US" sz="1800" kern="100">
                <a:effectLst/>
                <a:latin typeface="Times New Roman" panose="02020603050405020304" pitchFamily="18" charset="0"/>
                <a:ea typeface="宋体" panose="02010600030101010101" pitchFamily="2" charset="-122"/>
              </a:rPr>
              <a:t>（</a:t>
            </a:r>
            <a:r>
              <a:rPr lang="en-US" altLang="zh-CN" sz="1800" kern="100">
                <a:effectLst/>
                <a:latin typeface="Times New Roman" panose="02020603050405020304" pitchFamily="18" charset="0"/>
                <a:ea typeface="宋体" panose="02010600030101010101" pitchFamily="2" charset="-122"/>
              </a:rPr>
              <a:t>b</a:t>
            </a:r>
            <a:r>
              <a:rPr lang="zh-CN" altLang="en-US" sz="1800" kern="100">
                <a:effectLst/>
                <a:latin typeface="Times New Roman" panose="02020603050405020304" pitchFamily="18" charset="0"/>
                <a:ea typeface="宋体" panose="02010600030101010101" pitchFamily="2" charset="-122"/>
              </a:rPr>
              <a:t>的头指针）</a:t>
            </a:r>
            <a:r>
              <a:rPr lang="zh-CN" altLang="zh-CN" sz="1800" kern="100">
                <a:effectLst/>
                <a:latin typeface="Times New Roman" panose="02020603050405020304" pitchFamily="18" charset="0"/>
                <a:ea typeface="宋体" panose="02010600030101010101" pitchFamily="2" charset="-122"/>
              </a:rPr>
              <a:t>和操作数</a:t>
            </a:r>
            <a:r>
              <a:rPr lang="en-US" altLang="zh-CN" sz="1800" kern="100">
                <a:effectLst/>
                <a:latin typeface="Times New Roman" panose="02020603050405020304" pitchFamily="18" charset="0"/>
                <a:ea typeface="宋体" panose="02010600030101010101" pitchFamily="2" charset="-122"/>
              </a:rPr>
              <a:t>i</a:t>
            </a:r>
            <a:r>
              <a:rPr lang="zh-CN" altLang="en-US" sz="1800" kern="100">
                <a:effectLst/>
                <a:latin typeface="Times New Roman" panose="02020603050405020304" pitchFamily="18" charset="0"/>
                <a:ea typeface="宋体" panose="02010600030101010101" pitchFamily="2" charset="-122"/>
              </a:rPr>
              <a:t>（一维的位移）</a:t>
            </a:r>
            <a:r>
              <a:rPr lang="zh-CN" altLang="zh-CN" sz="1800" kern="100">
                <a:effectLst/>
                <a:latin typeface="Times New Roman" panose="02020603050405020304" pitchFamily="18" charset="0"/>
                <a:ea typeface="宋体" panose="02010600030101010101" pitchFamily="2" charset="-122"/>
              </a:rPr>
              <a:t>相加的和作为</a:t>
            </a:r>
            <a:r>
              <a:rPr lang="en-US" altLang="zh-CN" sz="1800" kern="100">
                <a:effectLst/>
                <a:latin typeface="Times New Roman" panose="02020603050405020304" pitchFamily="18" charset="0"/>
                <a:ea typeface="宋体" panose="02010600030101010101" pitchFamily="2" charset="-122"/>
              </a:rPr>
              <a:t>*</a:t>
            </a:r>
            <a:r>
              <a:rPr lang="zh-CN" altLang="zh-CN" sz="1800" kern="100">
                <a:effectLst/>
                <a:latin typeface="Times New Roman" panose="02020603050405020304" pitchFamily="18" charset="0"/>
                <a:ea typeface="宋体" panose="02010600030101010101" pitchFamily="2" charset="-122"/>
              </a:rPr>
              <a:t>运算符的操作数，</a:t>
            </a:r>
            <a:r>
              <a:rPr lang="en-US" altLang="zh-CN" sz="1800" kern="100">
                <a:effectLst/>
                <a:latin typeface="Times New Roman" panose="02020603050405020304" pitchFamily="18" charset="0"/>
                <a:ea typeface="宋体" panose="02010600030101010101" pitchFamily="2" charset="-122"/>
              </a:rPr>
              <a:t>*</a:t>
            </a:r>
            <a:r>
              <a:rPr lang="zh-CN" altLang="zh-CN" sz="1800" kern="100">
                <a:effectLst/>
                <a:latin typeface="Times New Roman" panose="02020603050405020304" pitchFamily="18" charset="0"/>
                <a:ea typeface="宋体" panose="02010600030101010101" pitchFamily="2" charset="-122"/>
              </a:rPr>
              <a:t>运算求得的结果作为起始地址指针操作数，与操作数</a:t>
            </a:r>
            <a:r>
              <a:rPr lang="en-US" altLang="zh-CN" sz="1800" kern="100">
                <a:effectLst/>
                <a:latin typeface="Times New Roman" panose="02020603050405020304" pitchFamily="18" charset="0"/>
                <a:ea typeface="宋体" panose="02010600030101010101" pitchFamily="2" charset="-122"/>
              </a:rPr>
              <a:t>j</a:t>
            </a:r>
            <a:r>
              <a:rPr lang="zh-CN" altLang="zh-CN" sz="1800" kern="100">
                <a:effectLst/>
                <a:latin typeface="Times New Roman" panose="02020603050405020304" pitchFamily="18" charset="0"/>
                <a:ea typeface="宋体" panose="02010600030101010101" pitchFamily="2" charset="-122"/>
              </a:rPr>
              <a:t>相结合决定了以</a:t>
            </a:r>
            <a:r>
              <a:rPr lang="en-US" altLang="zh-CN" sz="1800" kern="100">
                <a:effectLst/>
                <a:latin typeface="Times New Roman" panose="02020603050405020304" pitchFamily="18" charset="0"/>
                <a:ea typeface="宋体" panose="02010600030101010101" pitchFamily="2" charset="-122"/>
              </a:rPr>
              <a:t>*</a:t>
            </a:r>
            <a:r>
              <a:rPr lang="zh-CN" altLang="zh-CN" sz="1800" kern="100">
                <a:effectLst/>
                <a:latin typeface="Times New Roman" panose="02020603050405020304" pitchFamily="18" charset="0"/>
                <a:ea typeface="宋体" panose="02010600030101010101" pitchFamily="2" charset="-122"/>
              </a:rPr>
              <a:t>运算结果为指向</a:t>
            </a:r>
            <a:r>
              <a:rPr lang="en-US" altLang="zh-CN" sz="1800" kern="100">
                <a:effectLst/>
                <a:latin typeface="Times New Roman" panose="02020603050405020304" pitchFamily="18" charset="0"/>
                <a:ea typeface="宋体" panose="02010600030101010101" pitchFamily="2" charset="-122"/>
              </a:rPr>
              <a:t>b[i][j]</a:t>
            </a:r>
            <a:r>
              <a:rPr lang="zh-CN" altLang="zh-CN" sz="1800" kern="100">
                <a:effectLst/>
                <a:latin typeface="Times New Roman" panose="02020603050405020304" pitchFamily="18" charset="0"/>
                <a:ea typeface="宋体" panose="02010600030101010101" pitchFamily="2" charset="-122"/>
              </a:rPr>
              <a:t>操作数的指针值。</a:t>
            </a:r>
            <a:r>
              <a:rPr lang="zh-CN" altLang="en-US" sz="1800" kern="100">
                <a:effectLst/>
                <a:latin typeface="Times New Roman" panose="02020603050405020304" pitchFamily="18" charset="0"/>
                <a:ea typeface="宋体" panose="02010600030101010101" pitchFamily="2" charset="-122"/>
              </a:rPr>
              <a:t>注意，这里</a:t>
            </a:r>
            <a:r>
              <a:rPr lang="en-US" altLang="zh-CN" sz="1800" kern="100">
                <a:effectLst/>
                <a:latin typeface="Times New Roman" panose="02020603050405020304" pitchFamily="18" charset="0"/>
                <a:ea typeface="宋体" panose="02010600030101010101" pitchFamily="2" charset="-122"/>
              </a:rPr>
              <a:t>+1</a:t>
            </a:r>
            <a:r>
              <a:rPr lang="zh-CN" altLang="en-US" sz="1800" kern="100">
                <a:effectLst/>
                <a:latin typeface="Times New Roman" panose="02020603050405020304" pitchFamily="18" charset="0"/>
                <a:ea typeface="宋体" panose="02010600030101010101" pitchFamily="2" charset="-122"/>
              </a:rPr>
              <a:t>后移动的具体字节数取决于存储单元的类型，如整型移动</a:t>
            </a:r>
            <a:r>
              <a:rPr lang="en-US" altLang="zh-CN" sz="1800" kern="100">
                <a:effectLst/>
                <a:latin typeface="Times New Roman" panose="02020603050405020304" pitchFamily="18" charset="0"/>
                <a:ea typeface="宋体" panose="02010600030101010101" pitchFamily="2" charset="-122"/>
              </a:rPr>
              <a:t>4</a:t>
            </a:r>
            <a:r>
              <a:rPr lang="zh-CN" altLang="en-US" sz="1800" kern="100">
                <a:effectLst/>
                <a:latin typeface="Times New Roman" panose="02020603050405020304" pitchFamily="18" charset="0"/>
                <a:ea typeface="宋体" panose="02010600030101010101" pitchFamily="2" charset="-122"/>
              </a:rPr>
              <a:t>字节，</a:t>
            </a:r>
            <a:r>
              <a:rPr lang="en-US" altLang="zh-CN" sz="1800" kern="100">
                <a:effectLst/>
                <a:latin typeface="Times New Roman" panose="02020603050405020304" pitchFamily="18" charset="0"/>
                <a:ea typeface="宋体" panose="02010600030101010101" pitchFamily="2" charset="-122"/>
              </a:rPr>
              <a:t>long</a:t>
            </a:r>
            <a:r>
              <a:rPr lang="zh-CN" altLang="en-US" sz="1800" kern="100">
                <a:effectLst/>
                <a:latin typeface="Times New Roman" panose="02020603050405020304" pitchFamily="18" charset="0"/>
                <a:ea typeface="宋体" panose="02010600030101010101" pitchFamily="2" charset="-122"/>
              </a:rPr>
              <a:t>则加倍。</a:t>
            </a:r>
            <a:endParaRPr lang="zh-CN" altLang="zh-CN" sz="1800" kern="100">
              <a:effectLst/>
              <a:latin typeface="Times New Roman" panose="02020603050405020304" pitchFamily="18" charset="0"/>
              <a:ea typeface="宋体" panose="02010600030101010101" pitchFamily="2" charset="-122"/>
            </a:endParaRPr>
          </a:p>
          <a:p>
            <a:endParaRPr lang="en-US" altLang="zh-CN"/>
          </a:p>
          <a:p>
            <a:r>
              <a:rPr lang="en-US" altLang="zh-CN"/>
              <a:t>2</a:t>
            </a:r>
            <a:r>
              <a:rPr lang="zh-CN" altLang="en-US"/>
              <a:t>）</a:t>
            </a:r>
            <a:endParaRPr lang="en-US" altLang="zh-CN"/>
          </a:p>
          <a:p>
            <a:r>
              <a:rPr lang="zh-CN" altLang="en-US"/>
              <a:t>静态意味着全局变量，所以静态作用域无闭包，或者说不需要。（公共资源随便用，你干嘛还要自己掏腰包找小工）</a:t>
            </a:r>
            <a:endParaRPr lang="en-US" altLang="zh-CN"/>
          </a:p>
          <a:p>
            <a:r>
              <a:rPr lang="zh-CN" altLang="en-US"/>
              <a:t>无，因为在调用函数时，其静态链已经不指向定义函数的块了，也就没有对该环境中变量 的访问权限了。</a:t>
            </a:r>
            <a:endParaRPr lang="en-US" altLang="zh-CN"/>
          </a:p>
          <a:p>
            <a:r>
              <a:rPr lang="en-US" altLang="zh-CN"/>
              <a:t>3</a:t>
            </a:r>
            <a:r>
              <a:rPr lang="zh-CN" altLang="en-US"/>
              <a:t>）</a:t>
            </a:r>
            <a:endParaRPr lang="en-US" altLang="zh-CN"/>
          </a:p>
          <a:p>
            <a:r>
              <a:rPr lang="zh-CN" altLang="en-US"/>
              <a:t>都存在全局的静态表中（非栈变量），只是全局和函数内的作用域区别（可以理解为可见性的差异）。</a:t>
            </a:r>
            <a:endParaRPr lang="en-US" altLang="zh-CN"/>
          </a:p>
          <a:p>
            <a:endParaRPr lang="en-US" altLang="zh-CN"/>
          </a:p>
          <a:p>
            <a:r>
              <a:rPr lang="en-US" altLang="zh-CN"/>
              <a:t>4</a:t>
            </a:r>
            <a:r>
              <a:rPr lang="zh-CN" altLang="en-US"/>
              <a:t>）</a:t>
            </a:r>
            <a:endParaRPr lang="en-US" altLang="zh-CN"/>
          </a:p>
          <a:p>
            <a:r>
              <a:rPr lang="zh-CN" altLang="en-US"/>
              <a:t>先左后右时，相当于</a:t>
            </a:r>
            <a:r>
              <a:rPr lang="en-US" altLang="zh-CN"/>
              <a:t>3+fun(&amp;x)</a:t>
            </a:r>
            <a:r>
              <a:rPr lang="zh-CN" altLang="en-US"/>
              <a:t>，先右后左时，</a:t>
            </a:r>
            <a:r>
              <a:rPr lang="en-US" altLang="zh-CN"/>
              <a:t>x+fun(&amp;x)</a:t>
            </a:r>
            <a:r>
              <a:rPr lang="zh-CN" altLang="en-US"/>
              <a:t>中的第一个</a:t>
            </a:r>
            <a:r>
              <a:rPr lang="en-US" altLang="zh-CN"/>
              <a:t>x</a:t>
            </a:r>
            <a:r>
              <a:rPr lang="zh-CN" altLang="en-US"/>
              <a:t>会被</a:t>
            </a:r>
            <a:r>
              <a:rPr lang="en-US" altLang="zh-CN"/>
              <a:t>fun</a:t>
            </a:r>
            <a:r>
              <a:rPr lang="zh-CN" altLang="en-US"/>
              <a:t>中的计算过程先改变，因为</a:t>
            </a:r>
            <a:r>
              <a:rPr lang="en-US" altLang="zh-CN"/>
              <a:t>fun</a:t>
            </a:r>
            <a:r>
              <a:rPr lang="zh-CN" altLang="en-US"/>
              <a:t>中直接对</a:t>
            </a:r>
            <a:r>
              <a:rPr lang="en-US" altLang="zh-CN"/>
              <a:t>x</a:t>
            </a:r>
            <a:r>
              <a:rPr lang="zh-CN" altLang="en-US"/>
              <a:t>地址的内容操作了。</a:t>
            </a:r>
            <a:endParaRPr lang="zh-CN" altLang="en-US" dirty="0"/>
          </a:p>
        </p:txBody>
      </p:sp>
    </p:spTree>
    <p:extLst>
      <p:ext uri="{BB962C8B-B14F-4D97-AF65-F5344CB8AC3E}">
        <p14:creationId xmlns:p14="http://schemas.microsoft.com/office/powerpoint/2010/main" val="112973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88021-0853-4D28-AC76-23DB83E2308A}"/>
              </a:ext>
            </a:extLst>
          </p:cNvPr>
          <p:cNvSpPr>
            <a:spLocks noGrp="1"/>
          </p:cNvSpPr>
          <p:nvPr>
            <p:ph type="title"/>
          </p:nvPr>
        </p:nvSpPr>
        <p:spPr/>
        <p:txBody>
          <a:bodyPr>
            <a:normAutofit/>
          </a:bodyPr>
          <a:lstStyle/>
          <a:p>
            <a:r>
              <a:rPr lang="zh-CN" altLang="en-US" dirty="0"/>
              <a:t>作业</a:t>
            </a:r>
          </a:p>
        </p:txBody>
      </p:sp>
      <p:sp>
        <p:nvSpPr>
          <p:cNvPr id="3" name="内容占位符 2">
            <a:extLst>
              <a:ext uri="{FF2B5EF4-FFF2-40B4-BE49-F238E27FC236}">
                <a16:creationId xmlns:a16="http://schemas.microsoft.com/office/drawing/2014/main" id="{556A76BA-5CD7-4AF3-BEA1-5096F9BAFAE5}"/>
              </a:ext>
            </a:extLst>
          </p:cNvPr>
          <p:cNvSpPr>
            <a:spLocks noGrp="1"/>
          </p:cNvSpPr>
          <p:nvPr>
            <p:ph idx="1"/>
          </p:nvPr>
        </p:nvSpPr>
        <p:spPr/>
        <p:txBody>
          <a:bodyPr>
            <a:normAutofit fontScale="92500" lnSpcReduction="10000"/>
          </a:bodyPr>
          <a:lstStyle/>
          <a:p>
            <a:r>
              <a:rPr lang="zh-CN" altLang="en-US"/>
              <a:t>使用</a:t>
            </a:r>
            <a:r>
              <a:rPr lang="en-US" altLang="zh-CN"/>
              <a:t>c</a:t>
            </a:r>
            <a:r>
              <a:rPr lang="zh-CN" altLang="en-US"/>
              <a:t>语言中的多向选择语句重新编写下面的代码段：</a:t>
            </a:r>
            <a:endParaRPr lang="en-US" altLang="zh-CN"/>
          </a:p>
          <a:p>
            <a:pPr marL="0" indent="0">
              <a:buNone/>
            </a:pPr>
            <a:r>
              <a:rPr lang="en-US" altLang="zh-CN">
                <a:latin typeface="Times New Roman" panose="02020603050405020304" pitchFamily="18" charset="0"/>
                <a:cs typeface="Times New Roman" panose="02020603050405020304" pitchFamily="18" charset="0"/>
              </a:rPr>
              <a:t>	if (( k==1) || (k==2)) j= 2*k-1</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	if (( k==3) || (k==5)) j= 3*k+1</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	if ( k==4)  j= 4*k-1</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	 if (( k==6) || (k==7) || (k==8)) j= k-2</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rPr>
              <a:t>思考题：</a:t>
            </a:r>
            <a:r>
              <a:rPr lang="zh-CN" altLang="en-US" sz="2800"/>
              <a:t>使用回调写排序有什么好处</a:t>
            </a:r>
            <a:endParaRPr lang="en-US" altLang="zh-CN" sz="2800"/>
          </a:p>
          <a:p>
            <a:pPr marL="0" indent="0">
              <a:buNone/>
            </a:pPr>
            <a:r>
              <a:rPr lang="zh-CN" altLang="en-US" sz="1900"/>
              <a:t>当我们想通过一个统一接口实现不同内容的时候，用回调函数来实现就非常合适。任何时候，如果你所编写的函数必须能够在不同的时刻执行不同的类型的工作或者执行只能由函数调用者定义的工作，你都可以用回调函数来实现。许多窗口系统就是使用回调函数连接多个动作，如拖拽鼠标和点击按钮来指定调用用户程序中的某个特定函数。</a:t>
            </a:r>
          </a:p>
          <a:p>
            <a:pPr marL="0" indent="0">
              <a:buNone/>
            </a:pPr>
            <a:r>
              <a:rPr lang="zh-CN" altLang="en-US" sz="1900"/>
              <a:t>一个场景就是我先提供了功能模板，具体实现我保留了修改的权利。</a:t>
            </a:r>
          </a:p>
          <a:p>
            <a:pPr marL="0" indent="0">
              <a:buNone/>
            </a:pPr>
            <a:endParaRPr lang="en-US" altLang="zh-CN" sz="2800"/>
          </a:p>
          <a:p>
            <a:pPr marL="0" indent="0">
              <a:buNone/>
            </a:pPr>
            <a:endParaRPr lang="en-US" altLang="zh-CN"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0AF0EAEC-7E65-48AC-A36B-8BDA78375CEE}"/>
              </a:ext>
            </a:extLst>
          </p:cNvPr>
          <p:cNvSpPr>
            <a:spLocks noGrp="1"/>
          </p:cNvSpPr>
          <p:nvPr>
            <p:ph type="sldNum" sz="quarter" idx="12"/>
          </p:nvPr>
        </p:nvSpPr>
        <p:spPr/>
        <p:txBody>
          <a:bodyPr/>
          <a:lstStyle/>
          <a:p>
            <a:fld id="{73EACCBA-2B8E-C843-BA3D-1AB655D40860}" type="slidenum">
              <a:rPr kumimoji="1" lang="zh-CN" altLang="en-US" smtClean="0"/>
              <a:t>7</a:t>
            </a:fld>
            <a:endParaRPr kumimoji="1" lang="zh-CN" altLang="en-US"/>
          </a:p>
        </p:txBody>
      </p:sp>
    </p:spTree>
    <p:extLst>
      <p:ext uri="{BB962C8B-B14F-4D97-AF65-F5344CB8AC3E}">
        <p14:creationId xmlns:p14="http://schemas.microsoft.com/office/powerpoint/2010/main" val="1620606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1392</Words>
  <Application>Microsoft Office PowerPoint</Application>
  <PresentationFormat>宽屏</PresentationFormat>
  <Paragraphs>88</Paragraphs>
  <Slides>7</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宋体</vt:lpstr>
      <vt:lpstr>Arial</vt:lpstr>
      <vt:lpstr>Times New Roman</vt:lpstr>
      <vt:lpstr>Office 主题​​</vt:lpstr>
      <vt:lpstr>Lec05作业</vt:lpstr>
      <vt:lpstr>Lec04</vt:lpstr>
      <vt:lpstr>PowerPoint 演示文稿</vt:lpstr>
      <vt:lpstr>PowerPoint 演示文稿</vt:lpstr>
      <vt:lpstr>Lec03</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dc:title>
  <dc:creator>zhu tony</dc:creator>
  <cp:lastModifiedBy>Wsp</cp:lastModifiedBy>
  <cp:revision>47</cp:revision>
  <dcterms:created xsi:type="dcterms:W3CDTF">2020-10-20T07:44:43Z</dcterms:created>
  <dcterms:modified xsi:type="dcterms:W3CDTF">2020-12-28T09:44:46Z</dcterms:modified>
</cp:coreProperties>
</file>