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19" r:id="rId2"/>
    <p:sldId id="520" r:id="rId3"/>
    <p:sldId id="420" r:id="rId4"/>
    <p:sldId id="422" r:id="rId5"/>
    <p:sldId id="423" r:id="rId6"/>
    <p:sldId id="4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1AC7B-EDC7-45A9-91AD-A6BA0E97BFC3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B299F-6B28-4548-800D-4F4F823C9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2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9DA8-6608-4544-AAD6-C37F29D1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191DA-5B05-4C68-B69D-5C304B1D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7517-0C7C-4229-B5FD-C482F2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740-FCF3-41D1-BC8C-62847A8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78794-14E1-47B6-B4C2-AE8D141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F65DA-13CB-4838-A53C-DB00E8C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0F52C-1328-4ECD-B85B-29DDD86C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D9281-B155-4AF1-B44B-76F31BF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CC0F-9BBA-4871-8E39-A8AC9354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DBE19-2BA0-447F-BD9F-C62F974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C9555-9675-4F51-9481-F9500B05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E465-6509-4497-8C74-C139D315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4E82-6266-4532-BEE0-7C84B3F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F8EF6-0462-4E84-883A-A8185EA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5A98-C007-424B-AF14-36ED6E2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AAB3-4F31-4B94-A769-4B5D8990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F949-A468-4833-89FD-3A20BD42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2515-805C-4F86-97F9-007ADF5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17DE-AEF6-4B65-81B3-420C4E7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56262-3143-41CB-83C8-00FFFB6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933F-0442-4A07-B88A-DE29353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66062-4B43-4602-91B3-1229B0E4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7979E-2EF2-4592-9DB6-DAC4AC82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1B9-AA31-43D1-A3A9-180C740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D3EE-91DC-40C1-BF58-67E97B0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FA75-A468-46A1-AE89-1BAF42FA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6AA0-F29B-44DD-89A3-983F47D5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53CF7-D122-44EF-BF01-9A2F44FB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F19B2-D3D4-4100-8291-086B848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4F03-3292-4005-A731-D140918F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D107D-4DBC-46B9-B1C8-057ABC6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5742-AA82-42AB-A0F7-B48A033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2C99-723F-4420-982A-6881AD1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D8A0-00D2-4347-9611-84A3D275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AFCD7-2192-4A16-8A73-B5D17FE6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06790-A4EE-4F21-80D7-6020525D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BDD2F-BEA1-44E5-8767-AECA74C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82E1A-246E-4DB5-8606-D8AD084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65B45-1D8B-4FFF-BCEA-AB91E01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7BB4-FF22-4833-9006-05519F2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79B8-C8E9-46EE-B5B3-F4AFABC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93AA2-9608-4E8B-979C-E4B3B4E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B3239-36D9-4775-AA54-F44B534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258BC-1D0B-4256-B9DD-C2DB6E5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BCE24-2E13-4459-A396-BBAB850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9A393-14F2-479C-9CE9-3521D20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79F3-C50A-4FFB-83E2-5D7DEF3C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6D14-6F83-45E9-BA29-A2FD917C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46A67-07B2-4C7F-B047-8FB1E6D2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4220-352C-421E-9911-D6882FB2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4FBD5-2E04-451F-82C1-3E66E5F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2FE09-7919-4F0C-9112-AC6E0A4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39D2-F64D-4B64-B965-A204C96E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1E2BE-19AF-40ED-8CFB-CC36E92B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70234-1524-4D64-936C-A33B58DE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FE6FD-5AC2-4594-87E8-4AB66AD6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07DF6-C72F-4ADF-A0F9-B2C4332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6805F-A494-4CF5-8EEA-F7B3826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93E74-366F-444F-A534-47F1536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30C1E-8541-4A87-8021-F0D36D05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CA200-FBB2-4153-B010-3656C8DD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03DA-256A-4C2E-870E-F60DBB56BF95}" type="datetimeFigureOut">
              <a:rPr lang="zh-CN" altLang="en-US" smtClean="0"/>
              <a:t>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A10B6-9BEF-41C3-BE55-35F4303D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A94D2-8B6D-4588-B75E-4D4A2BCC9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CAA60-BA85-4FFF-92BD-E9D86F60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461"/>
            <a:ext cx="10515600" cy="824634"/>
          </a:xfrm>
        </p:spPr>
        <p:txBody>
          <a:bodyPr>
            <a:normAutofit/>
          </a:bodyPr>
          <a:lstStyle/>
          <a:p>
            <a:r>
              <a:rPr lang="en-US" altLang="zh-CN" dirty="0"/>
              <a:t>Lec05</a:t>
            </a:r>
            <a:r>
              <a:rPr lang="zh-CN" altLang="en-US" dirty="0"/>
              <a:t>计算题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0FB4-90B2-4CDC-B2D7-39CA81E7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69" y="811850"/>
            <a:ext cx="11494093" cy="591368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根据所提供</a:t>
            </a:r>
            <a:r>
              <a:rPr lang="en-US" altLang="zh-CN" sz="2400" dirty="0" err="1"/>
              <a:t>xls</a:t>
            </a:r>
            <a:r>
              <a:rPr lang="zh-CN" altLang="en-US" sz="2400" dirty="0"/>
              <a:t>表，计算每个学生每节网课的有效上课时间是多少。</a:t>
            </a:r>
          </a:p>
          <a:p>
            <a:r>
              <a:rPr lang="zh-CN" altLang="en-US" sz="2400" dirty="0"/>
              <a:t>约束，仅限于使用</a:t>
            </a:r>
            <a:r>
              <a:rPr lang="en-US" altLang="zh-CN" sz="2400" dirty="0"/>
              <a:t>excel</a:t>
            </a:r>
            <a:r>
              <a:rPr lang="zh-CN" altLang="en-US" sz="2400" dirty="0"/>
              <a:t>提供的函数和菜单提供的功能，不能使用</a:t>
            </a:r>
            <a:r>
              <a:rPr lang="en-US" altLang="zh-CN" sz="2400" dirty="0"/>
              <a:t>VBA</a:t>
            </a:r>
            <a:r>
              <a:rPr lang="zh-CN" altLang="en-US" sz="2400" dirty="0"/>
              <a:t>，可以创建新列新表单。</a:t>
            </a:r>
            <a:endParaRPr lang="en-US" altLang="zh-CN" sz="2400" dirty="0"/>
          </a:p>
          <a:p>
            <a:r>
              <a:rPr lang="en-US" altLang="zh-CN" sz="2400" dirty="0"/>
              <a:t>Excel</a:t>
            </a:r>
            <a:r>
              <a:rPr lang="zh-CN" altLang="en-US" sz="2400" dirty="0"/>
              <a:t>中各列说明：</a:t>
            </a:r>
            <a:endParaRPr lang="en-US" altLang="zh-CN" sz="2400" dirty="0"/>
          </a:p>
          <a:p>
            <a:pPr lvl="1"/>
            <a:r>
              <a:rPr lang="en-US" altLang="zh-CN" sz="2000" dirty="0"/>
              <a:t>SID</a:t>
            </a:r>
            <a:r>
              <a:rPr lang="zh-CN" altLang="en-US" sz="2000" dirty="0"/>
              <a:t>：学生</a:t>
            </a:r>
            <a:r>
              <a:rPr lang="en-US" altLang="zh-CN" sz="2000" dirty="0"/>
              <a:t>ID</a:t>
            </a:r>
          </a:p>
          <a:p>
            <a:pPr lvl="1"/>
            <a:r>
              <a:rPr lang="zh-CN" altLang="en-US" sz="2000" dirty="0"/>
              <a:t>录制视频序号</a:t>
            </a:r>
            <a:r>
              <a:rPr lang="en-US" altLang="zh-CN" sz="2000" dirty="0"/>
              <a:t>(VID) 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为一节教学网课的三个视频编号，</a:t>
            </a:r>
            <a:r>
              <a:rPr lang="en-US" altLang="zh-CN" sz="2000" dirty="0"/>
              <a:t>5</a:t>
            </a:r>
            <a:r>
              <a:rPr lang="zh-CN" altLang="en-US" sz="2000" dirty="0"/>
              <a:t>为另一节实验网课视频的编号。</a:t>
            </a:r>
            <a:endParaRPr lang="en-US" altLang="zh-CN" sz="2000" dirty="0"/>
          </a:p>
          <a:p>
            <a:pPr lvl="1"/>
            <a:r>
              <a:rPr lang="zh-CN" altLang="en-US" sz="2000" dirty="0"/>
              <a:t>单次视频录制时长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ViLen</a:t>
            </a:r>
            <a:r>
              <a:rPr lang="en-US" altLang="zh-CN" sz="2000" dirty="0"/>
              <a:t>) </a:t>
            </a:r>
            <a:r>
              <a:rPr lang="zh-CN" altLang="en-US" sz="2000" dirty="0"/>
              <a:t>，以秒为单位：指教学视频录制的时长</a:t>
            </a:r>
            <a:endParaRPr lang="en-US" altLang="zh-CN" sz="2000" dirty="0"/>
          </a:p>
          <a:p>
            <a:pPr lvl="1"/>
            <a:r>
              <a:rPr lang="zh-CN" altLang="en-US" sz="2000" dirty="0"/>
              <a:t>开始上课时间</a:t>
            </a:r>
            <a:r>
              <a:rPr lang="en-US" altLang="zh-CN" sz="2000" dirty="0"/>
              <a:t>(ST) </a:t>
            </a:r>
            <a:r>
              <a:rPr lang="zh-CN" altLang="en-US" sz="2000" dirty="0"/>
              <a:t>：指学生开始观看此次视频的时刻</a:t>
            </a:r>
            <a:endParaRPr lang="en-US" altLang="zh-CN" sz="2000" dirty="0"/>
          </a:p>
          <a:p>
            <a:pPr lvl="1"/>
            <a:r>
              <a:rPr lang="zh-CN" altLang="en-US" sz="2000" dirty="0"/>
              <a:t>上课时长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RiLen</a:t>
            </a:r>
            <a:r>
              <a:rPr lang="en-US" altLang="zh-CN" sz="2000" dirty="0"/>
              <a:t>) </a:t>
            </a:r>
            <a:r>
              <a:rPr lang="zh-CN" altLang="en-US" sz="2000" dirty="0"/>
              <a:t>：指观看本视频本次的时间时长，以秒为单位。</a:t>
            </a:r>
            <a:endParaRPr lang="en-US" altLang="zh-CN" sz="2000" dirty="0"/>
          </a:p>
          <a:p>
            <a:r>
              <a:rPr lang="zh-CN" altLang="en-US" sz="2400" dirty="0"/>
              <a:t>计算学生有效上课时长的规则：</a:t>
            </a:r>
            <a:endParaRPr lang="en-US" altLang="zh-CN" sz="2000" dirty="0"/>
          </a:p>
          <a:p>
            <a:pPr lvl="1"/>
            <a:r>
              <a:rPr lang="zh-CN" altLang="en-US" sz="2000" dirty="0"/>
              <a:t>理论课和实验课分别按照两次课计算，即每个学生最后给出两个时长数值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每个学生每节课的上课有效时长为观看该节课各次视频的总和，但是合计时有以下约束：</a:t>
            </a:r>
            <a:endParaRPr lang="en-US" altLang="zh-CN" sz="2000" dirty="0"/>
          </a:p>
          <a:p>
            <a:pPr lvl="2"/>
            <a:r>
              <a:rPr lang="zh-CN" altLang="en-US" sz="1600" dirty="0"/>
              <a:t>若某次视频观看时长的和超出该次视频录制时长，则只计算视频录制时长为有效观看时间。</a:t>
            </a:r>
            <a:r>
              <a:rPr lang="en-US" altLang="zh-CN" sz="1600" dirty="0"/>
              <a:t>//</a:t>
            </a:r>
            <a:r>
              <a:rPr lang="zh-CN" altLang="en-US" sz="1600" dirty="0"/>
              <a:t>多了算白看</a:t>
            </a:r>
            <a:endParaRPr lang="en-US" altLang="zh-CN" sz="1600" dirty="0"/>
          </a:p>
          <a:p>
            <a:pPr lvl="2"/>
            <a:r>
              <a:rPr lang="zh-CN" altLang="en-US" sz="1600" dirty="0"/>
              <a:t>若该学生理论</a:t>
            </a:r>
            <a:r>
              <a:rPr lang="zh-CN" altLang="en-US" sz="1600"/>
              <a:t>课有上课时间小于</a:t>
            </a:r>
            <a:r>
              <a:rPr lang="en-US" altLang="zh-CN" sz="1600"/>
              <a:t>1000</a:t>
            </a:r>
            <a:r>
              <a:rPr lang="zh-CN" altLang="en-US" sz="1600"/>
              <a:t>秒，则认为无效上课，有效上课时间记为</a:t>
            </a:r>
            <a:r>
              <a:rPr lang="en-US" altLang="zh-CN" sz="1600"/>
              <a:t>0</a:t>
            </a:r>
            <a:r>
              <a:rPr lang="zh-CN" altLang="en-US" sz="1600"/>
              <a:t>。</a:t>
            </a:r>
            <a:r>
              <a:rPr lang="en-US" altLang="zh-CN" sz="1600"/>
              <a:t>//</a:t>
            </a:r>
            <a:r>
              <a:rPr lang="zh-CN" altLang="en-US" sz="1600"/>
              <a:t>看少了相当于没看</a:t>
            </a:r>
            <a:endParaRPr lang="en-US" altLang="zh-CN" sz="1600"/>
          </a:p>
          <a:p>
            <a:r>
              <a:rPr lang="zh-CN" altLang="en-US" sz="2400"/>
              <a:t>提交：你的计算过程说明，尽量用符号和公式说明，对应</a:t>
            </a:r>
            <a:r>
              <a:rPr lang="en-US" altLang="zh-CN" sz="2400"/>
              <a:t>SID</a:t>
            </a:r>
            <a:r>
              <a:rPr lang="zh-CN" altLang="en-US" sz="2400"/>
              <a:t>的两个时长。</a:t>
            </a:r>
          </a:p>
          <a:p>
            <a:pPr lvl="2"/>
            <a:r>
              <a:rPr lang="zh-CN" altLang="en-US" sz="1600"/>
              <a:t>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031-88D8-4AC7-96B4-FF7C7029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Lec05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A183E-31DD-4D52-B5C4-A9C382B9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</a:t>
            </a:r>
            <a:r>
              <a:rPr lang="en-US" altLang="zh-CN" dirty="0"/>
              <a:t>Scheme</a:t>
            </a:r>
            <a:r>
              <a:rPr lang="zh-CN" altLang="en-US"/>
              <a:t>函数，这个函数将给定的链表中的最后一个元素移出来。</a:t>
            </a:r>
          </a:p>
        </p:txBody>
      </p:sp>
    </p:spTree>
    <p:extLst>
      <p:ext uri="{BB962C8B-B14F-4D97-AF65-F5344CB8AC3E}">
        <p14:creationId xmlns:p14="http://schemas.microsoft.com/office/powerpoint/2010/main" val="273561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F13E65-B50E-439A-9B1A-941C1DD4EA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1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Lec05</a:t>
            </a:r>
            <a:r>
              <a:rPr lang="zh-CN" altLang="en-US" dirty="0">
                <a:latin typeface="宋体" panose="02010600030101010101" pitchFamily="2" charset="-122"/>
              </a:rPr>
              <a:t>作业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0FAA96-E968-4261-AFE8-01AD1B1099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6027" y="1011239"/>
            <a:ext cx="11523517" cy="5500687"/>
          </a:xfrm>
        </p:spPr>
        <p:txBody>
          <a:bodyPr>
            <a:normAutofit fontScale="92500" lnSpcReduction="10000"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1800" dirty="0"/>
              <a:t>佩奇排名（</a:t>
            </a:r>
            <a:r>
              <a:rPr lang="en-US" altLang="zh-CN" sz="1800" dirty="0"/>
              <a:t>PageRank</a:t>
            </a:r>
            <a:r>
              <a:rPr lang="zh-CN" altLang="en-US" sz="1800" dirty="0"/>
              <a:t>），又称网页排名、谷歌左侧排名，是</a:t>
            </a:r>
            <a:r>
              <a:rPr lang="en-US" altLang="zh-CN" sz="1800" dirty="0"/>
              <a:t>Google</a:t>
            </a:r>
            <a:r>
              <a:rPr lang="zh-CN" altLang="en-US" sz="1800" dirty="0"/>
              <a:t>公司所使用的对其搜索引擎搜索结果中的网页进行排名的一种算法。</a:t>
            </a: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dirty="0"/>
              <a:t>PageRank</a:t>
            </a:r>
            <a:r>
              <a:rPr lang="zh-CN" altLang="en-US" sz="1800" dirty="0"/>
              <a:t>让链接来</a:t>
            </a:r>
            <a:r>
              <a:rPr lang="en-US" altLang="zh-CN" sz="1800" dirty="0"/>
              <a:t>"</a:t>
            </a:r>
            <a:r>
              <a:rPr lang="zh-CN" altLang="en-US" sz="1800" dirty="0"/>
              <a:t>投票</a:t>
            </a:r>
            <a:r>
              <a:rPr lang="en-US" altLang="zh-CN" sz="1800" dirty="0"/>
              <a:t>"</a:t>
            </a:r>
            <a:r>
              <a:rPr lang="zh-CN" altLang="en-US" sz="1800" dirty="0"/>
              <a:t>一个页面的“得票数”由所有链向它的页面的重要性来决定，到一个页面的超链接相当于对该页投一票。一个页面的</a:t>
            </a:r>
            <a:r>
              <a:rPr lang="en-US" altLang="zh-CN" sz="1800" dirty="0"/>
              <a:t>PageRank</a:t>
            </a:r>
            <a:r>
              <a:rPr lang="zh-CN" altLang="en-US" sz="1800" dirty="0"/>
              <a:t>是由所有链向它的页面（“链入页面”）的重要性经过递归算法得到的。</a:t>
            </a: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PageRank </a:t>
            </a:r>
            <a:r>
              <a:rPr lang="zh-CN" altLang="en-US" sz="1800" dirty="0"/>
              <a:t>是执行多次连接的一个迭代算法。 算法会维护两个数据集（在</a:t>
            </a:r>
            <a:r>
              <a:rPr lang="en-US" altLang="zh-CN" sz="1800" dirty="0"/>
              <a:t>spark</a:t>
            </a:r>
            <a:r>
              <a:rPr lang="zh-CN" altLang="en-US" sz="1800" dirty="0"/>
              <a:t>中为</a:t>
            </a:r>
            <a:r>
              <a:rPr lang="en-US" altLang="zh-CN" sz="1800" dirty="0"/>
              <a:t>RDD</a:t>
            </a:r>
            <a:r>
              <a:rPr lang="zh-CN" altLang="en-US" sz="1800" dirty="0"/>
              <a:t>）：</a:t>
            </a:r>
            <a:endParaRPr lang="en-US" altLang="zh-CN" sz="1800" dirty="0"/>
          </a:p>
          <a:p>
            <a:pPr marL="4572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800" dirty="0"/>
              <a:t>links</a:t>
            </a:r>
            <a:r>
              <a:rPr lang="zh-CN" altLang="en-US" sz="1800" dirty="0"/>
              <a:t>：由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pageID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linkList</a:t>
            </a:r>
            <a:r>
              <a:rPr lang="en-US" altLang="zh-CN" sz="1800" dirty="0"/>
              <a:t>) </a:t>
            </a:r>
            <a:r>
              <a:rPr lang="zh-CN" altLang="en-US" sz="1800" dirty="0"/>
              <a:t>的元素组成，包含每个页面的相邻页面的列表。其中的一个元素例如</a:t>
            </a:r>
            <a:r>
              <a:rPr lang="en-US" altLang="zh-CN" sz="1800" dirty="0"/>
              <a:t>:</a:t>
            </a:r>
            <a:r>
              <a:rPr lang="en-US" altLang="zh-CN" sz="1800" dirty="0">
                <a:sym typeface="Wingdings" panose="05000000000000000000" pitchFamily="2" charset="2"/>
              </a:rPr>
              <a:t>(A,[B,C,D]) </a:t>
            </a:r>
            <a:r>
              <a:rPr lang="zh-CN" altLang="en-US" sz="1800" dirty="0">
                <a:sym typeface="Wingdings" panose="05000000000000000000" pitchFamily="2" charset="2"/>
              </a:rPr>
              <a:t>代表</a:t>
            </a:r>
            <a:r>
              <a:rPr lang="en-US" altLang="zh-CN" sz="1800" dirty="0">
                <a:sym typeface="Wingdings" panose="05000000000000000000" pitchFamily="2" charset="2"/>
              </a:rPr>
              <a:t>A</a:t>
            </a:r>
            <a:r>
              <a:rPr lang="zh-CN" altLang="en-US" sz="1800" dirty="0">
                <a:sym typeface="Wingdings" panose="05000000000000000000" pitchFamily="2" charset="2"/>
              </a:rPr>
              <a:t>中含指向</a:t>
            </a:r>
            <a:r>
              <a:rPr lang="en-US" altLang="zh-CN" sz="1800" dirty="0">
                <a:sym typeface="Wingdings" panose="05000000000000000000" pitchFamily="2" charset="2"/>
              </a:rPr>
              <a:t>B C D</a:t>
            </a:r>
            <a:r>
              <a:rPr lang="zh-CN" altLang="en-US" sz="1800" dirty="0">
                <a:sym typeface="Wingdings" panose="05000000000000000000" pitchFamily="2" charset="2"/>
              </a:rPr>
              <a:t>的链接</a:t>
            </a:r>
            <a:endParaRPr lang="en-US" altLang="zh-CN" sz="1800" dirty="0"/>
          </a:p>
          <a:p>
            <a:pPr marL="4572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800" dirty="0"/>
              <a:t>ranks</a:t>
            </a:r>
            <a:r>
              <a:rPr lang="zh-CN" altLang="en-US" sz="1800" dirty="0"/>
              <a:t>：由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pageID,PR</a:t>
            </a:r>
            <a:r>
              <a:rPr lang="en-US" altLang="zh-CN" sz="1800" dirty="0"/>
              <a:t>) </a:t>
            </a:r>
            <a:r>
              <a:rPr lang="zh-CN" altLang="en-US" sz="1800" dirty="0"/>
              <a:t>元素组成，包含每个页面的当前排序值。它按如下步 骤进行计算。其中的一个元素例如（</a:t>
            </a:r>
            <a:r>
              <a:rPr lang="en-US" altLang="zh-CN" sz="1800" dirty="0"/>
              <a:t>A,0.7</a:t>
            </a:r>
            <a:r>
              <a:rPr lang="zh-CN" altLang="en-US" sz="1800" dirty="0"/>
              <a:t>）代表</a:t>
            </a: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solidFill>
                  <a:schemeClr val="tx2"/>
                </a:solidFill>
              </a:rPr>
              <a:t>(1) </a:t>
            </a:r>
            <a:r>
              <a:rPr lang="zh-CN" altLang="en-US" sz="1800" dirty="0">
                <a:solidFill>
                  <a:schemeClr val="tx2"/>
                </a:solidFill>
              </a:rPr>
              <a:t>将每个页面的排序值初始化为 </a:t>
            </a:r>
            <a:r>
              <a:rPr lang="en-US" altLang="zh-CN" sz="1800" dirty="0">
                <a:solidFill>
                  <a:schemeClr val="tx2"/>
                </a:solidFill>
              </a:rPr>
              <a:t>1.0</a:t>
            </a:r>
            <a:r>
              <a:rPr lang="zh-CN" altLang="en-US" sz="1800" dirty="0">
                <a:solidFill>
                  <a:schemeClr val="tx2"/>
                </a:solidFill>
              </a:rPr>
              <a:t>。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solidFill>
                  <a:schemeClr val="tx2"/>
                </a:solidFill>
              </a:rPr>
              <a:t>(2) </a:t>
            </a:r>
            <a:r>
              <a:rPr lang="zh-CN" altLang="en-US" sz="1800" dirty="0">
                <a:solidFill>
                  <a:schemeClr val="tx2"/>
                </a:solidFill>
              </a:rPr>
              <a:t>在每次迭代中，对页面 </a:t>
            </a:r>
            <a:r>
              <a:rPr lang="en-US" altLang="zh-CN" sz="1800" dirty="0">
                <a:solidFill>
                  <a:schemeClr val="tx2"/>
                </a:solidFill>
              </a:rPr>
              <a:t>p</a:t>
            </a:r>
            <a:r>
              <a:rPr lang="zh-CN" altLang="en-US" sz="1800" dirty="0">
                <a:solidFill>
                  <a:schemeClr val="tx2"/>
                </a:solidFill>
              </a:rPr>
              <a:t>，向其每个相邻页面（有直接链接的页面）发送一个值为</a:t>
            </a:r>
            <a:r>
              <a:rPr lang="en-US" altLang="zh-CN" sz="1800" dirty="0">
                <a:solidFill>
                  <a:schemeClr val="tx2"/>
                </a:solidFill>
              </a:rPr>
              <a:t>PR(p)/L(p) </a:t>
            </a:r>
            <a:r>
              <a:rPr lang="zh-CN" altLang="en-US" sz="1800" dirty="0">
                <a:solidFill>
                  <a:schemeClr val="tx2"/>
                </a:solidFill>
              </a:rPr>
              <a:t>的贡献值。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solidFill>
                  <a:schemeClr val="tx2"/>
                </a:solidFill>
              </a:rPr>
              <a:t>(3) </a:t>
            </a:r>
            <a:r>
              <a:rPr lang="zh-CN" altLang="en-US" sz="1800" dirty="0">
                <a:solidFill>
                  <a:schemeClr val="tx2"/>
                </a:solidFill>
              </a:rPr>
              <a:t>将每个页面的排序值设为 </a:t>
            </a:r>
            <a:r>
              <a:rPr lang="en-US" altLang="zh-CN" sz="1800" dirty="0">
                <a:solidFill>
                  <a:schemeClr val="tx2"/>
                </a:solidFill>
              </a:rPr>
              <a:t>0.15 + 0.85 * </a:t>
            </a:r>
            <a:r>
              <a:rPr lang="en-US" altLang="zh-CN" sz="1800" dirty="0" err="1">
                <a:solidFill>
                  <a:schemeClr val="tx2"/>
                </a:solidFill>
              </a:rPr>
              <a:t>contributionsReceived</a:t>
            </a:r>
            <a:r>
              <a:rPr lang="zh-CN" altLang="en-US" sz="1800" dirty="0"/>
              <a:t>。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zh-CN" altLang="en-US" sz="1600" dirty="0"/>
              <a:t>最后两步会重复几个循环，在此过程中，算法会逐渐收敛于每个页面的实际 </a:t>
            </a:r>
            <a:r>
              <a:rPr lang="en-US" altLang="zh-CN" sz="1600" dirty="0"/>
              <a:t>PageRank </a:t>
            </a:r>
            <a:r>
              <a:rPr lang="zh-CN" altLang="en-US" sz="1600" dirty="0"/>
              <a:t>值。通常需要大约 </a:t>
            </a:r>
            <a:r>
              <a:rPr lang="en-US" altLang="zh-CN" sz="1600" dirty="0"/>
              <a:t>10 </a:t>
            </a:r>
            <a:r>
              <a:rPr lang="zh-CN" altLang="en-US" sz="1600" dirty="0"/>
              <a:t>轮迭代。</a:t>
            </a:r>
            <a:endParaRPr lang="zh-CN" altLang="zh-C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3D05937-0109-4AF6-9660-F705F9B69A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思考题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0EC8EC5-9A1B-463D-BD3C-FF7EA5B24D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0089" y="836614"/>
            <a:ext cx="8251825" cy="5500687"/>
          </a:xfrm>
        </p:spPr>
        <p:txBody>
          <a:bodyPr/>
          <a:lstStyle/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/>
              <a:t>一个简单的实例</a:t>
            </a:r>
            <a:endParaRPr lang="zh-CN" altLang="zh-CN" sz="1800"/>
          </a:p>
        </p:txBody>
      </p:sp>
      <p:pic>
        <p:nvPicPr>
          <p:cNvPr id="4100" name="图片 1">
            <a:extLst>
              <a:ext uri="{FF2B5EF4-FFF2-40B4-BE49-F238E27FC236}">
                <a16:creationId xmlns:a16="http://schemas.microsoft.com/office/drawing/2014/main" id="{018060BE-25A4-48F0-A25D-B749ADD7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41439"/>
            <a:ext cx="84963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1">
            <a:extLst>
              <a:ext uri="{FF2B5EF4-FFF2-40B4-BE49-F238E27FC236}">
                <a16:creationId xmlns:a16="http://schemas.microsoft.com/office/drawing/2014/main" id="{E9658B6D-736C-49A0-BDA6-CB1DD64FE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75" y="5805488"/>
            <a:ext cx="208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2"/>
                </a:solidFill>
              </a:rPr>
              <a:t>其中</a:t>
            </a:r>
            <a:r>
              <a:rPr lang="en-US" altLang="zh-CN" sz="1200">
                <a:solidFill>
                  <a:schemeClr val="bg2"/>
                </a:solidFill>
              </a:rPr>
              <a:t>d</a:t>
            </a:r>
            <a:r>
              <a:rPr lang="zh-CN" altLang="en-US" sz="1200">
                <a:solidFill>
                  <a:schemeClr val="bg2"/>
                </a:solidFill>
              </a:rPr>
              <a:t>为修正系数</a:t>
            </a:r>
            <a:r>
              <a:rPr lang="en-US" altLang="zh-CN" sz="1200">
                <a:solidFill>
                  <a:schemeClr val="bg2"/>
                </a:solidFill>
              </a:rPr>
              <a:t>, N</a:t>
            </a:r>
            <a:r>
              <a:rPr lang="zh-CN" altLang="en-US" sz="1200">
                <a:solidFill>
                  <a:schemeClr val="bg2"/>
                </a:solidFill>
              </a:rPr>
              <a:t>为集合中网页的数目，目的是保证各个</a:t>
            </a:r>
            <a:r>
              <a:rPr lang="en-US" altLang="zh-CN" sz="1200">
                <a:solidFill>
                  <a:schemeClr val="bg2"/>
                </a:solidFill>
              </a:rPr>
              <a:t>PR</a:t>
            </a:r>
            <a:r>
              <a:rPr lang="zh-CN" altLang="en-US" sz="1200">
                <a:solidFill>
                  <a:schemeClr val="bg2"/>
                </a:solidFill>
              </a:rPr>
              <a:t>的和为</a:t>
            </a:r>
            <a:r>
              <a:rPr lang="en-US" altLang="zh-CN" sz="1200">
                <a:solidFill>
                  <a:schemeClr val="bg2"/>
                </a:solidFill>
              </a:rPr>
              <a:t>1</a:t>
            </a:r>
            <a:r>
              <a:rPr lang="zh-CN" altLang="en-US" sz="1200">
                <a:solidFill>
                  <a:schemeClr val="bg2"/>
                </a:solidFill>
              </a:rPr>
              <a:t>。在本次习题中并不需要除</a:t>
            </a:r>
            <a:r>
              <a:rPr lang="en-US" altLang="zh-CN" sz="120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4102" name="文本框 5">
            <a:extLst>
              <a:ext uri="{FF2B5EF4-FFF2-40B4-BE49-F238E27FC236}">
                <a16:creationId xmlns:a16="http://schemas.microsoft.com/office/drawing/2014/main" id="{7C840E69-4E62-469F-9199-BA0E12CE6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860801"/>
            <a:ext cx="2381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其中</a:t>
            </a:r>
            <a:r>
              <a:rPr lang="en-US" altLang="zh-CN" sz="1800">
                <a:solidFill>
                  <a:schemeClr val="bg2"/>
                </a:solidFill>
              </a:rPr>
              <a:t>L(B)</a:t>
            </a:r>
            <a:r>
              <a:rPr lang="zh-CN" altLang="en-US" sz="1800">
                <a:solidFill>
                  <a:schemeClr val="bg2"/>
                </a:solidFill>
              </a:rPr>
              <a:t>代表</a:t>
            </a:r>
            <a:r>
              <a:rPr lang="en-US" altLang="zh-CN" sz="1800">
                <a:solidFill>
                  <a:schemeClr val="bg2"/>
                </a:solidFill>
              </a:rPr>
              <a:t>B</a:t>
            </a:r>
            <a:r>
              <a:rPr lang="zh-CN" altLang="en-US" sz="1800">
                <a:solidFill>
                  <a:schemeClr val="bg2"/>
                </a:solidFill>
              </a:rPr>
              <a:t>包含的总链接数，依次类推</a:t>
            </a:r>
            <a:endParaRPr lang="en-US" altLang="zh-CN" sz="1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9C7797-6027-4376-97D4-93FEF175C6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思考题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E03C25F-E18B-42B2-866F-A16752523B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0089" y="981075"/>
            <a:ext cx="8251825" cy="5500688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1800" dirty="0"/>
              <a:t>基于上述步骤，请结合</a:t>
            </a:r>
            <a:r>
              <a:rPr lang="en-US" altLang="zh-CN" sz="1800" dirty="0"/>
              <a:t>spark </a:t>
            </a:r>
            <a:r>
              <a:rPr lang="zh-CN" altLang="en-US" sz="1800" dirty="0"/>
              <a:t>大数据处理引擎和 </a:t>
            </a:r>
            <a:r>
              <a:rPr lang="en-US" altLang="zh-CN" sz="1800" dirty="0" err="1"/>
              <a:t>scala</a:t>
            </a:r>
            <a:r>
              <a:rPr lang="en-US" altLang="zh-CN" sz="1800" dirty="0"/>
              <a:t> </a:t>
            </a:r>
            <a:r>
              <a:rPr lang="zh-CN" altLang="en-US" sz="1800" dirty="0"/>
              <a:t>函数式编程，编写出上述</a:t>
            </a:r>
            <a:r>
              <a:rPr lang="en-US" altLang="zh-CN" sz="1800" dirty="0"/>
              <a:t>PageRank</a:t>
            </a:r>
            <a:r>
              <a:rPr lang="zh-CN" altLang="en-US" sz="1800" dirty="0"/>
              <a:t>的相关代码</a:t>
            </a: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800" dirty="0"/>
              <a:t>（提示：给出</a:t>
            </a:r>
            <a:r>
              <a:rPr lang="en-US" altLang="zh-CN" sz="1800" dirty="0"/>
              <a:t>links</a:t>
            </a:r>
            <a:r>
              <a:rPr lang="zh-CN" altLang="en-US" sz="1800" dirty="0"/>
              <a:t>和</a:t>
            </a:r>
            <a:r>
              <a:rPr lang="en-US" altLang="zh-CN" sz="1800" dirty="0"/>
              <a:t>ranks</a:t>
            </a:r>
            <a:r>
              <a:rPr lang="zh-CN" altLang="en-US" sz="1800" dirty="0"/>
              <a:t>变量如下）</a:t>
            </a: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dirty="0"/>
              <a:t>// links </a:t>
            </a:r>
            <a:r>
              <a:rPr lang="zh-CN" altLang="en-US" sz="1800" dirty="0"/>
              <a:t>和 </a:t>
            </a:r>
            <a:r>
              <a:rPr lang="en-US" altLang="zh-CN" sz="1800" dirty="0"/>
              <a:t>ranks </a:t>
            </a:r>
            <a:r>
              <a:rPr lang="zh-CN" altLang="en-US" sz="1800" dirty="0"/>
              <a:t>是 </a:t>
            </a:r>
            <a:r>
              <a:rPr lang="en-US" altLang="zh-CN" sz="1800" dirty="0"/>
              <a:t>spark </a:t>
            </a:r>
            <a:r>
              <a:rPr lang="zh-CN" altLang="en-US" sz="1800" dirty="0"/>
              <a:t>中两个</a:t>
            </a:r>
            <a:r>
              <a:rPr lang="en-US" altLang="zh-CN" sz="1800" dirty="0"/>
              <a:t>RDD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相邻页面列表（</a:t>
            </a:r>
            <a:r>
              <a:rPr lang="en-US" altLang="zh-CN" sz="1800" dirty="0" err="1"/>
              <a:t>pageID</a:t>
            </a:r>
            <a:r>
              <a:rPr lang="en-US" altLang="zh-CN" sz="1800" dirty="0"/>
              <a:t>,</a:t>
            </a:r>
            <a:r>
              <a:rPr lang="zh-CN" altLang="en-US" sz="1800" dirty="0"/>
              <a:t> 相邻链接</a:t>
            </a:r>
            <a:r>
              <a:rPr lang="en-US" altLang="zh-CN" sz="1800" dirty="0"/>
              <a:t>ID</a:t>
            </a:r>
            <a:r>
              <a:rPr lang="zh-CN" altLang="en-US" sz="1800" dirty="0"/>
              <a:t>列表）</a:t>
            </a: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dirty="0"/>
              <a:t>var links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dirty="0"/>
              <a:t> // </a:t>
            </a:r>
            <a:r>
              <a:rPr lang="zh-CN" altLang="en-US" sz="1800" dirty="0"/>
              <a:t>初始化 </a:t>
            </a:r>
            <a:r>
              <a:rPr lang="en-US" altLang="zh-CN" sz="1800" dirty="0"/>
              <a:t>ranks</a:t>
            </a:r>
            <a:r>
              <a:rPr lang="zh-CN" altLang="en-US" sz="1800" dirty="0"/>
              <a:t>中每个页面的</a:t>
            </a:r>
            <a:r>
              <a:rPr lang="en-US" altLang="zh-CN" sz="1800" dirty="0"/>
              <a:t>PR</a:t>
            </a:r>
            <a:r>
              <a:rPr lang="zh-CN" altLang="en-US" sz="1800" dirty="0"/>
              <a:t>值为</a:t>
            </a:r>
            <a:r>
              <a:rPr lang="en-US" altLang="zh-CN" sz="1800" dirty="0"/>
              <a:t>1.0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dirty="0"/>
              <a:t>var ranks = </a:t>
            </a:r>
            <a:r>
              <a:rPr lang="en-US" altLang="zh-CN" sz="1800" dirty="0" err="1"/>
              <a:t>links.mapValues</a:t>
            </a:r>
            <a:r>
              <a:rPr lang="en-US" altLang="zh-CN" sz="1800" dirty="0"/>
              <a:t>(x =&gt; 1.0)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</a:pPr>
            <a:endParaRPr lang="zh-CN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873FBA-0D1B-4CCF-AC07-0155F92B94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思考题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04969AB-F498-4D26-A301-F22878C264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914" y="1011239"/>
            <a:ext cx="11320895" cy="2633661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150000"/>
              </a:lnSpc>
              <a:buNone/>
              <a:defRPr/>
            </a:pPr>
            <a:r>
              <a:rPr lang="zh-CN" altLang="en-US" sz="1800" b="1" dirty="0"/>
              <a:t>要求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3429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dirty="0"/>
              <a:t>最终提交</a:t>
            </a:r>
            <a:r>
              <a:rPr lang="en-US" altLang="zh-CN" sz="1800" b="1" dirty="0"/>
              <a:t>PDF</a:t>
            </a:r>
            <a:r>
              <a:rPr lang="zh-CN" altLang="en-US" sz="1800" dirty="0"/>
              <a:t>、 </a:t>
            </a:r>
            <a:r>
              <a:rPr lang="en-US" altLang="zh-CN" sz="1800" b="1" dirty="0" err="1"/>
              <a:t>scala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源码 和 结果</a:t>
            </a:r>
            <a:r>
              <a:rPr lang="zh-CN" altLang="en-US" sz="1800" dirty="0"/>
              <a:t>文件</a:t>
            </a:r>
            <a:r>
              <a:rPr lang="en-US" altLang="zh-CN" sz="1800" dirty="0"/>
              <a:t>(txt</a:t>
            </a:r>
            <a:r>
              <a:rPr lang="zh-CN" altLang="en-US" sz="1800" dirty="0"/>
              <a:t>格式</a:t>
            </a:r>
            <a:r>
              <a:rPr lang="en-US" altLang="zh-CN" sz="1800" dirty="0"/>
              <a:t>)</a:t>
            </a:r>
            <a:r>
              <a:rPr lang="zh-CN" altLang="en-US" sz="1800" dirty="0"/>
              <a:t> 共</a:t>
            </a:r>
            <a:r>
              <a:rPr lang="en-US" altLang="zh-CN" sz="1800" dirty="0"/>
              <a:t>3</a:t>
            </a:r>
            <a:r>
              <a:rPr lang="zh-CN" altLang="en-US" sz="1800" dirty="0"/>
              <a:t>个文件，并在</a:t>
            </a:r>
            <a:r>
              <a:rPr lang="en-US" altLang="zh-CN" sz="1800" dirty="0"/>
              <a:t>PDF</a:t>
            </a:r>
            <a:r>
              <a:rPr lang="zh-CN" altLang="en-US" sz="1800" dirty="0"/>
              <a:t>中附上</a:t>
            </a:r>
            <a:r>
              <a:rPr lang="en-US" altLang="zh-CN" sz="1800" dirty="0" err="1"/>
              <a:t>scala</a:t>
            </a:r>
            <a:r>
              <a:rPr lang="zh-CN" altLang="en-US" sz="1800" dirty="0"/>
              <a:t>代码的简要说明讲解和</a:t>
            </a:r>
            <a:r>
              <a:rPr lang="zh-CN" altLang="en-US" sz="1800" b="1" dirty="0"/>
              <a:t>要求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中结果的截图</a:t>
            </a:r>
            <a:endParaRPr lang="en-US" altLang="zh-CN" sz="1800" b="1" dirty="0"/>
          </a:p>
          <a:p>
            <a:pPr marL="3429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b="1" dirty="0"/>
              <a:t>当</a:t>
            </a:r>
            <a:r>
              <a:rPr lang="en-US" altLang="zh-CN" sz="1800" b="1" dirty="0"/>
              <a:t>RDD</a:t>
            </a:r>
            <a:r>
              <a:rPr lang="zh-CN" altLang="en-US" sz="1800" b="1" dirty="0"/>
              <a:t>  </a:t>
            </a:r>
            <a:r>
              <a:rPr lang="en-US" altLang="zh-CN" sz="1800" dirty="0"/>
              <a:t>links </a:t>
            </a:r>
            <a:r>
              <a:rPr lang="zh-CN" altLang="en-US" sz="1800" dirty="0"/>
              <a:t>为 </a:t>
            </a:r>
            <a:r>
              <a:rPr lang="en-US" altLang="zh-CN" sz="1800" dirty="0"/>
              <a:t>[ (“</a:t>
            </a:r>
            <a:r>
              <a:rPr lang="en-US" altLang="zh-CN" sz="1800" dirty="0" err="1"/>
              <a:t>A”,List</a:t>
            </a:r>
            <a:r>
              <a:rPr lang="en-US" altLang="zh-CN" sz="1800" dirty="0"/>
              <a:t>(“B”,“C”,“D”)), (“</a:t>
            </a:r>
            <a:r>
              <a:rPr lang="en-US" altLang="zh-CN" sz="1800" dirty="0" err="1"/>
              <a:t>B”,List</a:t>
            </a:r>
            <a:r>
              <a:rPr lang="en-US" altLang="zh-CN" sz="1800" dirty="0"/>
              <a:t>(“A”)), (“</a:t>
            </a:r>
            <a:r>
              <a:rPr lang="en-US" altLang="zh-CN" sz="1800" dirty="0" err="1"/>
              <a:t>C”,List</a:t>
            </a:r>
            <a:r>
              <a:rPr lang="en-US" altLang="zh-CN" sz="1800" dirty="0"/>
              <a:t>(“A”,“B”)), (“</a:t>
            </a:r>
            <a:r>
              <a:rPr lang="en-US" altLang="zh-CN" sz="1800" dirty="0" err="1"/>
              <a:t>D”,List</a:t>
            </a:r>
            <a:r>
              <a:rPr lang="en-US" altLang="zh-CN" sz="1800" dirty="0"/>
              <a:t>(“B”,“C”)) ]    (RDD</a:t>
            </a:r>
            <a:r>
              <a:rPr lang="zh-CN" altLang="en-US" sz="1800" dirty="0"/>
              <a:t>构造方法以</a:t>
            </a:r>
            <a:r>
              <a:rPr lang="en-US" altLang="zh-CN" sz="1800" dirty="0"/>
              <a:t>spark-shell</a:t>
            </a:r>
            <a:r>
              <a:rPr lang="zh-CN" altLang="en-US" sz="1800" dirty="0"/>
              <a:t>为例如下图所示</a:t>
            </a:r>
            <a:r>
              <a:rPr lang="en-US" altLang="zh-CN" sz="1800" dirty="0"/>
              <a:t>) </a:t>
            </a:r>
            <a:r>
              <a:rPr lang="zh-CN" altLang="en-US" sz="1800" dirty="0"/>
              <a:t>时迭代</a:t>
            </a:r>
            <a:r>
              <a:rPr lang="en-US" altLang="zh-CN" sz="1800" dirty="0"/>
              <a:t>10</a:t>
            </a:r>
            <a:r>
              <a:rPr lang="zh-CN" altLang="en-US" sz="1800" dirty="0"/>
              <a:t>轮后将</a:t>
            </a:r>
            <a:r>
              <a:rPr lang="en-US" altLang="zh-CN" sz="1800" dirty="0"/>
              <a:t>ranks</a:t>
            </a:r>
            <a:r>
              <a:rPr lang="zh-CN" altLang="en-US" sz="1800" dirty="0"/>
              <a:t>的结果保存为文件，打开文件并对结果截图贴到上交的</a:t>
            </a:r>
            <a:r>
              <a:rPr lang="en-US" altLang="zh-CN" sz="1800" dirty="0"/>
              <a:t>PDF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 marL="0" lvl="1" indent="0">
              <a:lnSpc>
                <a:spcPct val="150000"/>
              </a:lnSpc>
              <a:buNone/>
              <a:defRPr/>
            </a:pPr>
            <a:endParaRPr lang="zh-CN" altLang="zh-CN" sz="1800" dirty="0"/>
          </a:p>
        </p:txBody>
      </p:sp>
      <p:pic>
        <p:nvPicPr>
          <p:cNvPr id="7172" name="图片 1">
            <a:extLst>
              <a:ext uri="{FF2B5EF4-FFF2-40B4-BE49-F238E27FC236}">
                <a16:creationId xmlns:a16="http://schemas.microsoft.com/office/drawing/2014/main" id="{A45758FD-E2BA-46FA-A570-90C66884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644900"/>
            <a:ext cx="83502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893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Lec05计算题</vt:lpstr>
      <vt:lpstr>Lec05作业</vt:lpstr>
      <vt:lpstr>Lec05作业</vt:lpstr>
      <vt:lpstr>思考题</vt:lpstr>
      <vt:lpstr>思考题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zhu tony</dc:creator>
  <cp:lastModifiedBy>Wsp</cp:lastModifiedBy>
  <cp:revision>15</cp:revision>
  <dcterms:created xsi:type="dcterms:W3CDTF">2020-10-20T07:44:43Z</dcterms:created>
  <dcterms:modified xsi:type="dcterms:W3CDTF">2020-11-19T05:25:45Z</dcterms:modified>
</cp:coreProperties>
</file>