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9.xml" ContentType="application/vnd.openxmlformats-officedocument.presentationml.tags+xml"/>
  <Override PartName="/ppt/notesSlides/notesSlide21.xml" ContentType="application/vnd.openxmlformats-officedocument.presentationml.notesSlide+xml"/>
  <Override PartName="/ppt/tags/tag20.xml" ContentType="application/vnd.openxmlformats-officedocument.presentationml.tags+xml"/>
  <Override PartName="/ppt/notesSlides/notesSlide22.xml" ContentType="application/vnd.openxmlformats-officedocument.presentationml.notesSlide+xml"/>
  <Override PartName="/ppt/tags/tag21.xml" ContentType="application/vnd.openxmlformats-officedocument.presentationml.tags+xml"/>
  <Override PartName="/ppt/notesSlides/notesSlide23.xml" ContentType="application/vnd.openxmlformats-officedocument.presentationml.notesSlide+xml"/>
  <Override PartName="/ppt/tags/tag22.xml" ContentType="application/vnd.openxmlformats-officedocument.presentationml.tags+xml"/>
  <Override PartName="/ppt/notesSlides/notesSlide24.xml" ContentType="application/vnd.openxmlformats-officedocument.presentationml.notesSlide+xml"/>
  <Override PartName="/ppt/tags/tag23.xml" ContentType="application/vnd.openxmlformats-officedocument.presentationml.tags+xml"/>
  <Override PartName="/ppt/notesSlides/notesSlide25.xml" ContentType="application/vnd.openxmlformats-officedocument.presentationml.notesSlide+xml"/>
  <Override PartName="/ppt/tags/tag24.xml" ContentType="application/vnd.openxmlformats-officedocument.presentationml.tags+xml"/>
  <Override PartName="/ppt/notesSlides/notesSlide26.xml" ContentType="application/vnd.openxmlformats-officedocument.presentationml.notesSlide+xml"/>
  <Override PartName="/ppt/tags/tag25.xml" ContentType="application/vnd.openxmlformats-officedocument.presentationml.tags+xml"/>
  <Override PartName="/ppt/notesSlides/notesSlide27.xml" ContentType="application/vnd.openxmlformats-officedocument.presentationml.notesSlide+xml"/>
  <Override PartName="/ppt/tags/tag26.xml" ContentType="application/vnd.openxmlformats-officedocument.presentationml.tags+xml"/>
  <Override PartName="/ppt/notesSlides/notesSlide28.xml" ContentType="application/vnd.openxmlformats-officedocument.presentationml.notesSlide+xml"/>
  <Override PartName="/ppt/tags/tag27.xml" ContentType="application/vnd.openxmlformats-officedocument.presentationml.tags+xml"/>
  <Override PartName="/ppt/notesSlides/notesSlide29.xml" ContentType="application/vnd.openxmlformats-officedocument.presentationml.notesSlide+xml"/>
  <Override PartName="/ppt/tags/tag28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29.xml" ContentType="application/vnd.openxmlformats-officedocument.presentationml.tags+xml"/>
  <Override PartName="/ppt/notesSlides/notesSlide32.xml" ContentType="application/vnd.openxmlformats-officedocument.presentationml.notesSlide+xml"/>
  <Override PartName="/ppt/tags/tag30.xml" ContentType="application/vnd.openxmlformats-officedocument.presentationml.tags+xml"/>
  <Override PartName="/ppt/notesSlides/notesSlide33.xml" ContentType="application/vnd.openxmlformats-officedocument.presentationml.notesSlide+xml"/>
  <Override PartName="/ppt/tags/tag31.xml" ContentType="application/vnd.openxmlformats-officedocument.presentationml.tags+xml"/>
  <Override PartName="/ppt/notesSlides/notesSlide34.xml" ContentType="application/vnd.openxmlformats-officedocument.presentationml.notesSlide+xml"/>
  <Override PartName="/ppt/tags/tag32.xml" ContentType="application/vnd.openxmlformats-officedocument.presentationml.tags+xml"/>
  <Override PartName="/ppt/notesSlides/notesSlide35.xml" ContentType="application/vnd.openxmlformats-officedocument.presentationml.notesSlide+xml"/>
  <Override PartName="/ppt/tags/tag33.xml" ContentType="application/vnd.openxmlformats-officedocument.presentationml.tags+xml"/>
  <Override PartName="/ppt/notesSlides/notesSlide36.xml" ContentType="application/vnd.openxmlformats-officedocument.presentationml.notesSlide+xml"/>
  <Override PartName="/ppt/tags/tag34.xml" ContentType="application/vnd.openxmlformats-officedocument.presentationml.tags+xml"/>
  <Override PartName="/ppt/notesSlides/notesSlide37.xml" ContentType="application/vnd.openxmlformats-officedocument.presentationml.notesSlide+xml"/>
  <Override PartName="/ppt/tags/tag35.xml" ContentType="application/vnd.openxmlformats-officedocument.presentationml.tags+xml"/>
  <Override PartName="/ppt/notesSlides/notesSlide38.xml" ContentType="application/vnd.openxmlformats-officedocument.presentationml.notesSlide+xml"/>
  <Override PartName="/ppt/tags/tag36.xml" ContentType="application/vnd.openxmlformats-officedocument.presentationml.tags+xml"/>
  <Override PartName="/ppt/notesSlides/notesSlide39.xml" ContentType="application/vnd.openxmlformats-officedocument.presentationml.notesSlide+xml"/>
  <Override PartName="/ppt/tags/tag37.xml" ContentType="application/vnd.openxmlformats-officedocument.presentationml.tags+xml"/>
  <Override PartName="/ppt/notesSlides/notesSlide40.xml" ContentType="application/vnd.openxmlformats-officedocument.presentationml.notesSlide+xml"/>
  <Override PartName="/ppt/tags/tag38.xml" ContentType="application/vnd.openxmlformats-officedocument.presentationml.tags+xml"/>
  <Override PartName="/ppt/notesSlides/notesSlide41.xml" ContentType="application/vnd.openxmlformats-officedocument.presentationml.notesSlide+xml"/>
  <Override PartName="/ppt/tags/tag39.xml" ContentType="application/vnd.openxmlformats-officedocument.presentationml.tags+xml"/>
  <Override PartName="/ppt/notesSlides/notesSlide42.xml" ContentType="application/vnd.openxmlformats-officedocument.presentationml.notesSlide+xml"/>
  <Override PartName="/ppt/tags/tag40.xml" ContentType="application/vnd.openxmlformats-officedocument.presentationml.tags+xml"/>
  <Override PartName="/ppt/notesSlides/notesSlide43.xml" ContentType="application/vnd.openxmlformats-officedocument.presentationml.notesSlide+xml"/>
  <Override PartName="/ppt/tags/tag41.xml" ContentType="application/vnd.openxmlformats-officedocument.presentationml.tags+xml"/>
  <Override PartName="/ppt/notesSlides/notesSlide44.xml" ContentType="application/vnd.openxmlformats-officedocument.presentationml.notesSlide+xml"/>
  <Override PartName="/ppt/tags/tag42.xml" ContentType="application/vnd.openxmlformats-officedocument.presentationml.tags+xml"/>
  <Override PartName="/ppt/notesSlides/notesSlide45.xml" ContentType="application/vnd.openxmlformats-officedocument.presentationml.notesSlide+xml"/>
  <Override PartName="/ppt/tags/tag43.xml" ContentType="application/vnd.openxmlformats-officedocument.presentationml.tags+xml"/>
  <Override PartName="/ppt/notesSlides/notesSlide46.xml" ContentType="application/vnd.openxmlformats-officedocument.presentationml.notesSlide+xml"/>
  <Override PartName="/ppt/tags/tag44.xml" ContentType="application/vnd.openxmlformats-officedocument.presentationml.tags+xml"/>
  <Override PartName="/ppt/notesSlides/notesSlide47.xml" ContentType="application/vnd.openxmlformats-officedocument.presentationml.notesSlide+xml"/>
  <Override PartName="/ppt/tags/tag45.xml" ContentType="application/vnd.openxmlformats-officedocument.presentationml.tags+xml"/>
  <Override PartName="/ppt/notesSlides/notesSlide48.xml" ContentType="application/vnd.openxmlformats-officedocument.presentationml.notesSlide+xml"/>
  <Override PartName="/ppt/tags/tag46.xml" ContentType="application/vnd.openxmlformats-officedocument.presentationml.tags+xml"/>
  <Override PartName="/ppt/notesSlides/notesSlide49.xml" ContentType="application/vnd.openxmlformats-officedocument.presentationml.notesSlide+xml"/>
  <Override PartName="/ppt/tags/tag47.xml" ContentType="application/vnd.openxmlformats-officedocument.presentationml.tags+xml"/>
  <Override PartName="/ppt/notesSlides/notesSlide50.xml" ContentType="application/vnd.openxmlformats-officedocument.presentationml.notesSlide+xml"/>
  <Override PartName="/ppt/tags/tag48.xml" ContentType="application/vnd.openxmlformats-officedocument.presentationml.tags+xml"/>
  <Override PartName="/ppt/notesSlides/notesSlide51.xml" ContentType="application/vnd.openxmlformats-officedocument.presentationml.notesSlide+xml"/>
  <Override PartName="/ppt/tags/tag49.xml" ContentType="application/vnd.openxmlformats-officedocument.presentationml.tags+xml"/>
  <Override PartName="/ppt/notesSlides/notesSlide52.xml" ContentType="application/vnd.openxmlformats-officedocument.presentationml.notesSlide+xml"/>
  <Override PartName="/ppt/tags/tag50.xml" ContentType="application/vnd.openxmlformats-officedocument.presentationml.tags+xml"/>
  <Override PartName="/ppt/notesSlides/notesSlide53.xml" ContentType="application/vnd.openxmlformats-officedocument.presentationml.notesSlide+xml"/>
  <Override PartName="/ppt/tags/tag51.xml" ContentType="application/vnd.openxmlformats-officedocument.presentationml.tags+xml"/>
  <Override PartName="/ppt/notesSlides/notesSlide54.xml" ContentType="application/vnd.openxmlformats-officedocument.presentationml.notesSlide+xml"/>
  <Override PartName="/ppt/tags/tag52.xml" ContentType="application/vnd.openxmlformats-officedocument.presentationml.tags+xml"/>
  <Override PartName="/ppt/notesSlides/notesSlide55.xml" ContentType="application/vnd.openxmlformats-officedocument.presentationml.notesSlide+xml"/>
  <Override PartName="/ppt/tags/tag53.xml" ContentType="application/vnd.openxmlformats-officedocument.presentationml.tags+xml"/>
  <Override PartName="/ppt/notesSlides/notesSlide56.xml" ContentType="application/vnd.openxmlformats-officedocument.presentationml.notesSlide+xml"/>
  <Override PartName="/ppt/tags/tag54.xml" ContentType="application/vnd.openxmlformats-officedocument.presentationml.tags+xml"/>
  <Override PartName="/ppt/notesSlides/notesSlide57.xml" ContentType="application/vnd.openxmlformats-officedocument.presentationml.notesSlide+xml"/>
  <Override PartName="/ppt/tags/tag55.xml" ContentType="application/vnd.openxmlformats-officedocument.presentationml.tags+xml"/>
  <Override PartName="/ppt/notesSlides/notesSlide58.xml" ContentType="application/vnd.openxmlformats-officedocument.presentationml.notesSlide+xml"/>
  <Override PartName="/ppt/tags/tag56.xml" ContentType="application/vnd.openxmlformats-officedocument.presentationml.tags+xml"/>
  <Override PartName="/ppt/notesSlides/notesSlide59.xml" ContentType="application/vnd.openxmlformats-officedocument.presentationml.notesSlide+xml"/>
  <Override PartName="/ppt/tags/tag57.xml" ContentType="application/vnd.openxmlformats-officedocument.presentationml.tags+xml"/>
  <Override PartName="/ppt/notesSlides/notesSlide60.xml" ContentType="application/vnd.openxmlformats-officedocument.presentationml.notesSlide+xml"/>
  <Override PartName="/ppt/tags/tag58.xml" ContentType="application/vnd.openxmlformats-officedocument.presentationml.tags+xml"/>
  <Override PartName="/ppt/notesSlides/notesSlide61.xml" ContentType="application/vnd.openxmlformats-officedocument.presentationml.notesSlide+xml"/>
  <Override PartName="/ppt/tags/tag59.xml" ContentType="application/vnd.openxmlformats-officedocument.presentationml.tags+xml"/>
  <Override PartName="/ppt/notesSlides/notesSlide62.xml" ContentType="application/vnd.openxmlformats-officedocument.presentationml.notesSlide+xml"/>
  <Override PartName="/ppt/tags/tag60.xml" ContentType="application/vnd.openxmlformats-officedocument.presentationml.tags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5" r:id="rId3"/>
    <p:sldMasterId id="2147483669" r:id="rId4"/>
    <p:sldMasterId id="2147483683" r:id="rId5"/>
  </p:sldMasterIdLst>
  <p:notesMasterIdLst>
    <p:notesMasterId r:id="rId73"/>
  </p:notesMasterIdLst>
  <p:sldIdLst>
    <p:sldId id="256" r:id="rId6"/>
    <p:sldId id="257" r:id="rId7"/>
    <p:sldId id="387" r:id="rId8"/>
    <p:sldId id="428" r:id="rId9"/>
    <p:sldId id="429" r:id="rId10"/>
    <p:sldId id="430" r:id="rId11"/>
    <p:sldId id="431" r:id="rId12"/>
    <p:sldId id="432" r:id="rId13"/>
    <p:sldId id="433" r:id="rId14"/>
    <p:sldId id="434" r:id="rId15"/>
    <p:sldId id="435" r:id="rId16"/>
    <p:sldId id="436" r:id="rId17"/>
    <p:sldId id="437" r:id="rId18"/>
    <p:sldId id="438" r:id="rId19"/>
    <p:sldId id="439" r:id="rId20"/>
    <p:sldId id="440" r:id="rId21"/>
    <p:sldId id="441" r:id="rId22"/>
    <p:sldId id="442" r:id="rId23"/>
    <p:sldId id="443" r:id="rId24"/>
    <p:sldId id="444" r:id="rId25"/>
    <p:sldId id="445" r:id="rId26"/>
    <p:sldId id="482" r:id="rId27"/>
    <p:sldId id="483" r:id="rId28"/>
    <p:sldId id="484" r:id="rId29"/>
    <p:sldId id="485" r:id="rId30"/>
    <p:sldId id="486" r:id="rId31"/>
    <p:sldId id="487" r:id="rId32"/>
    <p:sldId id="488" r:id="rId33"/>
    <p:sldId id="489" r:id="rId34"/>
    <p:sldId id="490" r:id="rId35"/>
    <p:sldId id="491" r:id="rId36"/>
    <p:sldId id="492" r:id="rId37"/>
    <p:sldId id="390" r:id="rId38"/>
    <p:sldId id="493" r:id="rId39"/>
    <p:sldId id="396" r:id="rId40"/>
    <p:sldId id="401" r:id="rId41"/>
    <p:sldId id="402" r:id="rId42"/>
    <p:sldId id="403" r:id="rId43"/>
    <p:sldId id="404" r:id="rId44"/>
    <p:sldId id="405" r:id="rId45"/>
    <p:sldId id="398" r:id="rId46"/>
    <p:sldId id="406" r:id="rId47"/>
    <p:sldId id="407" r:id="rId48"/>
    <p:sldId id="399" r:id="rId49"/>
    <p:sldId id="408" r:id="rId50"/>
    <p:sldId id="400" r:id="rId51"/>
    <p:sldId id="391" r:id="rId52"/>
    <p:sldId id="397" r:id="rId53"/>
    <p:sldId id="409" r:id="rId54"/>
    <p:sldId id="410" r:id="rId55"/>
    <p:sldId id="411" r:id="rId56"/>
    <p:sldId id="447" r:id="rId57"/>
    <p:sldId id="446" r:id="rId58"/>
    <p:sldId id="448" r:id="rId59"/>
    <p:sldId id="449" r:id="rId60"/>
    <p:sldId id="450" r:id="rId61"/>
    <p:sldId id="451" r:id="rId62"/>
    <p:sldId id="452" r:id="rId63"/>
    <p:sldId id="453" r:id="rId64"/>
    <p:sldId id="454" r:id="rId65"/>
    <p:sldId id="457" r:id="rId66"/>
    <p:sldId id="455" r:id="rId67"/>
    <p:sldId id="456" r:id="rId68"/>
    <p:sldId id="458" r:id="rId69"/>
    <p:sldId id="459" r:id="rId70"/>
    <p:sldId id="460" r:id="rId71"/>
    <p:sldId id="287" r:id="rId7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32">
          <p15:clr>
            <a:srgbClr val="A4A3A4"/>
          </p15:clr>
        </p15:guide>
        <p15:guide id="2" orient="horz" pos="4156">
          <p15:clr>
            <a:srgbClr val="A4A3A4"/>
          </p15:clr>
        </p15:guide>
        <p15:guide id="3" orient="horz" pos="2197">
          <p15:clr>
            <a:srgbClr val="A4A3A4"/>
          </p15:clr>
        </p15:guide>
        <p15:guide id="4" orient="horz" pos="996">
          <p15:clr>
            <a:srgbClr val="A4A3A4"/>
          </p15:clr>
        </p15:guide>
        <p15:guide id="5" pos="5615">
          <p15:clr>
            <a:srgbClr val="A4A3A4"/>
          </p15:clr>
        </p15:guide>
        <p15:guide id="6" pos="-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6EAF"/>
    <a:srgbClr val="C55A11"/>
    <a:srgbClr val="2A64D2"/>
    <a:srgbClr val="E0E0E0"/>
    <a:srgbClr val="3DA7FD"/>
    <a:srgbClr val="1438D1"/>
    <a:srgbClr val="3FAFFD"/>
    <a:srgbClr val="5FA0E3"/>
    <a:srgbClr val="FCBE2C"/>
    <a:srgbClr val="118C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0" autoAdjust="0"/>
    <p:restoredTop sz="94279" autoAdjust="0"/>
  </p:normalViewPr>
  <p:slideViewPr>
    <p:cSldViewPr snapToGrid="0" showGuides="1">
      <p:cViewPr varScale="1">
        <p:scale>
          <a:sx n="120" d="100"/>
          <a:sy n="120" d="100"/>
        </p:scale>
        <p:origin x="1560" y="90"/>
      </p:cViewPr>
      <p:guideLst>
        <p:guide orient="horz" pos="2732"/>
        <p:guide orient="horz" pos="4156"/>
        <p:guide orient="horz" pos="2197"/>
        <p:guide orient="horz" pos="996"/>
        <p:guide pos="5615"/>
        <p:guide pos="-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theme" Target="theme/theme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2E80F96-9820-4CA6-AD38-E3CD7DE1BCB2}" type="datetimeFigureOut">
              <a:rPr lang="zh-CN" altLang="en-US" smtClean="0"/>
              <a:t>20/12/10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EB011A8-E05E-4B93-9FD6-542999B8B1C9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53DC1-3190-4821-A8F7-18A8698288B8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B011A8-E05E-4B93-9FD6-542999B8B1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B011A8-E05E-4B93-9FD6-542999B8B1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B011A8-E05E-4B93-9FD6-542999B8B1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B011A8-E05E-4B93-9FD6-542999B8B1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B011A8-E05E-4B93-9FD6-542999B8B1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B011A8-E05E-4B93-9FD6-542999B8B1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B011A8-E05E-4B93-9FD6-542999B8B1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B011A8-E05E-4B93-9FD6-542999B8B1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B011A8-E05E-4B93-9FD6-542999B8B1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B011A8-E05E-4B93-9FD6-542999B8B1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介绍在</a:t>
            </a:r>
            <a:r>
              <a:rPr lang="en-US" altLang="zh-CN"/>
              <a:t>test and set</a:t>
            </a:r>
            <a:r>
              <a:rPr lang="zh-CN" altLang="en-US"/>
              <a:t>原子指令之上的</a:t>
            </a:r>
            <a:r>
              <a:rPr lang="en-US" altLang="zh-CN"/>
              <a:t>4</a:t>
            </a:r>
            <a:r>
              <a:rPr lang="zh-CN" altLang="en-US"/>
              <a:t>种锁的实现，通过分析多处理器下加解锁的开销（无竞争延迟、释放锁通信量、等待通信量、公平性、空间占用），来比较不同锁的优劣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22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23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24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25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26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27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28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29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30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31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B011A8-E05E-4B93-9FD6-542999B8B1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32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介绍在</a:t>
            </a:r>
            <a:r>
              <a:rPr lang="en-US" altLang="zh-CN"/>
              <a:t>test and set</a:t>
            </a:r>
            <a:r>
              <a:rPr lang="zh-CN" altLang="en-US"/>
              <a:t>原子指令之上的</a:t>
            </a:r>
            <a:r>
              <a:rPr lang="en-US" altLang="zh-CN"/>
              <a:t>4</a:t>
            </a:r>
            <a:r>
              <a:rPr lang="zh-CN" altLang="en-US"/>
              <a:t>种锁的实现，通过分析多处理器下加解锁的开销（无竞争延迟、释放锁通信量、等待通信量、公平性、空间占用），来比较不同锁的优劣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33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3100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35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36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37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38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39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40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41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B011A8-E05E-4B93-9FD6-542999B8B1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42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43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44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45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46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48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49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50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51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52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B011A8-E05E-4B93-9FD6-542999B8B1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53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54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55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56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57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58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59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60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61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62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B011A8-E05E-4B93-9FD6-542999B8B1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63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64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65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66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以上就是我答辩的全部内容，感谢各位的聆听，请各位评委老师批评指正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67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B011A8-E05E-4B93-9FD6-542999B8B1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B011A8-E05E-4B93-9FD6-542999B8B1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B011A8-E05E-4B93-9FD6-542999B8B1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研究背景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211580" y="497945"/>
            <a:ext cx="9187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b="1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CN" altLang="en-US" sz="1350" b="1" dirty="0">
              <a:solidFill>
                <a:schemeClr val="bg2">
                  <a:lumMod val="9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研究背景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211580" y="497945"/>
            <a:ext cx="9187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b="1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CN" altLang="en-US" sz="1350" b="1" dirty="0">
              <a:solidFill>
                <a:schemeClr val="bg2">
                  <a:lumMod val="9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梯形 53"/>
          <p:cNvSpPr/>
          <p:nvPr userDrawn="1"/>
        </p:nvSpPr>
        <p:spPr>
          <a:xfrm>
            <a:off x="0" y="381679"/>
            <a:ext cx="971550" cy="634321"/>
          </a:xfrm>
          <a:custGeom>
            <a:avLst/>
            <a:gdLst>
              <a:gd name="connsiteX0" fmla="*/ 0 w 1295400"/>
              <a:gd name="connsiteY0" fmla="*/ 634321 h 634321"/>
              <a:gd name="connsiteX1" fmla="*/ 0 w 1295400"/>
              <a:gd name="connsiteY1" fmla="*/ 0 h 634321"/>
              <a:gd name="connsiteX2" fmla="*/ 1295400 w 1295400"/>
              <a:gd name="connsiteY2" fmla="*/ 0 h 634321"/>
              <a:gd name="connsiteX3" fmla="*/ 1295400 w 1295400"/>
              <a:gd name="connsiteY3" fmla="*/ 634321 h 634321"/>
              <a:gd name="connsiteX4" fmla="*/ 0 w 1295400"/>
              <a:gd name="connsiteY4" fmla="*/ 634321 h 634321"/>
              <a:gd name="connsiteX0-1" fmla="*/ 0 w 1295400"/>
              <a:gd name="connsiteY0-2" fmla="*/ 649561 h 649561"/>
              <a:gd name="connsiteX1-3" fmla="*/ 0 w 1295400"/>
              <a:gd name="connsiteY1-4" fmla="*/ 15240 h 649561"/>
              <a:gd name="connsiteX2-5" fmla="*/ 731520 w 1295400"/>
              <a:gd name="connsiteY2-6" fmla="*/ 0 h 649561"/>
              <a:gd name="connsiteX3-7" fmla="*/ 1295400 w 1295400"/>
              <a:gd name="connsiteY3-8" fmla="*/ 649561 h 649561"/>
              <a:gd name="connsiteX4-9" fmla="*/ 0 w 1295400"/>
              <a:gd name="connsiteY4-10" fmla="*/ 649561 h 649561"/>
              <a:gd name="connsiteX0-11" fmla="*/ 0 w 1295400"/>
              <a:gd name="connsiteY0-12" fmla="*/ 649561 h 649561"/>
              <a:gd name="connsiteX1-13" fmla="*/ 0 w 1295400"/>
              <a:gd name="connsiteY1-14" fmla="*/ 15240 h 649561"/>
              <a:gd name="connsiteX2-15" fmla="*/ 975360 w 1295400"/>
              <a:gd name="connsiteY2-16" fmla="*/ 0 h 649561"/>
              <a:gd name="connsiteX3-17" fmla="*/ 1295400 w 1295400"/>
              <a:gd name="connsiteY3-18" fmla="*/ 649561 h 649561"/>
              <a:gd name="connsiteX4-19" fmla="*/ 0 w 1295400"/>
              <a:gd name="connsiteY4-20" fmla="*/ 649561 h 649561"/>
              <a:gd name="connsiteX0-21" fmla="*/ 0 w 1295400"/>
              <a:gd name="connsiteY0-22" fmla="*/ 634321 h 634321"/>
              <a:gd name="connsiteX1-23" fmla="*/ 0 w 1295400"/>
              <a:gd name="connsiteY1-24" fmla="*/ 0 h 634321"/>
              <a:gd name="connsiteX2-25" fmla="*/ 975360 w 1295400"/>
              <a:gd name="connsiteY2-26" fmla="*/ 0 h 634321"/>
              <a:gd name="connsiteX3-27" fmla="*/ 1295400 w 1295400"/>
              <a:gd name="connsiteY3-28" fmla="*/ 634321 h 634321"/>
              <a:gd name="connsiteX4-29" fmla="*/ 0 w 1295400"/>
              <a:gd name="connsiteY4-30" fmla="*/ 634321 h 63432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95400" h="634321">
                <a:moveTo>
                  <a:pt x="0" y="634321"/>
                </a:moveTo>
                <a:lnTo>
                  <a:pt x="0" y="0"/>
                </a:lnTo>
                <a:lnTo>
                  <a:pt x="975360" y="0"/>
                </a:lnTo>
                <a:lnTo>
                  <a:pt x="1295400" y="634321"/>
                </a:lnTo>
                <a:lnTo>
                  <a:pt x="0" y="634321"/>
                </a:lnTo>
                <a:close/>
              </a:path>
            </a:pathLst>
          </a:custGeom>
          <a:solidFill>
            <a:srgbClr val="116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366510" y="382905"/>
            <a:ext cx="2610803" cy="529590"/>
          </a:xfrm>
          <a:prstGeom prst="rect">
            <a:avLst/>
          </a:prstGeom>
        </p:spPr>
      </p:pic>
      <p:cxnSp>
        <p:nvCxnSpPr>
          <p:cNvPr id="2" name="直接连接符 1"/>
          <p:cNvCxnSpPr/>
          <p:nvPr userDrawn="1"/>
        </p:nvCxnSpPr>
        <p:spPr>
          <a:xfrm>
            <a:off x="-7620" y="1075690"/>
            <a:ext cx="9227820" cy="1016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梯形 53"/>
          <p:cNvSpPr/>
          <p:nvPr userDrawn="1"/>
        </p:nvSpPr>
        <p:spPr>
          <a:xfrm>
            <a:off x="0" y="381679"/>
            <a:ext cx="971550" cy="634321"/>
          </a:xfrm>
          <a:custGeom>
            <a:avLst/>
            <a:gdLst>
              <a:gd name="connsiteX0" fmla="*/ 0 w 1295400"/>
              <a:gd name="connsiteY0" fmla="*/ 634321 h 634321"/>
              <a:gd name="connsiteX1" fmla="*/ 0 w 1295400"/>
              <a:gd name="connsiteY1" fmla="*/ 0 h 634321"/>
              <a:gd name="connsiteX2" fmla="*/ 1295400 w 1295400"/>
              <a:gd name="connsiteY2" fmla="*/ 0 h 634321"/>
              <a:gd name="connsiteX3" fmla="*/ 1295400 w 1295400"/>
              <a:gd name="connsiteY3" fmla="*/ 634321 h 634321"/>
              <a:gd name="connsiteX4" fmla="*/ 0 w 1295400"/>
              <a:gd name="connsiteY4" fmla="*/ 634321 h 634321"/>
              <a:gd name="connsiteX0-1" fmla="*/ 0 w 1295400"/>
              <a:gd name="connsiteY0-2" fmla="*/ 649561 h 649561"/>
              <a:gd name="connsiteX1-3" fmla="*/ 0 w 1295400"/>
              <a:gd name="connsiteY1-4" fmla="*/ 15240 h 649561"/>
              <a:gd name="connsiteX2-5" fmla="*/ 731520 w 1295400"/>
              <a:gd name="connsiteY2-6" fmla="*/ 0 h 649561"/>
              <a:gd name="connsiteX3-7" fmla="*/ 1295400 w 1295400"/>
              <a:gd name="connsiteY3-8" fmla="*/ 649561 h 649561"/>
              <a:gd name="connsiteX4-9" fmla="*/ 0 w 1295400"/>
              <a:gd name="connsiteY4-10" fmla="*/ 649561 h 649561"/>
              <a:gd name="connsiteX0-11" fmla="*/ 0 w 1295400"/>
              <a:gd name="connsiteY0-12" fmla="*/ 649561 h 649561"/>
              <a:gd name="connsiteX1-13" fmla="*/ 0 w 1295400"/>
              <a:gd name="connsiteY1-14" fmla="*/ 15240 h 649561"/>
              <a:gd name="connsiteX2-15" fmla="*/ 975360 w 1295400"/>
              <a:gd name="connsiteY2-16" fmla="*/ 0 h 649561"/>
              <a:gd name="connsiteX3-17" fmla="*/ 1295400 w 1295400"/>
              <a:gd name="connsiteY3-18" fmla="*/ 649561 h 649561"/>
              <a:gd name="connsiteX4-19" fmla="*/ 0 w 1295400"/>
              <a:gd name="connsiteY4-20" fmla="*/ 649561 h 649561"/>
              <a:gd name="connsiteX0-21" fmla="*/ 0 w 1295400"/>
              <a:gd name="connsiteY0-22" fmla="*/ 634321 h 634321"/>
              <a:gd name="connsiteX1-23" fmla="*/ 0 w 1295400"/>
              <a:gd name="connsiteY1-24" fmla="*/ 0 h 634321"/>
              <a:gd name="connsiteX2-25" fmla="*/ 975360 w 1295400"/>
              <a:gd name="connsiteY2-26" fmla="*/ 0 h 634321"/>
              <a:gd name="connsiteX3-27" fmla="*/ 1295400 w 1295400"/>
              <a:gd name="connsiteY3-28" fmla="*/ 634321 h 634321"/>
              <a:gd name="connsiteX4-29" fmla="*/ 0 w 1295400"/>
              <a:gd name="connsiteY4-30" fmla="*/ 634321 h 63432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95400" h="634321">
                <a:moveTo>
                  <a:pt x="0" y="634321"/>
                </a:moveTo>
                <a:lnTo>
                  <a:pt x="0" y="0"/>
                </a:lnTo>
                <a:lnTo>
                  <a:pt x="975360" y="0"/>
                </a:lnTo>
                <a:lnTo>
                  <a:pt x="1295400" y="634321"/>
                </a:lnTo>
                <a:lnTo>
                  <a:pt x="0" y="634321"/>
                </a:lnTo>
                <a:close/>
              </a:path>
            </a:pathLst>
          </a:custGeom>
          <a:solidFill>
            <a:srgbClr val="116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logo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6366510" y="382905"/>
            <a:ext cx="2610803" cy="529590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-7620" y="1075690"/>
            <a:ext cx="9227820" cy="1016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梯形 53"/>
          <p:cNvSpPr/>
          <p:nvPr userDrawn="1"/>
        </p:nvSpPr>
        <p:spPr>
          <a:xfrm>
            <a:off x="0" y="381679"/>
            <a:ext cx="971550" cy="634321"/>
          </a:xfrm>
          <a:custGeom>
            <a:avLst/>
            <a:gdLst>
              <a:gd name="connsiteX0" fmla="*/ 0 w 1295400"/>
              <a:gd name="connsiteY0" fmla="*/ 634321 h 634321"/>
              <a:gd name="connsiteX1" fmla="*/ 0 w 1295400"/>
              <a:gd name="connsiteY1" fmla="*/ 0 h 634321"/>
              <a:gd name="connsiteX2" fmla="*/ 1295400 w 1295400"/>
              <a:gd name="connsiteY2" fmla="*/ 0 h 634321"/>
              <a:gd name="connsiteX3" fmla="*/ 1295400 w 1295400"/>
              <a:gd name="connsiteY3" fmla="*/ 634321 h 634321"/>
              <a:gd name="connsiteX4" fmla="*/ 0 w 1295400"/>
              <a:gd name="connsiteY4" fmla="*/ 634321 h 634321"/>
              <a:gd name="connsiteX0-1" fmla="*/ 0 w 1295400"/>
              <a:gd name="connsiteY0-2" fmla="*/ 649561 h 649561"/>
              <a:gd name="connsiteX1-3" fmla="*/ 0 w 1295400"/>
              <a:gd name="connsiteY1-4" fmla="*/ 15240 h 649561"/>
              <a:gd name="connsiteX2-5" fmla="*/ 731520 w 1295400"/>
              <a:gd name="connsiteY2-6" fmla="*/ 0 h 649561"/>
              <a:gd name="connsiteX3-7" fmla="*/ 1295400 w 1295400"/>
              <a:gd name="connsiteY3-8" fmla="*/ 649561 h 649561"/>
              <a:gd name="connsiteX4-9" fmla="*/ 0 w 1295400"/>
              <a:gd name="connsiteY4-10" fmla="*/ 649561 h 649561"/>
              <a:gd name="connsiteX0-11" fmla="*/ 0 w 1295400"/>
              <a:gd name="connsiteY0-12" fmla="*/ 649561 h 649561"/>
              <a:gd name="connsiteX1-13" fmla="*/ 0 w 1295400"/>
              <a:gd name="connsiteY1-14" fmla="*/ 15240 h 649561"/>
              <a:gd name="connsiteX2-15" fmla="*/ 975360 w 1295400"/>
              <a:gd name="connsiteY2-16" fmla="*/ 0 h 649561"/>
              <a:gd name="connsiteX3-17" fmla="*/ 1295400 w 1295400"/>
              <a:gd name="connsiteY3-18" fmla="*/ 649561 h 649561"/>
              <a:gd name="connsiteX4-19" fmla="*/ 0 w 1295400"/>
              <a:gd name="connsiteY4-20" fmla="*/ 649561 h 649561"/>
              <a:gd name="connsiteX0-21" fmla="*/ 0 w 1295400"/>
              <a:gd name="connsiteY0-22" fmla="*/ 634321 h 634321"/>
              <a:gd name="connsiteX1-23" fmla="*/ 0 w 1295400"/>
              <a:gd name="connsiteY1-24" fmla="*/ 0 h 634321"/>
              <a:gd name="connsiteX2-25" fmla="*/ 975360 w 1295400"/>
              <a:gd name="connsiteY2-26" fmla="*/ 0 h 634321"/>
              <a:gd name="connsiteX3-27" fmla="*/ 1295400 w 1295400"/>
              <a:gd name="connsiteY3-28" fmla="*/ 634321 h 634321"/>
              <a:gd name="connsiteX4-29" fmla="*/ 0 w 1295400"/>
              <a:gd name="connsiteY4-30" fmla="*/ 634321 h 63432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95400" h="634321">
                <a:moveTo>
                  <a:pt x="0" y="634321"/>
                </a:moveTo>
                <a:lnTo>
                  <a:pt x="0" y="0"/>
                </a:lnTo>
                <a:lnTo>
                  <a:pt x="975360" y="0"/>
                </a:lnTo>
                <a:lnTo>
                  <a:pt x="1295400" y="634321"/>
                </a:lnTo>
                <a:lnTo>
                  <a:pt x="0" y="634321"/>
                </a:lnTo>
                <a:close/>
              </a:path>
            </a:pathLst>
          </a:custGeom>
          <a:solidFill>
            <a:srgbClr val="116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logo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6366510" y="382905"/>
            <a:ext cx="2610803" cy="529590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-7620" y="1075690"/>
            <a:ext cx="9227820" cy="1016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3.xml"/><Relationship Id="rId1" Type="http://schemas.openxmlformats.org/officeDocument/2006/relationships/tags" Target="../tags/tag7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3.xml"/><Relationship Id="rId1" Type="http://schemas.openxmlformats.org/officeDocument/2006/relationships/tags" Target="../tags/tag8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3.xml"/><Relationship Id="rId1" Type="http://schemas.openxmlformats.org/officeDocument/2006/relationships/tags" Target="../tags/tag9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3.xml"/><Relationship Id="rId1" Type="http://schemas.openxmlformats.org/officeDocument/2006/relationships/tags" Target="../tags/tag10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3.xml"/><Relationship Id="rId1" Type="http://schemas.openxmlformats.org/officeDocument/2006/relationships/tags" Target="../tags/tag1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3.xml"/><Relationship Id="rId1" Type="http://schemas.openxmlformats.org/officeDocument/2006/relationships/tags" Target="../tags/tag12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3.xml"/><Relationship Id="rId1" Type="http://schemas.openxmlformats.org/officeDocument/2006/relationships/tags" Target="../tags/tag13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3.xml"/><Relationship Id="rId1" Type="http://schemas.openxmlformats.org/officeDocument/2006/relationships/tags" Target="../tags/tag14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3.xml"/><Relationship Id="rId1" Type="http://schemas.openxmlformats.org/officeDocument/2006/relationships/tags" Target="../tags/tag15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3.xml"/><Relationship Id="rId1" Type="http://schemas.openxmlformats.org/officeDocument/2006/relationships/tags" Target="../tags/tag16.xml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1.xml"/><Relationship Id="rId1" Type="http://schemas.openxmlformats.org/officeDocument/2006/relationships/tags" Target="../tags/tag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3.xml"/><Relationship Id="rId1" Type="http://schemas.openxmlformats.org/officeDocument/2006/relationships/tags" Target="../tags/tag17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3.xml"/><Relationship Id="rId1" Type="http://schemas.openxmlformats.org/officeDocument/2006/relationships/tags" Target="../tags/tag18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9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0.xml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1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2.xml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4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9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0.xml"/><Relationship Id="rId5" Type="http://schemas.openxmlformats.org/officeDocument/2006/relationships/image" Target="../media/image30.png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1.xml"/><Relationship Id="rId5" Type="http://schemas.openxmlformats.org/officeDocument/2006/relationships/image" Target="../media/image31.png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2.xml"/><Relationship Id="rId5" Type="http://schemas.openxmlformats.org/officeDocument/2006/relationships/image" Target="../media/image32.png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3.xml"/><Relationship Id="rId5" Type="http://schemas.openxmlformats.org/officeDocument/2006/relationships/image" Target="../media/image33.png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4.xml"/><Relationship Id="rId5" Type="http://schemas.openxmlformats.org/officeDocument/2006/relationships/image" Target="../media/image3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3.xml"/><Relationship Id="rId1" Type="http://schemas.openxmlformats.org/officeDocument/2006/relationships/tags" Target="../tags/tag2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5.xml"/><Relationship Id="rId5" Type="http://schemas.openxmlformats.org/officeDocument/2006/relationships/image" Target="../media/image35.png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6.xml"/><Relationship Id="rId5" Type="http://schemas.openxmlformats.org/officeDocument/2006/relationships/image" Target="../media/image36.png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7.xml"/><Relationship Id="rId5" Type="http://schemas.openxmlformats.org/officeDocument/2006/relationships/image" Target="../media/image37.png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8.xml"/><Relationship Id="rId5" Type="http://schemas.openxmlformats.org/officeDocument/2006/relationships/image" Target="../media/image38.png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9.xml"/><Relationship Id="rId5" Type="http://schemas.openxmlformats.org/officeDocument/2006/relationships/image" Target="../media/image39.png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0.xml"/><Relationship Id="rId5" Type="http://schemas.openxmlformats.org/officeDocument/2006/relationships/image" Target="../media/image40.png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1.xml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2.xml"/><Relationship Id="rId4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3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4.xml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5.xml"/><Relationship Id="rId5" Type="http://schemas.openxmlformats.org/officeDocument/2006/relationships/image" Target="../media/image41.png"/><Relationship Id="rId4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6.xml"/><Relationship Id="rId4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7.xml"/><Relationship Id="rId4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8.xml"/><Relationship Id="rId5" Type="http://schemas.openxmlformats.org/officeDocument/2006/relationships/image" Target="../media/image42.png"/><Relationship Id="rId4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9.xml"/><Relationship Id="rId4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0.xml"/><Relationship Id="rId4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1.xml"/><Relationship Id="rId4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2.xml"/><Relationship Id="rId4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3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4.xml"/><Relationship Id="rId5" Type="http://schemas.openxmlformats.org/officeDocument/2006/relationships/image" Target="../media/image43.png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5.xml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6.xml"/><Relationship Id="rId5" Type="http://schemas.openxmlformats.org/officeDocument/2006/relationships/image" Target="../media/image44.png"/><Relationship Id="rId4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7.xml"/><Relationship Id="rId5" Type="http://schemas.openxmlformats.org/officeDocument/2006/relationships/image" Target="../media/image45.png"/><Relationship Id="rId4" Type="http://schemas.openxmlformats.org/officeDocument/2006/relationships/image" Target="../media/image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8.xml"/><Relationship Id="rId4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9.xml"/><Relationship Id="rId4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60.xml"/><Relationship Id="rId5" Type="http://schemas.openxmlformats.org/officeDocument/2006/relationships/image" Target="../media/image46.png"/><Relationship Id="rId4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3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3.xml"/><Relationship Id="rId1" Type="http://schemas.openxmlformats.org/officeDocument/2006/relationships/tags" Target="../tags/tag6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94021" y="3373844"/>
            <a:ext cx="8584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spc="600" dirty="0">
                <a:solidFill>
                  <a:schemeClr val="tx1">
                    <a:lumMod val="85000"/>
                    <a:lumOff val="15000"/>
                    <a:alpha val="81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Topic4</a:t>
            </a:r>
            <a:r>
              <a:rPr lang="zh-CN" altLang="en-US" sz="4000" b="1" spc="600" dirty="0">
                <a:solidFill>
                  <a:schemeClr val="tx1">
                    <a:lumMod val="85000"/>
                    <a:lumOff val="15000"/>
                    <a:alpha val="81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：同步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294021" y="4367688"/>
            <a:ext cx="8584324" cy="0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/home/qys/Desktop/通知书/主页.jpeg主页"/>
          <p:cNvPicPr>
            <a:picLocks noChangeAspect="1"/>
          </p:cNvPicPr>
          <p:nvPr/>
        </p:nvPicPr>
        <p:blipFill>
          <a:blip r:embed="rId3"/>
          <a:srcRect t="13164" b="17773"/>
          <a:stretch>
            <a:fillRect/>
          </a:stretch>
        </p:blipFill>
        <p:spPr>
          <a:xfrm>
            <a:off x="-8096" y="1"/>
            <a:ext cx="9157811" cy="2639714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-8096" y="1"/>
            <a:ext cx="9157811" cy="263971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22" name="椭圆 21"/>
          <p:cNvSpPr>
            <a:spLocks noChangeAspect="1"/>
          </p:cNvSpPr>
          <p:nvPr/>
        </p:nvSpPr>
        <p:spPr>
          <a:xfrm>
            <a:off x="3794505" y="1889030"/>
            <a:ext cx="1584000" cy="158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pic>
        <p:nvPicPr>
          <p:cNvPr id="4" name="Picture 3" descr="/home/qys/Desktop/通知书/timg.pngtim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93846" y="558501"/>
            <a:ext cx="1875473" cy="356235"/>
          </a:xfrm>
          <a:prstGeom prst="rect">
            <a:avLst/>
          </a:prstGeom>
        </p:spPr>
      </p:pic>
      <p:pic>
        <p:nvPicPr>
          <p:cNvPr id="6" name="Picture 5" descr="/home/qys/Desktop/通知书/logo.jpeglogo"/>
          <p:cNvPicPr>
            <a:picLocks noChangeAspect="1"/>
          </p:cNvPicPr>
          <p:nvPr/>
        </p:nvPicPr>
        <p:blipFill>
          <a:blip r:embed="rId5"/>
          <a:srcRect l="31569" t="13284" r="33595" b="7021"/>
          <a:stretch>
            <a:fillRect/>
          </a:stretch>
        </p:blipFill>
        <p:spPr>
          <a:xfrm>
            <a:off x="4044791" y="2107742"/>
            <a:ext cx="1082993" cy="104155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888959" y="4761917"/>
            <a:ext cx="60679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zh-CN" altLang="en-US" sz="28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武仕沛  温雅楠  王郁含  林新源</a:t>
            </a:r>
            <a:endParaRPr lang="en-US" altLang="zh-CN" sz="28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Aft>
                <a:spcPts val="1200"/>
              </a:spcAft>
            </a:pPr>
            <a:r>
              <a:rPr lang="en-US" altLang="zh-CN" sz="28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2020.12.10</a:t>
            </a: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6510" y="558501"/>
            <a:ext cx="2610803" cy="3971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72"/>
    </mc:Choice>
    <mc:Fallback xmlns="">
      <p:transition spd="slow" advTm="987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79966" y="452276"/>
            <a:ext cx="426205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原子指令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——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论文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4a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542184"/>
            <a:ext cx="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Part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5594" y="1225689"/>
            <a:ext cx="820595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Test_and_Set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Unset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QOSB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的语义（实现的功能）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QOSB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非阻塞操作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如果一个处理器还没加入队列，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QOSB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操作将处理器加入队列。（没有队列则创建队列）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如果处理器未处于队头，那么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Test_and_Set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不进行测试即失败（返回结果为“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”）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79966" y="452276"/>
            <a:ext cx="426205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原子指令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——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论文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4a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542184"/>
            <a:ext cx="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Part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6407" y="1276454"/>
            <a:ext cx="820595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三种原子指令的简单应用：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1.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实现锁：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 r="4186"/>
          <a:stretch>
            <a:fillRect/>
          </a:stretch>
        </p:blipFill>
        <p:spPr bwMode="auto">
          <a:xfrm>
            <a:off x="1229711" y="2774731"/>
            <a:ext cx="6668814" cy="3821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79966" y="452276"/>
            <a:ext cx="426205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原子指令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——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论文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4a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542184"/>
            <a:ext cx="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Part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6407" y="1276454"/>
            <a:ext cx="820595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三种原子指令的简单应用：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2.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实现预取：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 l="9593"/>
          <a:stretch>
            <a:fillRect/>
          </a:stretch>
        </p:blipFill>
        <p:spPr bwMode="auto">
          <a:xfrm>
            <a:off x="2554013" y="2358888"/>
            <a:ext cx="4319752" cy="4275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8505" y="1475874"/>
            <a:ext cx="4995495" cy="483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图片 10" descr="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79966" y="452276"/>
            <a:ext cx="426205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原子指令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——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论文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4a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542184"/>
            <a:ext cx="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Part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2134" y="1188958"/>
            <a:ext cx="659180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三种原子指令的实现：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MSI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缓存一致性回顾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              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总线侦听请求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                   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处理器请求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PrRd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：处理器读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PrWr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：处理器写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BusRd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：总线侦听到其它处理器读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BusRdX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：总线侦听到其它处理器读独占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写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Flush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：总线侦听到其它处理器写回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737936" y="3288632"/>
            <a:ext cx="978569" cy="106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737936" y="3769894"/>
            <a:ext cx="946485" cy="160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79966" y="452276"/>
            <a:ext cx="426205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原子指令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——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论文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4a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542184"/>
            <a:ext cx="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Part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0261" y="1237084"/>
            <a:ext cx="845268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三种原子指令的实现：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基于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cache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一致性的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Test_and_Set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Unset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的实现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MSI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协议的基础上，新增一个状态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Locked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Locked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状态和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状态的唯一区别在于，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Locked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状态的同步位为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set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Test_and_Set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：远程检测同步位，如果同步位为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unset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，则把对应行转为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状态，行返回后，置为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Locked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状态（即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Unset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：类似于处理器写操作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79966" y="452276"/>
            <a:ext cx="426205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原子指令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——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论文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4a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542184"/>
            <a:ext cx="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Part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2134" y="1172916"/>
            <a:ext cx="659180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三种原子指令的实现：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00464" y="1892836"/>
            <a:ext cx="5852111" cy="4965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79966" y="452276"/>
            <a:ext cx="426205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原子指令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——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论文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4a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542184"/>
            <a:ext cx="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Part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2134" y="1172916"/>
            <a:ext cx="8468729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三种原子指令的实现：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QOSB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的实现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两个主要的操作：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）分配空间生成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Shadow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行（带着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Shadow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同步位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set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）（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）远程获取独有的行拷贝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两个额外的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cache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状态，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Shadow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Sticky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Shadow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QOSB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已经发生，此时处理器在队列中（但不在队头），数据是无效的，并且同步位为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set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Sticky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：此时数据是有效的，并且同步位为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unset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，此时处理器在队头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队列的存储方法：利用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Shadow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行的无效数据空间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79966" y="452276"/>
            <a:ext cx="426205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原子指令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——LL / SC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542184"/>
            <a:ext cx="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Part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4855" y="1371600"/>
            <a:ext cx="70156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论文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4a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做法的局限性：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代价高昂，增加了一致性实施的复杂性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支持原子指令的原子性会带来复杂性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原子性：要么整个序列的指令都被完整执行，要么其中任何一条指令都不执行。在任何给定的时间内，只有一条原子指令能够被执行。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79966" y="452276"/>
            <a:ext cx="426205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原子指令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——LL / SC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542184"/>
            <a:ext cx="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Part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9090" y="1355834"/>
            <a:ext cx="77566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原子性表象：执行结果的原子性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在加载和存储之间发生了可能违背原子性表象的事件，那么存储将会被取消。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在加载和存储之间发生了上下文切换或中断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高速缓存块失效（状态为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Invalid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状态），此时这个高速缓存快里的值已经被修改过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50372" y="4997669"/>
            <a:ext cx="3148954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LD     R1, &amp;Ticket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ADDIU   R1, R1, #1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ST    R1, &amp;Ticket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79966" y="452276"/>
            <a:ext cx="426205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原子指令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—— LL / SC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542184"/>
            <a:ext cx="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Part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9090" y="1355834"/>
            <a:ext cx="77566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LL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：链接加载（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load linked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），特殊加载指令。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SC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：条件存储（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store conditional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），对于链接加载（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LL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）指定的存储器位置，如果其内容在对同一位置执行条件存储之前发生了改变，条件存储会失败（返回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）。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17930" y="4209393"/>
            <a:ext cx="3279229" cy="15696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try:  LL   R1, &amp;Ticket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   ADDUI   R2, R1, #1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   SC    R2, &amp;Ticket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   BEQZ R2, try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0221" y="4419436"/>
            <a:ext cx="4734744" cy="1282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/home/qys/Desktop/通知书/新主楼.jpeg新主楼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-10002" y="0"/>
            <a:ext cx="9154478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766955" y="-2"/>
            <a:ext cx="3377045" cy="685800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直角三角形 8"/>
          <p:cNvSpPr/>
          <p:nvPr/>
        </p:nvSpPr>
        <p:spPr>
          <a:xfrm rot="16200000">
            <a:off x="1428579" y="2519623"/>
            <a:ext cx="6858001" cy="1818752"/>
          </a:xfrm>
          <a:prstGeom prst="rtTriangle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6043993" y="2373747"/>
            <a:ext cx="232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6124249" y="2781541"/>
            <a:ext cx="38054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043993" y="2934739"/>
            <a:ext cx="222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原子指令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124249" y="3311360"/>
            <a:ext cx="38054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043930" y="3488055"/>
            <a:ext cx="3099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hot-spot(fetch and  φ)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6124249" y="3887938"/>
            <a:ext cx="38054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043994" y="4047181"/>
            <a:ext cx="208857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Spin Locks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6124249" y="4400422"/>
            <a:ext cx="38054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530931" y="1104017"/>
            <a:ext cx="15428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000" b="1" dirty="0">
                <a:solidFill>
                  <a:schemeClr val="accent1">
                    <a:lumMod val="50000"/>
                  </a:schemeClr>
                </a:solidFill>
              </a:rPr>
              <a:t>目录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585361" y="1561284"/>
            <a:ext cx="143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CONTENT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半闭框 16"/>
          <p:cNvSpPr/>
          <p:nvPr/>
        </p:nvSpPr>
        <p:spPr>
          <a:xfrm>
            <a:off x="5978137" y="1076300"/>
            <a:ext cx="504998" cy="504998"/>
          </a:xfrm>
          <a:prstGeom prst="halfFrame">
            <a:avLst>
              <a:gd name="adj1" fmla="val 14155"/>
              <a:gd name="adj2" fmla="val 1347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/>
              </a:solidFill>
            </a:endParaRPr>
          </a:p>
        </p:txBody>
      </p:sp>
      <p:sp>
        <p:nvSpPr>
          <p:cNvPr id="27" name="半闭框 26"/>
          <p:cNvSpPr/>
          <p:nvPr/>
        </p:nvSpPr>
        <p:spPr>
          <a:xfrm rot="10800000">
            <a:off x="8137142" y="1443963"/>
            <a:ext cx="504998" cy="504998"/>
          </a:xfrm>
          <a:prstGeom prst="halfFrame">
            <a:avLst>
              <a:gd name="adj1" fmla="val 14155"/>
              <a:gd name="adj2" fmla="val 1347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48439" y="4614569"/>
            <a:ext cx="208857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04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Barrier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6124249" y="4948753"/>
            <a:ext cx="38054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79966" y="452276"/>
            <a:ext cx="426205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原子指令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—— LL / SC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542184"/>
            <a:ext cx="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Part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9090" y="1355834"/>
            <a:ext cx="775663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LL / SC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指令的实现：链接寄存器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LL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：读入数据块的时候，将块的地址记录在链接寄存器中（处理器的一个特殊寄存器中）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SC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：只有它涉及的地址与链接寄存器地址匹配时，指令才能成功。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上下文切换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中断，链接寄存器清空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其它处理器在执行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指令成功后（此时本处理器高速缓存块失效） ，链接寄存器清空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79966" y="452276"/>
            <a:ext cx="426205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原子指令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—— LL / SC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542184"/>
            <a:ext cx="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Part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9090" y="1355834"/>
            <a:ext cx="7756635" cy="589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LL / SC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指令的实现锁：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0165" y="2207173"/>
            <a:ext cx="6763407" cy="23083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Lock:  LL      R1,  &amp;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lockvar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     BNZ   R1,  Try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     add    R1,  R1,   #1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     SC       R1, &amp;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lockvar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     BEQZ  R1,   Try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     ret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40675" y="5181601"/>
            <a:ext cx="6763407" cy="830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Unlock:  ST      #0,  &amp;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lockvar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          ret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/home/qys/Desktop/通知书/星.jpeg星"/>
          <p:cNvPicPr>
            <a:picLocks noChangeAspect="1"/>
          </p:cNvPicPr>
          <p:nvPr/>
        </p:nvPicPr>
        <p:blipFill>
          <a:blip r:embed="rId3"/>
          <a:srcRect t="704" b="13442"/>
          <a:stretch>
            <a:fillRect/>
          </a:stretch>
        </p:blipFill>
        <p:spPr>
          <a:xfrm>
            <a:off x="-10664" y="857250"/>
            <a:ext cx="9162574" cy="3027998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7261" y="3151194"/>
            <a:ext cx="1626924" cy="2898543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405047" y="3409100"/>
            <a:ext cx="1234798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rgbClr val="002060">
                    <a:alpha val="48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600" b="1" dirty="0">
              <a:solidFill>
                <a:srgbClr val="002060">
                  <a:alpha val="48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08198" y="4204131"/>
            <a:ext cx="2836592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Hot-spot</a:t>
            </a:r>
          </a:p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fetch and φ</a:t>
            </a:r>
          </a:p>
        </p:txBody>
      </p:sp>
      <p:cxnSp>
        <p:nvCxnSpPr>
          <p:cNvPr id="29" name="直接连接符 28"/>
          <p:cNvCxnSpPr/>
          <p:nvPr/>
        </p:nvCxnSpPr>
        <p:spPr>
          <a:xfrm>
            <a:off x="3888275" y="4476341"/>
            <a:ext cx="989074" cy="0"/>
          </a:xfrm>
          <a:prstGeom prst="line">
            <a:avLst/>
          </a:prstGeom>
          <a:ln w="19050">
            <a:solidFill>
              <a:srgbClr val="002060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7844790" y="4469588"/>
            <a:ext cx="989074" cy="0"/>
          </a:xfrm>
          <a:prstGeom prst="line">
            <a:avLst/>
          </a:prstGeom>
          <a:ln w="19050">
            <a:solidFill>
              <a:srgbClr val="002060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47882" y="596655"/>
            <a:ext cx="4036497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/>
              <a:t>Hot-spot problem</a:t>
            </a:r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" y="622394"/>
            <a:ext cx="96631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2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43890" y="1507490"/>
            <a:ext cx="7364730" cy="3230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40000"/>
              </a:lnSpc>
            </a:pPr>
            <a:r>
              <a:rPr lang="en-US" altLang="zh-CN" sz="2000"/>
              <a:t>hot-spot(</a:t>
            </a:r>
            <a:r>
              <a:rPr lang="zh-CN" altLang="en-US" sz="2000"/>
              <a:t>热点</a:t>
            </a:r>
            <a:r>
              <a:rPr lang="en-US" altLang="zh-CN" sz="2000"/>
              <a:t>)</a:t>
            </a:r>
            <a:r>
              <a:rPr lang="zh-CN" altLang="en-US" sz="2000"/>
              <a:t>：当大量处理器访问同一个共享变量时，被称为热点访问。热点不仅会导致内存争用严重降低性能，而且还会导致互连网络中的树饱和，从而阻塞热请求和常规请求。</a:t>
            </a:r>
            <a:endParaRPr lang="en-US" altLang="zh-CN" sz="2000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47882" y="596655"/>
            <a:ext cx="4036497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sz="2400"/>
              <a:t>树饱和</a:t>
            </a:r>
            <a:r>
              <a:rPr lang="en-US" altLang="zh-CN" sz="2400"/>
              <a:t>(Tree Saturation)</a:t>
            </a:r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" y="622394"/>
            <a:ext cx="96631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2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45" y="1666875"/>
            <a:ext cx="4228465" cy="40652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382135" y="2545715"/>
            <a:ext cx="465963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P:</a:t>
            </a:r>
            <a:r>
              <a:rPr lang="zh-CN" altLang="en-US"/>
              <a:t>处理器个数，内存模块数</a:t>
            </a:r>
          </a:p>
          <a:p>
            <a:r>
              <a:rPr lang="en-US" altLang="zh-CN"/>
              <a:t>r:</a:t>
            </a:r>
            <a:r>
              <a:rPr lang="zh-CN" altLang="en-US"/>
              <a:t>每个周期平均每个处理器发出的请求个数</a:t>
            </a:r>
          </a:p>
          <a:p>
            <a:r>
              <a:rPr lang="en-US" altLang="zh-CN"/>
              <a:t>	</a:t>
            </a:r>
            <a:r>
              <a:rPr lang="zh-CN" altLang="en-US"/>
              <a:t>（</a:t>
            </a:r>
            <a:r>
              <a:rPr lang="en-US" altLang="zh-CN"/>
              <a:t>0&lt;=r&lt;=1</a:t>
            </a:r>
            <a:r>
              <a:rPr lang="zh-CN" altLang="en-US"/>
              <a:t>）</a:t>
            </a:r>
          </a:p>
          <a:p>
            <a:r>
              <a:rPr lang="en-US" altLang="zh-CN"/>
              <a:t>h:</a:t>
            </a:r>
            <a:r>
              <a:rPr lang="zh-CN" altLang="en-US"/>
              <a:t>热点请求所占的比例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与</a:t>
            </a:r>
            <a:r>
              <a:rPr lang="en-US" altLang="zh-CN"/>
              <a:t>hot-memory</a:t>
            </a:r>
            <a:r>
              <a:rPr lang="zh-CN" altLang="en-US"/>
              <a:t>相关的请求数：</a:t>
            </a:r>
            <a:r>
              <a:rPr lang="en-US" altLang="zh-CN"/>
              <a:t>r(1-h)+rhp</a:t>
            </a:r>
          </a:p>
          <a:p>
            <a:r>
              <a:rPr lang="zh-CN" altLang="en-US"/>
              <a:t>每个处理器的最大吞吐量：</a:t>
            </a:r>
            <a:r>
              <a:rPr lang="en-US" altLang="zh-CN"/>
              <a:t>R=1/(1+h(P-1))</a:t>
            </a:r>
          </a:p>
          <a:p>
            <a:r>
              <a:rPr lang="zh-CN" altLang="en-US"/>
              <a:t>总带宽：</a:t>
            </a:r>
            <a:r>
              <a:rPr lang="en-US" altLang="zh-CN"/>
              <a:t>B=P</a:t>
            </a:r>
            <a:r>
              <a:rPr lang="en-US" altLang="zh-CN">
                <a:sym typeface="+mn-ea"/>
              </a:rPr>
              <a:t>/(1+h(P-1))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47750" y="596900"/>
            <a:ext cx="4612640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/>
              <a:t>combining message(</a:t>
            </a:r>
            <a:r>
              <a:rPr lang="zh-CN" altLang="en-US" sz="2400"/>
              <a:t>消息组合技术</a:t>
            </a:r>
            <a:r>
              <a:rPr lang="en-US" sz="2400"/>
              <a:t>)</a:t>
            </a:r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" y="622394"/>
            <a:ext cx="96631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2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34720" y="1676400"/>
            <a:ext cx="734250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当内存请求消息通过每个交换机节点的时候，检测是否有指向相同内存位置的请求，若有这些消息就会被组合单个请求消息。当组合消息的应答到达组合结点时在产生多个单独的应答消息。</a:t>
            </a:r>
          </a:p>
          <a:p>
            <a:pPr>
              <a:lnSpc>
                <a:spcPct val="150000"/>
              </a:lnSpc>
            </a:pP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/>
              <a:t>使用交换机（硬件）实现消息组合开销太大。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02335" y="492125"/>
            <a:ext cx="5656580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sz="2400"/>
              <a:t>Software Combining Tree</a:t>
            </a:r>
            <a:r>
              <a:rPr lang="en-US" sz="2400"/>
              <a:t>1(</a:t>
            </a:r>
            <a:r>
              <a:rPr lang="zh-CN" sz="2400"/>
              <a:t>软件组合树</a:t>
            </a:r>
            <a:r>
              <a:rPr lang="en-US" altLang="zh-CN" sz="2400"/>
              <a:t>1)</a:t>
            </a:r>
            <a:endParaRPr lang="zh-CN" sz="2400"/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" y="622394"/>
            <a:ext cx="96631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2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7925" y="1852295"/>
            <a:ext cx="6969760" cy="35591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31545" y="559435"/>
            <a:ext cx="5269230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sz="2400">
                <a:sym typeface="+mn-ea"/>
              </a:rPr>
              <a:t>Software Combining Tree</a:t>
            </a:r>
            <a:r>
              <a:rPr lang="en-US" sz="2400">
                <a:sym typeface="+mn-ea"/>
              </a:rPr>
              <a:t>2(</a:t>
            </a:r>
            <a:r>
              <a:rPr lang="zh-CN" sz="2400">
                <a:sym typeface="+mn-ea"/>
              </a:rPr>
              <a:t>软件组合树</a:t>
            </a:r>
            <a:r>
              <a:rPr lang="en-US" altLang="zh-CN" sz="2400">
                <a:sym typeface="+mn-ea"/>
              </a:rPr>
              <a:t>2)</a:t>
            </a:r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" y="622394"/>
            <a:ext cx="96631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2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615" y="1502410"/>
            <a:ext cx="3600450" cy="38531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43045" y="1225550"/>
            <a:ext cx="493458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ym typeface="+mn-ea"/>
              </a:rPr>
              <a:t>五个字段：</a:t>
            </a:r>
            <a:endParaRPr lang="en-US" altLang="zh-CN">
              <a:sym typeface="+mn-ea"/>
            </a:endParaRP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zh-CN" altLang="en-US"/>
              <a:t>四个部分：</a:t>
            </a:r>
          </a:p>
          <a:p>
            <a:pPr algn="l"/>
            <a:r>
              <a:rPr lang="en-US" altLang="zh-CN"/>
              <a:t>part1</a:t>
            </a:r>
            <a:r>
              <a:rPr lang="zh-CN" altLang="en-US"/>
              <a:t>：向上树更改</a:t>
            </a:r>
            <a:r>
              <a:rPr lang="en-US" altLang="zh-CN"/>
              <a:t>free</a:t>
            </a:r>
            <a:r>
              <a:rPr lang="zh-CN" altLang="en-US"/>
              <a:t>节点为COMBINE节，直到找到ROOT节点或COMBINE节点。 如果遇到</a:t>
            </a:r>
          </a:p>
          <a:p>
            <a:pPr algn="l"/>
            <a:r>
              <a:rPr lang="en-US" altLang="zh-CN"/>
              <a:t>result</a:t>
            </a:r>
            <a:r>
              <a:rPr lang="zh-CN" altLang="en-US"/>
              <a:t>节点，则自旋等待其状态更改后再继续上树。</a:t>
            </a:r>
          </a:p>
          <a:p>
            <a:pPr algn="l"/>
            <a:r>
              <a:rPr lang="en-US" altLang="zh-CN"/>
              <a:t>part2:</a:t>
            </a:r>
            <a:r>
              <a:rPr lang="zh-CN" altLang="en-US"/>
              <a:t>更新</a:t>
            </a:r>
            <a:r>
              <a:rPr lang="en-US" altLang="zh-CN"/>
              <a:t>first</a:t>
            </a:r>
            <a:r>
              <a:rPr lang="zh-CN" altLang="en-US"/>
              <a:t>和</a:t>
            </a:r>
            <a:r>
              <a:rPr lang="en-US" altLang="zh-CN"/>
              <a:t>total</a:t>
            </a:r>
          </a:p>
          <a:p>
            <a:pPr algn="l"/>
            <a:r>
              <a:rPr lang="en-US" altLang="zh-CN"/>
              <a:t>part3</a:t>
            </a:r>
            <a:r>
              <a:rPr lang="zh-CN" altLang="en-US"/>
              <a:t>：如果第一部分在COMBINE节点上停止，则将此 进 程 的 </a:t>
            </a:r>
            <a:r>
              <a:rPr lang="en-US" altLang="zh-CN"/>
              <a:t>total</a:t>
            </a:r>
            <a:r>
              <a:rPr lang="zh-CN" altLang="en-US"/>
              <a:t>放 入 节 点 的 second_incr 中 ， 设 置wait_flag，并等待节点状态更改为</a:t>
            </a:r>
            <a:r>
              <a:rPr lang="en-US" altLang="zh-CN"/>
              <a:t>result</a:t>
            </a:r>
            <a:r>
              <a:rPr lang="zh-CN" altLang="en-US"/>
              <a:t>；如果第一部分停止在ROOT节点，则保存结果并将</a:t>
            </a:r>
            <a:r>
              <a:rPr lang="en-US" altLang="zh-CN"/>
              <a:t>total</a:t>
            </a:r>
            <a:r>
              <a:rPr lang="zh-CN" altLang="en-US"/>
              <a:t>添加进去（</a:t>
            </a:r>
            <a:r>
              <a:rPr lang="en-US" altLang="zh-CN"/>
              <a:t>fetch and add</a:t>
            </a:r>
            <a:r>
              <a:rPr lang="zh-CN" altLang="en-US"/>
              <a:t>）。</a:t>
            </a:r>
          </a:p>
          <a:p>
            <a:pPr algn="l"/>
            <a:r>
              <a:rPr lang="en-US" altLang="zh-CN"/>
              <a:t>part4:</a:t>
            </a:r>
            <a:r>
              <a:rPr lang="zh-CN" altLang="en-US"/>
              <a:t>释放节点或者分发结果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8440" y="1261745"/>
            <a:ext cx="2843530" cy="195770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" y="622394"/>
            <a:ext cx="96631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2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940" y="1343660"/>
            <a:ext cx="3472180" cy="48577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6145" y="1636395"/>
            <a:ext cx="3600450" cy="38531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-7619" y="586834"/>
            <a:ext cx="96631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2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" y="1185545"/>
            <a:ext cx="3548380" cy="50101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0705" y="1853565"/>
            <a:ext cx="3557905" cy="334835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/home/qys/Desktop/通知书/星.jpeg星"/>
          <p:cNvPicPr>
            <a:picLocks noChangeAspect="1"/>
          </p:cNvPicPr>
          <p:nvPr/>
        </p:nvPicPr>
        <p:blipFill>
          <a:blip r:embed="rId2"/>
          <a:srcRect t="704" b="13442"/>
          <a:stretch>
            <a:fillRect/>
          </a:stretch>
        </p:blipFill>
        <p:spPr>
          <a:xfrm>
            <a:off x="-16058" y="0"/>
            <a:ext cx="9162574" cy="3885248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261" y="3151194"/>
            <a:ext cx="1626924" cy="2898543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405046" y="3409100"/>
            <a:ext cx="12436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rgbClr val="002060">
                    <a:alpha val="48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</a:t>
            </a:r>
            <a:endParaRPr lang="zh-CN" altLang="en-US" sz="6600" b="1" dirty="0">
              <a:solidFill>
                <a:srgbClr val="002060">
                  <a:alpha val="48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08198" y="4204131"/>
            <a:ext cx="28365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cxnSp>
        <p:nvCxnSpPr>
          <p:cNvPr id="29" name="直接连接符 28"/>
          <p:cNvCxnSpPr/>
          <p:nvPr/>
        </p:nvCxnSpPr>
        <p:spPr>
          <a:xfrm>
            <a:off x="3888275" y="4476341"/>
            <a:ext cx="989074" cy="0"/>
          </a:xfrm>
          <a:prstGeom prst="line">
            <a:avLst/>
          </a:prstGeom>
          <a:ln w="19050">
            <a:solidFill>
              <a:srgbClr val="002060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7844790" y="4469588"/>
            <a:ext cx="989074" cy="0"/>
          </a:xfrm>
          <a:prstGeom prst="line">
            <a:avLst/>
          </a:prstGeom>
          <a:ln w="19050">
            <a:solidFill>
              <a:srgbClr val="002060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-7619" y="635729"/>
            <a:ext cx="96631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2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850" y="1231265"/>
            <a:ext cx="3533775" cy="496760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7425" y="326390"/>
            <a:ext cx="3543300" cy="280543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4255" y="2906395"/>
            <a:ext cx="3552825" cy="350075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" y="622394"/>
            <a:ext cx="96631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2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140" y="109220"/>
            <a:ext cx="2979420" cy="39325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2485" y="191135"/>
            <a:ext cx="3619500" cy="27146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2485" y="2821940"/>
            <a:ext cx="3743325" cy="352933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6140" y="3987165"/>
            <a:ext cx="3605530" cy="30530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" y="622394"/>
            <a:ext cx="96631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2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670" y="1616075"/>
            <a:ext cx="3648075" cy="47390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1160" y="1223645"/>
            <a:ext cx="3243580" cy="532955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/home/qys/Desktop/通知书/星.jpeg星"/>
          <p:cNvPicPr>
            <a:picLocks noChangeAspect="1"/>
          </p:cNvPicPr>
          <p:nvPr/>
        </p:nvPicPr>
        <p:blipFill>
          <a:blip r:embed="rId3"/>
          <a:srcRect t="704" b="13442"/>
          <a:stretch>
            <a:fillRect/>
          </a:stretch>
        </p:blipFill>
        <p:spPr>
          <a:xfrm>
            <a:off x="-10664" y="0"/>
            <a:ext cx="9162574" cy="3885248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7261" y="3151194"/>
            <a:ext cx="1626924" cy="2898543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405047" y="3409100"/>
            <a:ext cx="12347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rgbClr val="002060">
                    <a:alpha val="48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6600" b="1" dirty="0">
              <a:solidFill>
                <a:srgbClr val="002060">
                  <a:alpha val="48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08198" y="4204131"/>
            <a:ext cx="283659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Spin Locks</a:t>
            </a:r>
          </a:p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互斥锁的实现与比较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3888275" y="4476341"/>
            <a:ext cx="989074" cy="0"/>
          </a:xfrm>
          <a:prstGeom prst="line">
            <a:avLst/>
          </a:prstGeom>
          <a:ln w="19050">
            <a:solidFill>
              <a:srgbClr val="002060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7844790" y="4469588"/>
            <a:ext cx="989074" cy="0"/>
          </a:xfrm>
          <a:prstGeom prst="line">
            <a:avLst/>
          </a:prstGeom>
          <a:ln w="19050">
            <a:solidFill>
              <a:srgbClr val="002060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30130" y="359283"/>
            <a:ext cx="403649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116E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" y="622394"/>
            <a:ext cx="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Part 3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3156" y="1136963"/>
            <a:ext cx="7258639" cy="4459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spc="300">
                <a:latin typeface="微软雅黑" panose="020B0503020204020204" pitchFamily="34" charset="-122"/>
                <a:ea typeface="微软雅黑" panose="020B0503020204020204" pitchFamily="34" charset="-122"/>
              </a:rPr>
              <a:t>不同锁实现</a:t>
            </a:r>
            <a:endParaRPr lang="en-US" altLang="zh-CN" sz="2400" b="1" spc="3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spc="3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spc="3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TTSL</a:t>
            </a:r>
            <a:endParaRPr lang="en-US" altLang="zh-CN" sz="2400" spc="3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spc="3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TTSL exp.backoff()</a:t>
            </a:r>
            <a:endParaRPr lang="zh-CN" altLang="zh-CN" sz="2400" kern="100" spc="3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spc="3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Ticket</a:t>
            </a:r>
            <a:endParaRPr lang="en-US" altLang="zh-CN" sz="2400" spc="3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spc="3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Ticket α.backoff()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spc="3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ABQL</a:t>
            </a:r>
            <a:endParaRPr lang="zh-CN" altLang="zh-CN" sz="2400" kern="100" spc="3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spc="3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锁总结</a:t>
            </a:r>
            <a:endParaRPr lang="zh-CN" altLang="en-US" sz="24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54656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47882" y="596655"/>
            <a:ext cx="403649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/>
              <a:t>TS</a:t>
            </a:r>
            <a:r>
              <a:rPr lang="zh-CN" altLang="en-US" sz="2400"/>
              <a:t>锁</a:t>
            </a:r>
            <a:endParaRPr lang="en-US" altLang="zh-CN" sz="2400"/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" y="622394"/>
            <a:ext cx="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3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44105" y="1321790"/>
            <a:ext cx="686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缓存失效、独占总线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390" y="1813501"/>
            <a:ext cx="4373900" cy="3370188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857056" y="4706330"/>
            <a:ext cx="390455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从内存加载</a:t>
            </a:r>
            <a:r>
              <a:rPr lang="en-US" altLang="zh-CN"/>
              <a:t>lockvar</a:t>
            </a:r>
            <a:r>
              <a:rPr lang="zh-CN" altLang="en-US"/>
              <a:t>变量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失效其余缓存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预约总线</a:t>
            </a:r>
            <a:r>
              <a:rPr lang="en-US" altLang="zh-CN"/>
              <a:t>/</a:t>
            </a:r>
            <a:r>
              <a:rPr lang="zh-CN" altLang="en-US"/>
              <a:t>总线独占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置</a:t>
            </a:r>
            <a:r>
              <a:rPr lang="en-US" altLang="zh-CN"/>
              <a:t>lockvar</a:t>
            </a:r>
            <a:r>
              <a:rPr lang="zh-CN" altLang="en-US"/>
              <a:t>为</a:t>
            </a:r>
            <a:r>
              <a:rPr lang="en-US" altLang="zh-CN"/>
              <a:t>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取消总线独占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931870" y="2018857"/>
            <a:ext cx="390455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lock:t&amp;s R1, &amp;lockvar</a:t>
            </a:r>
          </a:p>
          <a:p>
            <a:r>
              <a:rPr lang="en-US" altLang="zh-CN">
                <a:latin typeface="Consolas" panose="020B0609020204030204" pitchFamily="49" charset="0"/>
              </a:rPr>
              <a:t>     bnz R1, lock</a:t>
            </a:r>
          </a:p>
          <a:p>
            <a:r>
              <a:rPr lang="en-US" altLang="zh-CN">
                <a:latin typeface="Consolas" panose="020B0609020204030204" pitchFamily="49" charset="0"/>
              </a:rPr>
              <a:t>     ret</a:t>
            </a:r>
          </a:p>
          <a:p>
            <a:endParaRPr lang="en-US" altLang="zh-CN">
              <a:latin typeface="Consolas" panose="020B0609020204030204" pitchFamily="49" charset="0"/>
            </a:endParaRPr>
          </a:p>
          <a:p>
            <a:r>
              <a:rPr lang="en-US" altLang="zh-CN">
                <a:latin typeface="Consolas" panose="020B0609020204030204" pitchFamily="49" charset="0"/>
              </a:rPr>
              <a:t>unlock:st &amp;lockvar, #0</a:t>
            </a:r>
          </a:p>
          <a:p>
            <a:r>
              <a:rPr lang="en-US" altLang="zh-CN">
                <a:latin typeface="Consolas" panose="020B0609020204030204" pitchFamily="49" charset="0"/>
              </a:rPr>
              <a:t>       ret</a:t>
            </a:r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47882" y="596655"/>
            <a:ext cx="403649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/>
              <a:t>TS</a:t>
            </a:r>
            <a:r>
              <a:rPr lang="zh-CN" altLang="en-US" sz="2400"/>
              <a:t>锁</a:t>
            </a:r>
            <a:endParaRPr lang="en-US" altLang="zh-CN" sz="2400"/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" y="622394"/>
            <a:ext cx="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3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105" y="2204200"/>
            <a:ext cx="4373900" cy="3405697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474958" y="3276542"/>
            <a:ext cx="390455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从内存加载</a:t>
            </a:r>
            <a:r>
              <a:rPr lang="en-US" altLang="zh-CN"/>
              <a:t>lockvar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失效其余缓存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总线独占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尝试置</a:t>
            </a:r>
            <a:r>
              <a:rPr lang="en-US" altLang="zh-CN"/>
              <a:t>lockvar</a:t>
            </a:r>
            <a:r>
              <a:rPr lang="zh-CN" altLang="en-US"/>
              <a:t>为</a:t>
            </a:r>
            <a:r>
              <a:rPr lang="en-US" altLang="zh-CN"/>
              <a:t>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取消总线独占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再次尝试加锁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47882" y="596655"/>
            <a:ext cx="403649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/>
              <a:t>TS</a:t>
            </a:r>
            <a:r>
              <a:rPr lang="zh-CN" altLang="en-US" sz="2400"/>
              <a:t>锁</a:t>
            </a:r>
            <a:endParaRPr lang="en-US" altLang="zh-CN" sz="2400"/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" y="622394"/>
            <a:ext cx="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3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736109" y="4259245"/>
            <a:ext cx="4102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无竞争获取锁延迟：最低</a:t>
            </a:r>
            <a:endParaRPr lang="en-US" altLang="zh-CN"/>
          </a:p>
          <a:p>
            <a:r>
              <a:rPr lang="zh-CN" altLang="en-US"/>
              <a:t>等待通信量：最高</a:t>
            </a:r>
            <a:endParaRPr lang="en-US" altLang="zh-CN"/>
          </a:p>
          <a:p>
            <a:r>
              <a:rPr lang="zh-CN" altLang="en-US"/>
              <a:t>释放锁通信量：</a:t>
            </a:r>
            <a:r>
              <a:rPr lang="en-US" altLang="zh-CN"/>
              <a:t>O(p)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513" y="1370489"/>
            <a:ext cx="2676899" cy="4715533"/>
          </a:xfrm>
          <a:prstGeom prst="rect">
            <a:avLst/>
          </a:prstGeom>
        </p:spPr>
      </p:pic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736109" y="1581734"/>
          <a:ext cx="4927600" cy="183521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643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请求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总线请求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说明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 &amp; s1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BusRdX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P1</a:t>
                      </a:r>
                      <a:r>
                        <a:rPr lang="zh-CN" altLang="en-US" sz="1100" u="none" strike="noStrike">
                          <a:effectLst/>
                        </a:rPr>
                        <a:t>获得锁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 &amp; s2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BusRdX BusUpgr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P2</a:t>
                      </a:r>
                      <a:r>
                        <a:rPr lang="zh-CN" altLang="en-US" sz="1100" u="none" strike="noStrike">
                          <a:effectLst/>
                        </a:rPr>
                        <a:t>获取锁失败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 &amp; s3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BusRdX BusUpgr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P3</a:t>
                      </a:r>
                      <a:r>
                        <a:rPr lang="zh-CN" altLang="en-US" sz="1100" u="none" strike="noStrike">
                          <a:effectLst/>
                        </a:rPr>
                        <a:t>获取锁失败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 &amp; s2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BusRdX BusUpgr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P2</a:t>
                      </a:r>
                      <a:r>
                        <a:rPr lang="zh-CN" altLang="en-US" sz="1100" u="none" strike="noStrike">
                          <a:effectLst/>
                        </a:rPr>
                        <a:t>获取锁失败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 &amp; s3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BusRdX BusUpgr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P3</a:t>
                      </a:r>
                      <a:r>
                        <a:rPr lang="zh-CN" altLang="en-US" sz="1100" u="none" strike="noStrike">
                          <a:effectLst/>
                        </a:rPr>
                        <a:t>获取锁失败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…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…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…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…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…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…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unlock1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BusUpgr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P1</a:t>
                      </a:r>
                      <a:r>
                        <a:rPr lang="zh-CN" altLang="en-US" sz="1100" u="none" strike="noStrike">
                          <a:effectLst/>
                        </a:rPr>
                        <a:t>释放锁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 &amp; s2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BusRdX BusUpgr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P2</a:t>
                      </a:r>
                      <a:r>
                        <a:rPr lang="zh-CN" altLang="en-US" sz="1100" u="none" strike="noStrike">
                          <a:effectLst/>
                        </a:rPr>
                        <a:t>获得锁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 &amp; s3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BusRdX BusUpgr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P3</a:t>
                      </a:r>
                      <a:r>
                        <a:rPr lang="zh-CN" altLang="en-US" sz="1100" u="none" strike="noStrike">
                          <a:effectLst/>
                        </a:rPr>
                        <a:t>获取锁失败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47882" y="596655"/>
            <a:ext cx="403649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/>
              <a:t>TTSL</a:t>
            </a:r>
            <a:r>
              <a:rPr lang="zh-CN" altLang="en-US" sz="2400"/>
              <a:t>锁</a:t>
            </a:r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" y="622394"/>
            <a:ext cx="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44105" y="1321790"/>
            <a:ext cx="686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增加自检缓存，减小等锁期间通信量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242" y="2063821"/>
            <a:ext cx="4845842" cy="365526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315641" y="2737293"/>
            <a:ext cx="36616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lock:ld R1, &amp;lockvar</a:t>
            </a:r>
          </a:p>
          <a:p>
            <a:r>
              <a:rPr lang="en-US" altLang="zh-CN">
                <a:latin typeface="Consolas" panose="020B0609020204030204" pitchFamily="49" charset="0"/>
              </a:rPr>
              <a:t>     bnz R1, lock</a:t>
            </a:r>
          </a:p>
          <a:p>
            <a:r>
              <a:rPr lang="en-US" altLang="zh-CN">
                <a:latin typeface="Consolas" panose="020B0609020204030204" pitchFamily="49" charset="0"/>
              </a:rPr>
              <a:t>     t&amp;s R1, &amp;lockvar</a:t>
            </a:r>
          </a:p>
          <a:p>
            <a:r>
              <a:rPr lang="en-US" altLang="zh-CN">
                <a:latin typeface="Consolas" panose="020B0609020204030204" pitchFamily="49" charset="0"/>
              </a:rPr>
              <a:t>     bnz R1, lock</a:t>
            </a:r>
          </a:p>
          <a:p>
            <a:r>
              <a:rPr lang="en-US" altLang="zh-CN">
                <a:latin typeface="Consolas" panose="020B0609020204030204" pitchFamily="49" charset="0"/>
              </a:rPr>
              <a:t>     ret</a:t>
            </a:r>
          </a:p>
          <a:p>
            <a:endParaRPr lang="en-US" altLang="zh-CN">
              <a:latin typeface="Consolas" panose="020B0609020204030204" pitchFamily="49" charset="0"/>
            </a:endParaRPr>
          </a:p>
          <a:p>
            <a:r>
              <a:rPr lang="en-US" altLang="zh-CN">
                <a:latin typeface="Consolas" panose="020B0609020204030204" pitchFamily="49" charset="0"/>
              </a:rPr>
              <a:t>unlock:st &amp;lockvar, #0</a:t>
            </a:r>
          </a:p>
          <a:p>
            <a:r>
              <a:rPr lang="en-US" altLang="zh-CN">
                <a:latin typeface="Consolas" panose="020B0609020204030204" pitchFamily="49" charset="0"/>
              </a:rPr>
              <a:t>       ret</a:t>
            </a:r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47882" y="596655"/>
            <a:ext cx="403649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/>
              <a:t>TTSL</a:t>
            </a:r>
            <a:r>
              <a:rPr lang="zh-CN" altLang="en-US" sz="2400"/>
              <a:t>锁</a:t>
            </a:r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" y="622394"/>
            <a:ext cx="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3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996" y="1486244"/>
            <a:ext cx="2330520" cy="4525719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736109" y="1758378"/>
          <a:ext cx="4927600" cy="1990725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请求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总线请求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说明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BusRd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P1</a:t>
                      </a:r>
                      <a:r>
                        <a:rPr lang="zh-CN" altLang="en-US" sz="1100" u="none" strike="noStrike">
                          <a:effectLst/>
                        </a:rPr>
                        <a:t>读取</a:t>
                      </a:r>
                      <a:r>
                        <a:rPr lang="en-US" sz="1100" u="none" strike="noStrike">
                          <a:effectLst/>
                        </a:rPr>
                        <a:t>lockvar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t&amp;s1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P1</a:t>
                      </a:r>
                      <a:r>
                        <a:rPr lang="zh-CN" altLang="en-US" sz="1100" u="none" strike="noStrike">
                          <a:effectLst/>
                        </a:rPr>
                        <a:t>获得锁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BusRd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P2</a:t>
                      </a:r>
                      <a:r>
                        <a:rPr lang="zh-CN" altLang="en-US" sz="1100" u="none" strike="noStrike">
                          <a:effectLst/>
                        </a:rPr>
                        <a:t>读取</a:t>
                      </a:r>
                      <a:r>
                        <a:rPr lang="en-US" sz="1100" u="none" strike="noStrike">
                          <a:effectLst/>
                        </a:rPr>
                        <a:t>lockvar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BusRd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P3</a:t>
                      </a:r>
                      <a:r>
                        <a:rPr lang="zh-CN" altLang="en-US" sz="1100" u="none" strike="noStrike">
                          <a:effectLst/>
                        </a:rPr>
                        <a:t>读取</a:t>
                      </a:r>
                      <a:r>
                        <a:rPr lang="en-US" sz="1100" u="none" strike="noStrike">
                          <a:effectLst/>
                        </a:rPr>
                        <a:t>lockvar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P2</a:t>
                      </a:r>
                      <a:r>
                        <a:rPr lang="zh-CN" altLang="en-US" sz="1100" u="none" strike="noStrike">
                          <a:effectLst/>
                        </a:rPr>
                        <a:t>读取</a:t>
                      </a:r>
                      <a:r>
                        <a:rPr lang="en-US" sz="1100" u="none" strike="noStrike">
                          <a:effectLst/>
                        </a:rPr>
                        <a:t>lockvar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P3</a:t>
                      </a:r>
                      <a:r>
                        <a:rPr lang="zh-CN" altLang="en-US" sz="1100" u="none" strike="noStrike">
                          <a:effectLst/>
                        </a:rPr>
                        <a:t>读取</a:t>
                      </a:r>
                      <a:r>
                        <a:rPr lang="en-US" sz="1100" u="none" strike="noStrike">
                          <a:effectLst/>
                        </a:rPr>
                        <a:t>lockvar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…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…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…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…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…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…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unlock1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BusUprd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P1</a:t>
                      </a:r>
                      <a:r>
                        <a:rPr lang="zh-CN" altLang="en-US" sz="1100" u="none" strike="noStrike">
                          <a:effectLst/>
                        </a:rPr>
                        <a:t>释放锁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BusRd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P2</a:t>
                      </a:r>
                      <a:r>
                        <a:rPr lang="zh-CN" altLang="en-US" sz="1100" u="none" strike="noStrike">
                          <a:effectLst/>
                        </a:rPr>
                        <a:t>读取</a:t>
                      </a:r>
                      <a:r>
                        <a:rPr lang="en-US" sz="1100" u="none" strike="noStrike">
                          <a:effectLst/>
                        </a:rPr>
                        <a:t>lockvar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BusRd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P3</a:t>
                      </a:r>
                      <a:r>
                        <a:rPr lang="zh-CN" altLang="en-US" sz="1100" u="none" strike="noStrike">
                          <a:effectLst/>
                        </a:rPr>
                        <a:t>读取</a:t>
                      </a:r>
                      <a:r>
                        <a:rPr lang="en-US" sz="1100" u="none" strike="noStrike">
                          <a:effectLst/>
                        </a:rPr>
                        <a:t>lockvar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3736109" y="4383316"/>
            <a:ext cx="46468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无竞争获取锁延迟：较低</a:t>
            </a:r>
            <a:endParaRPr lang="en-US" altLang="zh-CN"/>
          </a:p>
          <a:p>
            <a:r>
              <a:rPr lang="zh-CN" altLang="en-US"/>
              <a:t>等待通信量：无</a:t>
            </a:r>
            <a:endParaRPr lang="en-US" altLang="zh-CN"/>
          </a:p>
          <a:p>
            <a:r>
              <a:rPr lang="zh-CN" altLang="en-US"/>
              <a:t>释放锁通信量：</a:t>
            </a:r>
            <a:r>
              <a:rPr lang="en-US" altLang="zh-CN"/>
              <a:t>O(p)</a:t>
            </a:r>
          </a:p>
          <a:p>
            <a:r>
              <a:rPr lang="zh-CN" altLang="en-US"/>
              <a:t>总线风暴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3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21303" y="391704"/>
            <a:ext cx="200078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绪论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99909" y="409869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2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3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" y="622395"/>
            <a:ext cx="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Part 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 t="3507" b="47328"/>
          <a:stretch>
            <a:fillRect/>
          </a:stretch>
        </p:blipFill>
        <p:spPr bwMode="auto">
          <a:xfrm>
            <a:off x="5084379" y="1676206"/>
            <a:ext cx="4059621" cy="4324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279561" y="1225689"/>
            <a:ext cx="474161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一对北航情侣去桂林看山水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他们第二天有组会急着回北航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他们同时用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12306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买票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买票界面如右图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那么结果是？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A.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他们当中的一个人花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RMB2500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坐了商务座回北京，另一个滞留在桂林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B.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他们花了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RMB5000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，两人坐同一个商务座回北京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47882" y="596655"/>
            <a:ext cx="403649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/>
              <a:t>TTSL</a:t>
            </a:r>
            <a:r>
              <a:rPr lang="zh-CN" altLang="en-US" sz="2400"/>
              <a:t>锁 </a:t>
            </a:r>
            <a:r>
              <a:rPr lang="en-US" altLang="zh-CN" sz="2400"/>
              <a:t>exp.backoff()</a:t>
            </a:r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" y="622394"/>
            <a:ext cx="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3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802" y="1642019"/>
            <a:ext cx="3450192" cy="489544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374597" y="3873289"/>
            <a:ext cx="4036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如何设值</a:t>
            </a:r>
            <a:r>
              <a:rPr lang="en-US" altLang="zh-CN"/>
              <a:t>?</a:t>
            </a:r>
          </a:p>
          <a:p>
            <a:r>
              <a:rPr lang="zh-CN" altLang="en-US"/>
              <a:t>退避策略</a:t>
            </a:r>
            <a:r>
              <a:rPr lang="en-US" altLang="zh-CN"/>
              <a:t>?</a:t>
            </a:r>
          </a:p>
          <a:p>
            <a:r>
              <a:rPr lang="zh-CN" altLang="en-US"/>
              <a:t>达到最大退避时间后如何处理</a:t>
            </a:r>
            <a:r>
              <a:rPr lang="en-US" altLang="zh-CN"/>
              <a:t>?</a:t>
            </a:r>
          </a:p>
          <a:p>
            <a:r>
              <a:rPr lang="zh-CN" altLang="en-US"/>
              <a:t>非公平，强者越强</a:t>
            </a:r>
            <a:r>
              <a:rPr lang="en-US" altLang="zh-CN"/>
              <a:t>…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489375" y="2253843"/>
            <a:ext cx="39217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Consolas" panose="020B0609020204030204" pitchFamily="49" charset="0"/>
              </a:rPr>
              <a:t>delay = mindelay</a:t>
            </a:r>
          </a:p>
          <a:p>
            <a:r>
              <a:rPr lang="en-US" altLang="zh-CN" sz="1600">
                <a:latin typeface="Consolas" panose="020B0609020204030204" pitchFamily="49" charset="0"/>
              </a:rPr>
              <a:t>backoff():</a:t>
            </a:r>
          </a:p>
          <a:p>
            <a:r>
              <a:rPr lang="en-US" altLang="zh-CN" sz="1600">
                <a:latin typeface="Consolas" panose="020B0609020204030204" pitchFamily="49" charset="0"/>
              </a:rPr>
              <a:t>    sleep(delay)</a:t>
            </a:r>
          </a:p>
          <a:p>
            <a:r>
              <a:rPr lang="en-US" altLang="zh-CN" sz="1600">
                <a:latin typeface="Consolas" panose="020B0609020204030204" pitchFamily="49" charset="0"/>
              </a:rPr>
              <a:t>    delay = min(maxdelay, 2*delay)</a:t>
            </a:r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47882" y="596655"/>
            <a:ext cx="403649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/>
              <a:t>Ticket</a:t>
            </a:r>
            <a:r>
              <a:rPr lang="zh-CN" altLang="en-US" sz="2400"/>
              <a:t>锁</a:t>
            </a:r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" y="622394"/>
            <a:ext cx="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44105" y="1321790"/>
            <a:ext cx="686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票证机制，比较</a:t>
            </a:r>
            <a:r>
              <a:rPr lang="en-US" altLang="zh-CN"/>
              <a:t>myTicket</a:t>
            </a:r>
            <a:r>
              <a:rPr lang="zh-CN" altLang="en-US"/>
              <a:t>和</a:t>
            </a:r>
            <a:r>
              <a:rPr lang="en-US" altLang="zh-CN"/>
              <a:t>nowServing</a:t>
            </a:r>
            <a:r>
              <a:rPr lang="zh-CN" altLang="en-US"/>
              <a:t>，保证公平性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5"/>
          <a:srcRect l="7800"/>
          <a:stretch>
            <a:fillRect/>
          </a:stretch>
        </p:blipFill>
        <p:spPr>
          <a:xfrm>
            <a:off x="211597" y="2050039"/>
            <a:ext cx="4680593" cy="344045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823955" y="3243721"/>
            <a:ext cx="415335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</a:rPr>
              <a:t>ticketLock_init{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    nowServing = nextTicket = 1;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}</a:t>
            </a:r>
          </a:p>
          <a:p>
            <a:endParaRPr lang="en-US" altLang="zh-CN" sz="1400">
              <a:latin typeface="Consolas" panose="020B0609020204030204" pitchFamily="49" charset="0"/>
            </a:endParaRPr>
          </a:p>
          <a:p>
            <a:r>
              <a:rPr lang="en-US" altLang="zh-CN" sz="1400">
                <a:latin typeface="Consolas" panose="020B0609020204030204" pitchFamily="49" charset="0"/>
              </a:rPr>
              <a:t>ticketLock_acquire{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    myTicket = fetch_and_inc(nextTicket);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    while(nowServing!=myTicket);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}</a:t>
            </a:r>
          </a:p>
          <a:p>
            <a:endParaRPr lang="en-US" altLang="zh-CN" sz="1400">
              <a:latin typeface="Consolas" panose="020B0609020204030204" pitchFamily="49" charset="0"/>
            </a:endParaRPr>
          </a:p>
          <a:p>
            <a:r>
              <a:rPr lang="en-US" altLang="zh-CN" sz="1400">
                <a:latin typeface="Consolas" panose="020B0609020204030204" pitchFamily="49" charset="0"/>
              </a:rPr>
              <a:t>ticketLock_release{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    nowServing++;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47882" y="596655"/>
            <a:ext cx="403649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/>
              <a:t>Ticket</a:t>
            </a:r>
            <a:r>
              <a:rPr lang="zh-CN" altLang="en-US" sz="2400"/>
              <a:t>锁</a:t>
            </a:r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" y="622394"/>
            <a:ext cx="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44105" y="1321790"/>
            <a:ext cx="686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总线风暴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538" y="2338810"/>
            <a:ext cx="5172797" cy="262926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47882" y="596655"/>
            <a:ext cx="403649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/>
              <a:t>Ticket</a:t>
            </a:r>
            <a:r>
              <a:rPr lang="zh-CN" altLang="en-US" sz="2400"/>
              <a:t>锁 </a:t>
            </a:r>
            <a:r>
              <a:rPr lang="en-US" altLang="zh-CN" sz="2400"/>
              <a:t>α.backoff()</a:t>
            </a:r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" y="622394"/>
            <a:ext cx="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44105" y="1321790"/>
            <a:ext cx="686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延迟时间与等待个数相关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5468735" y="3630743"/>
            <a:ext cx="3607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临界区代码复杂度</a:t>
            </a:r>
            <a:endParaRPr lang="en-US" altLang="zh-CN"/>
          </a:p>
          <a:p>
            <a:r>
              <a:rPr lang="en-US" altLang="zh-CN"/>
              <a:t>cpu</a:t>
            </a:r>
            <a:r>
              <a:rPr lang="zh-CN" altLang="en-US"/>
              <a:t>执行速度</a:t>
            </a:r>
            <a:endParaRPr lang="en-US" altLang="zh-CN"/>
          </a:p>
          <a:p>
            <a:r>
              <a:rPr lang="en-US" altLang="zh-CN"/>
              <a:t>cpu</a:t>
            </a:r>
            <a:r>
              <a:rPr lang="zh-CN" altLang="en-US"/>
              <a:t>调度策略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delay</a:t>
            </a:r>
            <a:r>
              <a:rPr lang="zh-CN" altLang="en-US"/>
              <a:t>结束后，若还无法获得锁，则重新计算</a:t>
            </a:r>
            <a:r>
              <a:rPr lang="en-US" altLang="zh-CN"/>
              <a:t>delay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762" y="1927201"/>
            <a:ext cx="5114197" cy="314194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47882" y="596655"/>
            <a:ext cx="403649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/>
              <a:t>ABQL</a:t>
            </a:r>
            <a:r>
              <a:rPr lang="zh-CN" altLang="en-US" sz="2400"/>
              <a:t>锁</a:t>
            </a:r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" y="622394"/>
            <a:ext cx="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44105" y="1321790"/>
            <a:ext cx="686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避免总线风暴的另一种策略</a:t>
            </a:r>
            <a:r>
              <a:rPr lang="en-US" altLang="zh-CN"/>
              <a:t>——</a:t>
            </a:r>
            <a:r>
              <a:rPr lang="zh-CN" altLang="en-US"/>
              <a:t>自旋各自变量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620" y="1774967"/>
            <a:ext cx="5342132" cy="3474308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871581" y="2693577"/>
            <a:ext cx="435887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</a:rPr>
              <a:t>ABQL_init{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    nextTicket=0;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    canServe[1]=true;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    canServe[2:]=false;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}</a:t>
            </a:r>
          </a:p>
          <a:p>
            <a:endParaRPr lang="en-US" altLang="zh-CN" sz="1400">
              <a:latin typeface="Consolas" panose="020B0609020204030204" pitchFamily="49" charset="0"/>
            </a:endParaRPr>
          </a:p>
          <a:p>
            <a:r>
              <a:rPr lang="en-US" altLang="zh-CN" sz="1400">
                <a:latin typeface="Consolas" panose="020B0609020204030204" pitchFamily="49" charset="0"/>
              </a:rPr>
              <a:t>ABQL_acquire{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    myTicket = fetch_and_inc(next_ticket);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    while(canServe[myTicket]==false);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}</a:t>
            </a:r>
          </a:p>
          <a:p>
            <a:endParaRPr lang="en-US" altLang="zh-CN" sz="1400">
              <a:latin typeface="Consolas" panose="020B0609020204030204" pitchFamily="49" charset="0"/>
            </a:endParaRPr>
          </a:p>
          <a:p>
            <a:r>
              <a:rPr lang="en-US" altLang="zh-CN" sz="1400">
                <a:latin typeface="Consolas" panose="020B0609020204030204" pitchFamily="49" charset="0"/>
              </a:rPr>
              <a:t>ABQL_release{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    canServe[myTicket]=false;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    canServe[myTicket+1]=true;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47882" y="596655"/>
            <a:ext cx="403649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/>
              <a:t>ABQL</a:t>
            </a:r>
            <a:r>
              <a:rPr lang="zh-CN" altLang="en-US" sz="2400"/>
              <a:t>锁</a:t>
            </a:r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" y="622394"/>
            <a:ext cx="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3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89" y="2261880"/>
            <a:ext cx="5458587" cy="2886478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536276" y="2275768"/>
            <a:ext cx="3607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锁释放通信量为</a:t>
            </a:r>
            <a:r>
              <a:rPr lang="en-US" altLang="zh-CN"/>
              <a:t>O(1)</a:t>
            </a:r>
          </a:p>
          <a:p>
            <a:r>
              <a:rPr lang="zh-CN" altLang="en-US"/>
              <a:t>空间占用与线程数量</a:t>
            </a:r>
            <a:r>
              <a:rPr lang="en-US" altLang="zh-CN"/>
              <a:t>n</a:t>
            </a:r>
            <a:r>
              <a:rPr lang="zh-CN" altLang="en-US"/>
              <a:t>相关</a:t>
            </a:r>
            <a:endParaRPr lang="en-US" altLang="zh-CN"/>
          </a:p>
          <a:p>
            <a:r>
              <a:rPr lang="en-US" altLang="zh-CN"/>
              <a:t>canServe</a:t>
            </a:r>
            <a:r>
              <a:rPr lang="zh-CN" altLang="en-US"/>
              <a:t>数组需要设置</a:t>
            </a:r>
            <a:r>
              <a:rPr lang="en-US" altLang="zh-CN"/>
              <a:t>padding</a:t>
            </a:r>
          </a:p>
        </p:txBody>
      </p: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47882" y="596655"/>
            <a:ext cx="403649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/>
              <a:t>TS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</a:rPr>
              <a:t>vs</a:t>
            </a:r>
            <a:r>
              <a:rPr lang="en-US" altLang="zh-CN" sz="2400"/>
              <a:t> </a:t>
            </a:r>
            <a:r>
              <a:rPr lang="en-US" altLang="zh-CN" sz="2400" b="1"/>
              <a:t>TTSL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</a:rPr>
              <a:t>vs</a:t>
            </a:r>
            <a:r>
              <a:rPr lang="en-US" altLang="zh-CN" sz="2400"/>
              <a:t> </a:t>
            </a:r>
            <a:r>
              <a:rPr lang="en-US" altLang="zh-CN" sz="2400" b="1"/>
              <a:t>Ticket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</a:rPr>
              <a:t>vs</a:t>
            </a:r>
            <a:r>
              <a:rPr lang="en-US" altLang="zh-CN" sz="2400"/>
              <a:t> </a:t>
            </a:r>
            <a:r>
              <a:rPr lang="en-US" altLang="zh-CN" sz="2400" b="1"/>
              <a:t>ABQL</a:t>
            </a:r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" y="622394"/>
            <a:ext cx="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3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115874" y="2441232"/>
          <a:ext cx="6980831" cy="158400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111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9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3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90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76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97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706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对比标准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TS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TTSL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TTSL exp.backoff()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Ticket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Ticket </a:t>
                      </a:r>
                      <a:r>
                        <a:rPr lang="el-GR" sz="1400" u="none" strike="noStrike">
                          <a:effectLst/>
                        </a:rPr>
                        <a:t>α.</a:t>
                      </a:r>
                      <a:r>
                        <a:rPr lang="en-US" sz="1400" u="none" strike="noStrike">
                          <a:effectLst/>
                        </a:rPr>
                        <a:t>backoff()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ABQL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46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无竞争延迟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  最低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较低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不确定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较高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较高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较高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46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等待通信量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  最高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6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锁释放通信量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O(p)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O(p)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&lt;O(p)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O(p)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&lt;O(p)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O(1)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46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存储开销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O(1)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O(1)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O(1)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O(1)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O(1)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O(n)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46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公平性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  ×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×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×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√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√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√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/home/qys/Desktop/通知书/星.jpeg星"/>
          <p:cNvPicPr>
            <a:picLocks noChangeAspect="1"/>
          </p:cNvPicPr>
          <p:nvPr/>
        </p:nvPicPr>
        <p:blipFill>
          <a:blip r:embed="rId2"/>
          <a:srcRect t="704" b="13442"/>
          <a:stretch>
            <a:fillRect/>
          </a:stretch>
        </p:blipFill>
        <p:spPr>
          <a:xfrm>
            <a:off x="0" y="0"/>
            <a:ext cx="9144000" cy="3885248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261" y="3151194"/>
            <a:ext cx="1626924" cy="2898543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405046" y="3409100"/>
            <a:ext cx="12525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rgbClr val="002060">
                    <a:alpha val="48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6600" b="1" dirty="0">
              <a:solidFill>
                <a:srgbClr val="002060">
                  <a:alpha val="48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08198" y="4204131"/>
            <a:ext cx="28365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barrier</a:t>
            </a:r>
          </a:p>
          <a:p>
            <a:pPr algn="ctr"/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栅障</a:t>
            </a:r>
          </a:p>
        </p:txBody>
      </p:sp>
      <p:cxnSp>
        <p:nvCxnSpPr>
          <p:cNvPr id="29" name="直接连接符 28"/>
          <p:cNvCxnSpPr/>
          <p:nvPr/>
        </p:nvCxnSpPr>
        <p:spPr>
          <a:xfrm>
            <a:off x="3888275" y="4476341"/>
            <a:ext cx="989074" cy="0"/>
          </a:xfrm>
          <a:prstGeom prst="line">
            <a:avLst/>
          </a:prstGeom>
          <a:ln w="19050">
            <a:solidFill>
              <a:srgbClr val="002060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7844790" y="4469588"/>
            <a:ext cx="989074" cy="0"/>
          </a:xfrm>
          <a:prstGeom prst="line">
            <a:avLst/>
          </a:prstGeom>
          <a:ln w="19050">
            <a:solidFill>
              <a:srgbClr val="002060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30130" y="359283"/>
            <a:ext cx="403649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116E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" y="622394"/>
            <a:ext cx="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4.0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83156" y="1136963"/>
            <a:ext cx="7258639" cy="5567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栅障的目的</a:t>
            </a:r>
            <a:endParaRPr lang="en-US" altLang="zh-CN" sz="24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软件栅障</a:t>
            </a:r>
            <a:endParaRPr lang="en-US" altLang="zh-CN" sz="24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400" spc="3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集中式栅障</a:t>
            </a:r>
            <a:endParaRPr lang="en-US" altLang="zh-CN" sz="2400" spc="3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400" spc="3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组合树栅障</a:t>
            </a:r>
            <a:endParaRPr lang="en-US" altLang="zh-CN" sz="2400" spc="3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400" kern="100" spc="3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蝴蝶栅障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400" spc="3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散播栅障</a:t>
            </a:r>
            <a:endParaRPr lang="en-US" altLang="zh-CN" sz="2400" spc="3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400" kern="100" spc="3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比赛栅障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实验对比</a:t>
            </a:r>
            <a:endParaRPr lang="en-US" altLang="zh-CN" sz="2400" b="1" spc="3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硬件栅障</a:t>
            </a:r>
            <a:endParaRPr lang="en-US" altLang="zh-CN" sz="2400" b="1" spc="3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IBM </a:t>
            </a:r>
            <a:r>
              <a:rPr lang="en-US" altLang="zh-CN" sz="2400" spc="3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BlueGene</a:t>
            </a:r>
            <a:endParaRPr lang="zh-CN" altLang="en-US" sz="24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" y="622394"/>
            <a:ext cx="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4.1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30130" y="359283"/>
            <a:ext cx="403649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spc="300" dirty="0">
                <a:solidFill>
                  <a:srgbClr val="116E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栅障的目的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90525" y="1172076"/>
            <a:ext cx="7824248" cy="3269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定义了一个时刻，在此时可所有处理器在运行中都处在已知的状态点上。</a:t>
            </a: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一个典型的应用</a:t>
            </a: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将一个并行程序的执行分为一系列的步骤，每个步骤必须执行完才能移至下一步，从而连续的步骤不会相互影响。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3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47882" y="404151"/>
            <a:ext cx="200078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绪论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99909" y="409869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2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3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" y="622395"/>
            <a:ext cx="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Part 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76296" y="1980542"/>
            <a:ext cx="1785445" cy="5078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Ticket = 0</a:t>
            </a:r>
            <a:endParaRPr kumimoji="0" lang="zh-CN" altLang="en-US" sz="2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1339" y="2851587"/>
            <a:ext cx="3287111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Pboy</a:t>
            </a:r>
            <a:r>
              <a:rPr kumimoji="0" lang="zh-CN" altLang="en-US" sz="2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：</a:t>
            </a:r>
            <a:endParaRPr kumimoji="0" lang="en-US" altLang="zh-CN" sz="2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Ticket = </a:t>
            </a:r>
            <a:r>
              <a:rPr kumimoji="0" lang="en-US" altLang="zh-CN" sz="2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" panose="02010600030101010101" pitchFamily="2" charset="-122"/>
                <a:cs typeface="+mn-cs"/>
              </a:rPr>
              <a:t>Ticket</a:t>
            </a:r>
            <a:r>
              <a:rPr kumimoji="0" lang="en-US" altLang="zh-CN" sz="2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 + 1</a:t>
            </a:r>
            <a:endParaRPr kumimoji="0" lang="zh-CN" altLang="en-US" sz="2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80893" y="2859469"/>
            <a:ext cx="3543301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Pgirl</a:t>
            </a:r>
            <a:r>
              <a:rPr kumimoji="0" lang="zh-CN" altLang="en-US" sz="2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：</a:t>
            </a:r>
            <a:endParaRPr kumimoji="0" lang="en-US" altLang="zh-CN" sz="2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" panose="02010600030101010101" pitchFamily="2" charset="-122"/>
                <a:cs typeface="+mn-cs"/>
              </a:rPr>
              <a:t>Ticket = Ticket + 1</a:t>
            </a:r>
            <a:endParaRPr kumimoji="0" lang="zh-CN" altLang="en-US" sz="2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19545" y="4545482"/>
            <a:ext cx="5758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执行完毕时，变量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Ticket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的值？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？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？</a:t>
            </a:r>
          </a:p>
        </p:txBody>
      </p:sp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-103152" y="707741"/>
            <a:ext cx="117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4.2.1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30130" y="359283"/>
            <a:ext cx="403649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spc="300" dirty="0">
                <a:solidFill>
                  <a:srgbClr val="116E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集中式栅障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0524" y="1630363"/>
            <a:ext cx="8055385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让所有的线程进入栅障，然后这些线程在一个位置上进行自循环，最后一个进入栅障的线程将会设置此位置的值，并释放所有的等待线程</a:t>
            </a: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例：最简单的栅障</a:t>
            </a: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-103152" y="707741"/>
            <a:ext cx="117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4.2.1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30130" y="359283"/>
            <a:ext cx="403649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spc="300" dirty="0">
                <a:solidFill>
                  <a:srgbClr val="116E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集中式栅障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130" y="1077073"/>
            <a:ext cx="5894618" cy="545252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-103152" y="707741"/>
            <a:ext cx="117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4.2.1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30130" y="359283"/>
            <a:ext cx="403649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spc="300" dirty="0">
                <a:solidFill>
                  <a:srgbClr val="116E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集中式栅障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0524" y="1630363"/>
            <a:ext cx="8055385" cy="3269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让所有的线程进入栅障，然后这些线程在一个位置上进行自循环，最后一个进入栅障的线程将会设置此位置的值，并释放所有的等待线程</a:t>
            </a: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例：最简单的栅障</a:t>
            </a: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问题：连续两个栅障</a:t>
            </a:r>
          </a:p>
        </p:txBody>
      </p:sp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-103152" y="707741"/>
            <a:ext cx="117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4.2.1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30130" y="359283"/>
            <a:ext cx="533638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spc="300" dirty="0">
                <a:solidFill>
                  <a:srgbClr val="116E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</a:t>
            </a:r>
            <a:r>
              <a:rPr lang="en-US" altLang="zh-CN" sz="3600" b="1" spc="300" dirty="0">
                <a:solidFill>
                  <a:srgbClr val="116E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b="1" spc="300" dirty="0">
                <a:solidFill>
                  <a:srgbClr val="116E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：两步释放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94735" y="1425677"/>
            <a:ext cx="7472517" cy="2807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在第一个线程进入栅障并初始化</a:t>
            </a:r>
            <a:r>
              <a:rPr lang="en-US" altLang="zh-CN" sz="2000" spc="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canGo</a:t>
            </a: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之前，要先等待其他所有线程从前一个栅障中释放。</a:t>
            </a: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另一个标志变量</a:t>
            </a: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另一个计数器</a:t>
            </a: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另一些代码</a:t>
            </a:r>
          </a:p>
        </p:txBody>
      </p:sp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-103152" y="707741"/>
            <a:ext cx="117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4.2.1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30130" y="359283"/>
            <a:ext cx="520874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spc="300" dirty="0">
                <a:solidFill>
                  <a:srgbClr val="116E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</a:t>
            </a:r>
            <a:r>
              <a:rPr lang="en-US" altLang="zh-CN" sz="3600" b="1" spc="300" dirty="0">
                <a:solidFill>
                  <a:srgbClr val="116E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b="1" spc="300" dirty="0">
                <a:solidFill>
                  <a:srgbClr val="116E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：翻转释放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525" y="1280218"/>
            <a:ext cx="6877983" cy="557778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06290" y="2165278"/>
            <a:ext cx="3932904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spc="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Cango</a:t>
            </a: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在第一个栅障</a:t>
            </a:r>
            <a:r>
              <a:rPr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代表释放</a:t>
            </a: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在第二个栅障</a:t>
            </a:r>
            <a:r>
              <a:rPr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代表释放</a:t>
            </a: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4133" y="2590800"/>
            <a:ext cx="1921934" cy="299720"/>
          </a:xfrm>
          <a:prstGeom prst="rect">
            <a:avLst/>
          </a:prstGeom>
          <a:solidFill>
            <a:srgbClr val="C0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41044" y="3473027"/>
            <a:ext cx="3691256" cy="299720"/>
          </a:xfrm>
          <a:prstGeom prst="rect">
            <a:avLst/>
          </a:prstGeom>
          <a:solidFill>
            <a:srgbClr val="C0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26650" y="5899646"/>
            <a:ext cx="4395310" cy="299720"/>
          </a:xfrm>
          <a:prstGeom prst="rect">
            <a:avLst/>
          </a:prstGeom>
          <a:solidFill>
            <a:srgbClr val="C0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-103152" y="707741"/>
            <a:ext cx="117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4.2.1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30130" y="359283"/>
            <a:ext cx="533638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spc="300" dirty="0">
                <a:solidFill>
                  <a:srgbClr val="116E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</a:t>
            </a:r>
            <a:r>
              <a:rPr lang="en-US" altLang="zh-CN" sz="3600" b="1" spc="300" dirty="0">
                <a:solidFill>
                  <a:srgbClr val="116E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b="1" spc="300" dirty="0">
                <a:solidFill>
                  <a:srgbClr val="116E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：交替释放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94735" y="1425677"/>
            <a:ext cx="7472517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两个共享计数器</a:t>
            </a: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一个处理器私有的双状态标志</a:t>
            </a: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私有标志选择要使用的计数器</a:t>
            </a: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连续栅障使用交替计数器。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-103152" y="707741"/>
            <a:ext cx="117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4.2.1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30130" y="359283"/>
            <a:ext cx="533638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spc="300" dirty="0">
                <a:solidFill>
                  <a:srgbClr val="116E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集中式栅障的问题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94735" y="1425677"/>
            <a:ext cx="7472517" cy="3269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可扩展性差</a:t>
            </a: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忙碌等待访问的数量 </a:t>
            </a:r>
            <a:r>
              <a:rPr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 </a:t>
            </a: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最小值</a:t>
            </a: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指数回退</a:t>
            </a: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N&gt;256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广播</a:t>
            </a: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仅在达到屏障时才写入</a:t>
            </a:r>
          </a:p>
        </p:txBody>
      </p:sp>
    </p:spTree>
    <p:custDataLst>
      <p:tags r:id="rId1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-103152" y="707741"/>
            <a:ext cx="117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4.2.2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30130" y="359283"/>
            <a:ext cx="403649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spc="300" dirty="0">
                <a:solidFill>
                  <a:srgbClr val="116E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组合树栅障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0524" y="1630363"/>
            <a:ext cx="8055385" cy="2807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避免所有的线程共享同一位置并在单一位置（例如</a:t>
            </a:r>
            <a:r>
              <a:rPr lang="en-US" altLang="zh-CN" sz="2000" spc="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canGo</a:t>
            </a: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）进行自循环。分层的方式组织栅障，每个组内保持同步，每个组内选出一个线程来进行下一轮，并且同其他被选出的栅障组成新组，直到最后一个组完成在栅障的同步。</a:t>
            </a: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例：组合二叉树栅障</a:t>
            </a: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-103152" y="707741"/>
            <a:ext cx="117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4.2.2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30130" y="359283"/>
            <a:ext cx="403649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spc="300" dirty="0">
                <a:solidFill>
                  <a:srgbClr val="116E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组合树栅障</a:t>
            </a:r>
          </a:p>
        </p:txBody>
      </p:sp>
      <p:sp>
        <p:nvSpPr>
          <p:cNvPr id="2" name="椭圆 1"/>
          <p:cNvSpPr/>
          <p:nvPr/>
        </p:nvSpPr>
        <p:spPr>
          <a:xfrm>
            <a:off x="4092173" y="1313311"/>
            <a:ext cx="420351" cy="430843"/>
          </a:xfrm>
          <a:prstGeom prst="ellipse">
            <a:avLst/>
          </a:prstGeom>
          <a:noFill/>
          <a:ln w="28575">
            <a:solidFill>
              <a:srgbClr val="116E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noFill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682548" y="2074714"/>
            <a:ext cx="420351" cy="430843"/>
          </a:xfrm>
          <a:prstGeom prst="ellipse">
            <a:avLst/>
          </a:prstGeom>
          <a:noFill/>
          <a:ln w="28575">
            <a:solidFill>
              <a:srgbClr val="116E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noFill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501800" y="2074714"/>
            <a:ext cx="420351" cy="430843"/>
          </a:xfrm>
          <a:prstGeom prst="ellipse">
            <a:avLst/>
          </a:prstGeom>
          <a:noFill/>
          <a:ln w="28575">
            <a:solidFill>
              <a:srgbClr val="116E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noFill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068590" y="3118395"/>
            <a:ext cx="420351" cy="430843"/>
          </a:xfrm>
          <a:prstGeom prst="ellipse">
            <a:avLst/>
          </a:prstGeom>
          <a:noFill/>
          <a:ln w="28575">
            <a:solidFill>
              <a:srgbClr val="116E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noFill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300673" y="3118394"/>
            <a:ext cx="420351" cy="430843"/>
          </a:xfrm>
          <a:prstGeom prst="ellipse">
            <a:avLst/>
          </a:prstGeom>
          <a:noFill/>
          <a:ln w="28575">
            <a:solidFill>
              <a:srgbClr val="116E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noFill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974958" y="3118393"/>
            <a:ext cx="420351" cy="430843"/>
          </a:xfrm>
          <a:prstGeom prst="ellipse">
            <a:avLst/>
          </a:prstGeom>
          <a:noFill/>
          <a:ln w="28575">
            <a:solidFill>
              <a:srgbClr val="116E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noFill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119925" y="3118393"/>
            <a:ext cx="420351" cy="430843"/>
          </a:xfrm>
          <a:prstGeom prst="ellipse">
            <a:avLst/>
          </a:prstGeom>
          <a:noFill/>
          <a:ln w="28575">
            <a:solidFill>
              <a:srgbClr val="116E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noFill/>
            </a:endParaRPr>
          </a:p>
        </p:txBody>
      </p:sp>
      <p:cxnSp>
        <p:nvCxnSpPr>
          <p:cNvPr id="18" name="直接连接符 17"/>
          <p:cNvCxnSpPr>
            <a:stCxn id="2" idx="3"/>
            <a:endCxn id="12" idx="0"/>
          </p:cNvCxnSpPr>
          <p:nvPr/>
        </p:nvCxnSpPr>
        <p:spPr>
          <a:xfrm flipH="1">
            <a:off x="2892724" y="1681059"/>
            <a:ext cx="1261008" cy="3936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2" idx="3"/>
            <a:endCxn id="14" idx="0"/>
          </p:cNvCxnSpPr>
          <p:nvPr/>
        </p:nvCxnSpPr>
        <p:spPr>
          <a:xfrm flipH="1">
            <a:off x="2278766" y="2442462"/>
            <a:ext cx="465341" cy="6759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5" idx="0"/>
            <a:endCxn id="12" idx="5"/>
          </p:cNvCxnSpPr>
          <p:nvPr/>
        </p:nvCxnSpPr>
        <p:spPr>
          <a:xfrm flipH="1" flipV="1">
            <a:off x="3041340" y="2442462"/>
            <a:ext cx="469509" cy="6759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" idx="5"/>
            <a:endCxn id="13" idx="0"/>
          </p:cNvCxnSpPr>
          <p:nvPr/>
        </p:nvCxnSpPr>
        <p:spPr>
          <a:xfrm>
            <a:off x="4450965" y="1681059"/>
            <a:ext cx="1261011" cy="3936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3" idx="3"/>
            <a:endCxn id="16" idx="0"/>
          </p:cNvCxnSpPr>
          <p:nvPr/>
        </p:nvCxnSpPr>
        <p:spPr>
          <a:xfrm flipH="1">
            <a:off x="5185134" y="2442462"/>
            <a:ext cx="378225" cy="6759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7" idx="0"/>
            <a:endCxn id="13" idx="5"/>
          </p:cNvCxnSpPr>
          <p:nvPr/>
        </p:nvCxnSpPr>
        <p:spPr>
          <a:xfrm flipH="1" flipV="1">
            <a:off x="5860592" y="2442462"/>
            <a:ext cx="469509" cy="6759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153890" y="1348858"/>
            <a:ext cx="35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738547" y="2110262"/>
            <a:ext cx="35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587937" y="2110262"/>
            <a:ext cx="35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140017" y="3153941"/>
            <a:ext cx="35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362232" y="3148021"/>
            <a:ext cx="35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049135" y="3148021"/>
            <a:ext cx="35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195288" y="3136167"/>
            <a:ext cx="35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1510286" y="4343316"/>
            <a:ext cx="420351" cy="430843"/>
          </a:xfrm>
          <a:prstGeom prst="ellipse">
            <a:avLst/>
          </a:prstGeom>
          <a:noFill/>
          <a:ln w="28575">
            <a:solidFill>
              <a:srgbClr val="116E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noFill/>
            </a:endParaRPr>
          </a:p>
        </p:txBody>
      </p:sp>
      <p:cxnSp>
        <p:nvCxnSpPr>
          <p:cNvPr id="73" name="直接连接符 72"/>
          <p:cNvCxnSpPr>
            <a:stCxn id="14" idx="3"/>
            <a:endCxn id="72" idx="0"/>
          </p:cNvCxnSpPr>
          <p:nvPr/>
        </p:nvCxnSpPr>
        <p:spPr>
          <a:xfrm flipH="1">
            <a:off x="1720462" y="3486143"/>
            <a:ext cx="409687" cy="8571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1576086" y="4419563"/>
            <a:ext cx="5452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                   8                    ………… 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2620989" y="4343316"/>
            <a:ext cx="420351" cy="430843"/>
          </a:xfrm>
          <a:prstGeom prst="ellipse">
            <a:avLst/>
          </a:prstGeom>
          <a:noFill/>
          <a:ln w="28575">
            <a:solidFill>
              <a:srgbClr val="116E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noFill/>
            </a:endParaRPr>
          </a:p>
        </p:txBody>
      </p:sp>
      <p:cxnSp>
        <p:nvCxnSpPr>
          <p:cNvPr id="78" name="直接连接符 77"/>
          <p:cNvCxnSpPr>
            <a:stCxn id="14" idx="5"/>
            <a:endCxn id="77" idx="0"/>
          </p:cNvCxnSpPr>
          <p:nvPr/>
        </p:nvCxnSpPr>
        <p:spPr>
          <a:xfrm>
            <a:off x="2427382" y="3486143"/>
            <a:ext cx="403783" cy="8571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-103152" y="707741"/>
            <a:ext cx="117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4.2.2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30130" y="359283"/>
            <a:ext cx="479493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spc="300" dirty="0">
                <a:solidFill>
                  <a:srgbClr val="116E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组合树栅障的问题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67891" y="2035131"/>
            <a:ext cx="7238376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要求处理器在不能静态确定的内存位置上旋转，而其他处理器也在这些位置上旋转。</a:t>
            </a: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处理器将在远程位置上旋转，从而导致不必要的争用互连网络带宽。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3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15798" y="388109"/>
            <a:ext cx="200078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绪论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99909" y="409869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2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3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" y="622395"/>
            <a:ext cx="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Part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0099" y="1337620"/>
            <a:ext cx="82887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在并行多核的系统中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如果没有对数据加以保护，执行完毕后有可能产生违反直觉的结果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多个进程（线程）在对一个内存单元进行读写操作时发生了争用，而此时没有机制对他们读写进行协调，导致对同一单元的读写非常混乱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同步机制：在并行多核系统中，引入机制对数据加以保护，使得数据保持顺序一致性。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-103152" y="707741"/>
            <a:ext cx="117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4.2.3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30130" y="359283"/>
            <a:ext cx="403649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spc="300" dirty="0">
                <a:solidFill>
                  <a:srgbClr val="116E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蝴蝶栅障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90524" y="1630363"/>
                <a:ext cx="8055385" cy="1978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共</a:t>
                </a:r>
                <a:r>
                  <a:rPr lang="en-US" altLang="zh-CN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en-US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轮    </a:t>
                </a:r>
                <a:r>
                  <a:rPr lang="en-US" altLang="zh-CN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lang="en-US" altLang="zh-CN" sz="2000" spc="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每一轮</a:t>
                </a:r>
                <a:r>
                  <a:rPr lang="en-US" altLang="zh-CN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18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⊕</m:t>
                    </m:r>
                    <m:sSup>
                      <m:sSup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altLang="zh-CN" sz="2000" spc="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共同步</a:t>
                </a:r>
                <a:r>
                  <a:rPr lang="en-US" altLang="zh-CN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000" i="1" spc="3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d>
                      <m:dPr>
                        <m:begChr m:val="⌈"/>
                        <m:endChr m:val="⌉"/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lang="en-US" altLang="zh-CN" sz="2000" spc="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2000" spc="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24" y="1630363"/>
                <a:ext cx="8055385" cy="1978427"/>
              </a:xfrm>
              <a:prstGeom prst="rect">
                <a:avLst/>
              </a:prstGeom>
              <a:blipFill rotWithShape="1">
                <a:blip r:embed="rId5"/>
                <a:stretch>
                  <a:fillRect l="-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  <p:custDataLst>
      <p:tags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-103152" y="707741"/>
            <a:ext cx="117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4.2.3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30130" y="359283"/>
            <a:ext cx="403649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spc="300" dirty="0">
                <a:solidFill>
                  <a:srgbClr val="116E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蝴蝶栅障的问题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0524" y="1630363"/>
            <a:ext cx="8055385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远程</a:t>
            </a:r>
            <a:r>
              <a:rPr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spin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每次同步需要两条指令</a:t>
            </a: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-103152" y="707741"/>
            <a:ext cx="117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4.2.4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30130" y="359283"/>
            <a:ext cx="403649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spc="300" dirty="0">
                <a:solidFill>
                  <a:srgbClr val="116E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散播栅障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90524" y="1630363"/>
                <a:ext cx="8055385" cy="1978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共</a:t>
                </a:r>
                <a:r>
                  <a:rPr lang="en-US" altLang="zh-CN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en-US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轮    </a:t>
                </a:r>
                <a:r>
                  <a:rPr lang="en-US" altLang="zh-CN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lang="en-US" altLang="zh-CN" sz="2000" spc="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每一轮</a:t>
                </a:r>
                <a:r>
                  <a:rPr lang="en-US" altLang="zh-CN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zh-CN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altLang="zh-CN" sz="1800" b="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800" b="0" i="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altLang="zh-CN" sz="1800" b="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endParaRPr lang="en-US" altLang="zh-CN" sz="2000" spc="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共同步</a:t>
                </a:r>
                <a:r>
                  <a:rPr lang="en-US" altLang="zh-CN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lang="en-US" altLang="zh-CN" sz="2000" spc="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2000" spc="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24" y="1630363"/>
                <a:ext cx="8055385" cy="1978427"/>
              </a:xfrm>
              <a:prstGeom prst="rect">
                <a:avLst/>
              </a:prstGeom>
              <a:blipFill rotWithShape="1">
                <a:blip r:embed="rId5"/>
                <a:stretch>
                  <a:fillRect l="-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  <p:custDataLst>
      <p:tags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-103152" y="707741"/>
            <a:ext cx="117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4.2.5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30130" y="359283"/>
            <a:ext cx="403649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spc="300" dirty="0">
                <a:solidFill>
                  <a:srgbClr val="116E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比赛栅障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90524" y="1630363"/>
                <a:ext cx="8522971" cy="1986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共</a:t>
                </a:r>
                <a:r>
                  <a:rPr lang="en-US" altLang="zh-CN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en-US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轮    </a:t>
                </a:r>
                <a:r>
                  <a:rPr lang="en-US" altLang="zh-CN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lang="en-US" altLang="zh-CN" sz="2000" spc="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每一轮</a:t>
                </a:r>
                <a:r>
                  <a:rPr lang="en-US" altLang="zh-CN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≡</m:t>
                    </m:r>
                    <m:sSup>
                      <m:sSup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altLang="zh-CN" sz="2000" spc="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共同步</a:t>
                </a:r>
                <a:r>
                  <a:rPr lang="en-US" altLang="zh-CN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lang="en-US" altLang="zh-CN" sz="2000" spc="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最后</a:t>
                </a:r>
                <a:r>
                  <a:rPr lang="en-US" altLang="zh-CN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:r>
                  <a:rPr lang="zh-CN" altLang="en-US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处理器</a:t>
                </a:r>
                <a:r>
                  <a:rPr lang="en-US" altLang="zh-CN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en-US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修改全局变量，所有处理器得知通过栅障</a:t>
                </a:r>
                <a:endParaRPr lang="en-US" altLang="zh-CN" sz="2000" spc="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24" y="1630363"/>
                <a:ext cx="8522971" cy="1986698"/>
              </a:xfrm>
              <a:prstGeom prst="rect">
                <a:avLst/>
              </a:prstGeom>
              <a:blipFill rotWithShape="1">
                <a:blip r:embed="rId5"/>
                <a:stretch>
                  <a:fillRect l="-644" b="-46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  <p:custDataLst>
      <p:tags r:id="rId1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-103152" y="707741"/>
            <a:ext cx="117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4.2.5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30130" y="359283"/>
            <a:ext cx="403649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spc="300" dirty="0">
                <a:solidFill>
                  <a:srgbClr val="116E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比赛栅障的问题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0524" y="1630363"/>
            <a:ext cx="8055385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需要用广播来通知所有进程进入下一阶段，造成流量竞争</a:t>
            </a: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每个处理器在一个数组中非连续的元素集上</a:t>
            </a:r>
            <a:r>
              <a:rPr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spin</a:t>
            </a: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，这些元素的简单分散不能在没有一致缓存的机器上消除与</a:t>
            </a:r>
            <a:r>
              <a:rPr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spin</a:t>
            </a: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相关的网络流量。</a:t>
            </a: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-103152" y="707741"/>
            <a:ext cx="117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4.3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30130" y="359283"/>
            <a:ext cx="403649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spc="300" dirty="0">
                <a:solidFill>
                  <a:srgbClr val="116E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实验对比（待改）</a:t>
            </a:r>
          </a:p>
        </p:txBody>
      </p:sp>
      <p:graphicFrame>
        <p:nvGraphicFramePr>
          <p:cNvPr id="2" name="表格 8"/>
          <p:cNvGraphicFramePr>
            <a:graphicFrameLocks noGrp="1"/>
          </p:cNvGraphicFramePr>
          <p:nvPr/>
        </p:nvGraphicFramePr>
        <p:xfrm>
          <a:off x="173255" y="1586988"/>
          <a:ext cx="8547235" cy="446879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973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5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9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94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94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8043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集中式栅障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组合树栅障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传播栅障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比赛栅障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043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关键路径长度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O(P)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0(log P)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0(log P)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0(log P)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0436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</a:rPr>
                        <a:t>网络事务的总数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无广播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∞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0(P)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0(P log P)</a:t>
                      </a:r>
                      <a:endParaRPr lang="zh-CN" altLang="en-US" dirty="0"/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0(P)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0436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</a:rPr>
                        <a:t>空间需求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2880" indent="0" algn="ctr"/>
                      <a:r>
                        <a:rPr lang="en-US" altLang="zh-CN" dirty="0"/>
                        <a:t>O(1)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O(P)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0(P log P)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0(P log P)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7054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</a:rPr>
                        <a:t>给定原子操作的可实现性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原子递增或递减指令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原子递增或递减指令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普通读写的原子性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普通读写的原子性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-103152" y="707741"/>
            <a:ext cx="117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4. 4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30130" y="359283"/>
            <a:ext cx="403649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spc="300" dirty="0">
                <a:solidFill>
                  <a:srgbClr val="116E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硬件栅障（差图）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90524" y="1630363"/>
                <a:ext cx="8055385" cy="3731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依赖于在专用线路上传播信号，专用的栅障网络</a:t>
                </a:r>
                <a:endParaRPr lang="en-US" altLang="zh-CN" sz="2000" spc="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“与”操作 高电平</a:t>
                </a:r>
                <a:endParaRPr lang="en-US" altLang="zh-CN" sz="2000" spc="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总线监测</a:t>
                </a:r>
                <a:endParaRPr lang="en-US" altLang="zh-CN" sz="2000" spc="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2000" spc="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实现：树</a:t>
                </a:r>
                <a:endParaRPr lang="en-US" altLang="zh-CN" sz="2000" spc="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延迟：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endParaRPr lang="en-US" altLang="zh-CN" sz="2000" spc="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2000" spc="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例：</a:t>
                </a:r>
                <a:r>
                  <a:rPr lang="en-US" altLang="zh-CN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IBM </a:t>
                </a:r>
                <a:r>
                  <a:rPr lang="en-US" altLang="zh-CN" sz="2000" spc="3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Bluegene</a:t>
                </a:r>
                <a:r>
                  <a:rPr lang="en-US" altLang="zh-CN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64000</a:t>
                </a:r>
                <a:r>
                  <a:rPr lang="zh-CN" altLang="en-US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个节点 </a:t>
                </a:r>
                <a:r>
                  <a:rPr lang="en-US" altLang="zh-CN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1.5μs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24" y="1630363"/>
                <a:ext cx="8055385" cy="3731278"/>
              </a:xfrm>
              <a:prstGeom prst="rect">
                <a:avLst/>
              </a:prstGeom>
              <a:blipFill rotWithShape="1">
                <a:blip r:embed="rId5"/>
                <a:stretch>
                  <a:fillRect l="-681" b="-1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  <p:custDataLst>
      <p:tags r:id="rId1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54222" y="3185578"/>
            <a:ext cx="2105947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gradFill>
                  <a:gsLst>
                    <a:gs pos="0">
                      <a:schemeClr val="accent3">
                        <a:lumMod val="50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9000000" scaled="0"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谢谢！</a:t>
            </a:r>
          </a:p>
        </p:txBody>
      </p:sp>
      <p:sp>
        <p:nvSpPr>
          <p:cNvPr id="5" name="椭圆 4"/>
          <p:cNvSpPr/>
          <p:nvPr/>
        </p:nvSpPr>
        <p:spPr>
          <a:xfrm>
            <a:off x="2716693" y="2368625"/>
            <a:ext cx="85725" cy="2486025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0000"/>
                </a:schemeClr>
              </a:gs>
              <a:gs pos="56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矩形 1"/>
          <p:cNvSpPr/>
          <p:nvPr/>
        </p:nvSpPr>
        <p:spPr>
          <a:xfrm>
            <a:off x="6199909" y="374356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/>
        </p:nvSpPr>
        <p:spPr>
          <a:xfrm>
            <a:off x="69274" y="5602029"/>
            <a:ext cx="1967345" cy="363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Picture 5" descr="/home/qys/Desktop/通知书/logo.jpeglogo"/>
          <p:cNvPicPr>
            <a:picLocks noChangeAspect="1"/>
          </p:cNvPicPr>
          <p:nvPr/>
        </p:nvPicPr>
        <p:blipFill>
          <a:blip r:embed="rId3"/>
          <a:srcRect l="31569" t="13284" r="33595" b="7021"/>
          <a:stretch>
            <a:fillRect/>
          </a:stretch>
        </p:blipFill>
        <p:spPr>
          <a:xfrm>
            <a:off x="994410" y="2854166"/>
            <a:ext cx="1574959" cy="1514475"/>
          </a:xfrm>
          <a:prstGeom prst="rect">
            <a:avLst/>
          </a:prstGeom>
        </p:spPr>
      </p:pic>
      <p:pic>
        <p:nvPicPr>
          <p:cNvPr id="7" name="图片 6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22990"/>
            <a:ext cx="2610803" cy="3971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/home/qys/Desktop/通知书/星.jpeg星"/>
          <p:cNvPicPr>
            <a:picLocks noChangeAspect="1"/>
          </p:cNvPicPr>
          <p:nvPr/>
        </p:nvPicPr>
        <p:blipFill>
          <a:blip r:embed="rId2"/>
          <a:srcRect t="704" b="13442"/>
          <a:stretch>
            <a:fillRect/>
          </a:stretch>
        </p:blipFill>
        <p:spPr>
          <a:xfrm>
            <a:off x="-16058" y="0"/>
            <a:ext cx="9162574" cy="3885248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261" y="3151194"/>
            <a:ext cx="1626924" cy="2898543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405046" y="3409100"/>
            <a:ext cx="12436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48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48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08198" y="4204131"/>
            <a:ext cx="28365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原子指令</a:t>
            </a:r>
          </a:p>
        </p:txBody>
      </p:sp>
      <p:cxnSp>
        <p:nvCxnSpPr>
          <p:cNvPr id="29" name="直接连接符 28"/>
          <p:cNvCxnSpPr/>
          <p:nvPr/>
        </p:nvCxnSpPr>
        <p:spPr>
          <a:xfrm>
            <a:off x="3888275" y="4476341"/>
            <a:ext cx="989074" cy="0"/>
          </a:xfrm>
          <a:prstGeom prst="line">
            <a:avLst/>
          </a:prstGeom>
          <a:ln w="19050">
            <a:solidFill>
              <a:srgbClr val="002060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7844790" y="4469588"/>
            <a:ext cx="989074" cy="0"/>
          </a:xfrm>
          <a:prstGeom prst="line">
            <a:avLst/>
          </a:prstGeom>
          <a:ln w="19050">
            <a:solidFill>
              <a:srgbClr val="002060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79966" y="452276"/>
            <a:ext cx="403649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原子指令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542184"/>
            <a:ext cx="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Part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9123" y="1324581"/>
            <a:ext cx="82059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实施同步关键功能：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  一组能够以原子方式读取和修改存储器位置的硬件原语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原子性：要么整个序列的指令都被完整执行，要么其中任何一条指令都不执行。在任何给定的时间内，只有一条原子指令能够被执行。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90398" y="4940138"/>
            <a:ext cx="2871536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LD     R1, &amp;Ticket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ADDIU   R1, R1, #1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ST    R1, &amp;Ticket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5297" y="5049355"/>
            <a:ext cx="3287111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Pboy</a:t>
            </a:r>
            <a:r>
              <a:rPr kumimoji="0" lang="zh-CN" altLang="en-US" sz="2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：</a:t>
            </a:r>
            <a:endParaRPr kumimoji="0" lang="en-US" altLang="zh-CN" sz="2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Ticket = </a:t>
            </a:r>
            <a:r>
              <a:rPr kumimoji="0" lang="en-US" altLang="zh-CN" sz="2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" panose="02010600030101010101" pitchFamily="2" charset="-122"/>
                <a:cs typeface="+mn-cs"/>
              </a:rPr>
              <a:t>Ticket</a:t>
            </a:r>
            <a:r>
              <a:rPr kumimoji="0" lang="en-US" altLang="zh-CN" sz="2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 + 1</a:t>
            </a:r>
            <a:endParaRPr kumimoji="0" lang="zh-CN" altLang="en-US" sz="2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79966" y="452276"/>
            <a:ext cx="426205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原子指令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——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论文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4a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542184"/>
            <a:ext cx="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Part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9469" y="1133356"/>
            <a:ext cx="8205952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Test_and_Set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Unset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QOSB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的语义（实现的功能）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采用同步位（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syncbit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）队列（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FIFO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）的方式对处理器进行排序，每个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line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的同步位可以创建相应的队列。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Test_and_Set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：当处理器处于队列头部（或没有队列时）时。测试一个同步位，若为“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unset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”，则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Test_and_Set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成功，并置同步位为“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”，返回测试的结果。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Unset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：将指定同步位置为“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unset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”，然后将处理器从队头移除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heme/theme1.xml><?xml version="1.0" encoding="utf-8"?>
<a:theme xmlns:a="http://schemas.openxmlformats.org/drawingml/2006/main" name="研究背景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研究背景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PLUS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研究背景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3795</Words>
  <Application>Microsoft Office PowerPoint</Application>
  <PresentationFormat>全屏显示(4:3)</PresentationFormat>
  <Paragraphs>725</Paragraphs>
  <Slides>67</Slides>
  <Notes>64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67</vt:i4>
      </vt:variant>
    </vt:vector>
  </HeadingPairs>
  <TitlesOfParts>
    <vt:vector size="82" baseType="lpstr">
      <vt:lpstr>等线</vt:lpstr>
      <vt:lpstr>等线 Light</vt:lpstr>
      <vt:lpstr>华文行楷</vt:lpstr>
      <vt:lpstr>微软雅黑</vt:lpstr>
      <vt:lpstr>Arial</vt:lpstr>
      <vt:lpstr>Calibri</vt:lpstr>
      <vt:lpstr>Calibri Light</vt:lpstr>
      <vt:lpstr>Cambria Math</vt:lpstr>
      <vt:lpstr>Consolas</vt:lpstr>
      <vt:lpstr>Wingdings</vt:lpstr>
      <vt:lpstr>研究背景</vt:lpstr>
      <vt:lpstr>1_OfficePLUS</vt:lpstr>
      <vt:lpstr>1_研究背景</vt:lpstr>
      <vt:lpstr>2_OfficePLUS</vt:lpstr>
      <vt:lpstr>2_研究背景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didazhao@foxmail.com</dc:creator>
  <cp:lastModifiedBy>Wsp</cp:lastModifiedBy>
  <cp:revision>377</cp:revision>
  <dcterms:created xsi:type="dcterms:W3CDTF">2020-08-14T03:23:00Z</dcterms:created>
  <dcterms:modified xsi:type="dcterms:W3CDTF">2020-12-10T04:39:20Z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2052-11.3.0.8858</vt:lpwstr>
  </property>
</Properties>
</file>