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5" r:id="rId3"/>
    <p:sldMasterId id="2147483669" r:id="rId4"/>
  </p:sldMasterIdLst>
  <p:notesMasterIdLst>
    <p:notesMasterId r:id="rId18"/>
  </p:notesMasterIdLst>
  <p:sldIdLst>
    <p:sldId id="390" r:id="rId5"/>
    <p:sldId id="396" r:id="rId6"/>
    <p:sldId id="401" r:id="rId7"/>
    <p:sldId id="402" r:id="rId8"/>
    <p:sldId id="397" r:id="rId9"/>
    <p:sldId id="403" r:id="rId10"/>
    <p:sldId id="404" r:id="rId11"/>
    <p:sldId id="398" r:id="rId12"/>
    <p:sldId id="405" r:id="rId13"/>
    <p:sldId id="406" r:id="rId14"/>
    <p:sldId id="399" r:id="rId15"/>
    <p:sldId id="407" r:id="rId16"/>
    <p:sldId id="40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9" userDrawn="1">
          <p15:clr>
            <a:srgbClr val="A4A3A4"/>
          </p15:clr>
        </p15:guide>
        <p15:guide id="2" orient="horz" pos="2598" userDrawn="1">
          <p15:clr>
            <a:srgbClr val="A4A3A4"/>
          </p15:clr>
        </p15:guide>
        <p15:guide id="3" orient="horz" pos="2143" userDrawn="1">
          <p15:clr>
            <a:srgbClr val="A4A3A4"/>
          </p15:clr>
        </p15:guide>
        <p15:guide id="4" orient="horz" pos="1027" userDrawn="1">
          <p15:clr>
            <a:srgbClr val="A4A3A4"/>
          </p15:clr>
        </p15:guide>
        <p15:guide id="5" pos="246" userDrawn="1">
          <p15:clr>
            <a:srgbClr val="A4A3A4"/>
          </p15:clr>
        </p15:guide>
        <p15:guide id="6" pos="5615" userDrawn="1">
          <p15:clr>
            <a:srgbClr val="A4A3A4"/>
          </p15:clr>
        </p15:guide>
        <p15:guide id="7" pos="8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2A64D2"/>
    <a:srgbClr val="E0E0E0"/>
    <a:srgbClr val="116EAF"/>
    <a:srgbClr val="3DA7FD"/>
    <a:srgbClr val="1438D1"/>
    <a:srgbClr val="3FAFFD"/>
    <a:srgbClr val="5FA0E3"/>
    <a:srgbClr val="FCBE2C"/>
    <a:srgbClr val="118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0" autoAdjust="0"/>
    <p:restoredTop sz="91235" autoAdjust="0"/>
  </p:normalViewPr>
  <p:slideViewPr>
    <p:cSldViewPr snapToGrid="0" showGuides="1">
      <p:cViewPr varScale="1">
        <p:scale>
          <a:sx n="116" d="100"/>
          <a:sy n="116" d="100"/>
        </p:scale>
        <p:origin x="1680" y="96"/>
      </p:cViewPr>
      <p:guideLst>
        <p:guide orient="horz" pos="2749"/>
        <p:guide orient="horz" pos="2598"/>
        <p:guide orient="horz" pos="2143"/>
        <p:guide orient="horz" pos="1027"/>
        <p:guide pos="246"/>
        <p:guide pos="5615"/>
        <p:guide pos="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E80F96-9820-4CA6-AD38-E3CD7DE1BCB2}" type="datetimeFigureOut">
              <a:rPr lang="zh-CN" altLang="en-US" smtClean="0"/>
              <a:pPr/>
              <a:t>20/12/9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B011A8-E05E-4B93-9FD6-542999B8B1C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介绍在</a:t>
            </a:r>
            <a:r>
              <a:rPr lang="en-US" altLang="zh-CN"/>
              <a:t>test and set</a:t>
            </a:r>
            <a:r>
              <a:rPr lang="zh-CN" altLang="en-US"/>
              <a:t>原子指令之上的</a:t>
            </a:r>
            <a:r>
              <a:rPr lang="en-US" altLang="zh-CN"/>
              <a:t>4</a:t>
            </a:r>
            <a:r>
              <a:rPr lang="zh-CN" altLang="en-US"/>
              <a:t>种锁的实现，通过分析多处理器下加解锁的开销（无竞争延迟、释放锁通信量、等待通信量、公平性、空间占用），来比较不同锁的优劣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0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611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11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250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68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41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66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136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0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776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208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1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211580" y="497945"/>
            <a:ext cx="918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135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9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5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55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2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0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01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469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57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57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33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77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93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1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34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7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37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23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8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6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7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6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梯形 53"/>
          <p:cNvSpPr/>
          <p:nvPr userDrawn="1"/>
        </p:nvSpPr>
        <p:spPr>
          <a:xfrm>
            <a:off x="0" y="381679"/>
            <a:ext cx="971550" cy="634321"/>
          </a:xfrm>
          <a:custGeom>
            <a:avLst/>
            <a:gdLst>
              <a:gd name="connsiteX0" fmla="*/ 0 w 1295400"/>
              <a:gd name="connsiteY0" fmla="*/ 634321 h 634321"/>
              <a:gd name="connsiteX1" fmla="*/ 0 w 1295400"/>
              <a:gd name="connsiteY1" fmla="*/ 0 h 634321"/>
              <a:gd name="connsiteX2" fmla="*/ 1295400 w 1295400"/>
              <a:gd name="connsiteY2" fmla="*/ 0 h 634321"/>
              <a:gd name="connsiteX3" fmla="*/ 1295400 w 1295400"/>
              <a:gd name="connsiteY3" fmla="*/ 634321 h 634321"/>
              <a:gd name="connsiteX4" fmla="*/ 0 w 1295400"/>
              <a:gd name="connsiteY4" fmla="*/ 634321 h 634321"/>
              <a:gd name="connsiteX0-1" fmla="*/ 0 w 1295400"/>
              <a:gd name="connsiteY0-2" fmla="*/ 649561 h 649561"/>
              <a:gd name="connsiteX1-3" fmla="*/ 0 w 1295400"/>
              <a:gd name="connsiteY1-4" fmla="*/ 15240 h 649561"/>
              <a:gd name="connsiteX2-5" fmla="*/ 731520 w 1295400"/>
              <a:gd name="connsiteY2-6" fmla="*/ 0 h 649561"/>
              <a:gd name="connsiteX3-7" fmla="*/ 1295400 w 1295400"/>
              <a:gd name="connsiteY3-8" fmla="*/ 649561 h 649561"/>
              <a:gd name="connsiteX4-9" fmla="*/ 0 w 1295400"/>
              <a:gd name="connsiteY4-10" fmla="*/ 649561 h 649561"/>
              <a:gd name="connsiteX0-11" fmla="*/ 0 w 1295400"/>
              <a:gd name="connsiteY0-12" fmla="*/ 649561 h 649561"/>
              <a:gd name="connsiteX1-13" fmla="*/ 0 w 1295400"/>
              <a:gd name="connsiteY1-14" fmla="*/ 15240 h 649561"/>
              <a:gd name="connsiteX2-15" fmla="*/ 975360 w 1295400"/>
              <a:gd name="connsiteY2-16" fmla="*/ 0 h 649561"/>
              <a:gd name="connsiteX3-17" fmla="*/ 1295400 w 1295400"/>
              <a:gd name="connsiteY3-18" fmla="*/ 649561 h 649561"/>
              <a:gd name="connsiteX4-19" fmla="*/ 0 w 1295400"/>
              <a:gd name="connsiteY4-20" fmla="*/ 649561 h 649561"/>
              <a:gd name="connsiteX0-21" fmla="*/ 0 w 1295400"/>
              <a:gd name="connsiteY0-22" fmla="*/ 634321 h 634321"/>
              <a:gd name="connsiteX1-23" fmla="*/ 0 w 1295400"/>
              <a:gd name="connsiteY1-24" fmla="*/ 0 h 634321"/>
              <a:gd name="connsiteX2-25" fmla="*/ 975360 w 1295400"/>
              <a:gd name="connsiteY2-26" fmla="*/ 0 h 634321"/>
              <a:gd name="connsiteX3-27" fmla="*/ 1295400 w 1295400"/>
              <a:gd name="connsiteY3-28" fmla="*/ 634321 h 634321"/>
              <a:gd name="connsiteX4-29" fmla="*/ 0 w 1295400"/>
              <a:gd name="connsiteY4-30" fmla="*/ 634321 h 634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95400" h="634321">
                <a:moveTo>
                  <a:pt x="0" y="634321"/>
                </a:moveTo>
                <a:lnTo>
                  <a:pt x="0" y="0"/>
                </a:lnTo>
                <a:lnTo>
                  <a:pt x="975360" y="0"/>
                </a:lnTo>
                <a:lnTo>
                  <a:pt x="1295400" y="634321"/>
                </a:lnTo>
                <a:lnTo>
                  <a:pt x="0" y="634321"/>
                </a:lnTo>
                <a:close/>
              </a:path>
            </a:pathLst>
          </a:custGeom>
          <a:solidFill>
            <a:srgbClr val="11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66510" y="382905"/>
            <a:ext cx="2610803" cy="52959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/>
        </p:nvCxnSpPr>
        <p:spPr>
          <a:xfrm>
            <a:off x="-7620" y="1075690"/>
            <a:ext cx="922782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梯形 53">
            <a:extLst>
              <a:ext uri="{FF2B5EF4-FFF2-40B4-BE49-F238E27FC236}">
                <a16:creationId xmlns:a16="http://schemas.microsoft.com/office/drawing/2014/main" id="{AC3BDEDA-C93E-43FA-AE9C-6CDA3946CBC0}"/>
              </a:ext>
            </a:extLst>
          </p:cNvPr>
          <p:cNvSpPr/>
          <p:nvPr userDrawn="1"/>
        </p:nvSpPr>
        <p:spPr>
          <a:xfrm>
            <a:off x="0" y="381679"/>
            <a:ext cx="971550" cy="634321"/>
          </a:xfrm>
          <a:custGeom>
            <a:avLst/>
            <a:gdLst>
              <a:gd name="connsiteX0" fmla="*/ 0 w 1295400"/>
              <a:gd name="connsiteY0" fmla="*/ 634321 h 634321"/>
              <a:gd name="connsiteX1" fmla="*/ 0 w 1295400"/>
              <a:gd name="connsiteY1" fmla="*/ 0 h 634321"/>
              <a:gd name="connsiteX2" fmla="*/ 1295400 w 1295400"/>
              <a:gd name="connsiteY2" fmla="*/ 0 h 634321"/>
              <a:gd name="connsiteX3" fmla="*/ 1295400 w 1295400"/>
              <a:gd name="connsiteY3" fmla="*/ 634321 h 634321"/>
              <a:gd name="connsiteX4" fmla="*/ 0 w 1295400"/>
              <a:gd name="connsiteY4" fmla="*/ 634321 h 634321"/>
              <a:gd name="connsiteX0-1" fmla="*/ 0 w 1295400"/>
              <a:gd name="connsiteY0-2" fmla="*/ 649561 h 649561"/>
              <a:gd name="connsiteX1-3" fmla="*/ 0 w 1295400"/>
              <a:gd name="connsiteY1-4" fmla="*/ 15240 h 649561"/>
              <a:gd name="connsiteX2-5" fmla="*/ 731520 w 1295400"/>
              <a:gd name="connsiteY2-6" fmla="*/ 0 h 649561"/>
              <a:gd name="connsiteX3-7" fmla="*/ 1295400 w 1295400"/>
              <a:gd name="connsiteY3-8" fmla="*/ 649561 h 649561"/>
              <a:gd name="connsiteX4-9" fmla="*/ 0 w 1295400"/>
              <a:gd name="connsiteY4-10" fmla="*/ 649561 h 649561"/>
              <a:gd name="connsiteX0-11" fmla="*/ 0 w 1295400"/>
              <a:gd name="connsiteY0-12" fmla="*/ 649561 h 649561"/>
              <a:gd name="connsiteX1-13" fmla="*/ 0 w 1295400"/>
              <a:gd name="connsiteY1-14" fmla="*/ 15240 h 649561"/>
              <a:gd name="connsiteX2-15" fmla="*/ 975360 w 1295400"/>
              <a:gd name="connsiteY2-16" fmla="*/ 0 h 649561"/>
              <a:gd name="connsiteX3-17" fmla="*/ 1295400 w 1295400"/>
              <a:gd name="connsiteY3-18" fmla="*/ 649561 h 649561"/>
              <a:gd name="connsiteX4-19" fmla="*/ 0 w 1295400"/>
              <a:gd name="connsiteY4-20" fmla="*/ 649561 h 649561"/>
              <a:gd name="connsiteX0-21" fmla="*/ 0 w 1295400"/>
              <a:gd name="connsiteY0-22" fmla="*/ 634321 h 634321"/>
              <a:gd name="connsiteX1-23" fmla="*/ 0 w 1295400"/>
              <a:gd name="connsiteY1-24" fmla="*/ 0 h 634321"/>
              <a:gd name="connsiteX2-25" fmla="*/ 975360 w 1295400"/>
              <a:gd name="connsiteY2-26" fmla="*/ 0 h 634321"/>
              <a:gd name="connsiteX3-27" fmla="*/ 1295400 w 1295400"/>
              <a:gd name="connsiteY3-28" fmla="*/ 634321 h 634321"/>
              <a:gd name="connsiteX4-29" fmla="*/ 0 w 1295400"/>
              <a:gd name="connsiteY4-30" fmla="*/ 634321 h 634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95400" h="634321">
                <a:moveTo>
                  <a:pt x="0" y="634321"/>
                </a:moveTo>
                <a:lnTo>
                  <a:pt x="0" y="0"/>
                </a:lnTo>
                <a:lnTo>
                  <a:pt x="975360" y="0"/>
                </a:lnTo>
                <a:lnTo>
                  <a:pt x="1295400" y="634321"/>
                </a:lnTo>
                <a:lnTo>
                  <a:pt x="0" y="634321"/>
                </a:lnTo>
                <a:close/>
              </a:path>
            </a:pathLst>
          </a:custGeom>
          <a:solidFill>
            <a:srgbClr val="11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">
            <a:extLst>
              <a:ext uri="{FF2B5EF4-FFF2-40B4-BE49-F238E27FC236}">
                <a16:creationId xmlns:a16="http://schemas.microsoft.com/office/drawing/2014/main" id="{69099E71-6EAE-49F3-90A2-53090F6835F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366510" y="382905"/>
            <a:ext cx="2610803" cy="52959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57473BB-8E20-446A-BABD-333A56A555CC}"/>
              </a:ext>
            </a:extLst>
          </p:cNvPr>
          <p:cNvCxnSpPr/>
          <p:nvPr userDrawn="1"/>
        </p:nvCxnSpPr>
        <p:spPr>
          <a:xfrm>
            <a:off x="-7620" y="1075690"/>
            <a:ext cx="922782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8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home/qys/Desktop/通知书/星.jpeg星"/>
          <p:cNvPicPr>
            <a:picLocks noChangeAspect="1"/>
          </p:cNvPicPr>
          <p:nvPr/>
        </p:nvPicPr>
        <p:blipFill>
          <a:blip r:embed="rId3"/>
          <a:srcRect t="704" b="13442"/>
          <a:stretch>
            <a:fillRect/>
          </a:stretch>
        </p:blipFill>
        <p:spPr>
          <a:xfrm>
            <a:off x="-10664" y="857250"/>
            <a:ext cx="9162574" cy="302799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261" y="3151194"/>
            <a:ext cx="1626924" cy="289854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05047" y="3409100"/>
            <a:ext cx="1234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002060">
                    <a:alpha val="4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solidFill>
                <a:srgbClr val="002060">
                  <a:alpha val="48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8198" y="4204131"/>
            <a:ext cx="28365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Spin Locks</a:t>
            </a:r>
          </a:p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互斥锁的实现与比较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888275" y="4476341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844790" y="4469588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Ticket</a:t>
            </a:r>
            <a:r>
              <a:rPr lang="zh-CN" altLang="en-US" sz="2400"/>
              <a:t>锁 </a:t>
            </a:r>
            <a:r>
              <a:rPr lang="en-US" altLang="zh-CN" sz="2400"/>
              <a:t>α.backoff()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9DB2CC-4EC8-4EEC-AAE2-40C93AC27C99}"/>
              </a:ext>
            </a:extLst>
          </p:cNvPr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延迟时间与等待个数相关</a:t>
            </a:r>
            <a:endParaRPr lang="en-US" altLang="zh-CN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D2891D-17C6-47A3-B9F8-ED7394F8BEF2}"/>
              </a:ext>
            </a:extLst>
          </p:cNvPr>
          <p:cNvSpPr txBox="1"/>
          <p:nvPr/>
        </p:nvSpPr>
        <p:spPr>
          <a:xfrm>
            <a:off x="5468735" y="3630743"/>
            <a:ext cx="3607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临界区代码复杂度</a:t>
            </a:r>
            <a:endParaRPr lang="en-US" altLang="zh-CN"/>
          </a:p>
          <a:p>
            <a:r>
              <a:rPr lang="en-US" altLang="zh-CN"/>
              <a:t>cpu</a:t>
            </a:r>
            <a:r>
              <a:rPr lang="zh-CN" altLang="en-US"/>
              <a:t>执行速度</a:t>
            </a:r>
            <a:endParaRPr lang="en-US" altLang="zh-CN"/>
          </a:p>
          <a:p>
            <a:r>
              <a:rPr lang="en-US" altLang="zh-CN"/>
              <a:t>cpu</a:t>
            </a:r>
            <a:r>
              <a:rPr lang="zh-CN" altLang="en-US"/>
              <a:t>调度策略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delay</a:t>
            </a:r>
            <a:r>
              <a:rPr lang="zh-CN" altLang="en-US"/>
              <a:t>结束后，若还无法获得锁，则重新计算</a:t>
            </a:r>
            <a:r>
              <a:rPr lang="en-US" altLang="zh-CN"/>
              <a:t>delay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F4FFCC-17A6-4055-B5BB-ABA16E249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62" y="1927201"/>
            <a:ext cx="5114197" cy="3141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595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ABQL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77E6E1-4513-4511-AC96-3C0B2090FAAD}"/>
              </a:ext>
            </a:extLst>
          </p:cNvPr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避免总线风暴的另一种策略</a:t>
            </a:r>
            <a:r>
              <a:rPr lang="en-US" altLang="zh-CN"/>
              <a:t>——</a:t>
            </a:r>
            <a:r>
              <a:rPr lang="zh-CN" altLang="en-US"/>
              <a:t>自旋各自变量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487915-A52A-4E97-9AB7-443D9620A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1774967"/>
            <a:ext cx="5342132" cy="347430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31E2E5-8D8B-4F34-AA1D-9322E8F0CD49}"/>
              </a:ext>
            </a:extLst>
          </p:cNvPr>
          <p:cNvSpPr txBox="1"/>
          <p:nvPr/>
        </p:nvSpPr>
        <p:spPr>
          <a:xfrm>
            <a:off x="4871581" y="2693577"/>
            <a:ext cx="435887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ABQL_init{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nextTicket=0;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canServe[1]=true;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canServe[2:]=false;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ABQL_acquire{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myTicket = fetch_and_inc(next_ticket);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while(canServe[myTicket]==false);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ABQL_release{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canServe[myTicket]=false;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canServe[myTicket+1]=true;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571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ABQL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7B0900-DEF7-4700-B148-9E5BD5F5D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9" y="2261880"/>
            <a:ext cx="5458587" cy="288647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1B7B137-EF42-4AD8-ADD5-9193CB177195}"/>
              </a:ext>
            </a:extLst>
          </p:cNvPr>
          <p:cNvSpPr txBox="1"/>
          <p:nvPr/>
        </p:nvSpPr>
        <p:spPr>
          <a:xfrm>
            <a:off x="5536276" y="2275768"/>
            <a:ext cx="360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锁释放通信量为</a:t>
            </a:r>
            <a:r>
              <a:rPr lang="en-US" altLang="zh-CN"/>
              <a:t>O(1)</a:t>
            </a:r>
          </a:p>
          <a:p>
            <a:r>
              <a:rPr lang="zh-CN" altLang="en-US"/>
              <a:t>空间占用与线程数量</a:t>
            </a:r>
            <a:r>
              <a:rPr lang="en-US" altLang="zh-CN"/>
              <a:t>n</a:t>
            </a:r>
            <a:r>
              <a:rPr lang="zh-CN" altLang="en-US"/>
              <a:t>相关</a:t>
            </a:r>
            <a:endParaRPr lang="en-US" altLang="zh-CN"/>
          </a:p>
          <a:p>
            <a:r>
              <a:rPr lang="en-US" altLang="zh-CN"/>
              <a:t>canServe</a:t>
            </a:r>
            <a:r>
              <a:rPr lang="zh-CN" altLang="en-US"/>
              <a:t>数组需要设置</a:t>
            </a:r>
            <a:r>
              <a:rPr lang="en-US" altLang="zh-CN"/>
              <a:t>padding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37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/>
              <a:t>TS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altLang="zh-CN" sz="2400"/>
              <a:t> </a:t>
            </a:r>
            <a:r>
              <a:rPr lang="en-US" altLang="zh-CN" sz="2400" b="1"/>
              <a:t>TTSL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altLang="zh-CN" sz="2400"/>
              <a:t> </a:t>
            </a:r>
            <a:r>
              <a:rPr lang="en-US" altLang="zh-CN" sz="2400" b="1"/>
              <a:t>Ticket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altLang="zh-CN" sz="2400"/>
              <a:t> </a:t>
            </a:r>
            <a:r>
              <a:rPr lang="en-US" altLang="zh-CN" sz="2400" b="1"/>
              <a:t>ABQL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872488A-771F-417B-9999-400B23536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8090"/>
              </p:ext>
            </p:extLst>
          </p:nvPr>
        </p:nvGraphicFramePr>
        <p:xfrm>
          <a:off x="1115874" y="2441232"/>
          <a:ext cx="6980831" cy="15840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11801">
                  <a:extLst>
                    <a:ext uri="{9D8B030D-6E8A-4147-A177-3AD203B41FA5}">
                      <a16:colId xmlns:a16="http://schemas.microsoft.com/office/drawing/2014/main" val="3786121787"/>
                    </a:ext>
                  </a:extLst>
                </a:gridCol>
                <a:gridCol w="769709">
                  <a:extLst>
                    <a:ext uri="{9D8B030D-6E8A-4147-A177-3AD203B41FA5}">
                      <a16:colId xmlns:a16="http://schemas.microsoft.com/office/drawing/2014/main" val="1206781471"/>
                    </a:ext>
                  </a:extLst>
                </a:gridCol>
                <a:gridCol w="769709">
                  <a:extLst>
                    <a:ext uri="{9D8B030D-6E8A-4147-A177-3AD203B41FA5}">
                      <a16:colId xmlns:a16="http://schemas.microsoft.com/office/drawing/2014/main" val="1946597872"/>
                    </a:ext>
                  </a:extLst>
                </a:gridCol>
                <a:gridCol w="1443204">
                  <a:extLst>
                    <a:ext uri="{9D8B030D-6E8A-4147-A177-3AD203B41FA5}">
                      <a16:colId xmlns:a16="http://schemas.microsoft.com/office/drawing/2014/main" val="1389293570"/>
                    </a:ext>
                  </a:extLst>
                </a:gridCol>
                <a:gridCol w="759018">
                  <a:extLst>
                    <a:ext uri="{9D8B030D-6E8A-4147-A177-3AD203B41FA5}">
                      <a16:colId xmlns:a16="http://schemas.microsoft.com/office/drawing/2014/main" val="3375904584"/>
                    </a:ext>
                  </a:extLst>
                </a:gridCol>
                <a:gridCol w="1357681">
                  <a:extLst>
                    <a:ext uri="{9D8B030D-6E8A-4147-A177-3AD203B41FA5}">
                      <a16:colId xmlns:a16="http://schemas.microsoft.com/office/drawing/2014/main" val="3284125568"/>
                    </a:ext>
                  </a:extLst>
                </a:gridCol>
                <a:gridCol w="769709">
                  <a:extLst>
                    <a:ext uri="{9D8B030D-6E8A-4147-A177-3AD203B41FA5}">
                      <a16:colId xmlns:a16="http://schemas.microsoft.com/office/drawing/2014/main" val="1035203730"/>
                    </a:ext>
                  </a:extLst>
                </a:gridCol>
              </a:tblGrid>
              <a:tr h="31706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对比标准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TTSL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TTSL exp.backoff()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Ticket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Ticket </a:t>
                      </a:r>
                      <a:r>
                        <a:rPr lang="el-GR" sz="1400" u="none" strike="noStrike">
                          <a:effectLst/>
                        </a:rPr>
                        <a:t>α.</a:t>
                      </a:r>
                      <a:r>
                        <a:rPr lang="en-US" sz="1400" u="none" strike="noStrike">
                          <a:effectLst/>
                        </a:rPr>
                        <a:t>backoff()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ABQL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801005"/>
                  </a:ext>
                </a:extLst>
              </a:tr>
              <a:tr h="2374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无竞争延迟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  最低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较低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不确定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较高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较高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较高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9967074"/>
                  </a:ext>
                </a:extLst>
              </a:tr>
              <a:tr h="2374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等待通信量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  最高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extLst>
                  <a:ext uri="{0D108BD9-81ED-4DB2-BD59-A6C34878D82A}">
                    <a16:rowId xmlns:a16="http://schemas.microsoft.com/office/drawing/2014/main" val="3237216930"/>
                  </a:ext>
                </a:extLst>
              </a:tr>
              <a:tr h="31706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锁释放通信量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O(p)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&lt;O(p)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&lt;O(p)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extLst>
                  <a:ext uri="{0D108BD9-81ED-4DB2-BD59-A6C34878D82A}">
                    <a16:rowId xmlns:a16="http://schemas.microsoft.com/office/drawing/2014/main" val="1779791010"/>
                  </a:ext>
                </a:extLst>
              </a:tr>
              <a:tr h="2374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存储开销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extLst>
                  <a:ext uri="{0D108BD9-81ED-4DB2-BD59-A6C34878D82A}">
                    <a16:rowId xmlns:a16="http://schemas.microsoft.com/office/drawing/2014/main" val="2060738072"/>
                  </a:ext>
                </a:extLst>
              </a:tr>
              <a:tr h="2374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公平性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  ×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×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×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extLst>
                  <a:ext uri="{0D108BD9-81ED-4DB2-BD59-A6C34878D82A}">
                    <a16:rowId xmlns:a16="http://schemas.microsoft.com/office/drawing/2014/main" val="763375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5424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TS</a:t>
            </a:r>
            <a:r>
              <a:rPr lang="zh-CN" altLang="en-US" sz="2400"/>
              <a:t>锁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C3AB2D-A9B2-43CB-9BE1-691A298F46DD}"/>
              </a:ext>
            </a:extLst>
          </p:cNvPr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缓存失效、独占总线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94B28A6-F1B5-4AC7-9A1F-82FE7D5DD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90" y="1813501"/>
            <a:ext cx="4373900" cy="337018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97BFC84-D0A3-44E8-958E-3738BD8A59C7}"/>
              </a:ext>
            </a:extLst>
          </p:cNvPr>
          <p:cNvSpPr txBox="1"/>
          <p:nvPr/>
        </p:nvSpPr>
        <p:spPr>
          <a:xfrm>
            <a:off x="4857056" y="4706330"/>
            <a:ext cx="39045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从内存加载</a:t>
            </a:r>
            <a:r>
              <a:rPr lang="en-US" altLang="zh-CN"/>
              <a:t>lockvar</a:t>
            </a:r>
            <a:r>
              <a:rPr lang="zh-CN" altLang="en-US"/>
              <a:t>变量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失效其余缓存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预约总线</a:t>
            </a:r>
            <a:r>
              <a:rPr lang="en-US" altLang="zh-CN"/>
              <a:t>/</a:t>
            </a:r>
            <a:r>
              <a:rPr lang="zh-CN" altLang="en-US"/>
              <a:t>总线独占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置</a:t>
            </a:r>
            <a:r>
              <a:rPr lang="en-US" altLang="zh-CN"/>
              <a:t>lockvar</a:t>
            </a:r>
            <a:r>
              <a:rPr lang="zh-CN" altLang="en-US"/>
              <a:t>为</a:t>
            </a:r>
            <a:r>
              <a:rPr lang="en-US" altLang="zh-CN"/>
              <a:t>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取消总线独占</a:t>
            </a:r>
            <a:endParaRPr lang="en-US" altLang="zh-CN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92540A-4088-4A78-ACE5-16756F1F8B0F}"/>
              </a:ext>
            </a:extLst>
          </p:cNvPr>
          <p:cNvSpPr txBox="1"/>
          <p:nvPr/>
        </p:nvSpPr>
        <p:spPr>
          <a:xfrm>
            <a:off x="4931870" y="2018857"/>
            <a:ext cx="39045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lock:t&amp;s R1, &amp;lockvar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bnz R1, lock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ret</a:t>
            </a:r>
          </a:p>
          <a:p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unlock:st &amp;lockvar, #0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  ret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TS</a:t>
            </a:r>
            <a:r>
              <a:rPr lang="zh-CN" altLang="en-US" sz="2400"/>
              <a:t>锁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B3021EF-43DB-4309-B59A-5F0F416F2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05" y="2204200"/>
            <a:ext cx="4373900" cy="340569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A45535D-5936-461A-B10C-A49A5D673998}"/>
              </a:ext>
            </a:extLst>
          </p:cNvPr>
          <p:cNvSpPr txBox="1"/>
          <p:nvPr/>
        </p:nvSpPr>
        <p:spPr>
          <a:xfrm>
            <a:off x="5474958" y="3276542"/>
            <a:ext cx="39045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从内存加载</a:t>
            </a:r>
            <a:r>
              <a:rPr lang="en-US" altLang="zh-CN"/>
              <a:t>lockvar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失效其余缓存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总线独占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尝试置</a:t>
            </a:r>
            <a:r>
              <a:rPr lang="en-US" altLang="zh-CN"/>
              <a:t>lockvar</a:t>
            </a:r>
            <a:r>
              <a:rPr lang="zh-CN" altLang="en-US"/>
              <a:t>为</a:t>
            </a:r>
            <a:r>
              <a:rPr lang="en-US" altLang="zh-CN"/>
              <a:t>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取消总线独占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再次尝试加锁</a:t>
            </a: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74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TS</a:t>
            </a:r>
            <a:r>
              <a:rPr lang="zh-CN" altLang="en-US" sz="2400"/>
              <a:t>锁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874282-23CA-45E9-BD11-0661B302C8C1}"/>
              </a:ext>
            </a:extLst>
          </p:cNvPr>
          <p:cNvSpPr txBox="1"/>
          <p:nvPr/>
        </p:nvSpPr>
        <p:spPr>
          <a:xfrm>
            <a:off x="3736109" y="4259245"/>
            <a:ext cx="4102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无竞争获取锁延迟：最低</a:t>
            </a:r>
            <a:endParaRPr lang="en-US" altLang="zh-CN"/>
          </a:p>
          <a:p>
            <a:r>
              <a:rPr lang="zh-CN" altLang="en-US"/>
              <a:t>获取锁通信量：</a:t>
            </a:r>
            <a:r>
              <a:rPr lang="en-US" altLang="zh-CN"/>
              <a:t>O(p)</a:t>
            </a:r>
          </a:p>
          <a:p>
            <a:r>
              <a:rPr lang="zh-CN" altLang="en-US"/>
              <a:t>等待通信量：最高</a:t>
            </a:r>
            <a:endParaRPr lang="en-US" altLang="zh-CN"/>
          </a:p>
          <a:p>
            <a:r>
              <a:rPr lang="zh-CN" altLang="en-US"/>
              <a:t>释放锁通信量：</a:t>
            </a:r>
            <a:r>
              <a:rPr lang="en-US" altLang="zh-CN"/>
              <a:t>O(p)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591C75-D1B3-4179-9EBD-CAE6AFB4B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13" y="1370489"/>
            <a:ext cx="2676899" cy="4715533"/>
          </a:xfrm>
          <a:prstGeom prst="rect">
            <a:avLst/>
          </a:prstGeom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7A17C7-B26E-4434-98AC-C3DE7E65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21654"/>
              </p:ext>
            </p:extLst>
          </p:nvPr>
        </p:nvGraphicFramePr>
        <p:xfrm>
          <a:off x="3736109" y="1581734"/>
          <a:ext cx="4927600" cy="18352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4922405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716517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585342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9708721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425200952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740456732"/>
                    </a:ext>
                  </a:extLst>
                </a:gridCol>
              </a:tblGrid>
              <a:tr h="2064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请求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总线请求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39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r>
                        <a:rPr lang="zh-CN" altLang="en-US" sz="1100" u="none" strike="noStrike">
                          <a:effectLst/>
                        </a:rPr>
                        <a:t>获得锁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4045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获取锁失败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633737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获取锁失败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55861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获取锁失败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4009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获取锁失败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7746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7961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unlock1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r>
                        <a:rPr lang="zh-CN" altLang="en-US" sz="1100" u="none" strike="noStrike">
                          <a:effectLst/>
                        </a:rPr>
                        <a:t>释放锁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7898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获得锁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65744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获取锁失败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0517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7418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TTSL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641814-3CE8-4115-8F42-1AC2547EDB26}"/>
              </a:ext>
            </a:extLst>
          </p:cNvPr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增加自检缓存，减小等锁期间通信量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3C17AA-2042-423D-86E0-D3812DECB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42" y="2063821"/>
            <a:ext cx="4845842" cy="36552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3DD3922-A8E4-456F-993E-11283053036E}"/>
              </a:ext>
            </a:extLst>
          </p:cNvPr>
          <p:cNvSpPr txBox="1"/>
          <p:nvPr/>
        </p:nvSpPr>
        <p:spPr>
          <a:xfrm>
            <a:off x="5315641" y="2737293"/>
            <a:ext cx="36616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lock:ld R1, &amp;lockvar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bnz R1, lock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t&amp;s R1, &amp;lockvar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bnz R1, lock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ret</a:t>
            </a:r>
          </a:p>
          <a:p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unlock:st &amp;lockvar, #0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  ret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910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TTSL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A2F2E9-1C3A-4034-BCAB-463D24D05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96" y="1486244"/>
            <a:ext cx="2330520" cy="4525719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D925CE-28B2-40BC-93F1-4D281D9AE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85754"/>
              </p:ext>
            </p:extLst>
          </p:nvPr>
        </p:nvGraphicFramePr>
        <p:xfrm>
          <a:off x="3736109" y="1758378"/>
          <a:ext cx="4927600" cy="199072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342750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688190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944051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69592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39383018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39514682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请求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总线请求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7261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21803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t&amp;s1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r>
                        <a:rPr lang="zh-CN" altLang="en-US" sz="1100" u="none" strike="noStrike">
                          <a:effectLst/>
                        </a:rPr>
                        <a:t>获得锁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87687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399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5441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14992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2337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27528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unlock1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BusUprd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r>
                        <a:rPr lang="zh-CN" altLang="en-US" sz="1100" u="none" strike="noStrike">
                          <a:effectLst/>
                        </a:rPr>
                        <a:t>释放锁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35351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5954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85729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01DD46D-43B7-4D8C-84B4-F381224A0DA0}"/>
              </a:ext>
            </a:extLst>
          </p:cNvPr>
          <p:cNvSpPr txBox="1"/>
          <p:nvPr/>
        </p:nvSpPr>
        <p:spPr>
          <a:xfrm>
            <a:off x="3736109" y="4383316"/>
            <a:ext cx="46468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无竞争获取锁延迟：较低</a:t>
            </a:r>
            <a:endParaRPr lang="en-US" altLang="zh-CN"/>
          </a:p>
          <a:p>
            <a:r>
              <a:rPr lang="zh-CN" altLang="en-US"/>
              <a:t>获取锁通信量：</a:t>
            </a:r>
            <a:r>
              <a:rPr lang="en-US" altLang="zh-CN"/>
              <a:t>O(p)</a:t>
            </a:r>
          </a:p>
          <a:p>
            <a:r>
              <a:rPr lang="zh-CN" altLang="en-US"/>
              <a:t>等待通信量：无</a:t>
            </a:r>
            <a:endParaRPr lang="en-US" altLang="zh-CN"/>
          </a:p>
          <a:p>
            <a:r>
              <a:rPr lang="zh-CN" altLang="en-US"/>
              <a:t>释放锁通信量：</a:t>
            </a:r>
            <a:r>
              <a:rPr lang="en-US" altLang="zh-CN"/>
              <a:t>O(p)</a:t>
            </a:r>
          </a:p>
          <a:p>
            <a:r>
              <a:rPr lang="zh-CN" altLang="en-US"/>
              <a:t>总线风暴</a:t>
            </a: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99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TTSL</a:t>
            </a:r>
            <a:r>
              <a:rPr lang="zh-CN" altLang="en-US" sz="2400"/>
              <a:t>锁 </a:t>
            </a:r>
            <a:r>
              <a:rPr lang="en-US" altLang="zh-CN" sz="2400"/>
              <a:t>exp.backoff()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92E599-2AD6-47C8-895D-2EB1E7867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02" y="1642019"/>
            <a:ext cx="3450192" cy="48954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7B74C99-41E2-4B65-BC3E-98ECFBF40399}"/>
              </a:ext>
            </a:extLst>
          </p:cNvPr>
          <p:cNvSpPr txBox="1"/>
          <p:nvPr/>
        </p:nvSpPr>
        <p:spPr>
          <a:xfrm>
            <a:off x="4374597" y="3873289"/>
            <a:ext cx="4036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如何设值</a:t>
            </a:r>
            <a:r>
              <a:rPr lang="en-US" altLang="zh-CN"/>
              <a:t>?</a:t>
            </a:r>
          </a:p>
          <a:p>
            <a:r>
              <a:rPr lang="zh-CN" altLang="en-US"/>
              <a:t>退避策略</a:t>
            </a:r>
            <a:r>
              <a:rPr lang="en-US" altLang="zh-CN"/>
              <a:t>?</a:t>
            </a:r>
          </a:p>
          <a:p>
            <a:r>
              <a:rPr lang="zh-CN" altLang="en-US"/>
              <a:t>达到最大退避时间后如何处理</a:t>
            </a:r>
            <a:r>
              <a:rPr lang="en-US" altLang="zh-CN"/>
              <a:t>?</a:t>
            </a:r>
          </a:p>
          <a:p>
            <a:r>
              <a:rPr lang="zh-CN" altLang="en-US"/>
              <a:t>非公平，强者越强</a:t>
            </a:r>
            <a:r>
              <a:rPr lang="en-US" altLang="zh-CN"/>
              <a:t>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26204-BFCF-45F1-8CBB-CA919ABBA3DF}"/>
              </a:ext>
            </a:extLst>
          </p:cNvPr>
          <p:cNvSpPr txBox="1"/>
          <p:nvPr/>
        </p:nvSpPr>
        <p:spPr>
          <a:xfrm>
            <a:off x="4489375" y="2253843"/>
            <a:ext cx="3921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Consolas" panose="020B0609020204030204" pitchFamily="49" charset="0"/>
              </a:rPr>
              <a:t>delay = mindelay</a:t>
            </a:r>
          </a:p>
          <a:p>
            <a:r>
              <a:rPr lang="en-US" altLang="zh-CN" sz="1600">
                <a:latin typeface="Consolas" panose="020B0609020204030204" pitchFamily="49" charset="0"/>
              </a:rPr>
              <a:t>backoff():</a:t>
            </a:r>
          </a:p>
          <a:p>
            <a:r>
              <a:rPr lang="en-US" altLang="zh-CN" sz="1600">
                <a:latin typeface="Consolas" panose="020B0609020204030204" pitchFamily="49" charset="0"/>
              </a:rPr>
              <a:t>    sleep(delay)</a:t>
            </a:r>
          </a:p>
          <a:p>
            <a:r>
              <a:rPr lang="en-US" altLang="zh-CN" sz="1600">
                <a:latin typeface="Consolas" panose="020B0609020204030204" pitchFamily="49" charset="0"/>
              </a:rPr>
              <a:t>    delay = min(maxdelay, 2*delay)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042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Ticket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9DB2CC-4EC8-4EEC-AAE2-40C93AC27C99}"/>
              </a:ext>
            </a:extLst>
          </p:cNvPr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票证机制，比较</a:t>
            </a:r>
            <a:r>
              <a:rPr lang="en-US" altLang="zh-CN"/>
              <a:t>myTicket</a:t>
            </a:r>
            <a:r>
              <a:rPr lang="zh-CN" altLang="en-US"/>
              <a:t>和</a:t>
            </a:r>
            <a:r>
              <a:rPr lang="en-US" altLang="zh-CN"/>
              <a:t>nowServing</a:t>
            </a:r>
            <a:r>
              <a:rPr lang="zh-CN" altLang="en-US"/>
              <a:t>，保证公平性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572702-31B4-415F-8805-6819D05C13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00"/>
          <a:stretch/>
        </p:blipFill>
        <p:spPr>
          <a:xfrm>
            <a:off x="211597" y="2050039"/>
            <a:ext cx="4680593" cy="344045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00214CF-9D70-4C1E-886B-0D4B235601EF}"/>
              </a:ext>
            </a:extLst>
          </p:cNvPr>
          <p:cNvSpPr txBox="1"/>
          <p:nvPr/>
        </p:nvSpPr>
        <p:spPr>
          <a:xfrm>
            <a:off x="4823955" y="3243721"/>
            <a:ext cx="41533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ticketLock_init{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nowServing = nextTicket = 0;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ticketLock_acquire{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myTicket = fetch_and_inc(nextTicket);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while(nowServing!=myTicket);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ticketLock_release{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nowServing++;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69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Ticket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9DB2CC-4EC8-4EEC-AAE2-40C93AC27C99}"/>
              </a:ext>
            </a:extLst>
          </p:cNvPr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总线风暴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BD69AD-04C0-49B7-8D04-6334F1E3D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38" y="2338810"/>
            <a:ext cx="5172797" cy="26292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68047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heme/theme1.xml><?xml version="1.0" encoding="utf-8"?>
<a:theme xmlns:a="http://schemas.openxmlformats.org/drawingml/2006/main" name="研究背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研究背景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PLUS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824</Words>
  <Application>Microsoft Office PowerPoint</Application>
  <PresentationFormat>全屏显示(4:3)</PresentationFormat>
  <Paragraphs>292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微软雅黑</vt:lpstr>
      <vt:lpstr>Arial</vt:lpstr>
      <vt:lpstr>Calibri</vt:lpstr>
      <vt:lpstr>Calibri Light</vt:lpstr>
      <vt:lpstr>Consolas</vt:lpstr>
      <vt:lpstr>Wingdings</vt:lpstr>
      <vt:lpstr>研究背景</vt:lpstr>
      <vt:lpstr>1_OfficePLUS</vt:lpstr>
      <vt:lpstr>1_研究背景</vt:lpstr>
      <vt:lpstr>2_OfficePLUS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didazhao@foxmail.com</dc:creator>
  <cp:lastModifiedBy>Wsp</cp:lastModifiedBy>
  <cp:revision>403</cp:revision>
  <dcterms:created xsi:type="dcterms:W3CDTF">2020-08-14T03:23:00Z</dcterms:created>
  <dcterms:modified xsi:type="dcterms:W3CDTF">2020-12-09T03:52:59Z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2052-11.3.0.8858</vt:lpwstr>
  </property>
</Properties>
</file>