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9" r:id="rId47"/>
    <p:sldId id="320" r:id="rId48"/>
    <p:sldId id="326" r:id="rId49"/>
    <p:sldId id="327" r:id="rId50"/>
    <p:sldId id="328" r:id="rId51"/>
    <p:sldId id="329" r:id="rId52"/>
    <p:sldId id="330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6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6" r:id="rId82"/>
    <p:sldId id="367" r:id="rId83"/>
    <p:sldId id="368" r:id="rId84"/>
    <p:sldId id="369" r:id="rId8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6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39CF-2BC1-4C20-9205-70D2803E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A52FE-3F04-476E-91EC-9D486FC6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0D85-6B43-4629-9660-9390BA76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5537-BFE4-4F86-8C87-71C9D59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AE0F5-2CF2-4EFB-B26E-32623D09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2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5170-EC63-4546-8758-BA0205EA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EC22D-34F7-4DFB-A1D1-F355715FA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CA8E5-2D50-4B3F-9DB0-2DCF1FDC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48B6C-0772-4BD4-B7BC-D64619EC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55DBC-ECE7-43A6-894D-53629459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8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EB934D-4DEF-4E19-9CCA-597B14B2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588A7-351C-4DF0-8157-895F3126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7622F-E8B1-4376-BBDB-A3EC360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D7066-AF60-489F-86FE-95775E97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FAD3-1C62-4E23-AE4C-0C4D3DCC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2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675" y="80898"/>
            <a:ext cx="81946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87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C000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04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3EF4F-609A-422E-B41D-BB844FE6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750FE-21C4-41EA-B69D-845C2610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8A8AA-C393-41FA-80E4-DB869A0F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B29F6-BFD2-44DB-B8F2-7B7386C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4BD13-B7DF-431F-A805-AC326B8C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9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9D1F-6DA6-4D09-8EC2-FDF561FF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8EE42-DF6D-4F0A-94F8-5807A396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214CF-C2EE-4E38-ADD6-4A88823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19C50-AA28-4F2C-A4C8-083634C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B4C96-3041-4E97-A9A7-EABCC565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59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D415-245E-45C7-8663-9A67970E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EE154-198C-4FDE-A156-3D5DA2F8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4096A-434F-4B31-9CC1-D591B6A5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DC9B6-2D87-42C5-94EA-BA7B539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06487-CFDB-41AF-8400-6D8256BF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62407-436A-4844-B734-4B6832ED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35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D0F0-D4EE-4E5D-BF5C-C59794CE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072FB-EABF-4699-8112-C0EF34BE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C6074-C3B5-4CA7-A506-990B0D95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56123-67EE-499E-9D1D-D047573EF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7B5D6-6A03-46CB-9695-63249243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CDD9B-EE4B-4E7E-A09F-1D755F7F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5A1CC-A1F6-4AE2-A1D2-1CDEC75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87AE5-0D08-4686-9922-AF54E4A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1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633CD-BF17-4636-BB0C-888938C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5E7C4-651F-4424-AC77-F0591CB9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44280-63D3-45AE-975D-F1F4D47E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FBBF1-F3D3-4113-9107-5B3C80D4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A0AE0-1F18-4C78-9077-6497163F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C653F-D9AF-4B4A-94BB-C09CA43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7389-E194-49B3-9E75-557217F9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FC78-FE08-4F77-97AA-071DA7AA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82AE-3D64-4DB0-A843-75D4FD8C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EA24E-0992-4577-B31B-AD79F632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584C0-A647-49E4-B80F-DC1DAAEE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FE34D-E9C3-4DBE-A169-6DF446CE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9C01A-BD30-4116-9BD9-D91EAC54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F2FA-4998-401F-AB23-9739A32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B39E7-CCBC-4346-B762-A7D593165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87FF6-D907-4B51-A258-91AED3F5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49482-96D8-4AF3-8098-14382708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FA888-A636-4760-BEFE-ADBA2B9C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FDBE8-840C-4E8E-97D4-B12E9F8D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1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72A761-B151-4803-B3D0-6F4B5C34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3A816-8358-4444-B235-9F137B0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7AF04-7F1D-4D65-9862-2C254EAF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17DA8-E12A-470B-806A-8E48FB067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0D85A-372D-4363-9452-36B12D29B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5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8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5" Type="http://schemas.openxmlformats.org/officeDocument/2006/relationships/slide" Target="slide29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918" y="485651"/>
            <a:ext cx="226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主要内容</a:t>
            </a:r>
            <a:endParaRPr sz="4400"/>
          </a:p>
        </p:txBody>
      </p:sp>
      <p:sp>
        <p:nvSpPr>
          <p:cNvPr id="15" name="object 15"/>
          <p:cNvSpPr txBox="1"/>
          <p:nvPr/>
        </p:nvSpPr>
        <p:spPr>
          <a:xfrm>
            <a:off x="1143000" y="1143000"/>
            <a:ext cx="507174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一、关于改革开放的道路</a:t>
            </a:r>
            <a:r>
              <a:rPr sz="3600" b="1" i="1" u="heavy" spc="-3604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、供给侧改革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市场与政府</a:t>
            </a:r>
            <a:endParaRPr sz="3600">
              <a:latin typeface="SimSun"/>
              <a:cs typeface="SimSun"/>
            </a:endParaRPr>
          </a:p>
          <a:p>
            <a:pPr marL="12700" marR="922019">
              <a:lnSpc>
                <a:spcPct val="150000"/>
              </a:lnSpc>
            </a:pP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三、中美贸易冲突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四、国内国外双循环 </a:t>
            </a: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中美关系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关于改革开放的三次争论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52" y="1220165"/>
            <a:ext cx="8473440" cy="538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latin typeface="SimSun"/>
                <a:cs typeface="SimSun"/>
              </a:rPr>
              <a:t>第三次争论：</a:t>
            </a:r>
            <a:endParaRPr sz="3200">
              <a:latin typeface="SimSun"/>
              <a:cs typeface="SimSun"/>
            </a:endParaRPr>
          </a:p>
          <a:p>
            <a:pPr marL="12700" marR="24765" indent="718820" algn="just">
              <a:lnSpc>
                <a:spcPct val="120000"/>
              </a:lnSpc>
              <a:spcBef>
                <a:spcPts val="2090"/>
              </a:spcBef>
            </a:pPr>
            <a:r>
              <a:rPr sz="2400" b="1" spc="-210" dirty="0">
                <a:latin typeface="Microsoft JhengHei"/>
                <a:cs typeface="Microsoft JhengHei"/>
              </a:rPr>
              <a:t>3</a:t>
            </a:r>
            <a:r>
              <a:rPr sz="2400" b="1" spc="20" dirty="0">
                <a:latin typeface="Microsoft JhengHei"/>
                <a:cs typeface="Microsoft JhengHei"/>
              </a:rPr>
              <a:t>月</a:t>
            </a:r>
            <a:r>
              <a:rPr sz="2400" b="1" spc="-210" dirty="0">
                <a:latin typeface="Microsoft JhengHei"/>
                <a:cs typeface="Microsoft JhengHei"/>
              </a:rPr>
              <a:t>6</a:t>
            </a:r>
            <a:r>
              <a:rPr sz="2400" b="1" spc="25" dirty="0">
                <a:latin typeface="Microsoft JhengHei"/>
                <a:cs typeface="Microsoft JhengHei"/>
              </a:rPr>
              <a:t>日</a:t>
            </a:r>
            <a:r>
              <a:rPr sz="2400" b="1" spc="20" dirty="0">
                <a:latin typeface="Microsoft JhengHei"/>
                <a:cs typeface="Microsoft JhengHei"/>
              </a:rPr>
              <a:t>，胡锦涛在参</a:t>
            </a:r>
            <a:r>
              <a:rPr sz="2400" b="1" spc="25" dirty="0">
                <a:latin typeface="Microsoft JhengHei"/>
                <a:cs typeface="Microsoft JhengHei"/>
              </a:rPr>
              <a:t>加</a:t>
            </a:r>
            <a:r>
              <a:rPr sz="2400" b="1" spc="20" dirty="0">
                <a:latin typeface="Microsoft JhengHei"/>
                <a:cs typeface="Microsoft JhengHei"/>
              </a:rPr>
              <a:t>“两会”上海代表团讨论</a:t>
            </a:r>
            <a:r>
              <a:rPr sz="2400" b="1" spc="25" dirty="0">
                <a:latin typeface="Microsoft JhengHei"/>
                <a:cs typeface="Microsoft JhengHei"/>
              </a:rPr>
              <a:t>时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35" dirty="0">
                <a:latin typeface="Microsoft JhengHei"/>
                <a:cs typeface="Microsoft JhengHei"/>
              </a:rPr>
              <a:t>明确 </a:t>
            </a:r>
            <a:r>
              <a:rPr sz="2400" b="1" spc="60" dirty="0">
                <a:latin typeface="Microsoft JhengHei"/>
                <a:cs typeface="Microsoft JhengHei"/>
              </a:rPr>
              <a:t>表示：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55" dirty="0">
                <a:latin typeface="Microsoft JhengHei"/>
                <a:cs typeface="Microsoft JhengHei"/>
              </a:rPr>
              <a:t>要毫不</a:t>
            </a:r>
            <a:r>
              <a:rPr sz="2400" b="1" spc="45" dirty="0">
                <a:latin typeface="Microsoft JhengHei"/>
                <a:cs typeface="Microsoft JhengHei"/>
              </a:rPr>
              <a:t>动</a:t>
            </a:r>
            <a:r>
              <a:rPr sz="2400" b="1" spc="55" dirty="0">
                <a:latin typeface="Microsoft JhengHei"/>
                <a:cs typeface="Microsoft JhengHei"/>
              </a:rPr>
              <a:t>摇地坚</a:t>
            </a:r>
            <a:r>
              <a:rPr sz="2400" b="1" spc="45" dirty="0">
                <a:latin typeface="Microsoft JhengHei"/>
                <a:cs typeface="Microsoft JhengHei"/>
              </a:rPr>
              <a:t>持</a:t>
            </a:r>
            <a:r>
              <a:rPr sz="2400" b="1" spc="55" dirty="0">
                <a:latin typeface="Microsoft JhengHei"/>
                <a:cs typeface="Microsoft JhengHei"/>
              </a:rPr>
              <a:t>改革方</a:t>
            </a:r>
            <a:r>
              <a:rPr sz="2400" b="1" spc="75" dirty="0">
                <a:latin typeface="Microsoft JhengHei"/>
                <a:cs typeface="Microsoft JhengHei"/>
              </a:rPr>
              <a:t>向</a:t>
            </a:r>
            <a:r>
              <a:rPr sz="2400" b="1" spc="60" dirty="0">
                <a:latin typeface="Microsoft JhengHei"/>
                <a:cs typeface="Microsoft JhengHei"/>
              </a:rPr>
              <a:t>，进一</a:t>
            </a:r>
            <a:r>
              <a:rPr sz="2400" b="1" spc="45" dirty="0">
                <a:latin typeface="Microsoft JhengHei"/>
                <a:cs typeface="Microsoft JhengHei"/>
              </a:rPr>
              <a:t>步</a:t>
            </a:r>
            <a:r>
              <a:rPr sz="2400" b="1" spc="60" dirty="0">
                <a:latin typeface="Microsoft JhengHei"/>
                <a:cs typeface="Microsoft JhengHei"/>
              </a:rPr>
              <a:t>坚定改</a:t>
            </a:r>
            <a:r>
              <a:rPr sz="2400" b="1" spc="45" dirty="0">
                <a:latin typeface="Microsoft JhengHei"/>
                <a:cs typeface="Microsoft JhengHei"/>
              </a:rPr>
              <a:t>革</a:t>
            </a:r>
            <a:r>
              <a:rPr sz="2400" b="1" spc="60" dirty="0">
                <a:latin typeface="Microsoft JhengHei"/>
                <a:cs typeface="Microsoft JhengHei"/>
              </a:rPr>
              <a:t>的决</a:t>
            </a:r>
            <a:r>
              <a:rPr sz="2400" b="1" dirty="0">
                <a:latin typeface="Microsoft JhengHei"/>
                <a:cs typeface="Microsoft JhengHei"/>
              </a:rPr>
              <a:t>定 </a:t>
            </a:r>
            <a:r>
              <a:rPr sz="2400" b="1" spc="55" dirty="0">
                <a:latin typeface="Microsoft JhengHei"/>
                <a:cs typeface="Microsoft JhengHei"/>
              </a:rPr>
              <a:t>和信心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-114" dirty="0">
                <a:latin typeface="Microsoft JhengHei"/>
                <a:cs typeface="Microsoft JhengHei"/>
              </a:rPr>
              <a:t>”14</a:t>
            </a:r>
            <a:r>
              <a:rPr sz="2400" b="1" spc="55" dirty="0">
                <a:latin typeface="Microsoft JhengHei"/>
                <a:cs typeface="Microsoft JhengHei"/>
              </a:rPr>
              <a:t>日</a:t>
            </a:r>
            <a:r>
              <a:rPr sz="2400" b="1" spc="40" dirty="0">
                <a:latin typeface="Microsoft JhengHei"/>
                <a:cs typeface="Microsoft JhengHei"/>
              </a:rPr>
              <a:t>上</a:t>
            </a:r>
            <a:r>
              <a:rPr sz="2400" b="1" spc="60" dirty="0">
                <a:latin typeface="Microsoft JhengHei"/>
                <a:cs typeface="Microsoft JhengHei"/>
              </a:rPr>
              <a:t>午</a:t>
            </a:r>
            <a:r>
              <a:rPr sz="2400" b="1" spc="55" dirty="0">
                <a:latin typeface="Microsoft JhengHei"/>
                <a:cs typeface="Microsoft JhengHei"/>
              </a:rPr>
              <a:t>，“</a:t>
            </a:r>
            <a:r>
              <a:rPr sz="2400" b="1" spc="45" dirty="0">
                <a:latin typeface="Microsoft JhengHei"/>
                <a:cs typeface="Microsoft JhengHei"/>
              </a:rPr>
              <a:t>两</a:t>
            </a:r>
            <a:r>
              <a:rPr sz="2400" b="1" spc="55" dirty="0">
                <a:latin typeface="Microsoft JhengHei"/>
                <a:cs typeface="Microsoft JhengHei"/>
              </a:rPr>
              <a:t>会”新</a:t>
            </a:r>
            <a:r>
              <a:rPr sz="2400" b="1" spc="40" dirty="0">
                <a:latin typeface="Microsoft JhengHei"/>
                <a:cs typeface="Microsoft JhengHei"/>
              </a:rPr>
              <a:t>闻</a:t>
            </a:r>
            <a:r>
              <a:rPr sz="2400" b="1" spc="55" dirty="0">
                <a:latin typeface="Microsoft JhengHei"/>
                <a:cs typeface="Microsoft JhengHei"/>
              </a:rPr>
              <a:t>发布会</a:t>
            </a:r>
            <a:r>
              <a:rPr sz="2400" b="1" spc="40" dirty="0">
                <a:latin typeface="Microsoft JhengHei"/>
                <a:cs typeface="Microsoft JhengHei"/>
              </a:rPr>
              <a:t>现</a:t>
            </a:r>
            <a:r>
              <a:rPr sz="2400" b="1" spc="70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，温</a:t>
            </a:r>
            <a:r>
              <a:rPr sz="2400" b="1" spc="40" dirty="0">
                <a:latin typeface="Microsoft JhengHei"/>
                <a:cs typeface="Microsoft JhengHei"/>
              </a:rPr>
              <a:t>家</a:t>
            </a:r>
            <a:r>
              <a:rPr sz="2400" b="1" spc="55" dirty="0">
                <a:latin typeface="Microsoft JhengHei"/>
                <a:cs typeface="Microsoft JhengHei"/>
              </a:rPr>
              <a:t>宝提</a:t>
            </a:r>
            <a:r>
              <a:rPr sz="2400" b="1" dirty="0">
                <a:latin typeface="Microsoft JhengHei"/>
                <a:cs typeface="Microsoft JhengHei"/>
              </a:rPr>
              <a:t>出 </a:t>
            </a:r>
            <a:r>
              <a:rPr sz="2400" b="1" spc="60" dirty="0">
                <a:latin typeface="Microsoft JhengHei"/>
                <a:cs typeface="Microsoft JhengHei"/>
              </a:rPr>
              <a:t>改革要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60" dirty="0">
                <a:latin typeface="Microsoft JhengHei"/>
                <a:cs typeface="Microsoft JhengHei"/>
              </a:rPr>
              <a:t>知难不</a:t>
            </a:r>
            <a:r>
              <a:rPr sz="2400" b="1" spc="50" dirty="0">
                <a:latin typeface="Microsoft JhengHei"/>
                <a:cs typeface="Microsoft JhengHei"/>
              </a:rPr>
              <a:t>难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迎难</a:t>
            </a:r>
            <a:r>
              <a:rPr sz="2400" b="1" spc="45" dirty="0">
                <a:latin typeface="Microsoft JhengHei"/>
                <a:cs typeface="Microsoft JhengHei"/>
              </a:rPr>
              <a:t>而</a:t>
            </a:r>
            <a:r>
              <a:rPr sz="2400" b="1" spc="65" dirty="0">
                <a:latin typeface="Microsoft JhengHei"/>
                <a:cs typeface="Microsoft JhengHei"/>
              </a:rPr>
              <a:t>上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知</a:t>
            </a:r>
            <a:r>
              <a:rPr sz="2400" b="1" spc="45" dirty="0">
                <a:latin typeface="Microsoft JhengHei"/>
                <a:cs typeface="Microsoft JhengHei"/>
              </a:rPr>
              <a:t>难</a:t>
            </a:r>
            <a:r>
              <a:rPr sz="2400" b="1" spc="55" dirty="0">
                <a:latin typeface="Microsoft JhengHei"/>
                <a:cs typeface="Microsoft JhengHei"/>
              </a:rPr>
              <a:t>而</a:t>
            </a:r>
            <a:r>
              <a:rPr sz="2400" b="1" spc="70" dirty="0">
                <a:latin typeface="Microsoft JhengHei"/>
                <a:cs typeface="Microsoft JhengHei"/>
              </a:rPr>
              <a:t>进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永</a:t>
            </a:r>
            <a:r>
              <a:rPr sz="2400" b="1" spc="55" dirty="0">
                <a:latin typeface="Microsoft JhengHei"/>
                <a:cs typeface="Microsoft JhengHei"/>
              </a:rPr>
              <a:t>不退</a:t>
            </a:r>
            <a:r>
              <a:rPr sz="2400" b="1" spc="65" dirty="0">
                <a:latin typeface="Microsoft JhengHei"/>
                <a:cs typeface="Microsoft JhengHei"/>
              </a:rPr>
              <a:t>缩</a:t>
            </a:r>
            <a:r>
              <a:rPr sz="2400" b="1" spc="50" dirty="0">
                <a:latin typeface="Microsoft JhengHei"/>
                <a:cs typeface="Microsoft JhengHei"/>
              </a:rPr>
              <a:t>，</a:t>
            </a:r>
            <a:r>
              <a:rPr sz="2400" b="1" spc="60" dirty="0">
                <a:latin typeface="Microsoft JhengHei"/>
                <a:cs typeface="Microsoft JhengHei"/>
              </a:rPr>
              <a:t>不言失 </a:t>
            </a:r>
            <a:r>
              <a:rPr sz="2400" b="1" spc="10" dirty="0">
                <a:latin typeface="Microsoft JhengHei"/>
                <a:cs typeface="Microsoft JhengHei"/>
              </a:rPr>
              <a:t>败”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34925" indent="718820" algn="just">
              <a:lnSpc>
                <a:spcPct val="120000"/>
              </a:lnSpc>
              <a:spcBef>
                <a:spcPts val="580"/>
              </a:spcBef>
            </a:pPr>
            <a:r>
              <a:rPr sz="2400" b="1" spc="-210" dirty="0">
                <a:latin typeface="Microsoft JhengHei"/>
                <a:cs typeface="Microsoft JhengHei"/>
              </a:rPr>
              <a:t>6</a:t>
            </a:r>
            <a:r>
              <a:rPr sz="2400" b="1" spc="20" dirty="0">
                <a:latin typeface="Microsoft JhengHei"/>
                <a:cs typeface="Microsoft JhengHei"/>
              </a:rPr>
              <a:t>月</a:t>
            </a:r>
            <a:r>
              <a:rPr sz="2400" b="1" spc="-210" dirty="0">
                <a:latin typeface="Microsoft JhengHei"/>
                <a:cs typeface="Microsoft JhengHei"/>
              </a:rPr>
              <a:t>5</a:t>
            </a:r>
            <a:r>
              <a:rPr sz="2400" b="1" spc="20" dirty="0">
                <a:latin typeface="Microsoft JhengHei"/>
                <a:cs typeface="Microsoft JhengHei"/>
              </a:rPr>
              <a:t>日，《人民日报》发表钟轩理文章《</a:t>
            </a:r>
            <a:r>
              <a:rPr sz="2400" b="1" spc="15" dirty="0">
                <a:latin typeface="Microsoft JhengHei"/>
                <a:cs typeface="Microsoft JhengHei"/>
              </a:rPr>
              <a:t>毫不动摇地</a:t>
            </a:r>
            <a:r>
              <a:rPr sz="2400" b="1" spc="30" dirty="0">
                <a:latin typeface="Microsoft JhengHei"/>
                <a:cs typeface="Microsoft JhengHei"/>
              </a:rPr>
              <a:t>坚</a:t>
            </a:r>
            <a:r>
              <a:rPr sz="2400" b="1" dirty="0">
                <a:latin typeface="Microsoft JhengHei"/>
                <a:cs typeface="Microsoft JhengHei"/>
              </a:rPr>
              <a:t>持 </a:t>
            </a:r>
            <a:r>
              <a:rPr sz="2400" b="1" spc="105" dirty="0">
                <a:latin typeface="Microsoft JhengHei"/>
                <a:cs typeface="Microsoft JhengHei"/>
              </a:rPr>
              <a:t>改革</a:t>
            </a:r>
            <a:r>
              <a:rPr sz="2400" b="1" spc="90" dirty="0">
                <a:latin typeface="Microsoft JhengHei"/>
                <a:cs typeface="Microsoft JhengHei"/>
              </a:rPr>
              <a:t>方</a:t>
            </a:r>
            <a:r>
              <a:rPr sz="2400" b="1" dirty="0">
                <a:latin typeface="Microsoft JhengHei"/>
                <a:cs typeface="Microsoft JhengHei"/>
              </a:rPr>
              <a:t>向</a:t>
            </a:r>
            <a:r>
              <a:rPr sz="2400" b="1" spc="114" dirty="0">
                <a:latin typeface="Microsoft JhengHei"/>
                <a:cs typeface="Microsoft JhengHei"/>
              </a:rPr>
              <a:t> </a:t>
            </a:r>
            <a:r>
              <a:rPr sz="2400" b="1" spc="110" dirty="0">
                <a:latin typeface="Microsoft JhengHei"/>
                <a:cs typeface="Microsoft JhengHei"/>
              </a:rPr>
              <a:t>为实</a:t>
            </a:r>
            <a:r>
              <a:rPr sz="2400" b="1" spc="95" dirty="0">
                <a:latin typeface="Microsoft JhengHei"/>
                <a:cs typeface="Microsoft JhengHei"/>
              </a:rPr>
              <a:t>现“</a:t>
            </a:r>
            <a:r>
              <a:rPr sz="2400" b="1" spc="105" dirty="0">
                <a:latin typeface="Microsoft JhengHei"/>
                <a:cs typeface="Microsoft JhengHei"/>
              </a:rPr>
              <a:t>十一</a:t>
            </a:r>
            <a:r>
              <a:rPr sz="2400" b="1" spc="95" dirty="0">
                <a:latin typeface="Microsoft JhengHei"/>
                <a:cs typeface="Microsoft JhengHei"/>
              </a:rPr>
              <a:t>五”</a:t>
            </a:r>
            <a:r>
              <a:rPr sz="2400" b="1" spc="105" dirty="0">
                <a:latin typeface="Microsoft JhengHei"/>
                <a:cs typeface="Microsoft JhengHei"/>
              </a:rPr>
              <a:t>规划</a:t>
            </a:r>
            <a:r>
              <a:rPr sz="2400" b="1" spc="90" dirty="0">
                <a:latin typeface="Microsoft JhengHei"/>
                <a:cs typeface="Microsoft JhengHei"/>
              </a:rPr>
              <a:t>目标</a:t>
            </a:r>
            <a:r>
              <a:rPr sz="2400" b="1" spc="105" dirty="0">
                <a:latin typeface="Microsoft JhengHei"/>
                <a:cs typeface="Microsoft JhengHei"/>
              </a:rPr>
              <a:t>提供</a:t>
            </a:r>
            <a:r>
              <a:rPr sz="2400" b="1" spc="90" dirty="0">
                <a:latin typeface="Microsoft JhengHei"/>
                <a:cs typeface="Microsoft JhengHei"/>
              </a:rPr>
              <a:t>强大</a:t>
            </a:r>
            <a:r>
              <a:rPr sz="2400" b="1" spc="105" dirty="0">
                <a:latin typeface="Microsoft JhengHei"/>
                <a:cs typeface="Microsoft JhengHei"/>
              </a:rPr>
              <a:t>动力</a:t>
            </a:r>
            <a:r>
              <a:rPr sz="2400" b="1" spc="90" dirty="0">
                <a:latin typeface="Microsoft JhengHei"/>
                <a:cs typeface="Microsoft JhengHei"/>
              </a:rPr>
              <a:t>和体</a:t>
            </a:r>
            <a:r>
              <a:rPr sz="2400" b="1" spc="114" dirty="0">
                <a:latin typeface="Microsoft JhengHei"/>
                <a:cs typeface="Microsoft JhengHei"/>
              </a:rPr>
              <a:t>制</a:t>
            </a:r>
            <a:r>
              <a:rPr sz="2400" b="1" dirty="0">
                <a:latin typeface="Microsoft JhengHei"/>
                <a:cs typeface="Microsoft JhengHei"/>
              </a:rPr>
              <a:t>保 </a:t>
            </a:r>
            <a:r>
              <a:rPr sz="2400" b="1" spc="60" dirty="0">
                <a:latin typeface="Microsoft JhengHei"/>
                <a:cs typeface="Microsoft JhengHei"/>
              </a:rPr>
              <a:t>障》，</a:t>
            </a:r>
            <a:r>
              <a:rPr sz="2400" b="1" spc="45" dirty="0">
                <a:latin typeface="Microsoft JhengHei"/>
                <a:cs typeface="Microsoft JhengHei"/>
              </a:rPr>
              <a:t>指</a:t>
            </a:r>
            <a:r>
              <a:rPr sz="2400" b="1" spc="55" dirty="0">
                <a:latin typeface="Microsoft JhengHei"/>
                <a:cs typeface="Microsoft JhengHei"/>
              </a:rPr>
              <a:t>出妨碍</a:t>
            </a:r>
            <a:r>
              <a:rPr sz="2400" b="1" spc="45" dirty="0">
                <a:latin typeface="Microsoft JhengHei"/>
                <a:cs typeface="Microsoft JhengHei"/>
              </a:rPr>
              <a:t>经</a:t>
            </a:r>
            <a:r>
              <a:rPr sz="2400" b="1" spc="55" dirty="0">
                <a:latin typeface="Microsoft JhengHei"/>
                <a:cs typeface="Microsoft JhengHei"/>
              </a:rPr>
              <a:t>济社会</a:t>
            </a:r>
            <a:r>
              <a:rPr sz="2400" b="1" spc="45" dirty="0">
                <a:latin typeface="Microsoft JhengHei"/>
                <a:cs typeface="Microsoft JhengHei"/>
              </a:rPr>
              <a:t>发</a:t>
            </a:r>
            <a:r>
              <a:rPr sz="2400" b="1" spc="55" dirty="0">
                <a:latin typeface="Microsoft JhengHei"/>
                <a:cs typeface="Microsoft JhengHei"/>
              </a:rPr>
              <a:t>展的一</a:t>
            </a:r>
            <a:r>
              <a:rPr sz="2400" b="1" spc="45" dirty="0">
                <a:latin typeface="Microsoft JhengHei"/>
                <a:cs typeface="Microsoft JhengHei"/>
              </a:rPr>
              <a:t>些</a:t>
            </a:r>
            <a:r>
              <a:rPr sz="2400" b="1" spc="55" dirty="0">
                <a:latin typeface="Microsoft JhengHei"/>
                <a:cs typeface="Microsoft JhengHei"/>
              </a:rPr>
              <a:t>体制</a:t>
            </a:r>
            <a:r>
              <a:rPr sz="2400" b="1" spc="100" dirty="0">
                <a:latin typeface="Microsoft JhengHei"/>
                <a:cs typeface="Microsoft JhengHei"/>
              </a:rPr>
              <a:t>性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机制性</a:t>
            </a:r>
            <a:r>
              <a:rPr sz="2400" b="1" spc="45" dirty="0">
                <a:latin typeface="Microsoft JhengHei"/>
                <a:cs typeface="Microsoft JhengHei"/>
              </a:rPr>
              <a:t>障</a:t>
            </a:r>
            <a:r>
              <a:rPr sz="2400" b="1" spc="55" dirty="0">
                <a:latin typeface="Microsoft JhengHei"/>
                <a:cs typeface="Microsoft JhengHei"/>
              </a:rPr>
              <a:t>碍和</a:t>
            </a:r>
            <a:r>
              <a:rPr sz="2400" b="1" dirty="0">
                <a:latin typeface="Microsoft JhengHei"/>
                <a:cs typeface="Microsoft JhengHei"/>
              </a:rPr>
              <a:t>弊 </a:t>
            </a:r>
            <a:r>
              <a:rPr sz="2400" b="1" spc="5" dirty="0">
                <a:latin typeface="Microsoft JhengHei"/>
                <a:cs typeface="Microsoft JhengHei"/>
              </a:rPr>
              <a:t>端还没有完全消</a:t>
            </a:r>
            <a:r>
              <a:rPr sz="2400" b="1" spc="10" dirty="0">
                <a:latin typeface="Microsoft JhengHei"/>
                <a:cs typeface="Microsoft JhengHei"/>
              </a:rPr>
              <a:t>除</a:t>
            </a:r>
            <a:r>
              <a:rPr sz="2400" b="1" spc="5" dirty="0">
                <a:latin typeface="Microsoft JhengHei"/>
                <a:cs typeface="Microsoft JhengHei"/>
              </a:rPr>
              <a:t>，同时又出现了不少新情况新问题新矛</a:t>
            </a:r>
            <a:r>
              <a:rPr sz="2400" b="1" spc="15" dirty="0">
                <a:latin typeface="Microsoft JhengHei"/>
                <a:cs typeface="Microsoft JhengHei"/>
              </a:rPr>
              <a:t>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805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>
                <a:latin typeface="SimSun"/>
                <a:cs typeface="SimSun"/>
              </a:rPr>
              <a:t>)</a:t>
            </a:r>
            <a:r>
              <a:rPr sz="3600" i="0" spc="-85">
                <a:latin typeface="SimSun"/>
                <a:cs typeface="SimSun"/>
              </a:rPr>
              <a:t> </a:t>
            </a:r>
            <a:r>
              <a:rPr sz="3600" spc="-5"/>
              <a:t>第三次大争</a:t>
            </a:r>
            <a:r>
              <a:rPr lang="zh-CN" altLang="en-US" sz="3600" spc="-5"/>
              <a:t>论</a:t>
            </a:r>
            <a:r>
              <a:rPr sz="3600" spc="-5"/>
              <a:t>中改革深化派的观点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52" y="1901189"/>
            <a:ext cx="8448675" cy="19278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25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皇甫平：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之所以出</a:t>
            </a:r>
            <a:r>
              <a:rPr sz="2400" b="1" spc="30" dirty="0">
                <a:latin typeface="Microsoft JhengHei"/>
                <a:cs typeface="Microsoft JhengHei"/>
              </a:rPr>
              <a:t>现</a:t>
            </a:r>
            <a:r>
              <a:rPr sz="2400" b="1" spc="20" dirty="0">
                <a:latin typeface="Microsoft JhengHei"/>
                <a:cs typeface="Microsoft JhengHei"/>
              </a:rPr>
              <a:t>一系列问</a:t>
            </a:r>
            <a:r>
              <a:rPr sz="2400" b="1" spc="60" dirty="0">
                <a:latin typeface="Microsoft JhengHei"/>
                <a:cs typeface="Microsoft JhengHei"/>
              </a:rPr>
              <a:t>题</a:t>
            </a:r>
            <a:r>
              <a:rPr sz="2400" b="1" spc="20" dirty="0">
                <a:latin typeface="Microsoft JhengHei"/>
                <a:cs typeface="Microsoft JhengHei"/>
              </a:rPr>
              <a:t>，主要是</a:t>
            </a:r>
            <a:r>
              <a:rPr sz="2400" b="1" spc="30" dirty="0">
                <a:latin typeface="Microsoft JhengHei"/>
                <a:cs typeface="Microsoft JhengHei"/>
              </a:rPr>
              <a:t>少</a:t>
            </a:r>
            <a:r>
              <a:rPr sz="2400" b="1" spc="20" dirty="0">
                <a:latin typeface="Microsoft JhengHei"/>
                <a:cs typeface="Microsoft JhengHei"/>
              </a:rPr>
              <a:t>了政治体</a:t>
            </a:r>
            <a:r>
              <a:rPr sz="2400" b="1" spc="30" dirty="0">
                <a:latin typeface="Microsoft JhengHei"/>
                <a:cs typeface="Microsoft JhengHei"/>
              </a:rPr>
              <a:t>制</a:t>
            </a:r>
            <a:r>
              <a:rPr sz="2400" b="1" spc="20" dirty="0">
                <a:latin typeface="Microsoft JhengHei"/>
                <a:cs typeface="Microsoft JhengHei"/>
              </a:rPr>
              <a:t>改</a:t>
            </a:r>
            <a:r>
              <a:rPr sz="2400" b="1" spc="50" dirty="0">
                <a:latin typeface="Microsoft JhengHei"/>
                <a:cs typeface="Microsoft JhengHei"/>
              </a:rPr>
              <a:t>革</a:t>
            </a:r>
            <a:r>
              <a:rPr sz="2400" b="1" spc="20" dirty="0">
                <a:latin typeface="Microsoft JhengHei"/>
                <a:cs typeface="Microsoft JhengHei"/>
              </a:rPr>
              <a:t>、法律 </a:t>
            </a:r>
            <a:r>
              <a:rPr sz="2400" b="1" spc="55" dirty="0">
                <a:latin typeface="Microsoft JhengHei"/>
                <a:cs typeface="Microsoft JhengHei"/>
              </a:rPr>
              <a:t>体制改</a:t>
            </a:r>
            <a:r>
              <a:rPr sz="2400" b="1" spc="40" dirty="0">
                <a:latin typeface="Microsoft JhengHei"/>
                <a:cs typeface="Microsoft JhengHei"/>
              </a:rPr>
              <a:t>革</a:t>
            </a:r>
            <a:r>
              <a:rPr sz="2400" b="1" spc="55" dirty="0">
                <a:latin typeface="Microsoft JhengHei"/>
                <a:cs typeface="Microsoft JhengHei"/>
              </a:rPr>
              <a:t>的配</a:t>
            </a:r>
            <a:r>
              <a:rPr sz="2400" b="1" spc="70" dirty="0">
                <a:latin typeface="Microsoft JhengHei"/>
                <a:cs typeface="Microsoft JhengHei"/>
              </a:rPr>
              <a:t>套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相随，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是市场</a:t>
            </a:r>
            <a:r>
              <a:rPr sz="2400" b="1" spc="45" dirty="0">
                <a:latin typeface="Microsoft JhengHei"/>
                <a:cs typeface="Microsoft JhengHei"/>
              </a:rPr>
              <a:t>经</a:t>
            </a:r>
            <a:r>
              <a:rPr sz="2400" b="1" spc="55" dirty="0">
                <a:latin typeface="Microsoft JhengHei"/>
                <a:cs typeface="Microsoft JhengHei"/>
              </a:rPr>
              <a:t>济引发</a:t>
            </a:r>
            <a:r>
              <a:rPr sz="2400" b="1" spc="45" dirty="0">
                <a:latin typeface="Microsoft JhengHei"/>
                <a:cs typeface="Microsoft JhengHei"/>
              </a:rPr>
              <a:t>问</a:t>
            </a:r>
            <a:r>
              <a:rPr sz="2400" b="1" spc="60" dirty="0">
                <a:latin typeface="Microsoft JhengHei"/>
                <a:cs typeface="Microsoft JhengHei"/>
              </a:rPr>
              <a:t>题</a:t>
            </a:r>
            <a:r>
              <a:rPr sz="2400" b="1" spc="55" dirty="0">
                <a:latin typeface="Microsoft JhengHei"/>
                <a:cs typeface="Microsoft JhengHei"/>
              </a:rPr>
              <a:t>，而</a:t>
            </a:r>
            <a:r>
              <a:rPr sz="2400" b="1" spc="40" dirty="0">
                <a:latin typeface="Microsoft JhengHei"/>
                <a:cs typeface="Microsoft JhengHei"/>
              </a:rPr>
              <a:t>是</a:t>
            </a:r>
            <a:r>
              <a:rPr sz="2400" b="1" spc="55" dirty="0">
                <a:latin typeface="Microsoft JhengHei"/>
                <a:cs typeface="Microsoft JhengHei"/>
              </a:rPr>
              <a:t>经济</a:t>
            </a:r>
            <a:r>
              <a:rPr sz="2400" b="1" dirty="0">
                <a:latin typeface="Microsoft JhengHei"/>
                <a:cs typeface="Microsoft JhengHei"/>
              </a:rPr>
              <a:t>体 </a:t>
            </a:r>
            <a:r>
              <a:rPr sz="2400" b="1" spc="10" dirty="0">
                <a:latin typeface="Microsoft JhengHei"/>
                <a:cs typeface="Microsoft JhengHei"/>
              </a:rPr>
              <a:t>制改革得不够深刻、不够全面、不够完</a:t>
            </a:r>
            <a:r>
              <a:rPr sz="2400" b="1" spc="15" dirty="0">
                <a:latin typeface="Microsoft JhengHei"/>
                <a:cs typeface="Microsoft JhengHei"/>
              </a:rPr>
              <a:t>整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01189"/>
            <a:ext cx="8751570" cy="33178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25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皇甫平：</a:t>
            </a:r>
            <a:endParaRPr sz="2400">
              <a:latin typeface="Microsoft JhengHei"/>
              <a:cs typeface="Microsoft JhengHei"/>
            </a:endParaRPr>
          </a:p>
          <a:p>
            <a:pPr marL="12700" marR="313690" indent="718820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从个人私</a:t>
            </a:r>
            <a:r>
              <a:rPr sz="2400" b="1" spc="30" dirty="0">
                <a:latin typeface="Microsoft JhengHei"/>
                <a:cs typeface="Microsoft JhengHei"/>
              </a:rPr>
              <a:t>人</a:t>
            </a:r>
            <a:r>
              <a:rPr sz="2400" b="1" spc="20" dirty="0">
                <a:latin typeface="Microsoft JhengHei"/>
                <a:cs typeface="Microsoft JhengHei"/>
              </a:rPr>
              <a:t>品滞后到</a:t>
            </a:r>
            <a:r>
              <a:rPr sz="2400" b="1" spc="30" dirty="0">
                <a:latin typeface="Microsoft JhengHei"/>
                <a:cs typeface="Microsoft JhengHei"/>
              </a:rPr>
              <a:t>社</a:t>
            </a:r>
            <a:r>
              <a:rPr sz="2400" b="1" spc="20" dirty="0">
                <a:latin typeface="Microsoft JhengHei"/>
                <a:cs typeface="Microsoft JhengHei"/>
              </a:rPr>
              <a:t>会公共品</a:t>
            </a:r>
            <a:r>
              <a:rPr sz="2400" b="1" spc="30" dirty="0">
                <a:latin typeface="Microsoft JhengHei"/>
                <a:cs typeface="Microsoft JhengHei"/>
              </a:rPr>
              <a:t>滞</a:t>
            </a:r>
            <a:r>
              <a:rPr sz="2400" b="1" spc="65" dirty="0">
                <a:latin typeface="Microsoft JhengHei"/>
                <a:cs typeface="Microsoft JhengHei"/>
              </a:rPr>
              <a:t>后</a:t>
            </a:r>
            <a:r>
              <a:rPr sz="2400" b="1" spc="20" dirty="0">
                <a:latin typeface="Microsoft JhengHei"/>
                <a:cs typeface="Microsoft JhengHei"/>
              </a:rPr>
              <a:t>，社会</a:t>
            </a:r>
            <a:r>
              <a:rPr sz="2400" b="1" spc="30" dirty="0">
                <a:latin typeface="Microsoft JhengHei"/>
                <a:cs typeface="Microsoft JhengHei"/>
              </a:rPr>
              <a:t>公</a:t>
            </a:r>
            <a:r>
              <a:rPr sz="2400" b="1" spc="20" dirty="0">
                <a:latin typeface="Microsoft JhengHei"/>
                <a:cs typeface="Microsoft JhengHei"/>
              </a:rPr>
              <a:t>共品严重</a:t>
            </a:r>
            <a:r>
              <a:rPr sz="2400" b="1" dirty="0">
                <a:latin typeface="Microsoft JhengHei"/>
                <a:cs typeface="Microsoft JhengHei"/>
              </a:rPr>
              <a:t>落 </a:t>
            </a:r>
            <a:r>
              <a:rPr sz="2400" b="1" spc="5" dirty="0">
                <a:latin typeface="Microsoft JhengHei"/>
                <a:cs typeface="Microsoft JhengHei"/>
              </a:rPr>
              <a:t>后于老百姓的需</a:t>
            </a:r>
            <a:r>
              <a:rPr sz="2400" b="1" spc="10" dirty="0">
                <a:latin typeface="Microsoft JhengHei"/>
                <a:cs typeface="Microsoft JhengHei"/>
              </a:rPr>
              <a:t>求</a:t>
            </a:r>
            <a:r>
              <a:rPr sz="2400" b="1" spc="5" dirty="0">
                <a:latin typeface="Microsoft JhengHei"/>
                <a:cs typeface="Microsoft JhengHei"/>
              </a:rPr>
              <a:t>，就是中国内地当前社会的主要矛</a:t>
            </a:r>
            <a:r>
              <a:rPr sz="2400" b="1" spc="15" dirty="0">
                <a:latin typeface="Microsoft JhengHei"/>
                <a:cs typeface="Microsoft JhengHei"/>
              </a:rPr>
              <a:t>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>
              <a:lnSpc>
                <a:spcPct val="120000"/>
              </a:lnSpc>
              <a:spcBef>
                <a:spcPts val="580"/>
              </a:spcBef>
            </a:pPr>
            <a:r>
              <a:rPr sz="2400" b="1" spc="20" dirty="0">
                <a:latin typeface="Microsoft JhengHei"/>
                <a:cs typeface="Microsoft JhengHei"/>
              </a:rPr>
              <a:t>这一矛盾</a:t>
            </a:r>
            <a:r>
              <a:rPr sz="2400" b="1" spc="30" dirty="0">
                <a:latin typeface="Microsoft JhengHei"/>
                <a:cs typeface="Microsoft JhengHei"/>
              </a:rPr>
              <a:t>形</a:t>
            </a:r>
            <a:r>
              <a:rPr sz="2400" b="1" spc="20" dirty="0">
                <a:latin typeface="Microsoft JhengHei"/>
                <a:cs typeface="Microsoft JhengHei"/>
              </a:rPr>
              <a:t>成的原因</a:t>
            </a:r>
            <a:r>
              <a:rPr sz="2400" b="1" spc="30" dirty="0">
                <a:latin typeface="Microsoft JhengHei"/>
                <a:cs typeface="Microsoft JhengHei"/>
              </a:rPr>
              <a:t>是</a:t>
            </a:r>
            <a:r>
              <a:rPr sz="2400" b="1" spc="20" dirty="0">
                <a:latin typeface="Microsoft JhengHei"/>
                <a:cs typeface="Microsoft JhengHei"/>
              </a:rPr>
              <a:t>什</a:t>
            </a:r>
            <a:r>
              <a:rPr sz="2400" b="1" spc="55" dirty="0">
                <a:latin typeface="Microsoft JhengHei"/>
                <a:cs typeface="Microsoft JhengHei"/>
              </a:rPr>
              <a:t>么</a:t>
            </a:r>
            <a:r>
              <a:rPr sz="2400" b="1" spc="20" dirty="0">
                <a:latin typeface="Microsoft JhengHei"/>
                <a:cs typeface="Microsoft JhengHei"/>
              </a:rPr>
              <a:t>？我</a:t>
            </a:r>
            <a:r>
              <a:rPr sz="2400" b="1" spc="30" dirty="0">
                <a:latin typeface="Microsoft JhengHei"/>
                <a:cs typeface="Microsoft JhengHei"/>
              </a:rPr>
              <a:t>们</a:t>
            </a:r>
            <a:r>
              <a:rPr sz="2400" b="1" spc="20" dirty="0">
                <a:latin typeface="Microsoft JhengHei"/>
                <a:cs typeface="Microsoft JhengHei"/>
              </a:rPr>
              <a:t>按照斯大</a:t>
            </a:r>
            <a:r>
              <a:rPr sz="2400" b="1" spc="30" dirty="0">
                <a:latin typeface="Microsoft JhengHei"/>
                <a:cs typeface="Microsoft JhengHei"/>
              </a:rPr>
              <a:t>林</a:t>
            </a:r>
            <a:r>
              <a:rPr sz="2400" b="1" spc="20" dirty="0">
                <a:latin typeface="Microsoft JhengHei"/>
                <a:cs typeface="Microsoft JhengHei"/>
              </a:rPr>
              <a:t>的模式走</a:t>
            </a:r>
            <a:r>
              <a:rPr sz="2400" b="1" dirty="0">
                <a:latin typeface="Microsoft JhengHei"/>
                <a:cs typeface="Microsoft JhengHei"/>
              </a:rPr>
              <a:t>了 </a:t>
            </a:r>
            <a:r>
              <a:rPr sz="2400" b="1" spc="60" dirty="0">
                <a:latin typeface="Microsoft JhengHei"/>
                <a:cs typeface="Microsoft JhengHei"/>
              </a:rPr>
              <a:t>很多年</a:t>
            </a:r>
            <a:r>
              <a:rPr sz="2400" b="1" spc="45" dirty="0">
                <a:latin typeface="Microsoft JhengHei"/>
                <a:cs typeface="Microsoft JhengHei"/>
              </a:rPr>
              <a:t>，一</a:t>
            </a:r>
            <a:r>
              <a:rPr sz="2400" b="1" spc="55" dirty="0">
                <a:latin typeface="Microsoft JhengHei"/>
                <a:cs typeface="Microsoft JhengHei"/>
              </a:rPr>
              <a:t>切都</a:t>
            </a:r>
            <a:r>
              <a:rPr sz="2400" b="1" spc="45" dirty="0">
                <a:latin typeface="Microsoft JhengHei"/>
                <a:cs typeface="Microsoft JhengHei"/>
              </a:rPr>
              <a:t>是</a:t>
            </a:r>
            <a:r>
              <a:rPr sz="2400" b="1" spc="55" dirty="0">
                <a:latin typeface="Microsoft JhengHei"/>
                <a:cs typeface="Microsoft JhengHei"/>
              </a:rPr>
              <a:t>政</a:t>
            </a:r>
            <a:r>
              <a:rPr sz="2400" b="1" spc="45" dirty="0">
                <a:latin typeface="Microsoft JhengHei"/>
                <a:cs typeface="Microsoft JhengHei"/>
              </a:rPr>
              <a:t>府</a:t>
            </a:r>
            <a:r>
              <a:rPr sz="2400" b="1" spc="55" dirty="0">
                <a:latin typeface="Microsoft JhengHei"/>
                <a:cs typeface="Microsoft JhengHei"/>
              </a:rPr>
              <a:t>管</a:t>
            </a:r>
            <a:r>
              <a:rPr sz="2400" b="1" spc="80" dirty="0">
                <a:latin typeface="Microsoft JhengHei"/>
                <a:cs typeface="Microsoft JhengHei"/>
              </a:rPr>
              <a:t>着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改</a:t>
            </a:r>
            <a:r>
              <a:rPr sz="2400" b="1" spc="45" dirty="0">
                <a:latin typeface="Microsoft JhengHei"/>
                <a:cs typeface="Microsoft JhengHei"/>
              </a:rPr>
              <a:t>革</a:t>
            </a:r>
            <a:r>
              <a:rPr sz="2400" b="1" spc="55" dirty="0">
                <a:latin typeface="Microsoft JhengHei"/>
                <a:cs typeface="Microsoft JhengHei"/>
              </a:rPr>
              <a:t>开放</a:t>
            </a:r>
            <a:r>
              <a:rPr sz="2400" b="1" spc="60" dirty="0">
                <a:latin typeface="Microsoft JhengHei"/>
                <a:cs typeface="Microsoft JhengHei"/>
              </a:rPr>
              <a:t>后，</a:t>
            </a:r>
            <a:r>
              <a:rPr sz="2400" b="1" spc="45" dirty="0">
                <a:latin typeface="Microsoft JhengHei"/>
                <a:cs typeface="Microsoft JhengHei"/>
              </a:rPr>
              <a:t>尽</a:t>
            </a:r>
            <a:r>
              <a:rPr sz="2400" b="1" spc="55" dirty="0">
                <a:latin typeface="Microsoft JhengHei"/>
                <a:cs typeface="Microsoft JhengHei"/>
              </a:rPr>
              <a:t>管有</a:t>
            </a:r>
            <a:r>
              <a:rPr sz="2400" b="1" spc="45" dirty="0">
                <a:latin typeface="Microsoft JhengHei"/>
                <a:cs typeface="Microsoft JhengHei"/>
              </a:rPr>
              <a:t>了</a:t>
            </a:r>
            <a:r>
              <a:rPr sz="2400" b="1" spc="55" dirty="0">
                <a:latin typeface="Microsoft JhengHei"/>
                <a:cs typeface="Microsoft JhengHei"/>
              </a:rPr>
              <a:t>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经</a:t>
            </a:r>
            <a:r>
              <a:rPr sz="2400" b="1" spc="75" dirty="0">
                <a:latin typeface="Microsoft JhengHei"/>
                <a:cs typeface="Microsoft JhengHei"/>
              </a:rPr>
              <a:t>济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55" dirty="0">
                <a:latin typeface="Microsoft JhengHei"/>
                <a:cs typeface="Microsoft JhengHei"/>
              </a:rPr>
              <a:t>但是政</a:t>
            </a:r>
            <a:r>
              <a:rPr sz="2400" b="1" spc="40" dirty="0">
                <a:latin typeface="Microsoft JhengHei"/>
                <a:cs typeface="Microsoft JhengHei"/>
              </a:rPr>
              <a:t>府</a:t>
            </a:r>
            <a:r>
              <a:rPr sz="2400" b="1" spc="55" dirty="0">
                <a:latin typeface="Microsoft JhengHei"/>
                <a:cs typeface="Microsoft JhengHei"/>
              </a:rPr>
              <a:t>职能并</a:t>
            </a:r>
            <a:r>
              <a:rPr sz="2400" b="1" spc="40" dirty="0">
                <a:latin typeface="Microsoft JhengHei"/>
                <a:cs typeface="Microsoft JhengHei"/>
              </a:rPr>
              <a:t>没</a:t>
            </a:r>
            <a:r>
              <a:rPr sz="2400" b="1" spc="55" dirty="0">
                <a:latin typeface="Microsoft JhengHei"/>
                <a:cs typeface="Microsoft JhengHei"/>
              </a:rPr>
              <a:t>有发生</a:t>
            </a:r>
            <a:r>
              <a:rPr sz="2400" b="1" spc="40" dirty="0">
                <a:latin typeface="Microsoft JhengHei"/>
                <a:cs typeface="Microsoft JhengHei"/>
              </a:rPr>
              <a:t>太</a:t>
            </a:r>
            <a:r>
              <a:rPr sz="2400" b="1" spc="55" dirty="0">
                <a:latin typeface="Microsoft JhengHei"/>
                <a:cs typeface="Microsoft JhengHei"/>
              </a:rPr>
              <a:t>大变</a:t>
            </a:r>
            <a:r>
              <a:rPr sz="2400" b="1" spc="95" dirty="0">
                <a:latin typeface="Microsoft JhengHei"/>
                <a:cs typeface="Microsoft JhengHei"/>
              </a:rPr>
              <a:t>化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仍然扮</a:t>
            </a:r>
            <a:r>
              <a:rPr sz="2400" b="1" spc="40" dirty="0">
                <a:latin typeface="Microsoft JhengHei"/>
                <a:cs typeface="Microsoft JhengHei"/>
              </a:rPr>
              <a:t>演</a:t>
            </a:r>
            <a:r>
              <a:rPr sz="2400" b="1" spc="55" dirty="0">
                <a:latin typeface="Microsoft JhengHei"/>
                <a:cs typeface="Microsoft JhengHei"/>
              </a:rPr>
              <a:t>经济指</a:t>
            </a:r>
            <a:r>
              <a:rPr sz="2400" b="1" spc="40" dirty="0">
                <a:latin typeface="Microsoft JhengHei"/>
                <a:cs typeface="Microsoft JhengHei"/>
              </a:rPr>
              <a:t>导</a:t>
            </a:r>
            <a:r>
              <a:rPr sz="2400" b="1" spc="55" dirty="0">
                <a:latin typeface="Microsoft JhengHei"/>
                <a:cs typeface="Microsoft JhengHei"/>
              </a:rPr>
              <a:t>型的</a:t>
            </a:r>
            <a:r>
              <a:rPr sz="2400" b="1" dirty="0">
                <a:latin typeface="Microsoft JhengHei"/>
                <a:cs typeface="Microsoft JhengHei"/>
              </a:rPr>
              <a:t>角 </a:t>
            </a:r>
            <a:r>
              <a:rPr sz="2400" b="1" spc="10" dirty="0">
                <a:latin typeface="Microsoft JhengHei"/>
                <a:cs typeface="Microsoft JhengHei"/>
              </a:rPr>
              <a:t>色，工作重点还是放在财政收入</a:t>
            </a:r>
            <a:r>
              <a:rPr sz="2400" b="1" spc="15" dirty="0">
                <a:latin typeface="Microsoft JhengHei"/>
                <a:cs typeface="Microsoft JhengHei"/>
              </a:rPr>
              <a:t>上</a:t>
            </a:r>
            <a:r>
              <a:rPr sz="2400" b="1" spc="10" dirty="0">
                <a:latin typeface="Microsoft JhengHei"/>
                <a:cs typeface="Microsoft JhengHei"/>
              </a:rPr>
              <a:t>，放</a:t>
            </a:r>
            <a:r>
              <a:rPr sz="2400" b="1" spc="15" dirty="0">
                <a:latin typeface="Microsoft JhengHei"/>
                <a:cs typeface="Microsoft JhengHei"/>
              </a:rPr>
              <a:t>在</a:t>
            </a:r>
            <a:r>
              <a:rPr sz="2400" b="1" spc="-509" dirty="0">
                <a:latin typeface="Microsoft JhengHei"/>
                <a:cs typeface="Microsoft JhengHei"/>
              </a:rPr>
              <a:t>GDP</a:t>
            </a:r>
            <a:r>
              <a:rPr sz="2400" b="1" spc="10" dirty="0">
                <a:latin typeface="Microsoft JhengHei"/>
                <a:cs typeface="Microsoft JhengHei"/>
              </a:rPr>
              <a:t>增长上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805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第三次大争论中改革深化派的观点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01189"/>
            <a:ext cx="8453120" cy="19278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25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皇甫平：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政府的主</a:t>
            </a:r>
            <a:r>
              <a:rPr sz="2400" b="1" spc="30" dirty="0">
                <a:latin typeface="Microsoft JhengHei"/>
                <a:cs typeface="Microsoft JhengHei"/>
              </a:rPr>
              <a:t>要</a:t>
            </a:r>
            <a:r>
              <a:rPr sz="2400" b="1" spc="20" dirty="0">
                <a:latin typeface="Microsoft JhengHei"/>
                <a:cs typeface="Microsoft JhengHei"/>
              </a:rPr>
              <a:t>职能应该</a:t>
            </a:r>
            <a:r>
              <a:rPr sz="2400" b="1" spc="30" dirty="0">
                <a:latin typeface="Microsoft JhengHei"/>
                <a:cs typeface="Microsoft JhengHei"/>
              </a:rPr>
              <a:t>是</a:t>
            </a:r>
            <a:r>
              <a:rPr sz="2400" b="1" spc="20" dirty="0">
                <a:latin typeface="Microsoft JhengHei"/>
                <a:cs typeface="Microsoft JhengHei"/>
              </a:rPr>
              <a:t>公共管</a:t>
            </a:r>
            <a:r>
              <a:rPr sz="2400" b="1" spc="55" dirty="0">
                <a:latin typeface="Microsoft JhengHei"/>
                <a:cs typeface="Microsoft JhengHei"/>
              </a:rPr>
              <a:t>理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是提供社</a:t>
            </a:r>
            <a:r>
              <a:rPr sz="2400" b="1" spc="35" dirty="0">
                <a:latin typeface="Microsoft JhengHei"/>
                <a:cs typeface="Microsoft JhengHei"/>
              </a:rPr>
              <a:t>会</a:t>
            </a:r>
            <a:r>
              <a:rPr sz="2400" b="1" spc="20" dirty="0">
                <a:latin typeface="Microsoft JhengHei"/>
                <a:cs typeface="Microsoft JhengHei"/>
              </a:rPr>
              <a:t>公共服</a:t>
            </a:r>
            <a:r>
              <a:rPr sz="2400" b="1" spc="25" dirty="0">
                <a:latin typeface="Microsoft JhengHei"/>
                <a:cs typeface="Microsoft JhengHei"/>
              </a:rPr>
              <a:t>务</a:t>
            </a:r>
            <a:r>
              <a:rPr sz="2400" b="1" dirty="0">
                <a:latin typeface="Microsoft JhengHei"/>
                <a:cs typeface="Microsoft JhengHei"/>
              </a:rPr>
              <a:t>。 </a:t>
            </a:r>
            <a:r>
              <a:rPr sz="2400" b="1" spc="55" dirty="0">
                <a:latin typeface="Microsoft JhengHei"/>
                <a:cs typeface="Microsoft JhengHei"/>
              </a:rPr>
              <a:t>随着经</a:t>
            </a:r>
            <a:r>
              <a:rPr sz="2400" b="1" spc="40" dirty="0">
                <a:latin typeface="Microsoft JhengHei"/>
                <a:cs typeface="Microsoft JhengHei"/>
              </a:rPr>
              <a:t>济</a:t>
            </a:r>
            <a:r>
              <a:rPr sz="2400" b="1" spc="55" dirty="0">
                <a:latin typeface="Microsoft JhengHei"/>
                <a:cs typeface="Microsoft JhengHei"/>
              </a:rPr>
              <a:t>发展和</a:t>
            </a:r>
            <a:r>
              <a:rPr sz="2400" b="1" spc="40" dirty="0">
                <a:latin typeface="Microsoft JhengHei"/>
                <a:cs typeface="Microsoft JhengHei"/>
              </a:rPr>
              <a:t>财</a:t>
            </a:r>
            <a:r>
              <a:rPr sz="2400" b="1" spc="55" dirty="0">
                <a:latin typeface="Microsoft JhengHei"/>
                <a:cs typeface="Microsoft JhengHei"/>
              </a:rPr>
              <a:t>政增</a:t>
            </a:r>
            <a:r>
              <a:rPr sz="2400" b="1" spc="80" dirty="0">
                <a:latin typeface="Microsoft JhengHei"/>
                <a:cs typeface="Microsoft JhengHei"/>
              </a:rPr>
              <a:t>加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政府要</a:t>
            </a:r>
            <a:r>
              <a:rPr sz="2400" b="1" spc="40" dirty="0">
                <a:latin typeface="Microsoft JhengHei"/>
                <a:cs typeface="Microsoft JhengHei"/>
              </a:rPr>
              <a:t>更</a:t>
            </a:r>
            <a:r>
              <a:rPr sz="2400" b="1" spc="55" dirty="0">
                <a:latin typeface="Microsoft JhengHei"/>
                <a:cs typeface="Microsoft JhengHei"/>
              </a:rPr>
              <a:t>重视向</a:t>
            </a:r>
            <a:r>
              <a:rPr sz="2400" b="1" spc="40" dirty="0">
                <a:latin typeface="Microsoft JhengHei"/>
                <a:cs typeface="Microsoft JhengHei"/>
              </a:rPr>
              <a:t>民</a:t>
            </a:r>
            <a:r>
              <a:rPr sz="2400" b="1" spc="55" dirty="0">
                <a:latin typeface="Microsoft JhengHei"/>
                <a:cs typeface="Microsoft JhengHei"/>
              </a:rPr>
              <a:t>众公</a:t>
            </a:r>
            <a:r>
              <a:rPr sz="2400" b="1" spc="80" dirty="0">
                <a:latin typeface="Microsoft JhengHei"/>
                <a:cs typeface="Microsoft JhengHei"/>
              </a:rPr>
              <a:t>平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公正地 </a:t>
            </a:r>
            <a:r>
              <a:rPr sz="2400" b="1" spc="10" dirty="0">
                <a:latin typeface="Microsoft JhengHei"/>
                <a:cs typeface="Microsoft JhengHei"/>
              </a:rPr>
              <a:t>提供基本的社会公共品，让广大人民群众分享到改革的成</a:t>
            </a:r>
            <a:r>
              <a:rPr sz="2400" b="1" spc="-15" dirty="0">
                <a:latin typeface="Microsoft JhengHei"/>
                <a:cs typeface="Microsoft JhengHei"/>
              </a:rPr>
              <a:t>果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805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第三次大争论中改革深化派的观点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333" y="3469259"/>
            <a:ext cx="136525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6948" y="3908171"/>
            <a:ext cx="136525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5452" y="1974342"/>
            <a:ext cx="875347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>
              <a:lnSpc>
                <a:spcPct val="120000"/>
              </a:lnSpc>
              <a:spcBef>
                <a:spcPts val="100"/>
              </a:spcBef>
              <a:tabLst>
                <a:tab pos="2618740" algn="l"/>
                <a:tab pos="8126095" algn="l"/>
              </a:tabLst>
            </a:pPr>
            <a:r>
              <a:rPr sz="2400" b="1" spc="20" dirty="0">
                <a:latin typeface="Microsoft JhengHei"/>
                <a:cs typeface="Microsoft JhengHei"/>
              </a:rPr>
              <a:t>二十多年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20" dirty="0">
                <a:latin typeface="Microsoft JhengHei"/>
                <a:cs typeface="Microsoft JhengHei"/>
              </a:rPr>
              <a:t>改革的基</a:t>
            </a:r>
            <a:r>
              <a:rPr sz="2400" b="1" spc="30" dirty="0">
                <a:latin typeface="Microsoft JhengHei"/>
                <a:cs typeface="Microsoft JhengHei"/>
              </a:rPr>
              <a:t>本</a:t>
            </a:r>
            <a:r>
              <a:rPr sz="2400" b="1" spc="20" dirty="0">
                <a:latin typeface="Microsoft JhengHei"/>
                <a:cs typeface="Microsoft JhengHei"/>
              </a:rPr>
              <a:t>走向就</a:t>
            </a:r>
            <a:r>
              <a:rPr sz="2400" b="1" spc="55" dirty="0">
                <a:latin typeface="Microsoft JhengHei"/>
                <a:cs typeface="Microsoft JhengHei"/>
              </a:rPr>
              <a:t>是</a:t>
            </a:r>
            <a:r>
              <a:rPr sz="2400" b="1" spc="35" dirty="0">
                <a:latin typeface="Microsoft JhengHei"/>
                <a:cs typeface="Microsoft JhengHei"/>
              </a:rPr>
              <a:t>“</a:t>
            </a:r>
            <a:r>
              <a:rPr sz="2400" b="1" spc="25" dirty="0">
                <a:latin typeface="Microsoft JhengHei"/>
                <a:cs typeface="Microsoft JhengHei"/>
              </a:rPr>
              <a:t>甩包</a:t>
            </a:r>
            <a:r>
              <a:rPr sz="2400" b="1" spc="20" dirty="0">
                <a:latin typeface="Microsoft JhengHei"/>
                <a:cs typeface="Microsoft JhengHei"/>
              </a:rPr>
              <a:t>袱”</a:t>
            </a:r>
            <a:r>
              <a:rPr sz="2400" b="1" spc="30" dirty="0">
                <a:latin typeface="Microsoft JhengHei"/>
                <a:cs typeface="Microsoft JhengHei"/>
              </a:rPr>
              <a:t>：</a:t>
            </a:r>
            <a:r>
              <a:rPr sz="2400" b="1" spc="20" dirty="0">
                <a:latin typeface="Microsoft JhengHei"/>
                <a:cs typeface="Microsoft JhengHei"/>
              </a:rPr>
              <a:t>医疗市场</a:t>
            </a:r>
            <a:r>
              <a:rPr sz="2400" b="1" spc="35" dirty="0">
                <a:latin typeface="Microsoft JhengHei"/>
                <a:cs typeface="Microsoft JhengHei"/>
              </a:rPr>
              <a:t>化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55" dirty="0">
                <a:latin typeface="Microsoft JhengHei"/>
                <a:cs typeface="Microsoft JhengHei"/>
              </a:rPr>
              <a:t>教育市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65" dirty="0">
                <a:latin typeface="Microsoft JhengHei"/>
                <a:cs typeface="Microsoft JhengHei"/>
              </a:rPr>
              <a:t>化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住</a:t>
            </a:r>
            <a:r>
              <a:rPr sz="2400" b="1" spc="45" dirty="0">
                <a:latin typeface="Microsoft JhengHei"/>
                <a:cs typeface="Microsoft JhengHei"/>
              </a:rPr>
              <a:t>房</a:t>
            </a:r>
            <a:r>
              <a:rPr sz="2400" b="1" spc="55" dirty="0">
                <a:latin typeface="Microsoft JhengHei"/>
                <a:cs typeface="Microsoft JhengHei"/>
              </a:rPr>
              <a:t>市场</a:t>
            </a:r>
            <a:r>
              <a:rPr sz="2400" b="1" spc="65" dirty="0">
                <a:latin typeface="Microsoft JhengHei"/>
                <a:cs typeface="Microsoft JhengHei"/>
              </a:rPr>
              <a:t>化</a:t>
            </a:r>
            <a:r>
              <a:rPr sz="2400" b="1" spc="5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交通市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65" dirty="0">
                <a:latin typeface="Microsoft JhengHei"/>
                <a:cs typeface="Microsoft JhengHei"/>
              </a:rPr>
              <a:t>化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银</a:t>
            </a:r>
            <a:r>
              <a:rPr sz="2400" b="1" spc="45" dirty="0">
                <a:latin typeface="Microsoft JhengHei"/>
                <a:cs typeface="Microsoft JhengHei"/>
              </a:rPr>
              <a:t>行</a:t>
            </a:r>
            <a:r>
              <a:rPr sz="2400" b="1" spc="55" dirty="0">
                <a:latin typeface="Microsoft JhengHei"/>
                <a:cs typeface="Microsoft JhengHei"/>
              </a:rPr>
              <a:t>商业</a:t>
            </a:r>
            <a:r>
              <a:rPr sz="2400" b="1" spc="65" dirty="0">
                <a:latin typeface="Microsoft JhengHei"/>
                <a:cs typeface="Microsoft JhengHei"/>
              </a:rPr>
              <a:t>化</a:t>
            </a:r>
            <a:r>
              <a:rPr sz="2400" b="1" spc="50" dirty="0">
                <a:latin typeface="Microsoft JhengHei"/>
                <a:cs typeface="Microsoft JhengHei"/>
              </a:rPr>
              <a:t>。</a:t>
            </a:r>
            <a:r>
              <a:rPr sz="2400" b="1" spc="60" dirty="0">
                <a:latin typeface="Microsoft JhengHei"/>
                <a:cs typeface="Microsoft JhengHei"/>
              </a:rPr>
              <a:t>对于政 </a:t>
            </a:r>
            <a:r>
              <a:rPr sz="2400" b="1" spc="55" dirty="0">
                <a:latin typeface="Microsoft JhengHei"/>
                <a:cs typeface="Microsoft JhengHei"/>
              </a:rPr>
              <a:t>府来说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每甩掉</a:t>
            </a:r>
            <a:r>
              <a:rPr sz="2400" b="1" spc="40" dirty="0">
                <a:latin typeface="Microsoft JhengHei"/>
                <a:cs typeface="Microsoft JhengHei"/>
              </a:rPr>
              <a:t>一</a:t>
            </a:r>
            <a:r>
              <a:rPr sz="2400" b="1" spc="55" dirty="0">
                <a:latin typeface="Microsoft JhengHei"/>
                <a:cs typeface="Microsoft JhengHei"/>
              </a:rPr>
              <a:t>个包</a:t>
            </a:r>
            <a:r>
              <a:rPr sz="2400" b="1" spc="70" dirty="0">
                <a:latin typeface="Microsoft JhengHei"/>
                <a:cs typeface="Microsoft JhengHei"/>
              </a:rPr>
              <a:t>袱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都可以</a:t>
            </a:r>
            <a:r>
              <a:rPr sz="2400" b="1" spc="40" dirty="0">
                <a:latin typeface="Microsoft JhengHei"/>
                <a:cs typeface="Microsoft JhengHei"/>
              </a:rPr>
              <a:t>减</a:t>
            </a:r>
            <a:r>
              <a:rPr sz="2400" b="1" spc="55" dirty="0">
                <a:latin typeface="Microsoft JhengHei"/>
                <a:cs typeface="Microsoft JhengHei"/>
              </a:rPr>
              <a:t>少一大</a:t>
            </a:r>
            <a:r>
              <a:rPr sz="2400" b="1" spc="40" dirty="0">
                <a:latin typeface="Microsoft JhengHei"/>
                <a:cs typeface="Microsoft JhengHei"/>
              </a:rPr>
              <a:t>笔</a:t>
            </a:r>
            <a:r>
              <a:rPr sz="2400" b="1" spc="55" dirty="0">
                <a:latin typeface="Microsoft JhengHei"/>
                <a:cs typeface="Microsoft JhengHei"/>
              </a:rPr>
              <a:t>财政支</a:t>
            </a:r>
            <a:r>
              <a:rPr sz="2400" b="1" spc="40" dirty="0">
                <a:latin typeface="Microsoft JhengHei"/>
                <a:cs typeface="Microsoft JhengHei"/>
              </a:rPr>
              <a:t>出</a:t>
            </a:r>
            <a:r>
              <a:rPr sz="2400" b="1" spc="55" dirty="0">
                <a:latin typeface="Microsoft JhengHei"/>
                <a:cs typeface="Microsoft JhengHei"/>
              </a:rPr>
              <a:t>；但</a:t>
            </a:r>
            <a:r>
              <a:rPr sz="2400" b="1" dirty="0">
                <a:latin typeface="Microsoft JhengHei"/>
                <a:cs typeface="Microsoft JhengHei"/>
              </a:rPr>
              <a:t>老</a:t>
            </a:r>
            <a:r>
              <a:rPr sz="2400" b="1" spc="105" dirty="0">
                <a:latin typeface="Microsoft JhengHei"/>
                <a:cs typeface="Microsoft JhengHei"/>
              </a:rPr>
              <a:t>百 姓却</a:t>
            </a:r>
            <a:r>
              <a:rPr sz="2400" b="1" spc="90" dirty="0">
                <a:latin typeface="Microsoft JhengHei"/>
                <a:cs typeface="Microsoft JhengHei"/>
              </a:rPr>
              <a:t>增</a:t>
            </a:r>
            <a:r>
              <a:rPr sz="2400" b="1" spc="105" dirty="0">
                <a:latin typeface="Microsoft JhengHei"/>
                <a:cs typeface="Microsoft JhengHei"/>
              </a:rPr>
              <a:t>加了一</a:t>
            </a:r>
            <a:r>
              <a:rPr sz="2400" b="1" spc="90" dirty="0">
                <a:latin typeface="Microsoft JhengHei"/>
                <a:cs typeface="Microsoft JhengHei"/>
              </a:rPr>
              <a:t>笔</a:t>
            </a:r>
            <a:r>
              <a:rPr sz="2400" b="1" spc="105" dirty="0">
                <a:latin typeface="Microsoft JhengHei"/>
                <a:cs typeface="Microsoft JhengHei"/>
              </a:rPr>
              <a:t>沉重的</a:t>
            </a:r>
            <a:r>
              <a:rPr sz="2400" b="1" spc="90" dirty="0">
                <a:latin typeface="Microsoft JhengHei"/>
                <a:cs typeface="Microsoft JhengHei"/>
              </a:rPr>
              <a:t>负</a:t>
            </a:r>
            <a:r>
              <a:rPr sz="2400" b="1" spc="140" dirty="0">
                <a:latin typeface="Microsoft JhengHei"/>
                <a:cs typeface="Microsoft JhengHei"/>
              </a:rPr>
              <a:t>担</a:t>
            </a:r>
            <a:r>
              <a:rPr sz="2400" b="1" spc="105" dirty="0">
                <a:latin typeface="Microsoft JhengHei"/>
                <a:cs typeface="Microsoft JhengHei"/>
              </a:rPr>
              <a:t>。我</a:t>
            </a:r>
            <a:r>
              <a:rPr sz="2400" b="1" spc="90" dirty="0">
                <a:latin typeface="Microsoft JhengHei"/>
                <a:cs typeface="Microsoft JhengHei"/>
              </a:rPr>
              <a:t>国</a:t>
            </a:r>
            <a:r>
              <a:rPr sz="2400" b="1" spc="105" dirty="0">
                <a:latin typeface="Microsoft JhengHei"/>
                <a:cs typeface="Microsoft JhengHei"/>
              </a:rPr>
              <a:t>政府支</a:t>
            </a:r>
            <a:r>
              <a:rPr sz="2400" b="1" spc="90" dirty="0">
                <a:latin typeface="Microsoft JhengHei"/>
                <a:cs typeface="Microsoft JhengHei"/>
              </a:rPr>
              <a:t>出</a:t>
            </a:r>
            <a:r>
              <a:rPr sz="2400" b="1" spc="105" dirty="0">
                <a:latin typeface="Microsoft JhengHei"/>
                <a:cs typeface="Microsoft JhengHei"/>
              </a:rPr>
              <a:t>占医疗</a:t>
            </a:r>
            <a:r>
              <a:rPr sz="2400" b="1" spc="130" dirty="0">
                <a:latin typeface="Microsoft JhengHei"/>
                <a:cs typeface="Microsoft JhengHei"/>
              </a:rPr>
              <a:t>费</a:t>
            </a:r>
            <a:r>
              <a:rPr sz="2400" b="1" spc="-225" dirty="0">
                <a:latin typeface="Microsoft JhengHei"/>
                <a:cs typeface="Microsoft JhengHei"/>
              </a:rPr>
              <a:t>17	</a:t>
            </a:r>
            <a:r>
              <a:rPr sz="2400" b="1" dirty="0">
                <a:latin typeface="Microsoft JhengHei"/>
                <a:cs typeface="Microsoft JhengHei"/>
              </a:rPr>
              <a:t>比 </a:t>
            </a:r>
            <a:r>
              <a:rPr sz="2400" b="1" spc="10" dirty="0">
                <a:latin typeface="Microsoft JhengHei"/>
                <a:cs typeface="Microsoft JhengHei"/>
              </a:rPr>
              <a:t>穷国平均水平低</a:t>
            </a:r>
            <a:r>
              <a:rPr sz="2400" b="1" spc="-225" dirty="0">
                <a:latin typeface="Microsoft JhengHei"/>
                <a:cs typeface="Microsoft JhengHei"/>
              </a:rPr>
              <a:t>10	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30480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高尚全认</a:t>
            </a:r>
            <a:r>
              <a:rPr sz="2400" b="1" spc="35" dirty="0">
                <a:latin typeface="Microsoft JhengHei"/>
                <a:cs typeface="Microsoft JhengHei"/>
              </a:rPr>
              <a:t>为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15" dirty="0">
                <a:latin typeface="Microsoft JhengHei"/>
                <a:cs typeface="Microsoft JhengHei"/>
              </a:rPr>
              <a:t>这个矛</a:t>
            </a:r>
            <a:r>
              <a:rPr sz="2400" b="1" spc="30" dirty="0">
                <a:latin typeface="Microsoft JhengHei"/>
                <a:cs typeface="Microsoft JhengHei"/>
              </a:rPr>
              <a:t>盾</a:t>
            </a:r>
            <a:r>
              <a:rPr sz="2400" b="1" spc="15" dirty="0">
                <a:latin typeface="Microsoft JhengHei"/>
                <a:cs typeface="Microsoft JhengHei"/>
              </a:rPr>
              <a:t>是由于行</a:t>
            </a:r>
            <a:r>
              <a:rPr sz="2400" b="1" spc="30" dirty="0">
                <a:latin typeface="Microsoft JhengHei"/>
                <a:cs typeface="Microsoft JhengHei"/>
              </a:rPr>
              <a:t>政</a:t>
            </a:r>
            <a:r>
              <a:rPr sz="2400" b="1" spc="15" dirty="0">
                <a:latin typeface="Microsoft JhengHei"/>
                <a:cs typeface="Microsoft JhengHei"/>
              </a:rPr>
              <a:t>权力参与</a:t>
            </a:r>
            <a:r>
              <a:rPr sz="2400" b="1" spc="30" dirty="0">
                <a:latin typeface="Microsoft JhengHei"/>
                <a:cs typeface="Microsoft JhengHei"/>
              </a:rPr>
              <a:t>市</a:t>
            </a:r>
            <a:r>
              <a:rPr sz="2400" b="1" spc="15" dirty="0">
                <a:latin typeface="Microsoft JhengHei"/>
                <a:cs typeface="Microsoft JhengHei"/>
              </a:rPr>
              <a:t>场化分配</a:t>
            </a:r>
            <a:r>
              <a:rPr sz="2400" b="1" dirty="0">
                <a:latin typeface="Microsoft JhengHei"/>
                <a:cs typeface="Microsoft JhengHei"/>
              </a:rPr>
              <a:t>产 </a:t>
            </a:r>
            <a:r>
              <a:rPr sz="2400" b="1" spc="60" dirty="0">
                <a:latin typeface="Microsoft JhengHei"/>
                <a:cs typeface="Microsoft JhengHei"/>
              </a:rPr>
              <a:t>生的，</a:t>
            </a:r>
            <a:r>
              <a:rPr sz="2400" b="1" spc="45" dirty="0">
                <a:latin typeface="Microsoft JhengHei"/>
                <a:cs typeface="Microsoft JhengHei"/>
              </a:rPr>
              <a:t>但</a:t>
            </a:r>
            <a:r>
              <a:rPr sz="2400" b="1" spc="55" dirty="0">
                <a:latin typeface="Microsoft JhengHei"/>
                <a:cs typeface="Microsoft JhengHei"/>
              </a:rPr>
              <a:t>我们认</a:t>
            </a:r>
            <a:r>
              <a:rPr sz="2400" b="1" spc="45" dirty="0">
                <a:latin typeface="Microsoft JhengHei"/>
                <a:cs typeface="Microsoft JhengHei"/>
              </a:rPr>
              <a:t>为</a:t>
            </a:r>
            <a:r>
              <a:rPr sz="2400" b="1" spc="55" dirty="0">
                <a:latin typeface="Microsoft JhengHei"/>
                <a:cs typeface="Microsoft JhengHei"/>
              </a:rPr>
              <a:t>公共产</a:t>
            </a:r>
            <a:r>
              <a:rPr sz="2400" b="1" spc="45" dirty="0">
                <a:latin typeface="Microsoft JhengHei"/>
                <a:cs typeface="Microsoft JhengHei"/>
              </a:rPr>
              <a:t>品</a:t>
            </a:r>
            <a:r>
              <a:rPr sz="2400" b="1" spc="55" dirty="0">
                <a:latin typeface="Microsoft JhengHei"/>
                <a:cs typeface="Microsoft JhengHei"/>
              </a:rPr>
              <a:t>严重不</a:t>
            </a:r>
            <a:r>
              <a:rPr sz="2400" b="1" spc="45" dirty="0">
                <a:latin typeface="Microsoft JhengHei"/>
                <a:cs typeface="Microsoft JhengHei"/>
              </a:rPr>
              <a:t>足</a:t>
            </a:r>
            <a:r>
              <a:rPr sz="2400" b="1" spc="55" dirty="0">
                <a:latin typeface="Microsoft JhengHei"/>
                <a:cs typeface="Microsoft JhengHei"/>
              </a:rPr>
              <a:t>正是由</a:t>
            </a:r>
            <a:r>
              <a:rPr sz="2400" b="1" spc="45" dirty="0">
                <a:latin typeface="Microsoft JhengHei"/>
                <a:cs typeface="Microsoft JhengHei"/>
              </a:rPr>
              <a:t>公</a:t>
            </a:r>
            <a:r>
              <a:rPr sz="2400" b="1" spc="55" dirty="0">
                <a:latin typeface="Microsoft JhengHei"/>
                <a:cs typeface="Microsoft JhengHei"/>
              </a:rPr>
              <a:t>共产品</a:t>
            </a:r>
            <a:r>
              <a:rPr sz="2400" b="1" spc="45" dirty="0">
                <a:latin typeface="Microsoft JhengHei"/>
                <a:cs typeface="Microsoft JhengHei"/>
              </a:rPr>
              <a:t>市</a:t>
            </a:r>
            <a:r>
              <a:rPr sz="2400" b="1" spc="55" dirty="0">
                <a:latin typeface="Microsoft JhengHei"/>
                <a:cs typeface="Microsoft JhengHei"/>
              </a:rPr>
              <a:t>场化</a:t>
            </a:r>
            <a:r>
              <a:rPr sz="2400" b="1" dirty="0">
                <a:latin typeface="Microsoft JhengHei"/>
                <a:cs typeface="Microsoft JhengHei"/>
              </a:rPr>
              <a:t>造 </a:t>
            </a:r>
            <a:r>
              <a:rPr sz="2400" b="1" spc="60" dirty="0">
                <a:latin typeface="Microsoft JhengHei"/>
                <a:cs typeface="Microsoft JhengHei"/>
              </a:rPr>
              <a:t>成的。</a:t>
            </a:r>
            <a:r>
              <a:rPr sz="2400" b="1" spc="45" dirty="0">
                <a:latin typeface="Microsoft JhengHei"/>
                <a:cs typeface="Microsoft JhengHei"/>
              </a:rPr>
              <a:t>高</a:t>
            </a:r>
            <a:r>
              <a:rPr sz="2400" b="1" spc="55" dirty="0">
                <a:latin typeface="Microsoft JhengHei"/>
                <a:cs typeface="Microsoft JhengHei"/>
              </a:rPr>
              <a:t>尚全颠</a:t>
            </a:r>
            <a:r>
              <a:rPr sz="2400" b="1" spc="45" dirty="0">
                <a:latin typeface="Microsoft JhengHei"/>
                <a:cs typeface="Microsoft JhengHei"/>
              </a:rPr>
              <a:t>倒</a:t>
            </a:r>
            <a:r>
              <a:rPr sz="2400" b="1" spc="55" dirty="0">
                <a:latin typeface="Microsoft JhengHei"/>
                <a:cs typeface="Microsoft JhengHei"/>
              </a:rPr>
              <a:t>了矛盾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主次关</a:t>
            </a:r>
            <a:r>
              <a:rPr sz="2400" b="1" spc="80" dirty="0">
                <a:latin typeface="Microsoft JhengHei"/>
                <a:cs typeface="Microsoft JhengHei"/>
              </a:rPr>
              <a:t>系</a:t>
            </a:r>
            <a:r>
              <a:rPr sz="2400" b="1" spc="60" dirty="0">
                <a:latin typeface="Microsoft JhengHei"/>
                <a:cs typeface="Microsoft JhengHei"/>
              </a:rPr>
              <a:t>，看不</a:t>
            </a:r>
            <a:r>
              <a:rPr sz="2400" b="1" spc="45" dirty="0">
                <a:latin typeface="Microsoft JhengHei"/>
                <a:cs typeface="Microsoft JhengHei"/>
              </a:rPr>
              <a:t>起</a:t>
            </a:r>
            <a:r>
              <a:rPr sz="2400" b="1" spc="60" dirty="0">
                <a:latin typeface="Microsoft JhengHei"/>
                <a:cs typeface="Microsoft JhengHei"/>
              </a:rPr>
              <a:t>病的问</a:t>
            </a:r>
            <a:r>
              <a:rPr sz="2400" b="1" spc="50" dirty="0">
                <a:latin typeface="Microsoft JhengHei"/>
                <a:cs typeface="Microsoft JhengHei"/>
              </a:rPr>
              <a:t>题</a:t>
            </a:r>
            <a:r>
              <a:rPr sz="2400" b="1" spc="60" dirty="0">
                <a:latin typeface="Microsoft JhengHei"/>
                <a:cs typeface="Microsoft JhengHei"/>
              </a:rPr>
              <a:t>，首先 </a:t>
            </a:r>
            <a:r>
              <a:rPr sz="2400" b="1" spc="55" dirty="0">
                <a:latin typeface="Microsoft JhengHei"/>
                <a:cs typeface="Microsoft JhengHei"/>
              </a:rPr>
              <a:t>是政府</a:t>
            </a:r>
            <a:r>
              <a:rPr sz="2400" b="1" spc="40" dirty="0">
                <a:latin typeface="Microsoft JhengHei"/>
                <a:cs typeface="Microsoft JhengHei"/>
              </a:rPr>
              <a:t>甩</a:t>
            </a:r>
            <a:r>
              <a:rPr sz="2400" b="1" spc="55" dirty="0">
                <a:latin typeface="Microsoft JhengHei"/>
                <a:cs typeface="Microsoft JhengHei"/>
              </a:rPr>
              <a:t>包</a:t>
            </a:r>
            <a:r>
              <a:rPr sz="2400" b="1" spc="70" dirty="0">
                <a:latin typeface="Microsoft JhengHei"/>
                <a:cs typeface="Microsoft JhengHei"/>
              </a:rPr>
              <a:t>袱</a:t>
            </a:r>
            <a:r>
              <a:rPr sz="2400" b="1" spc="55" dirty="0">
                <a:latin typeface="Microsoft JhengHei"/>
                <a:cs typeface="Microsoft JhengHei"/>
              </a:rPr>
              <a:t>。</a:t>
            </a:r>
            <a:r>
              <a:rPr sz="2400" b="1" spc="40" dirty="0">
                <a:latin typeface="Microsoft JhengHei"/>
                <a:cs typeface="Microsoft JhengHei"/>
              </a:rPr>
              <a:t>放</a:t>
            </a:r>
            <a:r>
              <a:rPr sz="2400" b="1" spc="55" dirty="0">
                <a:latin typeface="Microsoft JhengHei"/>
                <a:cs typeface="Microsoft JhengHei"/>
              </a:rPr>
              <a:t>弃行政</a:t>
            </a:r>
            <a:r>
              <a:rPr sz="2400" b="1" spc="40" dirty="0">
                <a:latin typeface="Microsoft JhengHei"/>
                <a:cs typeface="Microsoft JhengHei"/>
              </a:rPr>
              <a:t>责</a:t>
            </a:r>
            <a:r>
              <a:rPr sz="2400" b="1" spc="55" dirty="0">
                <a:latin typeface="Microsoft JhengHei"/>
                <a:cs typeface="Microsoft JhengHei"/>
              </a:rPr>
              <a:t>任在</a:t>
            </a:r>
            <a:r>
              <a:rPr sz="2400" b="1" spc="75" dirty="0">
                <a:latin typeface="Microsoft JhengHei"/>
                <a:cs typeface="Microsoft JhengHei"/>
              </a:rPr>
              <a:t>先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行政权</a:t>
            </a:r>
            <a:r>
              <a:rPr sz="2400" b="1" spc="40" dirty="0">
                <a:latin typeface="Microsoft JhengHei"/>
                <a:cs typeface="Microsoft JhengHei"/>
              </a:rPr>
              <a:t>力</a:t>
            </a:r>
            <a:r>
              <a:rPr sz="2400" b="1" spc="55" dirty="0">
                <a:latin typeface="Microsoft JhengHei"/>
                <a:cs typeface="Microsoft JhengHei"/>
              </a:rPr>
              <a:t>参与市</a:t>
            </a:r>
            <a:r>
              <a:rPr sz="2400" b="1" spc="40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化分</a:t>
            </a:r>
            <a:r>
              <a:rPr sz="2400" b="1" dirty="0">
                <a:latin typeface="Microsoft JhengHei"/>
                <a:cs typeface="Microsoft JhengHei"/>
              </a:rPr>
              <a:t>配 </a:t>
            </a:r>
            <a:r>
              <a:rPr sz="2400" b="1" spc="10" dirty="0">
                <a:latin typeface="Microsoft JhengHei"/>
                <a:cs typeface="Microsoft JhengHei"/>
              </a:rPr>
              <a:t>在后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805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四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第三次大争论中改革反思派的观点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74342"/>
            <a:ext cx="844867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 algn="just">
              <a:lnSpc>
                <a:spcPct val="120000"/>
              </a:lnSpc>
              <a:spcBef>
                <a:spcPts val="100"/>
              </a:spcBef>
            </a:pPr>
            <a:r>
              <a:rPr sz="2400" b="1" spc="20" dirty="0">
                <a:latin typeface="Microsoft JhengHei"/>
                <a:cs typeface="Microsoft JhengHei"/>
              </a:rPr>
              <a:t>按照深化</a:t>
            </a:r>
            <a:r>
              <a:rPr sz="2400" b="1" spc="30" dirty="0">
                <a:latin typeface="Microsoft JhengHei"/>
                <a:cs typeface="Microsoft JhengHei"/>
              </a:rPr>
              <a:t>派</a:t>
            </a:r>
            <a:r>
              <a:rPr sz="2400" b="1" spc="20" dirty="0">
                <a:latin typeface="Microsoft JhengHei"/>
                <a:cs typeface="Microsoft JhengHei"/>
              </a:rPr>
              <a:t>的看</a:t>
            </a:r>
            <a:r>
              <a:rPr sz="2400" b="1" spc="40" dirty="0">
                <a:latin typeface="Microsoft JhengHei"/>
                <a:cs typeface="Microsoft JhengHei"/>
              </a:rPr>
              <a:t>法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35" dirty="0">
                <a:latin typeface="Microsoft JhengHei"/>
                <a:cs typeface="Microsoft JhengHei"/>
              </a:rPr>
              <a:t>问</a:t>
            </a:r>
            <a:r>
              <a:rPr sz="2400" b="1" spc="20" dirty="0">
                <a:latin typeface="Microsoft JhengHei"/>
                <a:cs typeface="Microsoft JhengHei"/>
              </a:rPr>
              <a:t>题显然不</a:t>
            </a:r>
            <a:r>
              <a:rPr sz="2400" b="1" spc="35" dirty="0">
                <a:latin typeface="Microsoft JhengHei"/>
                <a:cs typeface="Microsoft JhengHei"/>
              </a:rPr>
              <a:t>在</a:t>
            </a:r>
            <a:r>
              <a:rPr sz="2400" b="1" spc="20" dirty="0">
                <a:latin typeface="Microsoft JhengHei"/>
                <a:cs typeface="Microsoft JhengHei"/>
              </a:rPr>
              <a:t>于市场化</a:t>
            </a:r>
            <a:r>
              <a:rPr sz="2400" b="1" spc="35" dirty="0">
                <a:latin typeface="Microsoft JhengHei"/>
                <a:cs typeface="Microsoft JhengHei"/>
              </a:rPr>
              <a:t>本</a:t>
            </a:r>
            <a:r>
              <a:rPr sz="2400" b="1" spc="25" dirty="0">
                <a:latin typeface="Microsoft JhengHei"/>
                <a:cs typeface="Microsoft JhengHei"/>
              </a:rPr>
              <a:t>身，</a:t>
            </a:r>
            <a:r>
              <a:rPr sz="2400" b="1" spc="20" dirty="0">
                <a:latin typeface="Microsoft JhengHei"/>
                <a:cs typeface="Microsoft JhengHei"/>
              </a:rPr>
              <a:t>而在权 </a:t>
            </a:r>
            <a:r>
              <a:rPr sz="2400" b="1" spc="55" dirty="0">
                <a:latin typeface="Microsoft JhengHei"/>
                <a:cs typeface="Microsoft JhengHei"/>
              </a:rPr>
              <a:t>力参与</a:t>
            </a:r>
            <a:r>
              <a:rPr sz="2400" b="1" spc="45" dirty="0">
                <a:latin typeface="Microsoft JhengHei"/>
                <a:cs typeface="Microsoft JhengHei"/>
              </a:rPr>
              <a:t>市</a:t>
            </a:r>
            <a:r>
              <a:rPr sz="2400" b="1" spc="55" dirty="0">
                <a:latin typeface="Microsoft JhengHei"/>
                <a:cs typeface="Microsoft JhengHei"/>
              </a:rPr>
              <a:t>场</a:t>
            </a:r>
            <a:r>
              <a:rPr sz="2400" b="1" spc="70" dirty="0">
                <a:latin typeface="Microsoft JhengHei"/>
                <a:cs typeface="Microsoft JhengHei"/>
              </a:rPr>
              <a:t>化</a:t>
            </a:r>
            <a:r>
              <a:rPr sz="2400" b="1" spc="60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但</a:t>
            </a:r>
            <a:r>
              <a:rPr sz="2400" b="1" spc="60" dirty="0">
                <a:latin typeface="Microsoft JhengHei"/>
                <a:cs typeface="Microsoft JhengHei"/>
              </a:rPr>
              <a:t>是，</a:t>
            </a:r>
            <a:r>
              <a:rPr sz="2400" b="1" spc="55" dirty="0">
                <a:latin typeface="Microsoft JhengHei"/>
                <a:cs typeface="Microsoft JhengHei"/>
              </a:rPr>
              <a:t>在</a:t>
            </a:r>
            <a:r>
              <a:rPr sz="2400" b="1" spc="45" dirty="0">
                <a:latin typeface="Microsoft JhengHei"/>
                <a:cs typeface="Microsoft JhengHei"/>
              </a:rPr>
              <a:t>一</a:t>
            </a:r>
            <a:r>
              <a:rPr sz="2400" b="1" spc="55" dirty="0">
                <a:latin typeface="Microsoft JhengHei"/>
                <a:cs typeface="Microsoft JhengHei"/>
              </a:rPr>
              <a:t>切都市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化的大</a:t>
            </a:r>
            <a:r>
              <a:rPr sz="2400" b="1" spc="45" dirty="0">
                <a:latin typeface="Microsoft JhengHei"/>
                <a:cs typeface="Microsoft JhengHei"/>
              </a:rPr>
              <a:t>潮</a:t>
            </a:r>
            <a:r>
              <a:rPr sz="2400" b="1" spc="85" dirty="0">
                <a:latin typeface="Microsoft JhengHei"/>
                <a:cs typeface="Microsoft JhengHei"/>
              </a:rPr>
              <a:t>中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权</a:t>
            </a:r>
            <a:r>
              <a:rPr sz="2400" b="1" spc="45" dirty="0">
                <a:latin typeface="Microsoft JhengHei"/>
                <a:cs typeface="Microsoft JhengHei"/>
              </a:rPr>
              <a:t>力</a:t>
            </a:r>
            <a:r>
              <a:rPr sz="2400" b="1" spc="55" dirty="0">
                <a:latin typeface="Microsoft JhengHei"/>
                <a:cs typeface="Microsoft JhengHei"/>
              </a:rPr>
              <a:t>本身</a:t>
            </a:r>
            <a:r>
              <a:rPr sz="2400" b="1" dirty="0">
                <a:latin typeface="Microsoft JhengHei"/>
                <a:cs typeface="Microsoft JhengHei"/>
              </a:rPr>
              <a:t>难 </a:t>
            </a:r>
            <a:r>
              <a:rPr sz="2400" b="1" spc="55" dirty="0">
                <a:latin typeface="Microsoft JhengHei"/>
                <a:cs typeface="Microsoft JhengHei"/>
              </a:rPr>
              <a:t>道不会</a:t>
            </a:r>
            <a:r>
              <a:rPr sz="2400" b="1" spc="40" dirty="0">
                <a:latin typeface="Microsoft JhengHei"/>
                <a:cs typeface="Microsoft JhengHei"/>
              </a:rPr>
              <a:t>市</a:t>
            </a:r>
            <a:r>
              <a:rPr sz="2400" b="1" spc="55" dirty="0">
                <a:latin typeface="Microsoft JhengHei"/>
                <a:cs typeface="Microsoft JhengHei"/>
              </a:rPr>
              <a:t>场化</a:t>
            </a:r>
            <a:r>
              <a:rPr sz="2400" b="1" spc="70" dirty="0">
                <a:latin typeface="Microsoft JhengHei"/>
                <a:cs typeface="Microsoft JhengHei"/>
              </a:rPr>
              <a:t>吗</a:t>
            </a:r>
            <a:r>
              <a:rPr sz="2400" b="1" spc="45" dirty="0">
                <a:latin typeface="Microsoft JhengHei"/>
                <a:cs typeface="Microsoft JhengHei"/>
              </a:rPr>
              <a:t>？</a:t>
            </a:r>
            <a:r>
              <a:rPr sz="2400" b="1" spc="55" dirty="0">
                <a:latin typeface="Microsoft JhengHei"/>
                <a:cs typeface="Microsoft JhengHei"/>
              </a:rPr>
              <a:t>权力者</a:t>
            </a:r>
            <a:r>
              <a:rPr sz="2400" b="1" spc="40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是生活</a:t>
            </a:r>
            <a:r>
              <a:rPr sz="2400" b="1" spc="40" dirty="0">
                <a:latin typeface="Microsoft JhengHei"/>
                <a:cs typeface="Microsoft JhengHei"/>
              </a:rPr>
              <a:t>在</a:t>
            </a:r>
            <a:r>
              <a:rPr sz="2400" b="1" spc="55" dirty="0">
                <a:latin typeface="Microsoft JhengHei"/>
                <a:cs typeface="Microsoft JhengHei"/>
              </a:rPr>
              <a:t>真空</a:t>
            </a:r>
            <a:r>
              <a:rPr sz="2400" b="1" spc="85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55" dirty="0">
                <a:latin typeface="Microsoft JhengHei"/>
                <a:cs typeface="Microsoft JhengHei"/>
              </a:rPr>
              <a:t>认为市</a:t>
            </a:r>
            <a:r>
              <a:rPr sz="2400" b="1" spc="40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化浪</a:t>
            </a:r>
            <a:r>
              <a:rPr sz="2400" b="1" dirty="0">
                <a:latin typeface="Microsoft JhengHei"/>
                <a:cs typeface="Microsoft JhengHei"/>
              </a:rPr>
              <a:t>潮 </a:t>
            </a:r>
            <a:r>
              <a:rPr sz="2400" b="1" spc="10" dirty="0">
                <a:latin typeface="Microsoft JhengHei"/>
                <a:cs typeface="Microsoft JhengHei"/>
              </a:rPr>
              <a:t>可以不导致权力市场化，是非常可笑</a:t>
            </a:r>
            <a:r>
              <a:rPr sz="2400" b="1" dirty="0">
                <a:latin typeface="Microsoft JhengHei"/>
                <a:cs typeface="Microsoft JhengHei"/>
              </a:rPr>
              <a:t>的。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深化派可</a:t>
            </a:r>
            <a:r>
              <a:rPr sz="2400" b="1" spc="30" dirty="0">
                <a:latin typeface="Microsoft JhengHei"/>
                <a:cs typeface="Microsoft JhengHei"/>
              </a:rPr>
              <a:t>能</a:t>
            </a:r>
            <a:r>
              <a:rPr sz="2400" b="1" spc="20" dirty="0">
                <a:latin typeface="Microsoft JhengHei"/>
                <a:cs typeface="Microsoft JhengHei"/>
              </a:rPr>
              <a:t>会说：我</a:t>
            </a:r>
            <a:r>
              <a:rPr sz="2400" b="1" spc="30" dirty="0">
                <a:latin typeface="Microsoft JhengHei"/>
                <a:cs typeface="Microsoft JhengHei"/>
              </a:rPr>
              <a:t>知</a:t>
            </a:r>
            <a:r>
              <a:rPr sz="2400" b="1" spc="20" dirty="0">
                <a:latin typeface="Microsoft JhengHei"/>
                <a:cs typeface="Microsoft JhengHei"/>
              </a:rPr>
              <a:t>道权力市</a:t>
            </a:r>
            <a:r>
              <a:rPr sz="2400" b="1" spc="30" dirty="0">
                <a:latin typeface="Microsoft JhengHei"/>
                <a:cs typeface="Microsoft JhengHei"/>
              </a:rPr>
              <a:t>场</a:t>
            </a:r>
            <a:r>
              <a:rPr sz="2400" b="1" spc="20" dirty="0">
                <a:latin typeface="Microsoft JhengHei"/>
                <a:cs typeface="Microsoft JhengHei"/>
              </a:rPr>
              <a:t>化的危</a:t>
            </a:r>
            <a:r>
              <a:rPr sz="2400" b="1" spc="70" dirty="0">
                <a:latin typeface="Microsoft JhengHei"/>
                <a:cs typeface="Microsoft JhengHei"/>
              </a:rPr>
              <a:t>险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要保证权力 </a:t>
            </a:r>
            <a:r>
              <a:rPr sz="2400" b="1" spc="55" dirty="0">
                <a:latin typeface="Microsoft JhengHei"/>
                <a:cs typeface="Microsoft JhengHei"/>
              </a:rPr>
              <a:t>不被市</a:t>
            </a:r>
            <a:r>
              <a:rPr sz="2400" b="1" spc="40" dirty="0">
                <a:latin typeface="Microsoft JhengHei"/>
                <a:cs typeface="Microsoft JhengHei"/>
              </a:rPr>
              <a:t>场</a:t>
            </a:r>
            <a:r>
              <a:rPr sz="2400" b="1" spc="65" dirty="0">
                <a:latin typeface="Microsoft JhengHei"/>
                <a:cs typeface="Microsoft JhengHei"/>
              </a:rPr>
              <a:t>化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必</a:t>
            </a:r>
            <a:r>
              <a:rPr sz="2400" b="1" spc="40" dirty="0">
                <a:latin typeface="Microsoft JhengHei"/>
                <a:cs typeface="Microsoft JhengHei"/>
              </a:rPr>
              <a:t>须</a:t>
            </a:r>
            <a:r>
              <a:rPr sz="2400" b="1" spc="55" dirty="0">
                <a:latin typeface="Microsoft JhengHei"/>
                <a:cs typeface="Microsoft JhengHei"/>
              </a:rPr>
              <a:t>推行政</a:t>
            </a:r>
            <a:r>
              <a:rPr sz="2400" b="1" spc="40" dirty="0">
                <a:latin typeface="Microsoft JhengHei"/>
                <a:cs typeface="Microsoft JhengHei"/>
              </a:rPr>
              <a:t>府</a:t>
            </a:r>
            <a:r>
              <a:rPr sz="2400" b="1" spc="55" dirty="0">
                <a:latin typeface="Microsoft JhengHei"/>
                <a:cs typeface="Microsoft JhengHei"/>
              </a:rPr>
              <a:t>改</a:t>
            </a:r>
            <a:r>
              <a:rPr sz="2400" b="1" spc="75" dirty="0">
                <a:latin typeface="Microsoft JhengHei"/>
                <a:cs typeface="Microsoft JhengHei"/>
              </a:rPr>
              <a:t>革</a:t>
            </a:r>
            <a:r>
              <a:rPr sz="2400" b="1" spc="55" dirty="0">
                <a:latin typeface="Microsoft JhengHei"/>
                <a:cs typeface="Microsoft JhengHei"/>
              </a:rPr>
              <a:t>，</a:t>
            </a:r>
            <a:r>
              <a:rPr sz="2400" b="1" spc="40" dirty="0">
                <a:latin typeface="Microsoft JhengHei"/>
                <a:cs typeface="Microsoft JhengHei"/>
              </a:rPr>
              <a:t>使</a:t>
            </a:r>
            <a:r>
              <a:rPr sz="2400" b="1" spc="55" dirty="0">
                <a:latin typeface="Microsoft JhengHei"/>
                <a:cs typeface="Microsoft JhengHei"/>
              </a:rPr>
              <a:t>权力受</a:t>
            </a:r>
            <a:r>
              <a:rPr sz="2400" b="1" spc="40" dirty="0">
                <a:latin typeface="Microsoft JhengHei"/>
                <a:cs typeface="Microsoft JhengHei"/>
              </a:rPr>
              <a:t>到</a:t>
            </a:r>
            <a:r>
              <a:rPr sz="2400" b="1" spc="55" dirty="0">
                <a:latin typeface="Microsoft JhengHei"/>
                <a:cs typeface="Microsoft JhengHei"/>
              </a:rPr>
              <a:t>制</a:t>
            </a:r>
            <a:r>
              <a:rPr sz="2400" b="1" spc="70" dirty="0">
                <a:latin typeface="Microsoft JhengHei"/>
                <a:cs typeface="Microsoft JhengHei"/>
              </a:rPr>
              <a:t>衡</a:t>
            </a:r>
            <a:r>
              <a:rPr sz="2400" b="1" spc="55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但</a:t>
            </a:r>
            <a:r>
              <a:rPr sz="2400" b="1" spc="55" dirty="0">
                <a:latin typeface="Microsoft JhengHei"/>
                <a:cs typeface="Microsoft JhengHei"/>
              </a:rPr>
              <a:t>是，</a:t>
            </a:r>
            <a:r>
              <a:rPr sz="2400" b="1" dirty="0">
                <a:latin typeface="Microsoft JhengHei"/>
                <a:cs typeface="Microsoft JhengHei"/>
              </a:rPr>
              <a:t>在 </a:t>
            </a:r>
            <a:r>
              <a:rPr sz="2400" b="1" spc="55" dirty="0">
                <a:latin typeface="Microsoft JhengHei"/>
                <a:cs typeface="Microsoft JhengHei"/>
              </a:rPr>
              <a:t>现实生</a:t>
            </a:r>
            <a:r>
              <a:rPr sz="2400" b="1" spc="45" dirty="0">
                <a:latin typeface="Microsoft JhengHei"/>
                <a:cs typeface="Microsoft JhengHei"/>
              </a:rPr>
              <a:t>活</a:t>
            </a:r>
            <a:r>
              <a:rPr sz="2400" b="1" spc="65" dirty="0">
                <a:latin typeface="Microsoft JhengHei"/>
                <a:cs typeface="Microsoft JhengHei"/>
              </a:rPr>
              <a:t>中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我</a:t>
            </a:r>
            <a:r>
              <a:rPr sz="2400" b="1" spc="45" dirty="0">
                <a:latin typeface="Microsoft JhengHei"/>
                <a:cs typeface="Microsoft JhengHei"/>
              </a:rPr>
              <a:t>们</a:t>
            </a:r>
            <a:r>
              <a:rPr sz="2400" b="1" spc="55" dirty="0">
                <a:latin typeface="Microsoft JhengHei"/>
                <a:cs typeface="Microsoft JhengHei"/>
              </a:rPr>
              <a:t>可以观</a:t>
            </a:r>
            <a:r>
              <a:rPr sz="2400" b="1" spc="45" dirty="0">
                <a:latin typeface="Microsoft JhengHei"/>
                <a:cs typeface="Microsoft JhengHei"/>
              </a:rPr>
              <a:t>察</a:t>
            </a:r>
            <a:r>
              <a:rPr sz="2400" b="1" spc="55" dirty="0">
                <a:latin typeface="Microsoft JhengHei"/>
                <a:cs typeface="Microsoft JhengHei"/>
              </a:rPr>
              <a:t>到</a:t>
            </a:r>
            <a:r>
              <a:rPr sz="2400" b="1" spc="75" dirty="0">
                <a:latin typeface="Microsoft JhengHei"/>
                <a:cs typeface="Microsoft JhengHei"/>
              </a:rPr>
              <a:t>的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是权力</a:t>
            </a:r>
            <a:r>
              <a:rPr sz="2400" b="1" spc="45" dirty="0">
                <a:latin typeface="Microsoft JhengHei"/>
                <a:cs typeface="Microsoft JhengHei"/>
              </a:rPr>
              <a:t>制</a:t>
            </a:r>
            <a:r>
              <a:rPr sz="2400" b="1" spc="75" dirty="0">
                <a:latin typeface="Microsoft JhengHei"/>
                <a:cs typeface="Microsoft JhengHei"/>
              </a:rPr>
              <a:t>衡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而</a:t>
            </a:r>
            <a:r>
              <a:rPr sz="2400" b="1" spc="45" dirty="0">
                <a:latin typeface="Microsoft JhengHei"/>
                <a:cs typeface="Microsoft JhengHei"/>
              </a:rPr>
              <a:t>是</a:t>
            </a:r>
            <a:r>
              <a:rPr sz="2400" b="1" spc="55" dirty="0">
                <a:latin typeface="Microsoft JhengHei"/>
                <a:cs typeface="Microsoft JhengHei"/>
              </a:rPr>
              <a:t>官官</a:t>
            </a:r>
            <a:r>
              <a:rPr sz="2400" b="1" dirty="0">
                <a:latin typeface="Microsoft JhengHei"/>
                <a:cs typeface="Microsoft JhengHei"/>
              </a:rPr>
              <a:t>相 </a:t>
            </a:r>
            <a:r>
              <a:rPr sz="2400" b="1" spc="10" dirty="0">
                <a:latin typeface="Microsoft JhengHei"/>
                <a:cs typeface="Microsoft JhengHei"/>
              </a:rPr>
              <a:t>护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805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四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第三次大争论中改革反思派的观点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74342"/>
            <a:ext cx="845312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indent="718820" algn="just">
              <a:lnSpc>
                <a:spcPct val="120000"/>
              </a:lnSpc>
              <a:spcBef>
                <a:spcPts val="100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两方争论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20" dirty="0">
                <a:latin typeface="Microsoft JhengHei"/>
                <a:cs typeface="Microsoft JhengHei"/>
              </a:rPr>
              <a:t>关键在</a:t>
            </a:r>
            <a:r>
              <a:rPr sz="2400" b="1" spc="45" dirty="0">
                <a:latin typeface="Microsoft JhengHei"/>
                <a:cs typeface="Microsoft JhengHei"/>
              </a:rPr>
              <a:t>于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一方认为</a:t>
            </a:r>
            <a:r>
              <a:rPr sz="2400" b="1" spc="30" dirty="0">
                <a:latin typeface="Microsoft JhengHei"/>
                <a:cs typeface="Microsoft JhengHei"/>
              </a:rPr>
              <a:t>问</a:t>
            </a:r>
            <a:r>
              <a:rPr sz="2400" b="1" spc="20" dirty="0">
                <a:latin typeface="Microsoft JhengHei"/>
                <a:cs typeface="Microsoft JhengHei"/>
              </a:rPr>
              <a:t>题是由于</a:t>
            </a:r>
            <a:r>
              <a:rPr sz="2400" b="1" spc="30" dirty="0">
                <a:latin typeface="Microsoft JhengHei"/>
                <a:cs typeface="Microsoft JhengHei"/>
              </a:rPr>
              <a:t>市</a:t>
            </a:r>
            <a:r>
              <a:rPr sz="2400" b="1" spc="20" dirty="0">
                <a:latin typeface="Microsoft JhengHei"/>
                <a:cs typeface="Microsoft JhengHei"/>
              </a:rPr>
              <a:t>场化改革</a:t>
            </a:r>
            <a:r>
              <a:rPr sz="2400" b="1" dirty="0">
                <a:latin typeface="Microsoft JhengHei"/>
                <a:cs typeface="Microsoft JhengHei"/>
              </a:rPr>
              <a:t>所 </a:t>
            </a:r>
            <a:r>
              <a:rPr sz="2400" b="1" spc="60" dirty="0">
                <a:latin typeface="Microsoft JhengHei"/>
                <a:cs typeface="Microsoft JhengHei"/>
              </a:rPr>
              <a:t>致，</a:t>
            </a:r>
            <a:r>
              <a:rPr sz="2400" b="1" spc="55" dirty="0">
                <a:latin typeface="Microsoft JhengHei"/>
                <a:cs typeface="Microsoft JhengHei"/>
              </a:rPr>
              <a:t>因</a:t>
            </a:r>
            <a:r>
              <a:rPr sz="2400" b="1" spc="45" dirty="0">
                <a:latin typeface="Microsoft JhengHei"/>
                <a:cs typeface="Microsoft JhengHei"/>
              </a:rPr>
              <a:t>此</a:t>
            </a:r>
            <a:r>
              <a:rPr sz="2400" b="1" spc="55" dirty="0">
                <a:latin typeface="Microsoft JhengHei"/>
                <a:cs typeface="Microsoft JhengHei"/>
              </a:rPr>
              <a:t>必须全</a:t>
            </a:r>
            <a:r>
              <a:rPr sz="2400" b="1" spc="45" dirty="0">
                <a:latin typeface="Microsoft JhengHei"/>
                <a:cs typeface="Microsoft JhengHei"/>
              </a:rPr>
              <a:t>面</a:t>
            </a:r>
            <a:r>
              <a:rPr sz="2400" b="1" spc="55" dirty="0">
                <a:latin typeface="Microsoft JhengHei"/>
                <a:cs typeface="Microsoft JhengHei"/>
              </a:rPr>
              <a:t>后转；</a:t>
            </a:r>
            <a:r>
              <a:rPr sz="2400" b="1" spc="45" dirty="0">
                <a:latin typeface="Microsoft JhengHei"/>
                <a:cs typeface="Microsoft JhengHei"/>
              </a:rPr>
              <a:t>而</a:t>
            </a:r>
            <a:r>
              <a:rPr sz="2400" b="1" spc="55" dirty="0">
                <a:latin typeface="Microsoft JhengHei"/>
                <a:cs typeface="Microsoft JhengHei"/>
              </a:rPr>
              <a:t>另一方</a:t>
            </a:r>
            <a:r>
              <a:rPr sz="2400" b="1" spc="45" dirty="0">
                <a:latin typeface="Microsoft JhengHei"/>
                <a:cs typeface="Microsoft JhengHei"/>
              </a:rPr>
              <a:t>认</a:t>
            </a:r>
            <a:r>
              <a:rPr sz="2400" b="1" spc="95" dirty="0">
                <a:latin typeface="Microsoft JhengHei"/>
                <a:cs typeface="Microsoft JhengHei"/>
              </a:rPr>
              <a:t>为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这</a:t>
            </a:r>
            <a:r>
              <a:rPr sz="2400" b="1" spc="45" dirty="0">
                <a:latin typeface="Microsoft JhengHei"/>
                <a:cs typeface="Microsoft JhengHei"/>
              </a:rPr>
              <a:t>是</a:t>
            </a:r>
            <a:r>
              <a:rPr sz="2400" b="1" spc="55" dirty="0">
                <a:latin typeface="Microsoft JhengHei"/>
                <a:cs typeface="Microsoft JhengHei"/>
              </a:rPr>
              <a:t>改革不</a:t>
            </a:r>
            <a:r>
              <a:rPr sz="2400" b="1" spc="45" dirty="0">
                <a:latin typeface="Microsoft JhengHei"/>
                <a:cs typeface="Microsoft JhengHei"/>
              </a:rPr>
              <a:t>彻</a:t>
            </a:r>
            <a:r>
              <a:rPr sz="2400" b="1" spc="75" dirty="0">
                <a:latin typeface="Microsoft JhengHei"/>
                <a:cs typeface="Microsoft JhengHei"/>
              </a:rPr>
              <a:t>底</a:t>
            </a:r>
            <a:r>
              <a:rPr sz="2400" b="1" spc="60" dirty="0">
                <a:latin typeface="Microsoft JhengHei"/>
                <a:cs typeface="Microsoft JhengHei"/>
              </a:rPr>
              <a:t>、</a:t>
            </a:r>
            <a:r>
              <a:rPr sz="2400" b="1" dirty="0">
                <a:latin typeface="Microsoft JhengHei"/>
                <a:cs typeface="Microsoft JhengHei"/>
              </a:rPr>
              <a:t>不 </a:t>
            </a:r>
            <a:r>
              <a:rPr sz="2400" b="1" spc="5" dirty="0">
                <a:latin typeface="Microsoft JhengHei"/>
                <a:cs typeface="Microsoft JhengHei"/>
              </a:rPr>
              <a:t>配套所致，</a:t>
            </a:r>
            <a:r>
              <a:rPr sz="2400" b="1" spc="10" dirty="0">
                <a:latin typeface="Microsoft JhengHei"/>
                <a:cs typeface="Microsoft JhengHei"/>
              </a:rPr>
              <a:t>因此必须加速推进改</a:t>
            </a:r>
            <a:r>
              <a:rPr sz="2400" b="1" spc="-10" dirty="0">
                <a:latin typeface="Microsoft JhengHei"/>
                <a:cs typeface="Microsoft JhengHei"/>
              </a:rPr>
              <a:t>革</a:t>
            </a:r>
            <a:r>
              <a:rPr sz="2400" b="1" spc="5" dirty="0">
                <a:latin typeface="Microsoft JhengHei"/>
                <a:cs typeface="Microsoft JhengHei"/>
              </a:rPr>
              <a:t>，方向不能动</a:t>
            </a:r>
            <a:r>
              <a:rPr sz="2400" b="1" spc="10" dirty="0">
                <a:latin typeface="Microsoft JhengHei"/>
                <a:cs typeface="Microsoft JhengHei"/>
              </a:rPr>
              <a:t>摇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争论的实</a:t>
            </a:r>
            <a:r>
              <a:rPr sz="2400" b="1" spc="30" dirty="0">
                <a:latin typeface="Microsoft JhengHei"/>
                <a:cs typeface="Microsoft JhengHei"/>
              </a:rPr>
              <a:t>质</a:t>
            </a:r>
            <a:r>
              <a:rPr sz="2400" b="1" spc="35" dirty="0">
                <a:latin typeface="Microsoft JhengHei"/>
                <a:cs typeface="Microsoft JhengHei"/>
              </a:rPr>
              <a:t>是</a:t>
            </a:r>
            <a:r>
              <a:rPr sz="2400" b="1" spc="20" dirty="0">
                <a:latin typeface="Microsoft JhengHei"/>
                <a:cs typeface="Microsoft JhengHei"/>
              </a:rPr>
              <a:t>“利益</a:t>
            </a:r>
            <a:r>
              <a:rPr sz="2400" b="1" spc="30" dirty="0">
                <a:latin typeface="Microsoft JhengHei"/>
                <a:cs typeface="Microsoft JhengHei"/>
              </a:rPr>
              <a:t>之争</a:t>
            </a:r>
            <a:r>
              <a:rPr sz="2400" b="1" spc="20" dirty="0">
                <a:latin typeface="Microsoft JhengHei"/>
                <a:cs typeface="Microsoft JhengHei"/>
              </a:rPr>
              <a:t>”，特</a:t>
            </a:r>
            <a:r>
              <a:rPr sz="2400" b="1" spc="30" dirty="0">
                <a:latin typeface="Microsoft JhengHei"/>
                <a:cs typeface="Microsoft JhengHei"/>
              </a:rPr>
              <a:t>别</a:t>
            </a:r>
            <a:r>
              <a:rPr sz="2400" b="1" spc="20" dirty="0">
                <a:latin typeface="Microsoft JhengHei"/>
                <a:cs typeface="Microsoft JhengHei"/>
              </a:rPr>
              <a:t>是牵涉到</a:t>
            </a:r>
            <a:r>
              <a:rPr sz="2400" b="1" spc="30" dirty="0">
                <a:latin typeface="Microsoft JhengHei"/>
                <a:cs typeface="Microsoft JhengHei"/>
              </a:rPr>
              <a:t>广</a:t>
            </a:r>
            <a:r>
              <a:rPr sz="2400" b="1" spc="20" dirty="0">
                <a:latin typeface="Microsoft JhengHei"/>
                <a:cs typeface="Microsoft JhengHei"/>
              </a:rPr>
              <a:t>大弱势群</a:t>
            </a:r>
            <a:r>
              <a:rPr sz="2400" b="1" dirty="0">
                <a:latin typeface="Microsoft JhengHei"/>
                <a:cs typeface="Microsoft JhengHei"/>
              </a:rPr>
              <a:t>体 </a:t>
            </a:r>
            <a:r>
              <a:rPr sz="2400" b="1" spc="55" dirty="0">
                <a:latin typeface="Microsoft JhengHei"/>
                <a:cs typeface="Microsoft JhengHei"/>
              </a:rPr>
              <a:t>的利益</a:t>
            </a:r>
            <a:r>
              <a:rPr sz="2400" b="1" spc="45" dirty="0">
                <a:latin typeface="Microsoft JhengHei"/>
                <a:cs typeface="Microsoft JhengHei"/>
              </a:rPr>
              <a:t>在</a:t>
            </a:r>
            <a:r>
              <a:rPr sz="2400" b="1" spc="55" dirty="0">
                <a:latin typeface="Microsoft JhengHei"/>
                <a:cs typeface="Microsoft JhengHei"/>
              </a:rPr>
              <a:t>里</a:t>
            </a:r>
            <a:r>
              <a:rPr sz="2400" b="1" spc="70" dirty="0">
                <a:latin typeface="Microsoft JhengHei"/>
                <a:cs typeface="Microsoft JhengHei"/>
              </a:rPr>
              <a:t>面</a:t>
            </a:r>
            <a:r>
              <a:rPr sz="2400" b="1" spc="60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改</a:t>
            </a:r>
            <a:r>
              <a:rPr sz="2400" b="1" spc="55" dirty="0">
                <a:latin typeface="Microsoft JhengHei"/>
                <a:cs typeface="Microsoft JhengHei"/>
              </a:rPr>
              <a:t>革派在</a:t>
            </a:r>
            <a:r>
              <a:rPr sz="2400" b="1" spc="45" dirty="0">
                <a:latin typeface="Microsoft JhengHei"/>
                <a:cs typeface="Microsoft JhengHei"/>
              </a:rPr>
              <a:t>争</a:t>
            </a:r>
            <a:r>
              <a:rPr sz="2400" b="1" spc="55" dirty="0">
                <a:latin typeface="Microsoft JhengHei"/>
                <a:cs typeface="Microsoft JhengHei"/>
              </a:rPr>
              <a:t>论中暴</a:t>
            </a:r>
            <a:r>
              <a:rPr sz="2400" b="1" spc="45" dirty="0">
                <a:latin typeface="Microsoft JhengHei"/>
                <a:cs typeface="Microsoft JhengHei"/>
              </a:rPr>
              <a:t>露</a:t>
            </a:r>
            <a:r>
              <a:rPr sz="2400" b="1" spc="55" dirty="0">
                <a:latin typeface="Microsoft JhengHei"/>
                <a:cs typeface="Microsoft JhengHei"/>
              </a:rPr>
              <a:t>的问题</a:t>
            </a:r>
            <a:r>
              <a:rPr sz="2400" b="1" spc="80" dirty="0">
                <a:latin typeface="Microsoft JhengHei"/>
                <a:cs typeface="Microsoft JhengHei"/>
              </a:rPr>
              <a:t>是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没有</a:t>
            </a:r>
            <a:r>
              <a:rPr sz="2400" b="1" spc="45" dirty="0">
                <a:latin typeface="Microsoft JhengHei"/>
                <a:cs typeface="Microsoft JhengHei"/>
              </a:rPr>
              <a:t>过</a:t>
            </a:r>
            <a:r>
              <a:rPr sz="2400" b="1" spc="55" dirty="0">
                <a:latin typeface="Microsoft JhengHei"/>
                <a:cs typeface="Microsoft JhengHei"/>
              </a:rPr>
              <a:t>早地</a:t>
            </a:r>
            <a:r>
              <a:rPr sz="2400" b="1" dirty="0">
                <a:latin typeface="Microsoft JhengHei"/>
                <a:cs typeface="Microsoft JhengHei"/>
              </a:rPr>
              <a:t>举 </a:t>
            </a:r>
            <a:r>
              <a:rPr sz="2400" b="1" spc="55" dirty="0">
                <a:latin typeface="Microsoft JhengHei"/>
                <a:cs typeface="Microsoft JhengHei"/>
              </a:rPr>
              <a:t>起社会</a:t>
            </a:r>
            <a:r>
              <a:rPr sz="2400" b="1" spc="40" dirty="0">
                <a:latin typeface="Microsoft JhengHei"/>
                <a:cs typeface="Microsoft JhengHei"/>
              </a:rPr>
              <a:t>公</a:t>
            </a:r>
            <a:r>
              <a:rPr sz="2400" b="1" spc="55" dirty="0">
                <a:latin typeface="Microsoft JhengHei"/>
                <a:cs typeface="Microsoft JhengHei"/>
              </a:rPr>
              <a:t>正的旗</a:t>
            </a:r>
            <a:r>
              <a:rPr sz="2400" b="1" spc="60" dirty="0">
                <a:latin typeface="Microsoft JhengHei"/>
                <a:cs typeface="Microsoft JhengHei"/>
              </a:rPr>
              <a:t>帜</a:t>
            </a:r>
            <a:r>
              <a:rPr sz="2400" b="1" spc="55" dirty="0">
                <a:latin typeface="Microsoft JhengHei"/>
                <a:cs typeface="Microsoft JhengHei"/>
              </a:rPr>
              <a:t>，反而</a:t>
            </a:r>
            <a:r>
              <a:rPr sz="2400" b="1" spc="40" dirty="0">
                <a:latin typeface="Microsoft JhengHei"/>
                <a:cs typeface="Microsoft JhengHei"/>
              </a:rPr>
              <a:t>背</a:t>
            </a:r>
            <a:r>
              <a:rPr sz="2400" b="1" spc="55" dirty="0">
                <a:latin typeface="Microsoft JhengHei"/>
                <a:cs typeface="Microsoft JhengHei"/>
              </a:rPr>
              <a:t>起了改</a:t>
            </a:r>
            <a:r>
              <a:rPr sz="2400" b="1" spc="40" dirty="0">
                <a:latin typeface="Microsoft JhengHei"/>
                <a:cs typeface="Microsoft JhengHei"/>
              </a:rPr>
              <a:t>革</a:t>
            </a:r>
            <a:r>
              <a:rPr sz="2400" b="1" spc="55" dirty="0">
                <a:latin typeface="Microsoft JhengHei"/>
                <a:cs typeface="Microsoft JhengHei"/>
              </a:rPr>
              <a:t>负面影</a:t>
            </a:r>
            <a:r>
              <a:rPr sz="2400" b="1" spc="40" dirty="0">
                <a:latin typeface="Microsoft JhengHei"/>
                <a:cs typeface="Microsoft JhengHei"/>
              </a:rPr>
              <a:t>响</a:t>
            </a:r>
            <a:r>
              <a:rPr sz="2400" b="1" spc="55" dirty="0">
                <a:latin typeface="Microsoft JhengHei"/>
                <a:cs typeface="Microsoft JhengHei"/>
              </a:rPr>
              <a:t>的黑</a:t>
            </a:r>
            <a:r>
              <a:rPr sz="2400" b="1" spc="90" dirty="0">
                <a:latin typeface="Microsoft JhengHei"/>
                <a:cs typeface="Microsoft JhengHei"/>
              </a:rPr>
              <a:t>锅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吞吞吐 </a:t>
            </a:r>
            <a:r>
              <a:rPr sz="2400" b="1" spc="10" dirty="0">
                <a:latin typeface="Microsoft JhengHei"/>
                <a:cs typeface="Microsoft JhengHei"/>
              </a:rPr>
              <a:t>吐，失去和公众对话的大好机</a:t>
            </a:r>
            <a:r>
              <a:rPr sz="2400" b="1" spc="15" dirty="0">
                <a:latin typeface="Microsoft JhengHei"/>
                <a:cs typeface="Microsoft JhengHei"/>
              </a:rPr>
              <a:t>会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67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五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第三次大争论中争论的焦点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549" y="822705"/>
            <a:ext cx="4304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15" dirty="0">
                <a:latin typeface="SimSun"/>
                <a:cs typeface="SimSun"/>
              </a:rPr>
              <a:t>二、供给</a:t>
            </a:r>
            <a:r>
              <a:rPr sz="4800" b="1" i="1" spc="-5" dirty="0">
                <a:latin typeface="SimSun"/>
                <a:cs typeface="SimSun"/>
              </a:rPr>
              <a:t>侧</a:t>
            </a:r>
            <a:r>
              <a:rPr sz="4800" b="1" i="1" spc="10" dirty="0">
                <a:latin typeface="SimSun"/>
                <a:cs typeface="SimSun"/>
              </a:rPr>
              <a:t>改</a:t>
            </a:r>
            <a:r>
              <a:rPr sz="4800" b="1" i="1" spc="-20" dirty="0">
                <a:latin typeface="SimSun"/>
                <a:cs typeface="SimSun"/>
              </a:rPr>
              <a:t>革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2057400"/>
            <a:ext cx="5532120" cy="15456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10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为何要进行供给侧改革 </a:t>
            </a:r>
            <a:r>
              <a:rPr sz="3600" b="1" i="1" spc="-5" dirty="0">
                <a:latin typeface="SimSun"/>
                <a:cs typeface="SimSun"/>
              </a:rPr>
              <a:t> 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如何进行供给侧改革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736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为何要进行供给侧结构性改革？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625" y="1902674"/>
            <a:ext cx="778002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9455">
              <a:lnSpc>
                <a:spcPct val="110000"/>
              </a:lnSpc>
              <a:spcBef>
                <a:spcPts val="95"/>
              </a:spcBef>
            </a:pPr>
            <a:r>
              <a:rPr sz="2400" b="1" spc="125" dirty="0">
                <a:latin typeface="Microsoft JhengHei"/>
                <a:cs typeface="Microsoft JhengHei"/>
              </a:rPr>
              <a:t>十九大</a:t>
            </a:r>
            <a:r>
              <a:rPr sz="2400" b="1" spc="114" dirty="0">
                <a:latin typeface="Microsoft JhengHei"/>
                <a:cs typeface="Microsoft JhengHei"/>
              </a:rPr>
              <a:t>报</a:t>
            </a:r>
            <a:r>
              <a:rPr sz="2400" b="1" spc="125" dirty="0">
                <a:latin typeface="Microsoft JhengHei"/>
                <a:cs typeface="Microsoft JhengHei"/>
              </a:rPr>
              <a:t>告：深</a:t>
            </a:r>
            <a:r>
              <a:rPr sz="2400" b="1" spc="114" dirty="0">
                <a:latin typeface="Microsoft JhengHei"/>
                <a:cs typeface="Microsoft JhengHei"/>
              </a:rPr>
              <a:t>化</a:t>
            </a:r>
            <a:r>
              <a:rPr sz="2400" b="1" spc="125" dirty="0">
                <a:latin typeface="Microsoft JhengHei"/>
                <a:cs typeface="Microsoft JhengHei"/>
              </a:rPr>
              <a:t>供给侧</a:t>
            </a:r>
            <a:r>
              <a:rPr sz="2400" b="1" spc="114" dirty="0">
                <a:latin typeface="Microsoft JhengHei"/>
                <a:cs typeface="Microsoft JhengHei"/>
              </a:rPr>
              <a:t>结</a:t>
            </a:r>
            <a:r>
              <a:rPr sz="2400" b="1" spc="125" dirty="0">
                <a:latin typeface="Microsoft JhengHei"/>
                <a:cs typeface="Microsoft JhengHei"/>
              </a:rPr>
              <a:t>构性改</a:t>
            </a:r>
            <a:r>
              <a:rPr sz="2400" b="1" spc="160" dirty="0">
                <a:latin typeface="Microsoft JhengHei"/>
                <a:cs typeface="Microsoft JhengHei"/>
              </a:rPr>
              <a:t>革</a:t>
            </a:r>
            <a:r>
              <a:rPr sz="2400" b="1" spc="130" dirty="0">
                <a:latin typeface="Microsoft JhengHei"/>
                <a:cs typeface="Microsoft JhengHei"/>
              </a:rPr>
              <a:t>。</a:t>
            </a:r>
            <a:r>
              <a:rPr sz="2400" b="1" spc="125" dirty="0">
                <a:latin typeface="Microsoft JhengHei"/>
                <a:cs typeface="Microsoft JhengHei"/>
              </a:rPr>
              <a:t>建设</a:t>
            </a:r>
            <a:r>
              <a:rPr sz="2400" b="1" spc="114" dirty="0">
                <a:latin typeface="Microsoft JhengHei"/>
                <a:cs typeface="Microsoft JhengHei"/>
              </a:rPr>
              <a:t>现</a:t>
            </a:r>
            <a:r>
              <a:rPr sz="2400" b="1" dirty="0">
                <a:latin typeface="Microsoft JhengHei"/>
                <a:cs typeface="Microsoft JhengHei"/>
              </a:rPr>
              <a:t>代 </a:t>
            </a:r>
            <a:r>
              <a:rPr sz="2400" b="1" spc="40" dirty="0">
                <a:latin typeface="Microsoft JhengHei"/>
                <a:cs typeface="Microsoft JhengHei"/>
              </a:rPr>
              <a:t>化经济</a:t>
            </a:r>
            <a:r>
              <a:rPr sz="2400" b="1" spc="30" dirty="0">
                <a:latin typeface="Microsoft JhengHei"/>
                <a:cs typeface="Microsoft JhengHei"/>
              </a:rPr>
              <a:t>体</a:t>
            </a:r>
            <a:r>
              <a:rPr sz="2400" b="1" spc="45" dirty="0">
                <a:latin typeface="Microsoft JhengHei"/>
                <a:cs typeface="Microsoft JhengHei"/>
              </a:rPr>
              <a:t>系，必须</a:t>
            </a:r>
            <a:r>
              <a:rPr sz="2400" b="1" spc="30" dirty="0">
                <a:latin typeface="Microsoft JhengHei"/>
                <a:cs typeface="Microsoft JhengHei"/>
              </a:rPr>
              <a:t>把发</a:t>
            </a:r>
            <a:r>
              <a:rPr sz="2400" b="1" spc="40" dirty="0">
                <a:latin typeface="Microsoft JhengHei"/>
                <a:cs typeface="Microsoft JhengHei"/>
              </a:rPr>
              <a:t>展经济</a:t>
            </a:r>
            <a:r>
              <a:rPr sz="2400" b="1" spc="30" dirty="0">
                <a:latin typeface="Microsoft JhengHei"/>
                <a:cs typeface="Microsoft JhengHei"/>
              </a:rPr>
              <a:t>的着</a:t>
            </a:r>
            <a:r>
              <a:rPr sz="2400" b="1" spc="40" dirty="0">
                <a:latin typeface="Microsoft JhengHei"/>
                <a:cs typeface="Microsoft JhengHei"/>
              </a:rPr>
              <a:t>力点</a:t>
            </a:r>
            <a:r>
              <a:rPr sz="2400" b="1" spc="30" dirty="0">
                <a:latin typeface="Microsoft JhengHei"/>
                <a:cs typeface="Microsoft JhengHei"/>
              </a:rPr>
              <a:t>放</a:t>
            </a:r>
            <a:r>
              <a:rPr sz="2400" b="1" spc="40" dirty="0">
                <a:latin typeface="Microsoft JhengHei"/>
                <a:cs typeface="Microsoft JhengHei"/>
              </a:rPr>
              <a:t>在</a:t>
            </a:r>
            <a:r>
              <a:rPr sz="2400" b="1" spc="30" dirty="0">
                <a:latin typeface="Microsoft JhengHei"/>
                <a:cs typeface="Microsoft JhengHei"/>
              </a:rPr>
              <a:t>实</a:t>
            </a:r>
            <a:r>
              <a:rPr sz="2400" b="1" spc="40" dirty="0">
                <a:latin typeface="Microsoft JhengHei"/>
                <a:cs typeface="Microsoft JhengHei"/>
              </a:rPr>
              <a:t>体经</a:t>
            </a:r>
            <a:r>
              <a:rPr sz="2400" b="1" spc="30" dirty="0">
                <a:latin typeface="Microsoft JhengHei"/>
                <a:cs typeface="Microsoft JhengHei"/>
              </a:rPr>
              <a:t>济</a:t>
            </a:r>
            <a:r>
              <a:rPr sz="2400" b="1" spc="85" dirty="0">
                <a:latin typeface="Microsoft JhengHei"/>
                <a:cs typeface="Microsoft JhengHei"/>
              </a:rPr>
              <a:t>上</a:t>
            </a:r>
            <a:r>
              <a:rPr sz="2400" b="1" dirty="0">
                <a:latin typeface="Microsoft JhengHei"/>
                <a:cs typeface="Microsoft JhengHei"/>
              </a:rPr>
              <a:t>，  </a:t>
            </a:r>
            <a:r>
              <a:rPr sz="2400" b="1" spc="45" dirty="0">
                <a:latin typeface="Microsoft JhengHei"/>
                <a:cs typeface="Microsoft JhengHei"/>
              </a:rPr>
              <a:t>把提高供</a:t>
            </a:r>
            <a:r>
              <a:rPr sz="2400" b="1" spc="30" dirty="0">
                <a:latin typeface="Microsoft JhengHei"/>
                <a:cs typeface="Microsoft JhengHei"/>
              </a:rPr>
              <a:t>给</a:t>
            </a:r>
            <a:r>
              <a:rPr sz="2400" b="1" spc="45" dirty="0">
                <a:latin typeface="Microsoft JhengHei"/>
                <a:cs typeface="Microsoft JhengHei"/>
              </a:rPr>
              <a:t>体系质量</a:t>
            </a:r>
            <a:r>
              <a:rPr sz="2400" b="1" spc="30" dirty="0">
                <a:latin typeface="Microsoft JhengHei"/>
                <a:cs typeface="Microsoft JhengHei"/>
              </a:rPr>
              <a:t>作</a:t>
            </a:r>
            <a:r>
              <a:rPr sz="2400" b="1" spc="45" dirty="0">
                <a:latin typeface="Microsoft JhengHei"/>
                <a:cs typeface="Microsoft JhengHei"/>
              </a:rPr>
              <a:t>为主攻方</a:t>
            </a:r>
            <a:r>
              <a:rPr sz="2400" b="1" spc="75" dirty="0">
                <a:latin typeface="Microsoft JhengHei"/>
                <a:cs typeface="Microsoft JhengHei"/>
              </a:rPr>
              <a:t>向</a:t>
            </a:r>
            <a:r>
              <a:rPr sz="2400" b="1" spc="45" dirty="0">
                <a:latin typeface="Microsoft JhengHei"/>
                <a:cs typeface="Microsoft JhengHei"/>
              </a:rPr>
              <a:t>，显著增</a:t>
            </a:r>
            <a:r>
              <a:rPr sz="2400" b="1" spc="30" dirty="0">
                <a:latin typeface="Microsoft JhengHei"/>
                <a:cs typeface="Microsoft JhengHei"/>
              </a:rPr>
              <a:t>强</a:t>
            </a:r>
            <a:r>
              <a:rPr sz="2400" b="1" spc="45" dirty="0">
                <a:latin typeface="Microsoft JhengHei"/>
                <a:cs typeface="Microsoft JhengHei"/>
              </a:rPr>
              <a:t>我国经</a:t>
            </a:r>
            <a:r>
              <a:rPr sz="2400" b="1" dirty="0">
                <a:latin typeface="Microsoft JhengHei"/>
                <a:cs typeface="Microsoft JhengHei"/>
              </a:rPr>
              <a:t>济 </a:t>
            </a:r>
            <a:r>
              <a:rPr sz="2400" b="1" spc="10" dirty="0">
                <a:latin typeface="Microsoft JhengHei"/>
                <a:cs typeface="Microsoft JhengHei"/>
              </a:rPr>
              <a:t>质量优势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736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solidFill>
                  <a:schemeClr val="tx1"/>
                </a:solidFill>
                <a:latin typeface="SimSun"/>
                <a:cs typeface="SimSun"/>
              </a:rPr>
              <a:t>(</a:t>
            </a:r>
            <a:r>
              <a:rPr sz="3600" spc="-5" dirty="0">
                <a:solidFill>
                  <a:schemeClr val="tx1"/>
                </a:solidFill>
              </a:rPr>
              <a:t>一</a:t>
            </a:r>
            <a:r>
              <a:rPr sz="3600" i="0" spc="-5" dirty="0">
                <a:solidFill>
                  <a:schemeClr val="tx1"/>
                </a:solidFill>
                <a:latin typeface="SimSun"/>
                <a:cs typeface="SimSun"/>
              </a:rPr>
              <a:t>)</a:t>
            </a:r>
            <a:r>
              <a:rPr sz="3600" spc="-5" dirty="0">
                <a:solidFill>
                  <a:schemeClr val="tx1"/>
                </a:solidFill>
              </a:rPr>
              <a:t>为何要进行供给侧结构性改革？</a:t>
            </a:r>
            <a:endParaRPr sz="3600">
              <a:solidFill>
                <a:schemeClr val="tx1"/>
              </a:solidFill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" y="1752600"/>
            <a:ext cx="761238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822705"/>
            <a:ext cx="6752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一、关于</a:t>
            </a:r>
            <a:r>
              <a:rPr sz="4800" spc="-5" dirty="0"/>
              <a:t>改</a:t>
            </a:r>
            <a:r>
              <a:rPr sz="4800" spc="10" dirty="0"/>
              <a:t>革</a:t>
            </a:r>
            <a:r>
              <a:rPr sz="4800" spc="-5" dirty="0"/>
              <a:t>开放的道</a:t>
            </a:r>
            <a:r>
              <a:rPr sz="4800" spc="-20" dirty="0"/>
              <a:t>路</a:t>
            </a:r>
            <a:endParaRPr sz="4800"/>
          </a:p>
        </p:txBody>
      </p:sp>
      <p:sp>
        <p:nvSpPr>
          <p:cNvPr id="29" name="object 29"/>
          <p:cNvSpPr txBox="1"/>
          <p:nvPr/>
        </p:nvSpPr>
        <p:spPr>
          <a:xfrm>
            <a:off x="543877" y="1752600"/>
            <a:ext cx="8056245" cy="414147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为什么要改革开放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u="heavy" spc="-2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关于改革开放的第三次争论</a:t>
            </a:r>
            <a:endParaRPr sz="3600">
              <a:latin typeface="SimSun"/>
              <a:cs typeface="SimSun"/>
            </a:endParaRPr>
          </a:p>
          <a:p>
            <a:pPr marL="12700" marR="5080" algn="just">
              <a:lnSpc>
                <a:spcPts val="6480"/>
              </a:lnSpc>
              <a:spcBef>
                <a:spcPts val="580"/>
              </a:spcBef>
            </a:pP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u="heavy" spc="-4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600" b="1" i="1" u="heavy" spc="-10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第三次大争论中改革深化派的观点 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四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u="heavy" spc="-8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第三次大争论中改革反思派的观点 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五</a:t>
            </a:r>
            <a:r>
              <a:rPr sz="3600" b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u="heavy" spc="-1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第三次大争论争论的焦点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736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为何要进行供给侧结构性改革？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780" y="2052066"/>
            <a:ext cx="394779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为何要进行供给侧改</a:t>
            </a:r>
            <a:r>
              <a:rPr sz="2800" b="1" i="1" dirty="0">
                <a:latin typeface="SimSun"/>
                <a:cs typeface="SimSun"/>
              </a:rPr>
              <a:t>革</a:t>
            </a:r>
            <a:r>
              <a:rPr sz="2800" b="1" i="1" spc="-15" dirty="0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730250" marR="356870">
              <a:lnSpc>
                <a:spcPct val="140000"/>
              </a:lnSpc>
              <a:spcBef>
                <a:spcPts val="5"/>
              </a:spcBef>
            </a:pPr>
            <a:r>
              <a:rPr sz="2800" b="1" i="1" spc="-5" dirty="0">
                <a:latin typeface="SimSun"/>
                <a:cs typeface="SimSun"/>
              </a:rPr>
              <a:t>表象：需求不</a:t>
            </a:r>
            <a:r>
              <a:rPr sz="2800" b="1" i="1" spc="-15" dirty="0">
                <a:latin typeface="SimSun"/>
                <a:cs typeface="SimSun"/>
              </a:rPr>
              <a:t>足。 </a:t>
            </a:r>
            <a:r>
              <a:rPr sz="2800" b="1" i="1" spc="-5" dirty="0">
                <a:latin typeface="SimSun"/>
                <a:cs typeface="SimSun"/>
              </a:rPr>
              <a:t>实质：供需错</a:t>
            </a:r>
            <a:r>
              <a:rPr sz="2800" b="1" i="1" spc="-15" dirty="0">
                <a:latin typeface="SimSun"/>
                <a:cs typeface="SimSun"/>
              </a:rPr>
              <a:t>配。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736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为何要进行供给侧结构性改革？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52" y="1966112"/>
            <a:ext cx="844867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 algn="just">
              <a:lnSpc>
                <a:spcPct val="120000"/>
              </a:lnSpc>
              <a:spcBef>
                <a:spcPts val="100"/>
              </a:spcBef>
            </a:pPr>
            <a:r>
              <a:rPr sz="2800" b="1" i="1" spc="80" dirty="0">
                <a:latin typeface="SimSun"/>
                <a:cs typeface="SimSun"/>
              </a:rPr>
              <a:t>美国英国曾在</a:t>
            </a:r>
            <a:r>
              <a:rPr sz="2800" b="1" spc="-10" dirty="0">
                <a:latin typeface="SimSun"/>
                <a:cs typeface="SimSun"/>
              </a:rPr>
              <a:t>20</a:t>
            </a:r>
            <a:r>
              <a:rPr sz="2800" b="1" spc="55" dirty="0">
                <a:latin typeface="SimSun"/>
                <a:cs typeface="SimSun"/>
              </a:rPr>
              <a:t> </a:t>
            </a:r>
            <a:r>
              <a:rPr sz="2800" b="1" i="1" spc="80" dirty="0">
                <a:latin typeface="SimSun"/>
                <a:cs typeface="SimSun"/>
              </a:rPr>
              <a:t>世纪</a:t>
            </a:r>
            <a:r>
              <a:rPr sz="2800" b="1" spc="-10" dirty="0">
                <a:latin typeface="SimSun"/>
                <a:cs typeface="SimSun"/>
              </a:rPr>
              <a:t>70</a:t>
            </a:r>
            <a:r>
              <a:rPr sz="2800" b="1" spc="60" dirty="0">
                <a:latin typeface="SimSun"/>
                <a:cs typeface="SimSun"/>
              </a:rPr>
              <a:t> </a:t>
            </a:r>
            <a:r>
              <a:rPr sz="2800" b="1" i="1" spc="80" dirty="0">
                <a:latin typeface="SimSun"/>
                <a:cs typeface="SimSun"/>
              </a:rPr>
              <a:t>、</a:t>
            </a:r>
            <a:r>
              <a:rPr sz="2800" b="1" spc="45" dirty="0">
                <a:latin typeface="SimSun"/>
                <a:cs typeface="SimSun"/>
              </a:rPr>
              <a:t>80</a:t>
            </a:r>
            <a:r>
              <a:rPr sz="2800" b="1" i="1" spc="75" dirty="0">
                <a:latin typeface="SimSun"/>
                <a:cs typeface="SimSun"/>
              </a:rPr>
              <a:t>年</a:t>
            </a:r>
            <a:r>
              <a:rPr sz="2800" b="1" i="1" spc="65" dirty="0">
                <a:latin typeface="SimSun"/>
                <a:cs typeface="SimSun"/>
              </a:rPr>
              <a:t>代</a:t>
            </a:r>
            <a:r>
              <a:rPr sz="2800" b="1" i="1" spc="75" dirty="0">
                <a:latin typeface="SimSun"/>
                <a:cs typeface="SimSun"/>
              </a:rPr>
              <a:t>陷入滞</a:t>
            </a:r>
            <a:r>
              <a:rPr sz="2800" b="1" i="1" spc="100" dirty="0">
                <a:latin typeface="SimSun"/>
                <a:cs typeface="SimSun"/>
              </a:rPr>
              <a:t>胀</a:t>
            </a:r>
            <a:r>
              <a:rPr sz="2800" b="1" i="1" spc="80" dirty="0">
                <a:latin typeface="SimSun"/>
                <a:cs typeface="SimSun"/>
              </a:rPr>
              <a:t>。</a:t>
            </a:r>
            <a:r>
              <a:rPr sz="2800" b="1" i="1" spc="-15" dirty="0">
                <a:latin typeface="SimSun"/>
                <a:cs typeface="SimSun"/>
              </a:rPr>
              <a:t>供 </a:t>
            </a:r>
            <a:r>
              <a:rPr sz="2800" b="1" i="1" spc="5" dirty="0">
                <a:latin typeface="SimSun"/>
                <a:cs typeface="SimSun"/>
              </a:rPr>
              <a:t>给派的“</a:t>
            </a:r>
            <a:r>
              <a:rPr sz="2800" b="1" i="1" spc="10" dirty="0">
                <a:latin typeface="SimSun"/>
                <a:cs typeface="SimSun"/>
              </a:rPr>
              <a:t>里根经济</a:t>
            </a:r>
            <a:r>
              <a:rPr sz="2800" b="1" i="1" dirty="0">
                <a:latin typeface="SimSun"/>
                <a:cs typeface="SimSun"/>
              </a:rPr>
              <a:t>学</a:t>
            </a:r>
            <a:r>
              <a:rPr sz="2800" b="1" i="1" spc="10" dirty="0">
                <a:latin typeface="SimSun"/>
                <a:cs typeface="SimSun"/>
              </a:rPr>
              <a:t>”</a:t>
            </a:r>
            <a:r>
              <a:rPr sz="2800" b="1" i="1" spc="5" dirty="0">
                <a:latin typeface="SimSun"/>
                <a:cs typeface="SimSun"/>
              </a:rPr>
              <a:t>（</a:t>
            </a:r>
            <a:r>
              <a:rPr sz="2800" b="1" spc="-5" dirty="0">
                <a:latin typeface="SimSun"/>
                <a:cs typeface="SimSun"/>
              </a:rPr>
              <a:t>R</a:t>
            </a:r>
            <a:r>
              <a:rPr sz="2800" b="1" spc="-15" dirty="0">
                <a:latin typeface="SimSun"/>
                <a:cs typeface="SimSun"/>
              </a:rPr>
              <a:t>e</a:t>
            </a:r>
            <a:r>
              <a:rPr sz="2800" b="1" spc="5" dirty="0">
                <a:latin typeface="SimSun"/>
                <a:cs typeface="SimSun"/>
              </a:rPr>
              <a:t>a</a:t>
            </a:r>
            <a:r>
              <a:rPr sz="2800" b="1" spc="-5" dirty="0">
                <a:latin typeface="SimSun"/>
                <a:cs typeface="SimSun"/>
              </a:rPr>
              <a:t>gan</a:t>
            </a:r>
            <a:r>
              <a:rPr sz="2800" b="1" spc="-15" dirty="0">
                <a:latin typeface="SimSun"/>
                <a:cs typeface="SimSun"/>
              </a:rPr>
              <a:t>o</a:t>
            </a:r>
            <a:r>
              <a:rPr sz="2800" b="1" spc="5" dirty="0">
                <a:latin typeface="SimSun"/>
                <a:cs typeface="SimSun"/>
              </a:rPr>
              <a:t>m</a:t>
            </a:r>
            <a:r>
              <a:rPr sz="2800" b="1" spc="-5" dirty="0">
                <a:latin typeface="SimSun"/>
                <a:cs typeface="SimSun"/>
              </a:rPr>
              <a:t>i</a:t>
            </a:r>
            <a:r>
              <a:rPr sz="2800" b="1" spc="-15" dirty="0">
                <a:latin typeface="SimSun"/>
                <a:cs typeface="SimSun"/>
              </a:rPr>
              <a:t>c</a:t>
            </a:r>
            <a:r>
              <a:rPr sz="2800" b="1" spc="45" dirty="0">
                <a:latin typeface="SimSun"/>
                <a:cs typeface="SimSun"/>
              </a:rPr>
              <a:t>s</a:t>
            </a:r>
            <a:r>
              <a:rPr sz="2800" b="1" i="1" spc="5" dirty="0">
                <a:latin typeface="SimSun"/>
                <a:cs typeface="SimSun"/>
              </a:rPr>
              <a:t>）和</a:t>
            </a:r>
            <a:r>
              <a:rPr sz="2800" b="1" i="1" spc="-5" dirty="0">
                <a:latin typeface="SimSun"/>
                <a:cs typeface="SimSun"/>
              </a:rPr>
              <a:t>“</a:t>
            </a:r>
            <a:r>
              <a:rPr sz="2800" b="1" i="1" spc="10" dirty="0">
                <a:latin typeface="SimSun"/>
                <a:cs typeface="SimSun"/>
              </a:rPr>
              <a:t>撒切尔主 </a:t>
            </a:r>
            <a:r>
              <a:rPr sz="2800" b="1" i="1" spc="5" dirty="0">
                <a:latin typeface="SimSun"/>
                <a:cs typeface="SimSun"/>
              </a:rPr>
              <a:t>义”（</a:t>
            </a:r>
            <a:r>
              <a:rPr sz="2800" b="1" spc="-5" dirty="0">
                <a:latin typeface="SimSun"/>
                <a:cs typeface="SimSun"/>
              </a:rPr>
              <a:t>Thatch</a:t>
            </a:r>
            <a:r>
              <a:rPr sz="2800" b="1" spc="-15" dirty="0">
                <a:latin typeface="SimSun"/>
                <a:cs typeface="SimSun"/>
              </a:rPr>
              <a:t>e</a:t>
            </a:r>
            <a:r>
              <a:rPr sz="2800" b="1" spc="5" dirty="0">
                <a:latin typeface="SimSun"/>
                <a:cs typeface="SimSun"/>
              </a:rPr>
              <a:t>r</a:t>
            </a:r>
            <a:r>
              <a:rPr sz="2800" b="1" spc="-5" dirty="0">
                <a:latin typeface="SimSun"/>
                <a:cs typeface="SimSun"/>
              </a:rPr>
              <a:t>i</a:t>
            </a:r>
            <a:r>
              <a:rPr sz="2800" b="1" spc="-15" dirty="0">
                <a:latin typeface="SimSun"/>
                <a:cs typeface="SimSun"/>
              </a:rPr>
              <a:t>s</a:t>
            </a:r>
            <a:r>
              <a:rPr sz="2800" b="1" spc="50" dirty="0">
                <a:latin typeface="SimSun"/>
                <a:cs typeface="SimSun"/>
              </a:rPr>
              <a:t>m</a:t>
            </a:r>
            <a:r>
              <a:rPr sz="2800" b="1" i="1" spc="5" dirty="0">
                <a:latin typeface="SimSun"/>
                <a:cs typeface="SimSun"/>
              </a:rPr>
              <a:t>）分</a:t>
            </a:r>
            <a:r>
              <a:rPr sz="2800" b="1" i="1" spc="-5" dirty="0">
                <a:latin typeface="SimSun"/>
                <a:cs typeface="SimSun"/>
              </a:rPr>
              <a:t>别</a:t>
            </a:r>
            <a:r>
              <a:rPr sz="2800" b="1" i="1" spc="5" dirty="0">
                <a:latin typeface="SimSun"/>
                <a:cs typeface="SimSun"/>
              </a:rPr>
              <a:t>采用减税加紧缩货</a:t>
            </a:r>
            <a:r>
              <a:rPr sz="2800" b="1" i="1" spc="30" dirty="0">
                <a:latin typeface="SimSun"/>
                <a:cs typeface="SimSun"/>
              </a:rPr>
              <a:t>币</a:t>
            </a:r>
            <a:r>
              <a:rPr sz="2800" b="1" i="1" spc="5" dirty="0">
                <a:latin typeface="SimSun"/>
                <a:cs typeface="SimSun"/>
              </a:rPr>
              <a:t>、国企 </a:t>
            </a:r>
            <a:r>
              <a:rPr sz="2800" b="1" i="1" spc="-5" dirty="0">
                <a:latin typeface="SimSun"/>
                <a:cs typeface="SimSun"/>
              </a:rPr>
              <a:t>改革加紧缩货币等措施帮助经</a:t>
            </a:r>
            <a:r>
              <a:rPr sz="2800" b="1" i="1" spc="5" dirty="0">
                <a:latin typeface="SimSun"/>
                <a:cs typeface="SimSun"/>
              </a:rPr>
              <a:t>济</a:t>
            </a:r>
            <a:r>
              <a:rPr sz="2800" b="1" i="1" spc="-5" dirty="0">
                <a:latin typeface="SimSun"/>
                <a:cs typeface="SimSun"/>
              </a:rPr>
              <a:t>走出</a:t>
            </a:r>
            <a:r>
              <a:rPr sz="2800" b="1" i="1" spc="5" dirty="0">
                <a:latin typeface="SimSun"/>
                <a:cs typeface="SimSun"/>
              </a:rPr>
              <a:t>衰</a:t>
            </a:r>
            <a:r>
              <a:rPr sz="2800" b="1" i="1" spc="-5" dirty="0">
                <a:latin typeface="SimSun"/>
                <a:cs typeface="SimSun"/>
              </a:rPr>
              <a:t>退</a:t>
            </a:r>
            <a:r>
              <a:rPr sz="2800" b="1" i="1" spc="5" dirty="0">
                <a:latin typeface="SimSun"/>
                <a:cs typeface="SimSun"/>
              </a:rPr>
              <a:t>的</a:t>
            </a:r>
            <a:r>
              <a:rPr sz="2800" b="1" i="1" spc="-5" dirty="0">
                <a:latin typeface="SimSun"/>
                <a:cs typeface="SimSun"/>
              </a:rPr>
              <a:t>泥</a:t>
            </a:r>
            <a:r>
              <a:rPr sz="2800" b="1" i="1" spc="15" dirty="0">
                <a:latin typeface="SimSun"/>
                <a:cs typeface="SimSun"/>
              </a:rPr>
              <a:t>淖</a:t>
            </a:r>
            <a:r>
              <a:rPr sz="2800" b="1" i="1" spc="-15" dirty="0">
                <a:latin typeface="SimSun"/>
                <a:cs typeface="SimSun"/>
              </a:rPr>
              <a:t>。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90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如何进行供给侧结构性改革？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6161" y="3429761"/>
            <a:ext cx="2461260" cy="1229995"/>
          </a:xfrm>
          <a:custGeom>
            <a:avLst/>
            <a:gdLst/>
            <a:ahLst/>
            <a:cxnLst/>
            <a:rect l="l" t="t" r="r" b="b"/>
            <a:pathLst>
              <a:path w="2461260" h="1229995">
                <a:moveTo>
                  <a:pt x="2338324" y="0"/>
                </a:moveTo>
                <a:lnTo>
                  <a:pt x="122935" y="0"/>
                </a:lnTo>
                <a:lnTo>
                  <a:pt x="75116" y="9671"/>
                </a:lnTo>
                <a:lnTo>
                  <a:pt x="36036" y="36036"/>
                </a:lnTo>
                <a:lnTo>
                  <a:pt x="9671" y="75116"/>
                </a:lnTo>
                <a:lnTo>
                  <a:pt x="0" y="122936"/>
                </a:lnTo>
                <a:lnTo>
                  <a:pt x="0" y="1106932"/>
                </a:lnTo>
                <a:lnTo>
                  <a:pt x="9671" y="1154751"/>
                </a:lnTo>
                <a:lnTo>
                  <a:pt x="36036" y="1193831"/>
                </a:lnTo>
                <a:lnTo>
                  <a:pt x="75116" y="1220196"/>
                </a:lnTo>
                <a:lnTo>
                  <a:pt x="122935" y="1229868"/>
                </a:lnTo>
                <a:lnTo>
                  <a:pt x="2338324" y="1229868"/>
                </a:lnTo>
                <a:lnTo>
                  <a:pt x="2386143" y="1220196"/>
                </a:lnTo>
                <a:lnTo>
                  <a:pt x="2425223" y="1193831"/>
                </a:lnTo>
                <a:lnTo>
                  <a:pt x="2451588" y="1154751"/>
                </a:lnTo>
                <a:lnTo>
                  <a:pt x="2461260" y="1106932"/>
                </a:lnTo>
                <a:lnTo>
                  <a:pt x="2461260" y="122936"/>
                </a:lnTo>
                <a:lnTo>
                  <a:pt x="2451588" y="75116"/>
                </a:lnTo>
                <a:lnTo>
                  <a:pt x="2425223" y="36036"/>
                </a:lnTo>
                <a:lnTo>
                  <a:pt x="2386143" y="9671"/>
                </a:lnTo>
                <a:lnTo>
                  <a:pt x="2338324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6161" y="3429761"/>
            <a:ext cx="2461260" cy="1229995"/>
          </a:xfrm>
          <a:custGeom>
            <a:avLst/>
            <a:gdLst/>
            <a:ahLst/>
            <a:cxnLst/>
            <a:rect l="l" t="t" r="r" b="b"/>
            <a:pathLst>
              <a:path w="2461260" h="1229995">
                <a:moveTo>
                  <a:pt x="0" y="122936"/>
                </a:moveTo>
                <a:lnTo>
                  <a:pt x="9671" y="75116"/>
                </a:lnTo>
                <a:lnTo>
                  <a:pt x="36036" y="36036"/>
                </a:lnTo>
                <a:lnTo>
                  <a:pt x="75116" y="9671"/>
                </a:lnTo>
                <a:lnTo>
                  <a:pt x="122935" y="0"/>
                </a:lnTo>
                <a:lnTo>
                  <a:pt x="2338324" y="0"/>
                </a:lnTo>
                <a:lnTo>
                  <a:pt x="2386143" y="9671"/>
                </a:lnTo>
                <a:lnTo>
                  <a:pt x="2425223" y="36036"/>
                </a:lnTo>
                <a:lnTo>
                  <a:pt x="2451588" y="75116"/>
                </a:lnTo>
                <a:lnTo>
                  <a:pt x="2461260" y="122936"/>
                </a:lnTo>
                <a:lnTo>
                  <a:pt x="2461260" y="1106932"/>
                </a:lnTo>
                <a:lnTo>
                  <a:pt x="2451588" y="1154751"/>
                </a:lnTo>
                <a:lnTo>
                  <a:pt x="2425223" y="1193831"/>
                </a:lnTo>
                <a:lnTo>
                  <a:pt x="2386143" y="1220196"/>
                </a:lnTo>
                <a:lnTo>
                  <a:pt x="2338324" y="1229868"/>
                </a:lnTo>
                <a:lnTo>
                  <a:pt x="122935" y="1229868"/>
                </a:lnTo>
                <a:lnTo>
                  <a:pt x="75116" y="1220196"/>
                </a:lnTo>
                <a:lnTo>
                  <a:pt x="36036" y="1193831"/>
                </a:lnTo>
                <a:lnTo>
                  <a:pt x="9671" y="1154751"/>
                </a:lnTo>
                <a:lnTo>
                  <a:pt x="0" y="1106932"/>
                </a:lnTo>
                <a:lnTo>
                  <a:pt x="0" y="1229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8891" y="3433634"/>
            <a:ext cx="1877060" cy="112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35200"/>
              </a:lnSpc>
              <a:spcBef>
                <a:spcPts val="100"/>
              </a:spcBef>
            </a:pPr>
            <a:r>
              <a:rPr sz="2900" b="1" i="1" dirty="0">
                <a:latin typeface="SimSun"/>
                <a:cs typeface="SimSun"/>
              </a:rPr>
              <a:t>优化土地和 资本配置</a:t>
            </a:r>
            <a:endParaRPr sz="2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6025" y="2598292"/>
            <a:ext cx="1270000" cy="1445895"/>
          </a:xfrm>
          <a:custGeom>
            <a:avLst/>
            <a:gdLst/>
            <a:ahLst/>
            <a:cxnLst/>
            <a:rect l="l" t="t" r="r" b="b"/>
            <a:pathLst>
              <a:path w="1270000" h="1445895">
                <a:moveTo>
                  <a:pt x="0" y="1445895"/>
                </a:moveTo>
                <a:lnTo>
                  <a:pt x="1270000" y="0"/>
                </a:lnTo>
              </a:path>
            </a:pathLst>
          </a:custGeom>
          <a:ln w="25400">
            <a:solidFill>
              <a:srgbClr val="AAB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914" y="1983485"/>
            <a:ext cx="3069590" cy="1231900"/>
          </a:xfrm>
          <a:custGeom>
            <a:avLst/>
            <a:gdLst/>
            <a:ahLst/>
            <a:cxnLst/>
            <a:rect l="l" t="t" r="r" b="b"/>
            <a:pathLst>
              <a:path w="3069590" h="1231900">
                <a:moveTo>
                  <a:pt x="2946145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8" y="36067"/>
                </a:lnTo>
                <a:lnTo>
                  <a:pt x="9675" y="75223"/>
                </a:lnTo>
                <a:lnTo>
                  <a:pt x="0" y="123189"/>
                </a:lnTo>
                <a:lnTo>
                  <a:pt x="0" y="1108202"/>
                </a:lnTo>
                <a:lnTo>
                  <a:pt x="9675" y="1156168"/>
                </a:lnTo>
                <a:lnTo>
                  <a:pt x="36068" y="1195324"/>
                </a:lnTo>
                <a:lnTo>
                  <a:pt x="75223" y="1221716"/>
                </a:lnTo>
                <a:lnTo>
                  <a:pt x="123189" y="1231391"/>
                </a:lnTo>
                <a:lnTo>
                  <a:pt x="2946145" y="1231391"/>
                </a:lnTo>
                <a:lnTo>
                  <a:pt x="2994112" y="1221716"/>
                </a:lnTo>
                <a:lnTo>
                  <a:pt x="3033267" y="1195324"/>
                </a:lnTo>
                <a:lnTo>
                  <a:pt x="3059660" y="1156168"/>
                </a:lnTo>
                <a:lnTo>
                  <a:pt x="3069336" y="1108202"/>
                </a:lnTo>
                <a:lnTo>
                  <a:pt x="3069336" y="123189"/>
                </a:lnTo>
                <a:lnTo>
                  <a:pt x="3059660" y="75223"/>
                </a:lnTo>
                <a:lnTo>
                  <a:pt x="3033267" y="36067"/>
                </a:lnTo>
                <a:lnTo>
                  <a:pt x="2994112" y="9675"/>
                </a:lnTo>
                <a:lnTo>
                  <a:pt x="2946145" y="0"/>
                </a:lnTo>
                <a:close/>
              </a:path>
            </a:pathLst>
          </a:custGeom>
          <a:solidFill>
            <a:srgbClr val="AAB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6914" y="1983485"/>
            <a:ext cx="3069590" cy="1231900"/>
          </a:xfrm>
          <a:custGeom>
            <a:avLst/>
            <a:gdLst/>
            <a:ahLst/>
            <a:cxnLst/>
            <a:rect l="l" t="t" r="r" b="b"/>
            <a:pathLst>
              <a:path w="3069590" h="1231900">
                <a:moveTo>
                  <a:pt x="0" y="123189"/>
                </a:moveTo>
                <a:lnTo>
                  <a:pt x="9675" y="75223"/>
                </a:lnTo>
                <a:lnTo>
                  <a:pt x="36068" y="36067"/>
                </a:lnTo>
                <a:lnTo>
                  <a:pt x="75223" y="9675"/>
                </a:lnTo>
                <a:lnTo>
                  <a:pt x="123189" y="0"/>
                </a:lnTo>
                <a:lnTo>
                  <a:pt x="2946145" y="0"/>
                </a:lnTo>
                <a:lnTo>
                  <a:pt x="2994112" y="9675"/>
                </a:lnTo>
                <a:lnTo>
                  <a:pt x="3033267" y="36067"/>
                </a:lnTo>
                <a:lnTo>
                  <a:pt x="3059660" y="75223"/>
                </a:lnTo>
                <a:lnTo>
                  <a:pt x="3069336" y="123189"/>
                </a:lnTo>
                <a:lnTo>
                  <a:pt x="3069336" y="1108202"/>
                </a:lnTo>
                <a:lnTo>
                  <a:pt x="3059660" y="1156168"/>
                </a:lnTo>
                <a:lnTo>
                  <a:pt x="3033267" y="1195324"/>
                </a:lnTo>
                <a:lnTo>
                  <a:pt x="2994112" y="1221716"/>
                </a:lnTo>
                <a:lnTo>
                  <a:pt x="2946145" y="1231391"/>
                </a:lnTo>
                <a:lnTo>
                  <a:pt x="123189" y="1231391"/>
                </a:lnTo>
                <a:lnTo>
                  <a:pt x="75223" y="1221716"/>
                </a:lnTo>
                <a:lnTo>
                  <a:pt x="36068" y="1195324"/>
                </a:lnTo>
                <a:lnTo>
                  <a:pt x="9675" y="1156168"/>
                </a:lnTo>
                <a:lnTo>
                  <a:pt x="0" y="1108202"/>
                </a:lnTo>
                <a:lnTo>
                  <a:pt x="0" y="12318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37378" y="1872463"/>
            <a:ext cx="2247900" cy="1129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2900" b="1" i="1" dirty="0">
                <a:latin typeface="SimSun"/>
                <a:cs typeface="SimSun"/>
              </a:rPr>
              <a:t>土地制度改革 加速确权流转</a:t>
            </a:r>
            <a:endParaRPr sz="29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6025" y="4013200"/>
            <a:ext cx="1270000" cy="31115"/>
          </a:xfrm>
          <a:custGeom>
            <a:avLst/>
            <a:gdLst/>
            <a:ahLst/>
            <a:cxnLst/>
            <a:rect l="l" t="t" r="r" b="b"/>
            <a:pathLst>
              <a:path w="1270000" h="31114">
                <a:moveTo>
                  <a:pt x="0" y="30987"/>
                </a:moveTo>
                <a:lnTo>
                  <a:pt x="1270000" y="0"/>
                </a:lnTo>
              </a:path>
            </a:pathLst>
          </a:custGeom>
          <a:ln w="25399">
            <a:solidFill>
              <a:srgbClr val="AAB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6914" y="3399282"/>
            <a:ext cx="3032760" cy="1229995"/>
          </a:xfrm>
          <a:custGeom>
            <a:avLst/>
            <a:gdLst/>
            <a:ahLst/>
            <a:cxnLst/>
            <a:rect l="l" t="t" r="r" b="b"/>
            <a:pathLst>
              <a:path w="3032759" h="1229995">
                <a:moveTo>
                  <a:pt x="2909824" y="0"/>
                </a:moveTo>
                <a:lnTo>
                  <a:pt x="122936" y="0"/>
                </a:lnTo>
                <a:lnTo>
                  <a:pt x="75116" y="9671"/>
                </a:lnTo>
                <a:lnTo>
                  <a:pt x="36036" y="36036"/>
                </a:lnTo>
                <a:lnTo>
                  <a:pt x="9671" y="75116"/>
                </a:lnTo>
                <a:lnTo>
                  <a:pt x="0" y="122935"/>
                </a:lnTo>
                <a:lnTo>
                  <a:pt x="0" y="1106931"/>
                </a:lnTo>
                <a:lnTo>
                  <a:pt x="9671" y="1154751"/>
                </a:lnTo>
                <a:lnTo>
                  <a:pt x="36036" y="1193831"/>
                </a:lnTo>
                <a:lnTo>
                  <a:pt x="75116" y="1220196"/>
                </a:lnTo>
                <a:lnTo>
                  <a:pt x="122936" y="1229867"/>
                </a:lnTo>
                <a:lnTo>
                  <a:pt x="2909824" y="1229867"/>
                </a:lnTo>
                <a:lnTo>
                  <a:pt x="2957643" y="1220196"/>
                </a:lnTo>
                <a:lnTo>
                  <a:pt x="2996723" y="1193831"/>
                </a:lnTo>
                <a:lnTo>
                  <a:pt x="3023088" y="1154751"/>
                </a:lnTo>
                <a:lnTo>
                  <a:pt x="3032760" y="1106931"/>
                </a:lnTo>
                <a:lnTo>
                  <a:pt x="3032760" y="122935"/>
                </a:lnTo>
                <a:lnTo>
                  <a:pt x="3023088" y="75116"/>
                </a:lnTo>
                <a:lnTo>
                  <a:pt x="2996723" y="36036"/>
                </a:lnTo>
                <a:lnTo>
                  <a:pt x="2957643" y="9671"/>
                </a:lnTo>
                <a:lnTo>
                  <a:pt x="2909824" y="0"/>
                </a:lnTo>
                <a:close/>
              </a:path>
            </a:pathLst>
          </a:custGeom>
          <a:solidFill>
            <a:srgbClr val="AAB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6914" y="3399282"/>
            <a:ext cx="3032760" cy="1229995"/>
          </a:xfrm>
          <a:custGeom>
            <a:avLst/>
            <a:gdLst/>
            <a:ahLst/>
            <a:cxnLst/>
            <a:rect l="l" t="t" r="r" b="b"/>
            <a:pathLst>
              <a:path w="3032759" h="1229995">
                <a:moveTo>
                  <a:pt x="0" y="122935"/>
                </a:moveTo>
                <a:lnTo>
                  <a:pt x="9671" y="75116"/>
                </a:lnTo>
                <a:lnTo>
                  <a:pt x="36036" y="36036"/>
                </a:lnTo>
                <a:lnTo>
                  <a:pt x="75116" y="9671"/>
                </a:lnTo>
                <a:lnTo>
                  <a:pt x="122936" y="0"/>
                </a:lnTo>
                <a:lnTo>
                  <a:pt x="2909824" y="0"/>
                </a:lnTo>
                <a:lnTo>
                  <a:pt x="2957643" y="9671"/>
                </a:lnTo>
                <a:lnTo>
                  <a:pt x="2996723" y="36036"/>
                </a:lnTo>
                <a:lnTo>
                  <a:pt x="3023088" y="75116"/>
                </a:lnTo>
                <a:lnTo>
                  <a:pt x="3032760" y="122935"/>
                </a:lnTo>
                <a:lnTo>
                  <a:pt x="3032760" y="1106931"/>
                </a:lnTo>
                <a:lnTo>
                  <a:pt x="3023088" y="1154751"/>
                </a:lnTo>
                <a:lnTo>
                  <a:pt x="2996723" y="1193831"/>
                </a:lnTo>
                <a:lnTo>
                  <a:pt x="2957643" y="1220196"/>
                </a:lnTo>
                <a:lnTo>
                  <a:pt x="2909824" y="1229867"/>
                </a:lnTo>
                <a:lnTo>
                  <a:pt x="122936" y="1229867"/>
                </a:lnTo>
                <a:lnTo>
                  <a:pt x="75116" y="1220196"/>
                </a:lnTo>
                <a:lnTo>
                  <a:pt x="36036" y="1193831"/>
                </a:lnTo>
                <a:lnTo>
                  <a:pt x="9671" y="1154751"/>
                </a:lnTo>
                <a:lnTo>
                  <a:pt x="0" y="1106931"/>
                </a:lnTo>
                <a:lnTo>
                  <a:pt x="0" y="12293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51297" y="3526282"/>
            <a:ext cx="2980690" cy="91050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7165" marR="5080" indent="-165100">
              <a:lnSpc>
                <a:spcPts val="3379"/>
              </a:lnSpc>
              <a:spcBef>
                <a:spcPts val="300"/>
              </a:spcBef>
            </a:pPr>
            <a:r>
              <a:rPr sz="2900" b="1" i="1" spc="-5" dirty="0">
                <a:latin typeface="SimSun"/>
                <a:cs typeface="SimSun"/>
              </a:rPr>
              <a:t>降低</a:t>
            </a:r>
            <a:r>
              <a:rPr sz="2900" b="1" i="1" spc="-10" dirty="0">
                <a:latin typeface="SimSun"/>
                <a:cs typeface="SimSun"/>
              </a:rPr>
              <a:t>资源</a:t>
            </a:r>
            <a:r>
              <a:rPr sz="2900" b="1" i="1" spc="-5" dirty="0">
                <a:latin typeface="SimSun"/>
                <a:cs typeface="SimSun"/>
              </a:rPr>
              <a:t>、税</a:t>
            </a:r>
            <a:r>
              <a:rPr sz="2900" b="1" i="1" spc="-10" dirty="0">
                <a:latin typeface="SimSun"/>
                <a:cs typeface="SimSun"/>
              </a:rPr>
              <a:t>收、 </a:t>
            </a:r>
            <a:r>
              <a:rPr sz="2900" b="1" i="1" dirty="0">
                <a:latin typeface="SimSun"/>
                <a:cs typeface="SimSun"/>
              </a:rPr>
              <a:t>利息、养老成本</a:t>
            </a:r>
            <a:endParaRPr sz="29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56025" y="4044188"/>
            <a:ext cx="1270000" cy="1384300"/>
          </a:xfrm>
          <a:custGeom>
            <a:avLst/>
            <a:gdLst/>
            <a:ahLst/>
            <a:cxnLst/>
            <a:rect l="l" t="t" r="r" b="b"/>
            <a:pathLst>
              <a:path w="1270000" h="1384300">
                <a:moveTo>
                  <a:pt x="0" y="0"/>
                </a:moveTo>
                <a:lnTo>
                  <a:pt x="1270000" y="1383919"/>
                </a:lnTo>
              </a:path>
            </a:pathLst>
          </a:custGeom>
          <a:ln w="25400">
            <a:solidFill>
              <a:srgbClr val="AAB8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6914" y="4813553"/>
            <a:ext cx="3032760" cy="1229995"/>
          </a:xfrm>
          <a:custGeom>
            <a:avLst/>
            <a:gdLst/>
            <a:ahLst/>
            <a:cxnLst/>
            <a:rect l="l" t="t" r="r" b="b"/>
            <a:pathLst>
              <a:path w="3032759" h="1229995">
                <a:moveTo>
                  <a:pt x="2909824" y="0"/>
                </a:moveTo>
                <a:lnTo>
                  <a:pt x="122936" y="0"/>
                </a:lnTo>
                <a:lnTo>
                  <a:pt x="75116" y="9671"/>
                </a:lnTo>
                <a:lnTo>
                  <a:pt x="36036" y="36036"/>
                </a:lnTo>
                <a:lnTo>
                  <a:pt x="9671" y="75116"/>
                </a:lnTo>
                <a:lnTo>
                  <a:pt x="0" y="122936"/>
                </a:lnTo>
                <a:lnTo>
                  <a:pt x="0" y="1106881"/>
                </a:lnTo>
                <a:lnTo>
                  <a:pt x="9671" y="1154751"/>
                </a:lnTo>
                <a:lnTo>
                  <a:pt x="36036" y="1193844"/>
                </a:lnTo>
                <a:lnTo>
                  <a:pt x="75116" y="1220202"/>
                </a:lnTo>
                <a:lnTo>
                  <a:pt x="122936" y="1229868"/>
                </a:lnTo>
                <a:lnTo>
                  <a:pt x="2909824" y="1229868"/>
                </a:lnTo>
                <a:lnTo>
                  <a:pt x="2957643" y="1220202"/>
                </a:lnTo>
                <a:lnTo>
                  <a:pt x="2996723" y="1193844"/>
                </a:lnTo>
                <a:lnTo>
                  <a:pt x="3023088" y="1154751"/>
                </a:lnTo>
                <a:lnTo>
                  <a:pt x="3032760" y="1106881"/>
                </a:lnTo>
                <a:lnTo>
                  <a:pt x="3032760" y="122936"/>
                </a:lnTo>
                <a:lnTo>
                  <a:pt x="3023088" y="75116"/>
                </a:lnTo>
                <a:lnTo>
                  <a:pt x="2996723" y="36036"/>
                </a:lnTo>
                <a:lnTo>
                  <a:pt x="2957643" y="9671"/>
                </a:lnTo>
                <a:lnTo>
                  <a:pt x="2909824" y="0"/>
                </a:lnTo>
                <a:close/>
              </a:path>
            </a:pathLst>
          </a:custGeom>
          <a:solidFill>
            <a:srgbClr val="AAB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6914" y="4813553"/>
            <a:ext cx="3032760" cy="1229995"/>
          </a:xfrm>
          <a:custGeom>
            <a:avLst/>
            <a:gdLst/>
            <a:ahLst/>
            <a:cxnLst/>
            <a:rect l="l" t="t" r="r" b="b"/>
            <a:pathLst>
              <a:path w="3032759" h="1229995">
                <a:moveTo>
                  <a:pt x="0" y="122936"/>
                </a:moveTo>
                <a:lnTo>
                  <a:pt x="9671" y="75116"/>
                </a:lnTo>
                <a:lnTo>
                  <a:pt x="36036" y="36036"/>
                </a:lnTo>
                <a:lnTo>
                  <a:pt x="75116" y="9671"/>
                </a:lnTo>
                <a:lnTo>
                  <a:pt x="122936" y="0"/>
                </a:lnTo>
                <a:lnTo>
                  <a:pt x="2909824" y="0"/>
                </a:lnTo>
                <a:lnTo>
                  <a:pt x="2957643" y="9671"/>
                </a:lnTo>
                <a:lnTo>
                  <a:pt x="2996723" y="36036"/>
                </a:lnTo>
                <a:lnTo>
                  <a:pt x="3023088" y="75116"/>
                </a:lnTo>
                <a:lnTo>
                  <a:pt x="3032760" y="122936"/>
                </a:lnTo>
                <a:lnTo>
                  <a:pt x="3032760" y="1106881"/>
                </a:lnTo>
                <a:lnTo>
                  <a:pt x="3023088" y="1154751"/>
                </a:lnTo>
                <a:lnTo>
                  <a:pt x="2996723" y="1193844"/>
                </a:lnTo>
                <a:lnTo>
                  <a:pt x="2957643" y="1220202"/>
                </a:lnTo>
                <a:lnTo>
                  <a:pt x="2909824" y="1229868"/>
                </a:lnTo>
                <a:lnTo>
                  <a:pt x="122936" y="1229868"/>
                </a:lnTo>
                <a:lnTo>
                  <a:pt x="75116" y="1220202"/>
                </a:lnTo>
                <a:lnTo>
                  <a:pt x="36036" y="1193844"/>
                </a:lnTo>
                <a:lnTo>
                  <a:pt x="9671" y="1154751"/>
                </a:lnTo>
                <a:lnTo>
                  <a:pt x="0" y="1106881"/>
                </a:lnTo>
                <a:lnTo>
                  <a:pt x="0" y="1229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19090" y="4702962"/>
            <a:ext cx="2247900" cy="1129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2900" b="1" i="1" dirty="0">
                <a:latin typeface="SimSun"/>
                <a:cs typeface="SimSun"/>
              </a:rPr>
              <a:t>淘汰落后产能 提升资本效率</a:t>
            </a:r>
            <a:endParaRPr sz="2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90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如何进行供给侧结构性改革？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1289380"/>
            <a:ext cx="216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优化创新因素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2748" y="2285455"/>
            <a:ext cx="27051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i="1" dirty="0">
                <a:latin typeface="SimSun"/>
                <a:cs typeface="SimSun"/>
              </a:rPr>
              <a:t>融资体制改革</a:t>
            </a:r>
            <a:endParaRPr sz="35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0200" y="2285455"/>
            <a:ext cx="181165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i="1" dirty="0">
                <a:latin typeface="SimSun"/>
                <a:cs typeface="SimSun"/>
              </a:rPr>
              <a:t>创业创新</a:t>
            </a:r>
            <a:endParaRPr sz="3500">
              <a:latin typeface="SimSun"/>
              <a:cs typeface="SimSu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94CDB8E-8FB8-45C6-BE40-1FE68C2090A5}"/>
              </a:ext>
            </a:extLst>
          </p:cNvPr>
          <p:cNvSpPr txBox="1"/>
          <p:nvPr/>
        </p:nvSpPr>
        <p:spPr>
          <a:xfrm>
            <a:off x="1710944" y="5002529"/>
            <a:ext cx="27051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i="1" dirty="0">
                <a:latin typeface="SimSun"/>
                <a:cs typeface="SimSun"/>
              </a:rPr>
              <a:t>改革行政体制</a:t>
            </a:r>
            <a:endParaRPr sz="3500">
              <a:latin typeface="SimSun"/>
              <a:cs typeface="SimSun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4E604A-61CC-4F8F-819F-4C314044620B}"/>
              </a:ext>
            </a:extLst>
          </p:cNvPr>
          <p:cNvSpPr txBox="1"/>
          <p:nvPr/>
        </p:nvSpPr>
        <p:spPr>
          <a:xfrm>
            <a:off x="5261609" y="5002529"/>
            <a:ext cx="27070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i="1" dirty="0">
                <a:latin typeface="SimSun"/>
                <a:cs typeface="SimSun"/>
              </a:rPr>
              <a:t>推进国企改革</a:t>
            </a:r>
            <a:endParaRPr sz="3500">
              <a:latin typeface="SimSun"/>
              <a:cs typeface="SimSu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BB7E854-A218-4D57-AA04-E3446065A0CD}"/>
              </a:ext>
            </a:extLst>
          </p:cNvPr>
          <p:cNvSpPr txBox="1"/>
          <p:nvPr/>
        </p:nvSpPr>
        <p:spPr>
          <a:xfrm>
            <a:off x="474675" y="3697649"/>
            <a:ext cx="216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优化政府因素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90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如何进行供给侧结构性改革？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52" y="1289380"/>
            <a:ext cx="8453120" cy="378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优化政府因素</a:t>
            </a:r>
            <a:endParaRPr sz="2800">
              <a:latin typeface="SimSun"/>
              <a:cs typeface="SimSun"/>
            </a:endParaRPr>
          </a:p>
          <a:p>
            <a:pPr marL="12700" marR="5080" indent="629285" algn="just">
              <a:lnSpc>
                <a:spcPct val="120000"/>
              </a:lnSpc>
              <a:spcBef>
                <a:spcPts val="2035"/>
              </a:spcBef>
            </a:pPr>
            <a:r>
              <a:rPr sz="2400" b="1" spc="55" dirty="0">
                <a:latin typeface="Microsoft JhengHei"/>
                <a:cs typeface="Microsoft JhengHei"/>
              </a:rPr>
              <a:t>供给侧</a:t>
            </a:r>
            <a:r>
              <a:rPr sz="2400" b="1" spc="45" dirty="0">
                <a:latin typeface="Microsoft JhengHei"/>
                <a:cs typeface="Microsoft JhengHei"/>
              </a:rPr>
              <a:t>结构</a:t>
            </a:r>
            <a:r>
              <a:rPr sz="2400" b="1" spc="55" dirty="0">
                <a:latin typeface="Microsoft JhengHei"/>
                <a:cs typeface="Microsoft JhengHei"/>
              </a:rPr>
              <a:t>性改</a:t>
            </a:r>
            <a:r>
              <a:rPr sz="2400" b="1" spc="75" dirty="0">
                <a:latin typeface="Microsoft JhengHei"/>
                <a:cs typeface="Microsoft JhengHei"/>
              </a:rPr>
              <a:t>革</a:t>
            </a:r>
            <a:r>
              <a:rPr sz="2400" b="1" spc="45" dirty="0">
                <a:latin typeface="Microsoft JhengHei"/>
                <a:cs typeface="Microsoft JhengHei"/>
              </a:rPr>
              <a:t>，从</a:t>
            </a:r>
            <a:r>
              <a:rPr sz="2400" b="1" spc="60" dirty="0">
                <a:latin typeface="Microsoft JhengHei"/>
                <a:cs typeface="Microsoft JhengHei"/>
              </a:rPr>
              <a:t>本质上</a:t>
            </a:r>
            <a:r>
              <a:rPr sz="2400" b="1" spc="45" dirty="0">
                <a:latin typeface="Microsoft JhengHei"/>
                <a:cs typeface="Microsoft JhengHei"/>
              </a:rPr>
              <a:t>讲是</a:t>
            </a:r>
            <a:r>
              <a:rPr sz="2400" b="1" spc="60" dirty="0">
                <a:latin typeface="Microsoft JhengHei"/>
                <a:cs typeface="Microsoft JhengHei"/>
              </a:rPr>
              <a:t>要处</a:t>
            </a:r>
            <a:r>
              <a:rPr sz="2400" b="1" spc="45" dirty="0">
                <a:latin typeface="Microsoft JhengHei"/>
                <a:cs typeface="Microsoft JhengHei"/>
              </a:rPr>
              <a:t>理</a:t>
            </a:r>
            <a:r>
              <a:rPr sz="2400" b="1" spc="60" dirty="0">
                <a:latin typeface="Microsoft JhengHei"/>
                <a:cs typeface="Microsoft JhengHei"/>
              </a:rPr>
              <a:t>好</a:t>
            </a:r>
            <a:r>
              <a:rPr sz="2400" b="1" spc="45" dirty="0">
                <a:latin typeface="Microsoft JhengHei"/>
                <a:cs typeface="Microsoft JhengHei"/>
              </a:rPr>
              <a:t>政</a:t>
            </a:r>
            <a:r>
              <a:rPr sz="2400" b="1" spc="60" dirty="0">
                <a:latin typeface="Microsoft JhengHei"/>
                <a:cs typeface="Microsoft JhengHei"/>
              </a:rPr>
              <a:t>府与</a:t>
            </a:r>
            <a:r>
              <a:rPr sz="2400" b="1" spc="45" dirty="0">
                <a:latin typeface="Microsoft JhengHei"/>
                <a:cs typeface="Microsoft JhengHei"/>
              </a:rPr>
              <a:t>市</a:t>
            </a:r>
            <a:r>
              <a:rPr sz="2400" b="1" spc="60" dirty="0">
                <a:latin typeface="Microsoft JhengHei"/>
                <a:cs typeface="Microsoft JhengHei"/>
              </a:rPr>
              <a:t>场</a:t>
            </a:r>
            <a:r>
              <a:rPr sz="2400" b="1" dirty="0">
                <a:latin typeface="Microsoft JhengHei"/>
                <a:cs typeface="Microsoft JhengHei"/>
              </a:rPr>
              <a:t>的 </a:t>
            </a:r>
            <a:r>
              <a:rPr sz="2400" b="1" spc="60" dirty="0">
                <a:latin typeface="Microsoft JhengHei"/>
                <a:cs typeface="Microsoft JhengHei"/>
              </a:rPr>
              <a:t>关系，</a:t>
            </a:r>
            <a:r>
              <a:rPr sz="2400" b="1" spc="45" dirty="0">
                <a:latin typeface="Microsoft JhengHei"/>
                <a:cs typeface="Microsoft JhengHei"/>
              </a:rPr>
              <a:t>要</a:t>
            </a:r>
            <a:r>
              <a:rPr sz="2400" b="1" spc="55" dirty="0">
                <a:latin typeface="Microsoft JhengHei"/>
                <a:cs typeface="Microsoft JhengHei"/>
              </a:rPr>
              <a:t>发挥市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在资源</a:t>
            </a:r>
            <a:r>
              <a:rPr sz="2400" b="1" spc="45" dirty="0">
                <a:latin typeface="Microsoft JhengHei"/>
                <a:cs typeface="Microsoft JhengHei"/>
              </a:rPr>
              <a:t>配</a:t>
            </a:r>
            <a:r>
              <a:rPr sz="2400" b="1" spc="55" dirty="0">
                <a:latin typeface="Microsoft JhengHei"/>
                <a:cs typeface="Microsoft JhengHei"/>
              </a:rPr>
              <a:t>置中的</a:t>
            </a:r>
            <a:r>
              <a:rPr sz="2400" b="1" spc="45" dirty="0">
                <a:latin typeface="Microsoft JhengHei"/>
                <a:cs typeface="Microsoft JhengHei"/>
              </a:rPr>
              <a:t>决</a:t>
            </a:r>
            <a:r>
              <a:rPr sz="2400" b="1" spc="55" dirty="0">
                <a:latin typeface="Microsoft JhengHei"/>
                <a:cs typeface="Microsoft JhengHei"/>
              </a:rPr>
              <a:t>定性作</a:t>
            </a:r>
            <a:r>
              <a:rPr sz="2400" b="1" spc="90" dirty="0">
                <a:latin typeface="Microsoft JhengHei"/>
                <a:cs typeface="Microsoft JhengHei"/>
              </a:rPr>
              <a:t>用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同时</a:t>
            </a:r>
            <a:r>
              <a:rPr sz="2400" b="1" spc="45" dirty="0">
                <a:latin typeface="Microsoft JhengHei"/>
                <a:cs typeface="Microsoft JhengHei"/>
              </a:rPr>
              <a:t>更</a:t>
            </a:r>
            <a:r>
              <a:rPr sz="2400" b="1" spc="55" dirty="0">
                <a:latin typeface="Microsoft JhengHei"/>
                <a:cs typeface="Microsoft JhengHei"/>
              </a:rPr>
              <a:t>好地</a:t>
            </a:r>
            <a:r>
              <a:rPr sz="2400" b="1" dirty="0">
                <a:latin typeface="Microsoft JhengHei"/>
                <a:cs typeface="Microsoft JhengHei"/>
              </a:rPr>
              <a:t>发 </a:t>
            </a:r>
            <a:r>
              <a:rPr sz="2400" b="1" spc="55" dirty="0">
                <a:latin typeface="Microsoft JhengHei"/>
                <a:cs typeface="Microsoft JhengHei"/>
              </a:rPr>
              <a:t>挥政府</a:t>
            </a:r>
            <a:r>
              <a:rPr sz="2400" b="1" spc="40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作</a:t>
            </a:r>
            <a:r>
              <a:rPr sz="2400" b="1" spc="70" dirty="0">
                <a:latin typeface="Microsoft JhengHei"/>
                <a:cs typeface="Microsoft JhengHei"/>
              </a:rPr>
              <a:t>用</a:t>
            </a:r>
            <a:r>
              <a:rPr sz="2400" b="1" spc="55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过</a:t>
            </a:r>
            <a:r>
              <a:rPr sz="2400" b="1" spc="55" dirty="0">
                <a:latin typeface="Microsoft JhengHei"/>
                <a:cs typeface="Microsoft JhengHei"/>
              </a:rPr>
              <a:t>去，我</a:t>
            </a:r>
            <a:r>
              <a:rPr sz="2400" b="1" spc="40" dirty="0">
                <a:latin typeface="Microsoft JhengHei"/>
                <a:cs typeface="Microsoft JhengHei"/>
              </a:rPr>
              <a:t>们</a:t>
            </a:r>
            <a:r>
              <a:rPr sz="2400" b="1" spc="55" dirty="0">
                <a:latin typeface="Microsoft JhengHei"/>
                <a:cs typeface="Microsoft JhengHei"/>
              </a:rPr>
              <a:t>过多地</a:t>
            </a:r>
            <a:r>
              <a:rPr sz="2400" b="1" spc="40" dirty="0">
                <a:latin typeface="Microsoft JhengHei"/>
                <a:cs typeface="Microsoft JhengHei"/>
              </a:rPr>
              <a:t>从</a:t>
            </a:r>
            <a:r>
              <a:rPr sz="2400" b="1" spc="55" dirty="0">
                <a:latin typeface="Microsoft JhengHei"/>
                <a:cs typeface="Microsoft JhengHei"/>
              </a:rPr>
              <a:t>需求侧</a:t>
            </a:r>
            <a:r>
              <a:rPr sz="2400" b="1" spc="40" dirty="0">
                <a:latin typeface="Microsoft JhengHei"/>
                <a:cs typeface="Microsoft JhengHei"/>
              </a:rPr>
              <a:t>强</a:t>
            </a:r>
            <a:r>
              <a:rPr sz="2400" b="1" spc="55" dirty="0">
                <a:latin typeface="Microsoft JhengHei"/>
                <a:cs typeface="Microsoft JhengHei"/>
              </a:rPr>
              <a:t>调政府</a:t>
            </a:r>
            <a:r>
              <a:rPr sz="2400" b="1" spc="40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宏观</a:t>
            </a:r>
            <a:r>
              <a:rPr sz="2400" b="1" dirty="0">
                <a:latin typeface="Microsoft JhengHei"/>
                <a:cs typeface="Microsoft JhengHei"/>
              </a:rPr>
              <a:t>调 </a:t>
            </a:r>
            <a:r>
              <a:rPr sz="2400" b="1" spc="60" dirty="0">
                <a:latin typeface="Microsoft JhengHei"/>
                <a:cs typeface="Microsoft JhengHei"/>
              </a:rPr>
              <a:t>控作用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60" dirty="0">
                <a:latin typeface="Microsoft JhengHei"/>
                <a:cs typeface="Microsoft JhengHei"/>
              </a:rPr>
              <a:t>“有形</a:t>
            </a:r>
            <a:r>
              <a:rPr sz="2400" b="1" spc="45" dirty="0">
                <a:latin typeface="Microsoft JhengHei"/>
                <a:cs typeface="Microsoft JhengHei"/>
              </a:rPr>
              <a:t>之</a:t>
            </a:r>
            <a:r>
              <a:rPr sz="2400" b="1" spc="60" dirty="0">
                <a:latin typeface="Microsoft JhengHei"/>
                <a:cs typeface="Microsoft JhengHei"/>
              </a:rPr>
              <a:t>手”</a:t>
            </a:r>
            <a:r>
              <a:rPr sz="2400" b="1" spc="55" dirty="0">
                <a:latin typeface="Microsoft JhengHei"/>
                <a:cs typeface="Microsoft JhengHei"/>
              </a:rPr>
              <a:t>伸</a:t>
            </a:r>
            <a:r>
              <a:rPr sz="2400" b="1" spc="45" dirty="0">
                <a:latin typeface="Microsoft JhengHei"/>
                <a:cs typeface="Microsoft JhengHei"/>
              </a:rPr>
              <a:t>得</a:t>
            </a:r>
            <a:r>
              <a:rPr sz="2400" b="1" spc="55" dirty="0">
                <a:latin typeface="Microsoft JhengHei"/>
                <a:cs typeface="Microsoft JhengHei"/>
              </a:rPr>
              <a:t>过</a:t>
            </a:r>
            <a:r>
              <a:rPr sz="2400" b="1" spc="65" dirty="0">
                <a:latin typeface="Microsoft JhengHei"/>
                <a:cs typeface="Microsoft JhengHei"/>
              </a:rPr>
              <a:t>长</a:t>
            </a:r>
            <a:r>
              <a:rPr sz="2400" b="1" spc="60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干</a:t>
            </a:r>
            <a:r>
              <a:rPr sz="2400" b="1" spc="55" dirty="0">
                <a:latin typeface="Microsoft JhengHei"/>
                <a:cs typeface="Microsoft JhengHei"/>
              </a:rPr>
              <a:t>预过</a:t>
            </a:r>
            <a:r>
              <a:rPr sz="2400" b="1" spc="70" dirty="0">
                <a:latin typeface="Microsoft JhengHei"/>
                <a:cs typeface="Microsoft JhengHei"/>
              </a:rPr>
              <a:t>多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60" dirty="0">
                <a:latin typeface="Microsoft JhengHei"/>
                <a:cs typeface="Microsoft JhengHei"/>
              </a:rPr>
              <a:t>今后，</a:t>
            </a:r>
            <a:r>
              <a:rPr sz="2400" b="1" spc="45" dirty="0">
                <a:latin typeface="Microsoft JhengHei"/>
                <a:cs typeface="Microsoft JhengHei"/>
              </a:rPr>
              <a:t>推</a:t>
            </a:r>
            <a:r>
              <a:rPr sz="2400" b="1" spc="60" dirty="0">
                <a:latin typeface="Microsoft JhengHei"/>
                <a:cs typeface="Microsoft JhengHei"/>
              </a:rPr>
              <a:t>进供</a:t>
            </a:r>
            <a:r>
              <a:rPr sz="2400" b="1" dirty="0">
                <a:latin typeface="Microsoft JhengHei"/>
                <a:cs typeface="Microsoft JhengHei"/>
              </a:rPr>
              <a:t>给 </a:t>
            </a:r>
            <a:r>
              <a:rPr sz="2400" b="1" spc="55" dirty="0">
                <a:latin typeface="Microsoft JhengHei"/>
                <a:cs typeface="Microsoft JhengHei"/>
              </a:rPr>
              <a:t>侧结构</a:t>
            </a:r>
            <a:r>
              <a:rPr sz="2400" b="1" spc="45" dirty="0">
                <a:latin typeface="Microsoft JhengHei"/>
                <a:cs typeface="Microsoft JhengHei"/>
              </a:rPr>
              <a:t>性</a:t>
            </a:r>
            <a:r>
              <a:rPr sz="2400" b="1" spc="55" dirty="0">
                <a:latin typeface="Microsoft JhengHei"/>
                <a:cs typeface="Microsoft JhengHei"/>
              </a:rPr>
              <a:t>改</a:t>
            </a:r>
            <a:r>
              <a:rPr sz="2400" b="1" spc="70" dirty="0">
                <a:latin typeface="Microsoft JhengHei"/>
                <a:cs typeface="Microsoft JhengHei"/>
              </a:rPr>
              <a:t>革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就</a:t>
            </a:r>
            <a:r>
              <a:rPr sz="2400" b="1" spc="55" dirty="0">
                <a:latin typeface="Microsoft JhengHei"/>
                <a:cs typeface="Microsoft JhengHei"/>
              </a:rPr>
              <a:t>是要更</a:t>
            </a:r>
            <a:r>
              <a:rPr sz="2400" b="1" spc="45" dirty="0">
                <a:latin typeface="Microsoft JhengHei"/>
                <a:cs typeface="Microsoft JhengHei"/>
              </a:rPr>
              <a:t>多</a:t>
            </a:r>
            <a:r>
              <a:rPr sz="2400" b="1" spc="55" dirty="0">
                <a:latin typeface="Microsoft JhengHei"/>
                <a:cs typeface="Microsoft JhengHei"/>
              </a:rPr>
              <a:t>地发挥</a:t>
            </a:r>
            <a:r>
              <a:rPr sz="2400" b="1" spc="45" dirty="0">
                <a:latin typeface="Microsoft JhengHei"/>
                <a:cs typeface="Microsoft JhengHei"/>
              </a:rPr>
              <a:t>好</a:t>
            </a:r>
            <a:r>
              <a:rPr sz="2400" b="1" spc="55" dirty="0">
                <a:latin typeface="Microsoft JhengHei"/>
                <a:cs typeface="Microsoft JhengHei"/>
              </a:rPr>
              <a:t>企业和</a:t>
            </a:r>
            <a:r>
              <a:rPr sz="2400" b="1" spc="45" dirty="0">
                <a:latin typeface="Microsoft JhengHei"/>
                <a:cs typeface="Microsoft JhengHei"/>
              </a:rPr>
              <a:t>个</a:t>
            </a:r>
            <a:r>
              <a:rPr sz="2400" b="1" spc="55" dirty="0">
                <a:latin typeface="Microsoft JhengHei"/>
                <a:cs typeface="Microsoft JhengHei"/>
              </a:rPr>
              <a:t>人的作</a:t>
            </a:r>
            <a:r>
              <a:rPr sz="2400" b="1" spc="90" dirty="0">
                <a:latin typeface="Microsoft JhengHei"/>
                <a:cs typeface="Microsoft JhengHei"/>
              </a:rPr>
              <a:t>用</a:t>
            </a:r>
            <a:r>
              <a:rPr sz="2400" b="1" spc="60" dirty="0">
                <a:latin typeface="Microsoft JhengHei"/>
                <a:cs typeface="Microsoft JhengHei"/>
              </a:rPr>
              <a:t>。政府 </a:t>
            </a:r>
            <a:r>
              <a:rPr sz="2400" b="1" spc="55" dirty="0">
                <a:latin typeface="Microsoft JhengHei"/>
                <a:cs typeface="Microsoft JhengHei"/>
              </a:rPr>
              <a:t>的主要</a:t>
            </a:r>
            <a:r>
              <a:rPr sz="2400" b="1" spc="40" dirty="0">
                <a:latin typeface="Microsoft JhengHei"/>
                <a:cs typeface="Microsoft JhengHei"/>
              </a:rPr>
              <a:t>职</a:t>
            </a:r>
            <a:r>
              <a:rPr sz="2400" b="1" spc="55" dirty="0">
                <a:latin typeface="Microsoft JhengHei"/>
                <a:cs typeface="Microsoft JhengHei"/>
              </a:rPr>
              <a:t>责是把</a:t>
            </a:r>
            <a:r>
              <a:rPr sz="2400" b="1" spc="40" dirty="0">
                <a:latin typeface="Microsoft JhengHei"/>
                <a:cs typeface="Microsoft JhengHei"/>
              </a:rPr>
              <a:t>法</a:t>
            </a:r>
            <a:r>
              <a:rPr sz="2400" b="1" spc="75" dirty="0">
                <a:latin typeface="Microsoft JhengHei"/>
                <a:cs typeface="Microsoft JhengHei"/>
              </a:rPr>
              <a:t>律</a:t>
            </a:r>
            <a:r>
              <a:rPr sz="2400" b="1" spc="55" dirty="0">
                <a:latin typeface="Microsoft JhengHei"/>
                <a:cs typeface="Microsoft JhengHei"/>
              </a:rPr>
              <a:t>、法</a:t>
            </a:r>
            <a:r>
              <a:rPr sz="2400" b="1" spc="45" dirty="0">
                <a:latin typeface="Microsoft JhengHei"/>
                <a:cs typeface="Microsoft JhengHei"/>
              </a:rPr>
              <a:t>规</a:t>
            </a:r>
            <a:r>
              <a:rPr sz="2400" b="1" spc="55" dirty="0">
                <a:latin typeface="Microsoft JhengHei"/>
                <a:cs typeface="Microsoft JhengHei"/>
              </a:rPr>
              <a:t>、标准</a:t>
            </a:r>
            <a:r>
              <a:rPr sz="2400" b="1" spc="40" dirty="0">
                <a:latin typeface="Microsoft JhengHei"/>
                <a:cs typeface="Microsoft JhengHei"/>
              </a:rPr>
              <a:t>和</a:t>
            </a:r>
            <a:r>
              <a:rPr sz="2400" b="1" spc="55" dirty="0">
                <a:latin typeface="Microsoft JhengHei"/>
                <a:cs typeface="Microsoft JhengHei"/>
              </a:rPr>
              <a:t>政策制</a:t>
            </a:r>
            <a:r>
              <a:rPr sz="2400" b="1" spc="40" dirty="0">
                <a:latin typeface="Microsoft JhengHei"/>
                <a:cs typeface="Microsoft JhengHei"/>
              </a:rPr>
              <a:t>定</a:t>
            </a:r>
            <a:r>
              <a:rPr sz="2400" b="1" spc="75" dirty="0">
                <a:latin typeface="Microsoft JhengHei"/>
                <a:cs typeface="Microsoft JhengHei"/>
              </a:rPr>
              <a:t>好</a:t>
            </a:r>
            <a:r>
              <a:rPr sz="2400" b="1" spc="55" dirty="0">
                <a:latin typeface="Microsoft JhengHei"/>
                <a:cs typeface="Microsoft JhengHei"/>
              </a:rPr>
              <a:t>，给</a:t>
            </a:r>
            <a:r>
              <a:rPr sz="2400" b="1" spc="40" dirty="0">
                <a:latin typeface="Microsoft JhengHei"/>
                <a:cs typeface="Microsoft JhengHei"/>
              </a:rPr>
              <a:t>企</a:t>
            </a:r>
            <a:r>
              <a:rPr sz="2400" b="1" spc="55" dirty="0">
                <a:latin typeface="Microsoft JhengHei"/>
                <a:cs typeface="Microsoft JhengHei"/>
              </a:rPr>
              <a:t>业和</a:t>
            </a:r>
            <a:r>
              <a:rPr sz="2400" b="1" dirty="0">
                <a:latin typeface="Microsoft JhengHei"/>
                <a:cs typeface="Microsoft JhengHei"/>
              </a:rPr>
              <a:t>市 </a:t>
            </a:r>
            <a:r>
              <a:rPr sz="2400" b="1" spc="10" dirty="0">
                <a:latin typeface="Microsoft JhengHei"/>
                <a:cs typeface="Microsoft JhengHei"/>
              </a:rPr>
              <a:t>场相对稳定的预期，提高其积极性和创造</a:t>
            </a:r>
            <a:r>
              <a:rPr sz="2400" b="1" spc="15" dirty="0">
                <a:latin typeface="Microsoft JhengHei"/>
                <a:cs typeface="Microsoft JhengHei"/>
              </a:rPr>
              <a:t>性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880768"/>
            <a:ext cx="8458835" cy="2634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1520" marR="5080">
              <a:lnSpc>
                <a:spcPct val="140000"/>
              </a:lnSpc>
              <a:spcBef>
                <a:spcPts val="100"/>
              </a:spcBef>
            </a:pPr>
            <a:r>
              <a:rPr b="1" spc="15" dirty="0">
                <a:latin typeface="Microsoft JhengHei"/>
                <a:cs typeface="Microsoft JhengHei"/>
              </a:rPr>
              <a:t>加</a:t>
            </a:r>
            <a:r>
              <a:rPr b="1" dirty="0">
                <a:latin typeface="Microsoft JhengHei"/>
                <a:cs typeface="Microsoft JhengHei"/>
              </a:rPr>
              <a:t>快转变</a:t>
            </a:r>
            <a:r>
              <a:rPr b="1" spc="15" dirty="0">
                <a:latin typeface="Microsoft JhengHei"/>
                <a:cs typeface="Microsoft JhengHei"/>
              </a:rPr>
              <a:t>经</a:t>
            </a:r>
            <a:r>
              <a:rPr b="1" dirty="0">
                <a:latin typeface="Microsoft JhengHei"/>
                <a:cs typeface="Microsoft JhengHei"/>
              </a:rPr>
              <a:t>济发展</a:t>
            </a:r>
            <a:r>
              <a:rPr b="1" spc="15" dirty="0">
                <a:latin typeface="Microsoft JhengHei"/>
                <a:cs typeface="Microsoft JhengHei"/>
              </a:rPr>
              <a:t>方</a:t>
            </a:r>
            <a:r>
              <a:rPr b="1" spc="35" dirty="0">
                <a:latin typeface="Microsoft JhengHei"/>
                <a:cs typeface="Microsoft JhengHei"/>
              </a:rPr>
              <a:t>式</a:t>
            </a:r>
            <a:r>
              <a:rPr b="1" spc="5" dirty="0">
                <a:latin typeface="Microsoft JhengHei"/>
                <a:cs typeface="Microsoft JhengHei"/>
              </a:rPr>
              <a:t>，</a:t>
            </a:r>
            <a:r>
              <a:rPr b="1" dirty="0">
                <a:latin typeface="Microsoft JhengHei"/>
                <a:cs typeface="Microsoft JhengHei"/>
              </a:rPr>
              <a:t>关</a:t>
            </a:r>
            <a:r>
              <a:rPr b="1" spc="15" dirty="0">
                <a:latin typeface="Microsoft JhengHei"/>
                <a:cs typeface="Microsoft JhengHei"/>
              </a:rPr>
              <a:t>键</a:t>
            </a:r>
            <a:r>
              <a:rPr b="1" dirty="0">
                <a:latin typeface="Microsoft JhengHei"/>
                <a:cs typeface="Microsoft JhengHei"/>
              </a:rPr>
              <a:t>要实现</a:t>
            </a:r>
            <a:r>
              <a:rPr b="1" spc="15" dirty="0">
                <a:latin typeface="Microsoft JhengHei"/>
                <a:cs typeface="Microsoft JhengHei"/>
              </a:rPr>
              <a:t>三</a:t>
            </a:r>
            <a:r>
              <a:rPr b="1" dirty="0">
                <a:latin typeface="Microsoft JhengHei"/>
                <a:cs typeface="Microsoft JhengHei"/>
              </a:rPr>
              <a:t>个转变</a:t>
            </a:r>
            <a:r>
              <a:rPr b="1" spc="-5" dirty="0">
                <a:latin typeface="Microsoft JhengHei"/>
                <a:cs typeface="Microsoft JhengHei"/>
              </a:rPr>
              <a:t>：  </a:t>
            </a:r>
            <a:r>
              <a:rPr b="1" spc="90" dirty="0">
                <a:latin typeface="Microsoft JhengHei"/>
                <a:cs typeface="Microsoft JhengHei"/>
              </a:rPr>
              <a:t>一是促进经济增长由主要依靠投</a:t>
            </a:r>
            <a:r>
              <a:rPr b="1" spc="95" dirty="0">
                <a:latin typeface="Microsoft JhengHei"/>
                <a:cs typeface="Microsoft JhengHei"/>
              </a:rPr>
              <a:t>资</a:t>
            </a:r>
            <a:r>
              <a:rPr b="1" spc="90" dirty="0">
                <a:latin typeface="Microsoft JhengHei"/>
                <a:cs typeface="Microsoft JhengHei"/>
              </a:rPr>
              <a:t>、出口拉动向</a:t>
            </a:r>
            <a:endParaRPr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b="1" spc="15" dirty="0">
                <a:latin typeface="Microsoft JhengHei"/>
                <a:cs typeface="Microsoft JhengHei"/>
              </a:rPr>
              <a:t>依</a:t>
            </a:r>
            <a:r>
              <a:rPr b="1" dirty="0">
                <a:latin typeface="Microsoft JhengHei"/>
                <a:cs typeface="Microsoft JhengHei"/>
              </a:rPr>
              <a:t>靠消</a:t>
            </a:r>
            <a:r>
              <a:rPr b="1" spc="15" dirty="0">
                <a:latin typeface="Microsoft JhengHei"/>
                <a:cs typeface="Microsoft JhengHei"/>
              </a:rPr>
              <a:t>费</a:t>
            </a:r>
            <a:r>
              <a:rPr b="1" spc="20" dirty="0">
                <a:latin typeface="Microsoft JhengHei"/>
                <a:cs typeface="Microsoft JhengHei"/>
              </a:rPr>
              <a:t>、</a:t>
            </a:r>
            <a:r>
              <a:rPr b="1" spc="5" dirty="0">
                <a:latin typeface="Microsoft JhengHei"/>
                <a:cs typeface="Microsoft JhengHei"/>
              </a:rPr>
              <a:t>投资、</a:t>
            </a:r>
            <a:r>
              <a:rPr b="1" spc="15" dirty="0">
                <a:latin typeface="Microsoft JhengHei"/>
                <a:cs typeface="Microsoft JhengHei"/>
              </a:rPr>
              <a:t>出</a:t>
            </a:r>
            <a:r>
              <a:rPr b="1" dirty="0">
                <a:latin typeface="Microsoft JhengHei"/>
                <a:cs typeface="Microsoft JhengHei"/>
              </a:rPr>
              <a:t>口协调</a:t>
            </a:r>
            <a:r>
              <a:rPr b="1" spc="15" dirty="0">
                <a:latin typeface="Microsoft JhengHei"/>
                <a:cs typeface="Microsoft JhengHei"/>
              </a:rPr>
              <a:t>拉</a:t>
            </a:r>
            <a:r>
              <a:rPr b="1" dirty="0">
                <a:latin typeface="Microsoft JhengHei"/>
                <a:cs typeface="Microsoft JhengHei"/>
              </a:rPr>
              <a:t>动转</a:t>
            </a:r>
            <a:r>
              <a:rPr b="1" spc="30" dirty="0">
                <a:latin typeface="Microsoft JhengHei"/>
                <a:cs typeface="Microsoft JhengHei"/>
              </a:rPr>
              <a:t>变</a:t>
            </a:r>
            <a:r>
              <a:rPr b="1" spc="-5" dirty="0">
                <a:latin typeface="Microsoft JhengHei"/>
                <a:cs typeface="Microsoft JhengHei"/>
              </a:rPr>
              <a:t>。</a:t>
            </a:r>
            <a:endParaRPr>
              <a:latin typeface="Microsoft JhengHei"/>
              <a:cs typeface="Microsoft JhengHei"/>
            </a:endParaRPr>
          </a:p>
          <a:p>
            <a:pPr marL="12700" marR="5715" indent="718820">
              <a:lnSpc>
                <a:spcPct val="120000"/>
              </a:lnSpc>
              <a:spcBef>
                <a:spcPts val="670"/>
              </a:spcBef>
            </a:pPr>
            <a:r>
              <a:rPr b="1" spc="90" dirty="0">
                <a:latin typeface="Microsoft JhengHei"/>
                <a:cs typeface="Microsoft JhengHei"/>
              </a:rPr>
              <a:t>二是促进经济增长由主要依靠第二产业带动向依 </a:t>
            </a:r>
            <a:r>
              <a:rPr b="1" spc="10" dirty="0">
                <a:latin typeface="Microsoft JhengHei"/>
                <a:cs typeface="Microsoft JhengHei"/>
              </a:rPr>
              <a:t>靠</a:t>
            </a:r>
            <a:r>
              <a:rPr b="1" dirty="0">
                <a:latin typeface="Microsoft JhengHei"/>
                <a:cs typeface="Microsoft JhengHei"/>
              </a:rPr>
              <a:t>第</a:t>
            </a:r>
            <a:r>
              <a:rPr b="1" spc="10" dirty="0">
                <a:latin typeface="Microsoft JhengHei"/>
                <a:cs typeface="Microsoft JhengHei"/>
              </a:rPr>
              <a:t>一</a:t>
            </a:r>
            <a:r>
              <a:rPr b="1" dirty="0">
                <a:latin typeface="Microsoft JhengHei"/>
                <a:cs typeface="Microsoft JhengHei"/>
              </a:rPr>
              <a:t>、</a:t>
            </a:r>
            <a:r>
              <a:rPr b="1" spc="15" dirty="0">
                <a:latin typeface="Microsoft JhengHei"/>
                <a:cs typeface="Microsoft JhengHei"/>
              </a:rPr>
              <a:t>第</a:t>
            </a:r>
            <a:r>
              <a:rPr b="1" spc="5" dirty="0">
                <a:latin typeface="Microsoft JhengHei"/>
                <a:cs typeface="Microsoft JhengHei"/>
              </a:rPr>
              <a:t>二</a:t>
            </a:r>
            <a:r>
              <a:rPr b="1" dirty="0">
                <a:latin typeface="Microsoft JhengHei"/>
                <a:cs typeface="Microsoft JhengHei"/>
              </a:rPr>
              <a:t>、第</a:t>
            </a:r>
            <a:r>
              <a:rPr b="1" spc="10" dirty="0">
                <a:latin typeface="Microsoft JhengHei"/>
                <a:cs typeface="Microsoft JhengHei"/>
              </a:rPr>
              <a:t>三</a:t>
            </a:r>
            <a:r>
              <a:rPr b="1" dirty="0">
                <a:latin typeface="Microsoft JhengHei"/>
                <a:cs typeface="Microsoft JhengHei"/>
              </a:rPr>
              <a:t>产业协</a:t>
            </a:r>
            <a:r>
              <a:rPr b="1" spc="10" dirty="0">
                <a:latin typeface="Microsoft JhengHei"/>
                <a:cs typeface="Microsoft JhengHei"/>
              </a:rPr>
              <a:t>同</a:t>
            </a:r>
            <a:r>
              <a:rPr b="1" dirty="0">
                <a:latin typeface="Microsoft JhengHei"/>
                <a:cs typeface="Microsoft JhengHei"/>
              </a:rPr>
              <a:t>带动转</a:t>
            </a:r>
            <a:r>
              <a:rPr b="1" spc="50" dirty="0">
                <a:latin typeface="Microsoft JhengHei"/>
                <a:cs typeface="Microsoft JhengHei"/>
              </a:rPr>
              <a:t>变</a:t>
            </a:r>
            <a:r>
              <a:rPr b="1" spc="-5" dirty="0">
                <a:latin typeface="Microsoft JhengHei"/>
                <a:cs typeface="Microsoft JhengHei"/>
              </a:rPr>
              <a:t>。</a:t>
            </a:r>
            <a:endParaRPr>
              <a:latin typeface="Microsoft JhengHei"/>
              <a:cs typeface="Microsoft JhengHei"/>
            </a:endParaRPr>
          </a:p>
          <a:p>
            <a:pPr marL="12700" marR="5715" indent="718820" algn="just">
              <a:lnSpc>
                <a:spcPct val="120000"/>
              </a:lnSpc>
              <a:spcBef>
                <a:spcPts val="675"/>
              </a:spcBef>
            </a:pPr>
            <a:r>
              <a:rPr b="1" spc="90" dirty="0">
                <a:latin typeface="Microsoft JhengHei"/>
                <a:cs typeface="Microsoft JhengHei"/>
              </a:rPr>
              <a:t>三是促进经济增长由主要依靠增加物质资源消耗 </a:t>
            </a:r>
            <a:r>
              <a:rPr b="1" spc="85" dirty="0">
                <a:latin typeface="Microsoft JhengHei"/>
                <a:cs typeface="Microsoft JhengHei"/>
              </a:rPr>
              <a:t>向</a:t>
            </a:r>
            <a:r>
              <a:rPr b="1" spc="75" dirty="0">
                <a:latin typeface="Microsoft JhengHei"/>
                <a:cs typeface="Microsoft JhengHei"/>
              </a:rPr>
              <a:t>主</a:t>
            </a:r>
            <a:r>
              <a:rPr b="1" spc="85" dirty="0">
                <a:latin typeface="Microsoft JhengHei"/>
                <a:cs typeface="Microsoft JhengHei"/>
              </a:rPr>
              <a:t>要</a:t>
            </a:r>
            <a:r>
              <a:rPr b="1" spc="75" dirty="0">
                <a:latin typeface="Microsoft JhengHei"/>
                <a:cs typeface="Microsoft JhengHei"/>
              </a:rPr>
              <a:t>依</a:t>
            </a:r>
            <a:r>
              <a:rPr b="1" spc="85" dirty="0">
                <a:latin typeface="Microsoft JhengHei"/>
                <a:cs typeface="Microsoft JhengHei"/>
              </a:rPr>
              <a:t>靠</a:t>
            </a:r>
            <a:r>
              <a:rPr b="1" spc="75" dirty="0">
                <a:latin typeface="Microsoft JhengHei"/>
                <a:cs typeface="Microsoft JhengHei"/>
              </a:rPr>
              <a:t>科</a:t>
            </a:r>
            <a:r>
              <a:rPr b="1" spc="85" dirty="0">
                <a:latin typeface="Microsoft JhengHei"/>
                <a:cs typeface="Microsoft JhengHei"/>
              </a:rPr>
              <a:t>技</a:t>
            </a:r>
            <a:r>
              <a:rPr b="1" spc="75" dirty="0">
                <a:latin typeface="Microsoft JhengHei"/>
                <a:cs typeface="Microsoft JhengHei"/>
              </a:rPr>
              <a:t>进</a:t>
            </a:r>
            <a:r>
              <a:rPr b="1" spc="120" dirty="0">
                <a:latin typeface="Microsoft JhengHei"/>
                <a:cs typeface="Microsoft JhengHei"/>
              </a:rPr>
              <a:t>步</a:t>
            </a:r>
            <a:r>
              <a:rPr b="1" spc="80" dirty="0">
                <a:latin typeface="Microsoft JhengHei"/>
                <a:cs typeface="Microsoft JhengHei"/>
              </a:rPr>
              <a:t>、</a:t>
            </a:r>
            <a:r>
              <a:rPr b="1" spc="85" dirty="0">
                <a:latin typeface="Microsoft JhengHei"/>
                <a:cs typeface="Microsoft JhengHei"/>
              </a:rPr>
              <a:t>劳</a:t>
            </a:r>
            <a:r>
              <a:rPr b="1" spc="75" dirty="0">
                <a:latin typeface="Microsoft JhengHei"/>
                <a:cs typeface="Microsoft JhengHei"/>
              </a:rPr>
              <a:t>动</a:t>
            </a:r>
            <a:r>
              <a:rPr b="1" spc="85" dirty="0">
                <a:latin typeface="Microsoft JhengHei"/>
                <a:cs typeface="Microsoft JhengHei"/>
              </a:rPr>
              <a:t>者</a:t>
            </a:r>
            <a:r>
              <a:rPr b="1" spc="75" dirty="0">
                <a:latin typeface="Microsoft JhengHei"/>
                <a:cs typeface="Microsoft JhengHei"/>
              </a:rPr>
              <a:t>素</a:t>
            </a:r>
            <a:r>
              <a:rPr b="1" spc="85" dirty="0">
                <a:latin typeface="Microsoft JhengHei"/>
                <a:cs typeface="Microsoft JhengHei"/>
              </a:rPr>
              <a:t>质</a:t>
            </a:r>
            <a:r>
              <a:rPr b="1" spc="75" dirty="0">
                <a:latin typeface="Microsoft JhengHei"/>
                <a:cs typeface="Microsoft JhengHei"/>
              </a:rPr>
              <a:t>提</a:t>
            </a:r>
            <a:r>
              <a:rPr b="1" spc="110" dirty="0">
                <a:latin typeface="Microsoft JhengHei"/>
                <a:cs typeface="Microsoft JhengHei"/>
              </a:rPr>
              <a:t>高</a:t>
            </a:r>
            <a:r>
              <a:rPr b="1" spc="75" dirty="0">
                <a:latin typeface="Microsoft JhengHei"/>
                <a:cs typeface="Microsoft JhengHei"/>
              </a:rPr>
              <a:t>、</a:t>
            </a:r>
            <a:r>
              <a:rPr b="1" spc="85" dirty="0">
                <a:latin typeface="Microsoft JhengHei"/>
                <a:cs typeface="Microsoft JhengHei"/>
              </a:rPr>
              <a:t>管</a:t>
            </a:r>
            <a:r>
              <a:rPr b="1" spc="75" dirty="0">
                <a:latin typeface="Microsoft JhengHei"/>
                <a:cs typeface="Microsoft JhengHei"/>
              </a:rPr>
              <a:t>理</a:t>
            </a:r>
            <a:r>
              <a:rPr b="1" spc="85" dirty="0">
                <a:latin typeface="Microsoft JhengHei"/>
                <a:cs typeface="Microsoft JhengHei"/>
              </a:rPr>
              <a:t>创</a:t>
            </a:r>
            <a:r>
              <a:rPr b="1" spc="75" dirty="0">
                <a:latin typeface="Microsoft JhengHei"/>
                <a:cs typeface="Microsoft JhengHei"/>
              </a:rPr>
              <a:t>新</a:t>
            </a:r>
            <a:r>
              <a:rPr b="1" spc="-5" dirty="0">
                <a:latin typeface="Microsoft JhengHei"/>
                <a:cs typeface="Microsoft JhengHei"/>
              </a:rPr>
              <a:t>转 </a:t>
            </a:r>
            <a:r>
              <a:rPr b="1" spc="15" dirty="0">
                <a:latin typeface="Microsoft JhengHei"/>
                <a:cs typeface="Microsoft JhengHei"/>
              </a:rPr>
              <a:t>变</a:t>
            </a:r>
            <a:r>
              <a:rPr b="1" spc="-5" dirty="0">
                <a:latin typeface="Microsoft JhengHei"/>
                <a:cs typeface="Microsoft JhengHei"/>
              </a:rPr>
              <a:t>。</a:t>
            </a:r>
            <a:endParaRPr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519" y="328737"/>
            <a:ext cx="78867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小结：使市场在资源配置中起</a:t>
            </a:r>
            <a:r>
              <a:rPr dirty="0"/>
              <a:t>决</a:t>
            </a:r>
            <a:r>
              <a:rPr spc="-10" dirty="0"/>
              <a:t>定性 作用，更好地发挥政府作</a:t>
            </a:r>
            <a:r>
              <a:rPr spc="-25" dirty="0"/>
              <a:t>用</a:t>
            </a:r>
            <a:r>
              <a:rPr sz="2000" spc="5" dirty="0"/>
              <a:t>（十九大）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474675" y="1485645"/>
            <a:ext cx="58966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5" dirty="0">
                <a:latin typeface="SimSun"/>
                <a:cs typeface="SimSun"/>
              </a:rPr>
              <a:t>使市</a:t>
            </a:r>
            <a:r>
              <a:rPr sz="1400" b="1" i="1" spc="-5" dirty="0">
                <a:latin typeface="SimSun"/>
                <a:cs typeface="SimSun"/>
              </a:rPr>
              <a:t>场在</a:t>
            </a:r>
            <a:r>
              <a:rPr sz="1400" b="1" i="1" spc="-20" dirty="0">
                <a:latin typeface="SimSun"/>
                <a:cs typeface="SimSun"/>
              </a:rPr>
              <a:t>资</a:t>
            </a:r>
            <a:r>
              <a:rPr sz="1400" b="1" i="1" spc="-5" dirty="0">
                <a:latin typeface="SimSun"/>
                <a:cs typeface="SimSun"/>
              </a:rPr>
              <a:t>源配</a:t>
            </a:r>
            <a:r>
              <a:rPr sz="1400" b="1" i="1" spc="-20" dirty="0">
                <a:latin typeface="SimSun"/>
                <a:cs typeface="SimSun"/>
              </a:rPr>
              <a:t>置</a:t>
            </a:r>
            <a:r>
              <a:rPr sz="1400" b="1" i="1" spc="-5" dirty="0">
                <a:latin typeface="SimSun"/>
                <a:cs typeface="SimSun"/>
              </a:rPr>
              <a:t>中起</a:t>
            </a:r>
            <a:r>
              <a:rPr sz="1400" b="1" i="1" spc="-20" dirty="0">
                <a:latin typeface="SimSun"/>
                <a:cs typeface="SimSun"/>
              </a:rPr>
              <a:t>决</a:t>
            </a:r>
            <a:r>
              <a:rPr sz="1400" b="1" i="1" spc="-5" dirty="0">
                <a:latin typeface="SimSun"/>
                <a:cs typeface="SimSun"/>
              </a:rPr>
              <a:t>定性</a:t>
            </a:r>
            <a:r>
              <a:rPr sz="1400" b="1" i="1" spc="-20" dirty="0">
                <a:latin typeface="SimSun"/>
                <a:cs typeface="SimSun"/>
              </a:rPr>
              <a:t>作</a:t>
            </a:r>
            <a:r>
              <a:rPr sz="1400" b="1" i="1" spc="-5" dirty="0">
                <a:latin typeface="SimSun"/>
                <a:cs typeface="SimSun"/>
              </a:rPr>
              <a:t>用和</a:t>
            </a:r>
            <a:r>
              <a:rPr sz="1400" b="1" i="1" spc="-20" dirty="0">
                <a:latin typeface="SimSun"/>
                <a:cs typeface="SimSun"/>
              </a:rPr>
              <a:t>更</a:t>
            </a:r>
            <a:r>
              <a:rPr sz="1400" b="1" i="1" spc="-5" dirty="0">
                <a:latin typeface="SimSun"/>
                <a:cs typeface="SimSun"/>
              </a:rPr>
              <a:t>好发</a:t>
            </a:r>
            <a:r>
              <a:rPr sz="1400" b="1" i="1" spc="-20" dirty="0">
                <a:latin typeface="SimSun"/>
                <a:cs typeface="SimSun"/>
              </a:rPr>
              <a:t>挥</a:t>
            </a:r>
            <a:r>
              <a:rPr sz="1400" b="1" i="1" spc="-5" dirty="0">
                <a:latin typeface="SimSun"/>
                <a:cs typeface="SimSun"/>
              </a:rPr>
              <a:t>政府</a:t>
            </a:r>
            <a:r>
              <a:rPr sz="1400" b="1" i="1" spc="-20" dirty="0">
                <a:latin typeface="SimSun"/>
                <a:cs typeface="SimSun"/>
              </a:rPr>
              <a:t>作</a:t>
            </a:r>
            <a:r>
              <a:rPr sz="1400" b="1" i="1" spc="-5" dirty="0">
                <a:latin typeface="SimSun"/>
                <a:cs typeface="SimSun"/>
              </a:rPr>
              <a:t>用（</a:t>
            </a:r>
            <a:r>
              <a:rPr sz="1400" b="1" i="1" spc="-20" dirty="0">
                <a:latin typeface="SimSun"/>
                <a:cs typeface="SimSun"/>
              </a:rPr>
              <a:t>十</a:t>
            </a:r>
            <a:r>
              <a:rPr sz="1400" b="1" i="1" spc="-5" dirty="0">
                <a:latin typeface="SimSun"/>
                <a:cs typeface="SimSun"/>
              </a:rPr>
              <a:t>八届</a:t>
            </a:r>
            <a:r>
              <a:rPr sz="1400" b="1" i="1" spc="-20" dirty="0">
                <a:latin typeface="SimSun"/>
                <a:cs typeface="SimSun"/>
              </a:rPr>
              <a:t>三</a:t>
            </a:r>
            <a:r>
              <a:rPr sz="1400" b="1" i="1" spc="-5" dirty="0">
                <a:latin typeface="SimSun"/>
                <a:cs typeface="SimSun"/>
              </a:rPr>
              <a:t>中全</a:t>
            </a:r>
            <a:r>
              <a:rPr sz="1400" b="1" i="1" spc="-20" dirty="0">
                <a:latin typeface="SimSun"/>
                <a:cs typeface="SimSun"/>
              </a:rPr>
              <a:t>会</a:t>
            </a:r>
            <a:r>
              <a:rPr sz="1400" b="1" i="1" spc="-5" dirty="0">
                <a:latin typeface="SimSun"/>
                <a:cs typeface="SimSun"/>
              </a:rPr>
              <a:t>）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742853-4E81-4D75-AD24-2ECC06C0717F}"/>
              </a:ext>
            </a:extLst>
          </p:cNvPr>
          <p:cNvSpPr txBox="1"/>
          <p:nvPr/>
        </p:nvSpPr>
        <p:spPr>
          <a:xfrm>
            <a:off x="348615" y="4644014"/>
            <a:ext cx="8446770" cy="1456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 algn="just">
              <a:lnSpc>
                <a:spcPct val="120000"/>
              </a:lnSpc>
              <a:spcBef>
                <a:spcPts val="100"/>
              </a:spcBef>
            </a:pPr>
            <a:r>
              <a:rPr sz="2000" b="1" spc="90" dirty="0">
                <a:latin typeface="Microsoft JhengHei"/>
                <a:cs typeface="Microsoft JhengHei"/>
              </a:rPr>
              <a:t>这就要求我们继续坚持社会主义市场经济道</a:t>
            </a:r>
            <a:r>
              <a:rPr sz="2000" b="1" spc="100" dirty="0">
                <a:latin typeface="Microsoft JhengHei"/>
                <a:cs typeface="Microsoft JhengHei"/>
              </a:rPr>
              <a:t>路</a:t>
            </a:r>
            <a:r>
              <a:rPr sz="2000" b="1" spc="-5" dirty="0">
                <a:latin typeface="Microsoft JhengHei"/>
                <a:cs typeface="Microsoft JhengHei"/>
              </a:rPr>
              <a:t>， </a:t>
            </a:r>
            <a:r>
              <a:rPr sz="2000" b="1" spc="85" dirty="0">
                <a:latin typeface="Microsoft JhengHei"/>
                <a:cs typeface="Microsoft JhengHei"/>
              </a:rPr>
              <a:t>深</a:t>
            </a:r>
            <a:r>
              <a:rPr sz="2000" b="1" spc="75" dirty="0">
                <a:latin typeface="Microsoft JhengHei"/>
                <a:cs typeface="Microsoft JhengHei"/>
              </a:rPr>
              <a:t>化</a:t>
            </a:r>
            <a:r>
              <a:rPr sz="2000" b="1" spc="85" dirty="0">
                <a:latin typeface="Microsoft JhengHei"/>
                <a:cs typeface="Microsoft JhengHei"/>
              </a:rPr>
              <a:t>对</a:t>
            </a:r>
            <a:r>
              <a:rPr sz="2000" b="1" spc="75" dirty="0">
                <a:latin typeface="Microsoft JhengHei"/>
                <a:cs typeface="Microsoft JhengHei"/>
              </a:rPr>
              <a:t>社</a:t>
            </a:r>
            <a:r>
              <a:rPr sz="2000" b="1" spc="85" dirty="0">
                <a:latin typeface="Microsoft JhengHei"/>
                <a:cs typeface="Microsoft JhengHei"/>
              </a:rPr>
              <a:t>会</a:t>
            </a:r>
            <a:r>
              <a:rPr sz="2000" b="1" spc="75" dirty="0">
                <a:latin typeface="Microsoft JhengHei"/>
                <a:cs typeface="Microsoft JhengHei"/>
              </a:rPr>
              <a:t>主</a:t>
            </a:r>
            <a:r>
              <a:rPr sz="2000" b="1" spc="85" dirty="0">
                <a:latin typeface="Microsoft JhengHei"/>
                <a:cs typeface="Microsoft JhengHei"/>
              </a:rPr>
              <a:t>义</a:t>
            </a:r>
            <a:r>
              <a:rPr sz="2000" b="1" spc="75" dirty="0">
                <a:latin typeface="Microsoft JhengHei"/>
                <a:cs typeface="Microsoft JhengHei"/>
              </a:rPr>
              <a:t>市</a:t>
            </a:r>
            <a:r>
              <a:rPr sz="2000" b="1" spc="85" dirty="0">
                <a:latin typeface="Microsoft JhengHei"/>
                <a:cs typeface="Microsoft JhengHei"/>
              </a:rPr>
              <a:t>场</a:t>
            </a:r>
            <a:r>
              <a:rPr sz="2000" b="1" spc="75" dirty="0">
                <a:latin typeface="Microsoft JhengHei"/>
                <a:cs typeface="Microsoft JhengHei"/>
              </a:rPr>
              <a:t>经</a:t>
            </a:r>
            <a:r>
              <a:rPr sz="2000" b="1" spc="85" dirty="0">
                <a:latin typeface="Microsoft JhengHei"/>
                <a:cs typeface="Microsoft JhengHei"/>
              </a:rPr>
              <a:t>济</a:t>
            </a:r>
            <a:r>
              <a:rPr sz="2000" b="1" spc="75" dirty="0">
                <a:latin typeface="Microsoft JhengHei"/>
                <a:cs typeface="Microsoft JhengHei"/>
              </a:rPr>
              <a:t>规</a:t>
            </a:r>
            <a:r>
              <a:rPr sz="2000" b="1" spc="85" dirty="0">
                <a:latin typeface="Microsoft JhengHei"/>
                <a:cs typeface="Microsoft JhengHei"/>
              </a:rPr>
              <a:t>律</a:t>
            </a:r>
            <a:r>
              <a:rPr sz="2000" b="1" spc="75" dirty="0">
                <a:latin typeface="Microsoft JhengHei"/>
                <a:cs typeface="Microsoft JhengHei"/>
              </a:rPr>
              <a:t>的</a:t>
            </a:r>
            <a:r>
              <a:rPr sz="2000" b="1" spc="85" dirty="0">
                <a:latin typeface="Microsoft JhengHei"/>
                <a:cs typeface="Microsoft JhengHei"/>
              </a:rPr>
              <a:t>认</a:t>
            </a:r>
            <a:r>
              <a:rPr sz="2000" b="1" spc="135" dirty="0">
                <a:latin typeface="Microsoft JhengHei"/>
                <a:cs typeface="Microsoft JhengHei"/>
              </a:rPr>
              <a:t>识</a:t>
            </a:r>
            <a:r>
              <a:rPr sz="2000" b="1" spc="90" dirty="0">
                <a:latin typeface="Microsoft JhengHei"/>
                <a:cs typeface="Microsoft JhengHei"/>
              </a:rPr>
              <a:t>，</a:t>
            </a:r>
            <a:r>
              <a:rPr sz="2000" b="1" spc="75" dirty="0">
                <a:latin typeface="Microsoft JhengHei"/>
                <a:cs typeface="Microsoft JhengHei"/>
              </a:rPr>
              <a:t>进</a:t>
            </a:r>
            <a:r>
              <a:rPr sz="2000" b="1" spc="85" dirty="0">
                <a:latin typeface="Microsoft JhengHei"/>
                <a:cs typeface="Microsoft JhengHei"/>
              </a:rPr>
              <a:t>一</a:t>
            </a:r>
            <a:r>
              <a:rPr sz="2000" b="1" spc="75" dirty="0">
                <a:latin typeface="Microsoft JhengHei"/>
                <a:cs typeface="Microsoft JhengHei"/>
              </a:rPr>
              <a:t>步</a:t>
            </a:r>
            <a:r>
              <a:rPr sz="2000" b="1" spc="85" dirty="0">
                <a:latin typeface="Microsoft JhengHei"/>
                <a:cs typeface="Microsoft JhengHei"/>
              </a:rPr>
              <a:t>转</a:t>
            </a:r>
            <a:r>
              <a:rPr sz="2000" b="1" spc="75" dirty="0">
                <a:latin typeface="Microsoft JhengHei"/>
                <a:cs typeface="Microsoft JhengHei"/>
              </a:rPr>
              <a:t>变</a:t>
            </a:r>
            <a:r>
              <a:rPr sz="2000" b="1" spc="-5" dirty="0">
                <a:latin typeface="Microsoft JhengHei"/>
                <a:cs typeface="Microsoft JhengHei"/>
              </a:rPr>
              <a:t>政 </a:t>
            </a:r>
            <a:r>
              <a:rPr sz="2000" b="1" spc="85" dirty="0">
                <a:latin typeface="Microsoft JhengHei"/>
                <a:cs typeface="Microsoft JhengHei"/>
              </a:rPr>
              <a:t>府</a:t>
            </a:r>
            <a:r>
              <a:rPr sz="2000" b="1" spc="75" dirty="0">
                <a:latin typeface="Microsoft JhengHei"/>
                <a:cs typeface="Microsoft JhengHei"/>
              </a:rPr>
              <a:t>职</a:t>
            </a:r>
            <a:r>
              <a:rPr sz="2000" b="1" spc="95" dirty="0">
                <a:latin typeface="Microsoft JhengHei"/>
                <a:cs typeface="Microsoft JhengHei"/>
              </a:rPr>
              <a:t>能</a:t>
            </a:r>
            <a:r>
              <a:rPr sz="2000" b="1" spc="75" dirty="0">
                <a:latin typeface="Microsoft JhengHei"/>
                <a:cs typeface="Microsoft JhengHei"/>
              </a:rPr>
              <a:t>，</a:t>
            </a:r>
            <a:r>
              <a:rPr sz="2000" b="1" spc="90" dirty="0">
                <a:latin typeface="Microsoft JhengHei"/>
                <a:cs typeface="Microsoft JhengHei"/>
              </a:rPr>
              <a:t>完</a:t>
            </a:r>
            <a:r>
              <a:rPr sz="2000" b="1" spc="75" dirty="0">
                <a:latin typeface="Microsoft JhengHei"/>
                <a:cs typeface="Microsoft JhengHei"/>
              </a:rPr>
              <a:t>善</a:t>
            </a:r>
            <a:r>
              <a:rPr sz="2000" b="1" spc="90" dirty="0">
                <a:latin typeface="Microsoft JhengHei"/>
                <a:cs typeface="Microsoft JhengHei"/>
              </a:rPr>
              <a:t>宏</a:t>
            </a:r>
            <a:r>
              <a:rPr sz="2000" b="1" spc="75" dirty="0">
                <a:latin typeface="Microsoft JhengHei"/>
                <a:cs typeface="Microsoft JhengHei"/>
              </a:rPr>
              <a:t>观</a:t>
            </a:r>
            <a:r>
              <a:rPr sz="2000" b="1" spc="90" dirty="0">
                <a:latin typeface="Microsoft JhengHei"/>
                <a:cs typeface="Microsoft JhengHei"/>
              </a:rPr>
              <a:t>调</a:t>
            </a:r>
            <a:r>
              <a:rPr sz="2000" b="1" spc="75" dirty="0">
                <a:latin typeface="Microsoft JhengHei"/>
                <a:cs typeface="Microsoft JhengHei"/>
              </a:rPr>
              <a:t>控</a:t>
            </a:r>
            <a:r>
              <a:rPr sz="2000" b="1" spc="90" dirty="0">
                <a:latin typeface="Microsoft JhengHei"/>
                <a:cs typeface="Microsoft JhengHei"/>
              </a:rPr>
              <a:t>体</a:t>
            </a:r>
            <a:r>
              <a:rPr sz="2000" b="1" spc="85" dirty="0">
                <a:latin typeface="Microsoft JhengHei"/>
                <a:cs typeface="Microsoft JhengHei"/>
              </a:rPr>
              <a:t>系</a:t>
            </a:r>
            <a:r>
              <a:rPr sz="2000" b="1" spc="90" dirty="0">
                <a:latin typeface="Microsoft JhengHei"/>
                <a:cs typeface="Microsoft JhengHei"/>
              </a:rPr>
              <a:t>，</a:t>
            </a:r>
            <a:r>
              <a:rPr sz="2000" b="1" spc="75" dirty="0">
                <a:latin typeface="Microsoft JhengHei"/>
                <a:cs typeface="Microsoft JhengHei"/>
              </a:rPr>
              <a:t>核</a:t>
            </a:r>
            <a:r>
              <a:rPr sz="2000" b="1" spc="85" dirty="0">
                <a:latin typeface="Microsoft JhengHei"/>
                <a:cs typeface="Microsoft JhengHei"/>
              </a:rPr>
              <a:t>心</a:t>
            </a:r>
            <a:r>
              <a:rPr sz="2000" b="1" spc="75" dirty="0">
                <a:latin typeface="Microsoft JhengHei"/>
                <a:cs typeface="Microsoft JhengHei"/>
              </a:rPr>
              <a:t>问</a:t>
            </a:r>
            <a:r>
              <a:rPr sz="2000" b="1" spc="85" dirty="0">
                <a:latin typeface="Microsoft JhengHei"/>
                <a:cs typeface="Microsoft JhengHei"/>
              </a:rPr>
              <a:t>题</a:t>
            </a:r>
            <a:r>
              <a:rPr sz="2000" b="1" spc="75" dirty="0">
                <a:latin typeface="Microsoft JhengHei"/>
                <a:cs typeface="Microsoft JhengHei"/>
              </a:rPr>
              <a:t>是</a:t>
            </a:r>
            <a:r>
              <a:rPr sz="2000" b="1" spc="85" dirty="0">
                <a:latin typeface="Microsoft JhengHei"/>
                <a:cs typeface="Microsoft JhengHei"/>
              </a:rPr>
              <a:t>处</a:t>
            </a:r>
            <a:r>
              <a:rPr sz="2000" b="1" spc="75" dirty="0">
                <a:latin typeface="Microsoft JhengHei"/>
                <a:cs typeface="Microsoft JhengHei"/>
              </a:rPr>
              <a:t>理</a:t>
            </a:r>
            <a:r>
              <a:rPr sz="2000" b="1" spc="85" dirty="0">
                <a:latin typeface="Microsoft JhengHei"/>
                <a:cs typeface="Microsoft JhengHei"/>
              </a:rPr>
              <a:t>好</a:t>
            </a:r>
            <a:r>
              <a:rPr sz="2000" b="1" spc="75" dirty="0">
                <a:latin typeface="Microsoft JhengHei"/>
                <a:cs typeface="Microsoft JhengHei"/>
              </a:rPr>
              <a:t>政</a:t>
            </a:r>
            <a:r>
              <a:rPr sz="2000" b="1" spc="-5" dirty="0">
                <a:latin typeface="Microsoft JhengHei"/>
                <a:cs typeface="Microsoft JhengHei"/>
              </a:rPr>
              <a:t>府 </a:t>
            </a:r>
            <a:r>
              <a:rPr sz="2000" b="1" spc="85" dirty="0">
                <a:latin typeface="Microsoft JhengHei"/>
                <a:cs typeface="Microsoft JhengHei"/>
              </a:rPr>
              <a:t>和</a:t>
            </a:r>
            <a:r>
              <a:rPr sz="2000" b="1" spc="75" dirty="0">
                <a:latin typeface="Microsoft JhengHei"/>
                <a:cs typeface="Microsoft JhengHei"/>
              </a:rPr>
              <a:t>市</a:t>
            </a:r>
            <a:r>
              <a:rPr sz="2000" b="1" spc="85" dirty="0">
                <a:latin typeface="Microsoft JhengHei"/>
                <a:cs typeface="Microsoft JhengHei"/>
              </a:rPr>
              <a:t>场</a:t>
            </a:r>
            <a:r>
              <a:rPr sz="2000" b="1" spc="75" dirty="0">
                <a:latin typeface="Microsoft JhengHei"/>
                <a:cs typeface="Microsoft JhengHei"/>
              </a:rPr>
              <a:t>的</a:t>
            </a:r>
            <a:r>
              <a:rPr sz="2000" b="1" spc="85" dirty="0">
                <a:latin typeface="Microsoft JhengHei"/>
                <a:cs typeface="Microsoft JhengHei"/>
              </a:rPr>
              <a:t>关</a:t>
            </a:r>
            <a:r>
              <a:rPr sz="2000" b="1" spc="95" dirty="0">
                <a:latin typeface="Microsoft JhengHei"/>
                <a:cs typeface="Microsoft JhengHei"/>
              </a:rPr>
              <a:t>系</a:t>
            </a:r>
            <a:r>
              <a:rPr sz="2000" b="1" spc="90" dirty="0">
                <a:latin typeface="Microsoft JhengHei"/>
                <a:cs typeface="Microsoft JhengHei"/>
              </a:rPr>
              <a:t>，</a:t>
            </a:r>
            <a:r>
              <a:rPr sz="2000" b="1" spc="75" dirty="0">
                <a:latin typeface="Microsoft JhengHei"/>
                <a:cs typeface="Microsoft JhengHei"/>
              </a:rPr>
              <a:t>使</a:t>
            </a:r>
            <a:r>
              <a:rPr sz="2000" b="1" spc="85" dirty="0">
                <a:latin typeface="Microsoft JhengHei"/>
                <a:cs typeface="Microsoft JhengHei"/>
              </a:rPr>
              <a:t>市</a:t>
            </a:r>
            <a:r>
              <a:rPr sz="2000" b="1" spc="75" dirty="0">
                <a:latin typeface="Microsoft JhengHei"/>
                <a:cs typeface="Microsoft JhengHei"/>
              </a:rPr>
              <a:t>场</a:t>
            </a:r>
            <a:r>
              <a:rPr sz="2000" b="1" spc="85" dirty="0">
                <a:latin typeface="Microsoft JhengHei"/>
                <a:cs typeface="Microsoft JhengHei"/>
              </a:rPr>
              <a:t>在</a:t>
            </a:r>
            <a:r>
              <a:rPr sz="2000" b="1" spc="75" dirty="0">
                <a:latin typeface="Microsoft JhengHei"/>
                <a:cs typeface="Microsoft JhengHei"/>
              </a:rPr>
              <a:t>资</a:t>
            </a:r>
            <a:r>
              <a:rPr sz="2000" b="1" spc="85" dirty="0">
                <a:latin typeface="Microsoft JhengHei"/>
                <a:cs typeface="Microsoft JhengHei"/>
              </a:rPr>
              <a:t>源</a:t>
            </a:r>
            <a:r>
              <a:rPr sz="2000" b="1" spc="75" dirty="0">
                <a:latin typeface="Microsoft JhengHei"/>
                <a:cs typeface="Microsoft JhengHei"/>
              </a:rPr>
              <a:t>配</a:t>
            </a:r>
            <a:r>
              <a:rPr sz="2000" b="1" spc="85" dirty="0">
                <a:latin typeface="Microsoft JhengHei"/>
                <a:cs typeface="Microsoft JhengHei"/>
              </a:rPr>
              <a:t>置</a:t>
            </a:r>
            <a:r>
              <a:rPr sz="2000" b="1" spc="75" dirty="0">
                <a:latin typeface="Microsoft JhengHei"/>
                <a:cs typeface="Microsoft JhengHei"/>
              </a:rPr>
              <a:t>中</a:t>
            </a:r>
            <a:r>
              <a:rPr sz="2000" b="1" spc="85" dirty="0">
                <a:latin typeface="Microsoft JhengHei"/>
                <a:cs typeface="Microsoft JhengHei"/>
              </a:rPr>
              <a:t>起</a:t>
            </a:r>
            <a:r>
              <a:rPr sz="2000" b="1" spc="75" dirty="0">
                <a:latin typeface="Microsoft JhengHei"/>
                <a:cs typeface="Microsoft JhengHei"/>
              </a:rPr>
              <a:t>决</a:t>
            </a:r>
            <a:r>
              <a:rPr sz="2000" b="1" spc="85" dirty="0">
                <a:latin typeface="Microsoft JhengHei"/>
                <a:cs typeface="Microsoft JhengHei"/>
              </a:rPr>
              <a:t>定</a:t>
            </a:r>
            <a:r>
              <a:rPr sz="2000" b="1" spc="75" dirty="0">
                <a:latin typeface="Microsoft JhengHei"/>
                <a:cs typeface="Microsoft JhengHei"/>
              </a:rPr>
              <a:t>性</a:t>
            </a:r>
            <a:r>
              <a:rPr sz="2000" b="1" spc="85" dirty="0">
                <a:latin typeface="Microsoft JhengHei"/>
                <a:cs typeface="Microsoft JhengHei"/>
              </a:rPr>
              <a:t>作</a:t>
            </a:r>
            <a:r>
              <a:rPr sz="2000" b="1" spc="75" dirty="0">
                <a:latin typeface="Microsoft JhengHei"/>
                <a:cs typeface="Microsoft JhengHei"/>
              </a:rPr>
              <a:t>用</a:t>
            </a:r>
            <a:r>
              <a:rPr sz="2000" b="1" spc="-5" dirty="0">
                <a:latin typeface="Microsoft JhengHei"/>
                <a:cs typeface="Microsoft JhengHei"/>
              </a:rPr>
              <a:t>和 </a:t>
            </a:r>
            <a:r>
              <a:rPr sz="2000" b="1" spc="10" dirty="0">
                <a:latin typeface="Microsoft JhengHei"/>
                <a:cs typeface="Microsoft JhengHei"/>
              </a:rPr>
              <a:t>更</a:t>
            </a:r>
            <a:r>
              <a:rPr sz="2000" b="1" dirty="0">
                <a:latin typeface="Microsoft JhengHei"/>
                <a:cs typeface="Microsoft JhengHei"/>
              </a:rPr>
              <a:t>好发挥</a:t>
            </a:r>
            <a:r>
              <a:rPr sz="2000" b="1" spc="10" dirty="0">
                <a:latin typeface="Microsoft JhengHei"/>
                <a:cs typeface="Microsoft JhengHei"/>
              </a:rPr>
              <a:t>政</a:t>
            </a:r>
            <a:r>
              <a:rPr sz="2000" b="1" dirty="0">
                <a:latin typeface="Microsoft JhengHei"/>
                <a:cs typeface="Microsoft JhengHei"/>
              </a:rPr>
              <a:t>府作</a:t>
            </a:r>
            <a:r>
              <a:rPr sz="2000" b="1" spc="30" dirty="0">
                <a:latin typeface="Microsoft JhengHei"/>
                <a:cs typeface="Microsoft JhengHei"/>
              </a:rPr>
              <a:t>用</a:t>
            </a:r>
            <a:r>
              <a:rPr sz="2000" b="1" spc="-5" dirty="0"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74342"/>
            <a:ext cx="8447405" cy="468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630555" algn="just">
              <a:lnSpc>
                <a:spcPct val="120000"/>
              </a:lnSpc>
              <a:spcBef>
                <a:spcPts val="100"/>
              </a:spcBef>
            </a:pPr>
            <a:r>
              <a:rPr sz="2400" b="1" spc="55" dirty="0">
                <a:latin typeface="Microsoft JhengHei"/>
                <a:cs typeface="Microsoft JhengHei"/>
              </a:rPr>
              <a:t>经济</a:t>
            </a:r>
            <a:r>
              <a:rPr sz="2400" b="1" spc="45" dirty="0">
                <a:latin typeface="Microsoft JhengHei"/>
                <a:cs typeface="Microsoft JhengHei"/>
              </a:rPr>
              <a:t>结</a:t>
            </a:r>
            <a:r>
              <a:rPr sz="2400" b="1" spc="55" dirty="0">
                <a:latin typeface="Microsoft JhengHei"/>
                <a:cs typeface="Microsoft JhengHei"/>
              </a:rPr>
              <a:t>构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合</a:t>
            </a:r>
            <a:r>
              <a:rPr sz="2400" b="1" spc="75" dirty="0">
                <a:latin typeface="Microsoft JhengHei"/>
                <a:cs typeface="Microsoft JhengHei"/>
              </a:rPr>
              <a:t>理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经</a:t>
            </a:r>
            <a:r>
              <a:rPr sz="2400" b="1" spc="45" dirty="0">
                <a:latin typeface="Microsoft JhengHei"/>
                <a:cs typeface="Microsoft JhengHei"/>
              </a:rPr>
              <a:t>济</a:t>
            </a:r>
            <a:r>
              <a:rPr sz="2400" b="1" spc="55" dirty="0">
                <a:latin typeface="Microsoft JhengHei"/>
                <a:cs typeface="Microsoft JhengHei"/>
              </a:rPr>
              <a:t>增长</a:t>
            </a:r>
            <a:r>
              <a:rPr sz="2400" b="1" spc="45" dirty="0">
                <a:latin typeface="Microsoft JhengHei"/>
                <a:cs typeface="Microsoft JhengHei"/>
              </a:rPr>
              <a:t>方</a:t>
            </a:r>
            <a:r>
              <a:rPr sz="2400" b="1" spc="55" dirty="0">
                <a:latin typeface="Microsoft JhengHei"/>
                <a:cs typeface="Microsoft JhengHei"/>
              </a:rPr>
              <a:t>式</a:t>
            </a:r>
            <a:r>
              <a:rPr sz="2400" b="1" spc="45" dirty="0">
                <a:latin typeface="Microsoft JhengHei"/>
                <a:cs typeface="Microsoft JhengHei"/>
              </a:rPr>
              <a:t>粗</a:t>
            </a:r>
            <a:r>
              <a:rPr sz="2400" b="1" spc="80" dirty="0">
                <a:latin typeface="Microsoft JhengHei"/>
                <a:cs typeface="Microsoft JhengHei"/>
              </a:rPr>
              <a:t>放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其</a:t>
            </a:r>
            <a:r>
              <a:rPr sz="2400" b="1" spc="55" dirty="0">
                <a:latin typeface="Microsoft JhengHei"/>
                <a:cs typeface="Microsoft JhengHei"/>
              </a:rPr>
              <a:t>根</a:t>
            </a:r>
            <a:r>
              <a:rPr sz="2400" b="1" spc="45" dirty="0">
                <a:latin typeface="Microsoft JhengHei"/>
                <a:cs typeface="Microsoft JhengHei"/>
              </a:rPr>
              <a:t>源</a:t>
            </a:r>
            <a:r>
              <a:rPr sz="2400" b="1" spc="55" dirty="0">
                <a:latin typeface="Microsoft JhengHei"/>
                <a:cs typeface="Microsoft JhengHei"/>
              </a:rPr>
              <a:t>在于</a:t>
            </a:r>
            <a:r>
              <a:rPr sz="2400" b="1" spc="45" dirty="0">
                <a:latin typeface="Microsoft JhengHei"/>
                <a:cs typeface="Microsoft JhengHei"/>
              </a:rPr>
              <a:t>政</a:t>
            </a:r>
            <a:r>
              <a:rPr sz="2400" b="1" spc="55" dirty="0">
                <a:latin typeface="Microsoft JhengHei"/>
                <a:cs typeface="Microsoft JhengHei"/>
              </a:rPr>
              <a:t>府</a:t>
            </a:r>
            <a:r>
              <a:rPr sz="2400" b="1" dirty="0">
                <a:latin typeface="Microsoft JhengHei"/>
                <a:cs typeface="Microsoft JhengHei"/>
              </a:rPr>
              <a:t>职 </a:t>
            </a:r>
            <a:r>
              <a:rPr sz="2400" b="1" spc="55" dirty="0">
                <a:latin typeface="Microsoft JhengHei"/>
                <a:cs typeface="Microsoft JhengHei"/>
              </a:rPr>
              <a:t>能转变</a:t>
            </a:r>
            <a:r>
              <a:rPr sz="2400" b="1" spc="45" dirty="0">
                <a:latin typeface="Microsoft JhengHei"/>
                <a:cs typeface="Microsoft JhengHei"/>
              </a:rPr>
              <a:t>滞</a:t>
            </a:r>
            <a:r>
              <a:rPr sz="2400" b="1" spc="65" dirty="0">
                <a:latin typeface="Microsoft JhengHei"/>
                <a:cs typeface="Microsoft JhengHei"/>
              </a:rPr>
              <a:t>后</a:t>
            </a:r>
            <a:r>
              <a:rPr sz="2400" b="1" spc="60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企</a:t>
            </a:r>
            <a:r>
              <a:rPr sz="2400" b="1" spc="45" dirty="0">
                <a:latin typeface="Microsoft JhengHei"/>
                <a:cs typeface="Microsoft JhengHei"/>
              </a:rPr>
              <a:t>业</a:t>
            </a:r>
            <a:r>
              <a:rPr sz="2400" b="1" spc="55" dirty="0">
                <a:latin typeface="Microsoft JhengHei"/>
                <a:cs typeface="Microsoft JhengHei"/>
              </a:rPr>
              <a:t>还没有</a:t>
            </a:r>
            <a:r>
              <a:rPr sz="2400" b="1" spc="45" dirty="0">
                <a:latin typeface="Microsoft JhengHei"/>
                <a:cs typeface="Microsoft JhengHei"/>
              </a:rPr>
              <a:t>真</a:t>
            </a:r>
            <a:r>
              <a:rPr sz="2400" b="1" spc="55" dirty="0">
                <a:latin typeface="Microsoft JhengHei"/>
                <a:cs typeface="Microsoft JhengHei"/>
              </a:rPr>
              <a:t>正成为</a:t>
            </a:r>
            <a:r>
              <a:rPr sz="2400" b="1" spc="45" dirty="0">
                <a:latin typeface="Microsoft JhengHei"/>
                <a:cs typeface="Microsoft JhengHei"/>
              </a:rPr>
              <a:t>市</a:t>
            </a:r>
            <a:r>
              <a:rPr sz="2400" b="1" spc="55" dirty="0">
                <a:latin typeface="Microsoft JhengHei"/>
                <a:cs typeface="Microsoft JhengHei"/>
              </a:rPr>
              <a:t>场主体</a:t>
            </a:r>
            <a:r>
              <a:rPr sz="2400" b="1" spc="45" dirty="0">
                <a:latin typeface="Microsoft JhengHei"/>
                <a:cs typeface="Microsoft JhengHei"/>
              </a:rPr>
              <a:t>以</a:t>
            </a:r>
            <a:r>
              <a:rPr sz="2400" b="1" spc="55" dirty="0">
                <a:latin typeface="Microsoft JhengHei"/>
                <a:cs typeface="Microsoft JhengHei"/>
              </a:rPr>
              <a:t>及资源</a:t>
            </a:r>
            <a:r>
              <a:rPr sz="2400" b="1" spc="45" dirty="0">
                <a:latin typeface="Microsoft JhengHei"/>
                <a:cs typeface="Microsoft JhengHei"/>
              </a:rPr>
              <a:t>等</a:t>
            </a:r>
            <a:r>
              <a:rPr sz="2400" b="1" spc="55" dirty="0">
                <a:latin typeface="Microsoft JhengHei"/>
                <a:cs typeface="Microsoft JhengHei"/>
              </a:rPr>
              <a:t>价格</a:t>
            </a:r>
            <a:r>
              <a:rPr sz="2400" b="1" dirty="0">
                <a:latin typeface="Microsoft JhengHei"/>
                <a:cs typeface="Microsoft JhengHei"/>
              </a:rPr>
              <a:t>改 </a:t>
            </a:r>
            <a:r>
              <a:rPr sz="2400" b="1" spc="5" dirty="0">
                <a:latin typeface="Microsoft JhengHei"/>
                <a:cs typeface="Microsoft JhengHei"/>
              </a:rPr>
              <a:t>革滞后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630555" algn="just">
              <a:lnSpc>
                <a:spcPct val="120000"/>
              </a:lnSpc>
              <a:spcBef>
                <a:spcPts val="575"/>
              </a:spcBef>
            </a:pPr>
            <a:r>
              <a:rPr sz="2400" b="1" spc="55" dirty="0">
                <a:latin typeface="Microsoft JhengHei"/>
                <a:cs typeface="Microsoft JhengHei"/>
              </a:rPr>
              <a:t>收入</a:t>
            </a:r>
            <a:r>
              <a:rPr sz="2400" b="1" spc="45" dirty="0">
                <a:latin typeface="Microsoft JhengHei"/>
                <a:cs typeface="Microsoft JhengHei"/>
              </a:rPr>
              <a:t>分</a:t>
            </a:r>
            <a:r>
              <a:rPr sz="2400" b="1" spc="55" dirty="0">
                <a:latin typeface="Microsoft JhengHei"/>
                <a:cs typeface="Microsoft JhengHei"/>
              </a:rPr>
              <a:t>配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公很</a:t>
            </a:r>
            <a:r>
              <a:rPr sz="2400" b="1" spc="45" dirty="0">
                <a:latin typeface="Microsoft JhengHei"/>
                <a:cs typeface="Microsoft JhengHei"/>
              </a:rPr>
              <a:t>大</a:t>
            </a:r>
            <a:r>
              <a:rPr sz="2400" b="1" spc="55" dirty="0">
                <a:latin typeface="Microsoft JhengHei"/>
                <a:cs typeface="Microsoft JhengHei"/>
              </a:rPr>
              <a:t>程</a:t>
            </a:r>
            <a:r>
              <a:rPr sz="2400" b="1" spc="45" dirty="0">
                <a:latin typeface="Microsoft JhengHei"/>
                <a:cs typeface="Microsoft JhengHei"/>
              </a:rPr>
              <a:t>度</a:t>
            </a:r>
            <a:r>
              <a:rPr sz="2400" b="1" spc="55" dirty="0">
                <a:latin typeface="Microsoft JhengHei"/>
                <a:cs typeface="Microsoft JhengHei"/>
              </a:rPr>
              <a:t>上是</a:t>
            </a:r>
            <a:r>
              <a:rPr sz="2400" b="1" spc="45" dirty="0">
                <a:latin typeface="Microsoft JhengHei"/>
                <a:cs typeface="Microsoft JhengHei"/>
              </a:rPr>
              <a:t>由</a:t>
            </a:r>
            <a:r>
              <a:rPr sz="2400" b="1" spc="55" dirty="0">
                <a:latin typeface="Microsoft JhengHei"/>
                <a:cs typeface="Microsoft JhengHei"/>
              </a:rPr>
              <a:t>于</a:t>
            </a:r>
            <a:r>
              <a:rPr sz="2400" b="1" spc="45" dirty="0">
                <a:latin typeface="Microsoft JhengHei"/>
                <a:cs typeface="Microsoft JhengHei"/>
              </a:rPr>
              <a:t>生</a:t>
            </a:r>
            <a:r>
              <a:rPr sz="2400" b="1" spc="55" dirty="0">
                <a:latin typeface="Microsoft JhengHei"/>
                <a:cs typeface="Microsoft JhengHei"/>
              </a:rPr>
              <a:t>产要</a:t>
            </a:r>
            <a:r>
              <a:rPr sz="2400" b="1" spc="45" dirty="0">
                <a:latin typeface="Microsoft JhengHei"/>
                <a:cs typeface="Microsoft JhengHei"/>
              </a:rPr>
              <a:t>素</a:t>
            </a:r>
            <a:r>
              <a:rPr sz="2400" b="1" spc="55" dirty="0">
                <a:latin typeface="Microsoft JhengHei"/>
                <a:cs typeface="Microsoft JhengHei"/>
              </a:rPr>
              <a:t>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改革</a:t>
            </a:r>
            <a:r>
              <a:rPr sz="2400" b="1" spc="45" dirty="0">
                <a:latin typeface="Microsoft JhengHei"/>
                <a:cs typeface="Microsoft JhengHei"/>
              </a:rPr>
              <a:t>滞</a:t>
            </a:r>
            <a:r>
              <a:rPr sz="2400" b="1" spc="120" dirty="0">
                <a:latin typeface="Microsoft JhengHei"/>
                <a:cs typeface="Microsoft JhengHei"/>
              </a:rPr>
              <a:t>后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55" dirty="0">
                <a:latin typeface="Microsoft JhengHei"/>
                <a:cs typeface="Microsoft JhengHei"/>
              </a:rPr>
              <a:t>行政权</a:t>
            </a:r>
            <a:r>
              <a:rPr sz="2400" b="1" spc="45" dirty="0">
                <a:latin typeface="Microsoft JhengHei"/>
                <a:cs typeface="Microsoft JhengHei"/>
              </a:rPr>
              <a:t>力</a:t>
            </a:r>
            <a:r>
              <a:rPr sz="2400" b="1" spc="55" dirty="0">
                <a:latin typeface="Microsoft JhengHei"/>
                <a:cs typeface="Microsoft JhengHei"/>
              </a:rPr>
              <a:t>干预微</a:t>
            </a:r>
            <a:r>
              <a:rPr sz="2400" b="1" spc="45" dirty="0">
                <a:latin typeface="Microsoft JhengHei"/>
                <a:cs typeface="Microsoft JhengHei"/>
              </a:rPr>
              <a:t>观</a:t>
            </a:r>
            <a:r>
              <a:rPr sz="2400" b="1" spc="55" dirty="0">
                <a:latin typeface="Microsoft JhengHei"/>
                <a:cs typeface="Microsoft JhengHei"/>
              </a:rPr>
              <a:t>经济活</a:t>
            </a:r>
            <a:r>
              <a:rPr sz="2400" b="1" spc="45" dirty="0">
                <a:latin typeface="Microsoft JhengHei"/>
                <a:cs typeface="Microsoft JhengHei"/>
              </a:rPr>
              <a:t>动</a:t>
            </a:r>
            <a:r>
              <a:rPr sz="2400" b="1" spc="55" dirty="0">
                <a:latin typeface="Microsoft JhengHei"/>
                <a:cs typeface="Microsoft JhengHei"/>
              </a:rPr>
              <a:t>过</a:t>
            </a:r>
            <a:r>
              <a:rPr sz="2400" b="1" spc="95" dirty="0">
                <a:latin typeface="Microsoft JhengHei"/>
                <a:cs typeface="Microsoft JhengHei"/>
              </a:rPr>
              <a:t>多</a:t>
            </a:r>
            <a:r>
              <a:rPr sz="2400" b="1" spc="60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行</a:t>
            </a:r>
            <a:r>
              <a:rPr sz="2400" b="1" spc="55" dirty="0">
                <a:latin typeface="Microsoft JhengHei"/>
                <a:cs typeface="Microsoft JhengHei"/>
              </a:rPr>
              <a:t>政及行</a:t>
            </a:r>
            <a:r>
              <a:rPr sz="2400" b="1" spc="45" dirty="0">
                <a:latin typeface="Microsoft JhengHei"/>
                <a:cs typeface="Microsoft JhengHei"/>
              </a:rPr>
              <a:t>业</a:t>
            </a:r>
            <a:r>
              <a:rPr sz="2400" b="1" spc="55" dirty="0">
                <a:latin typeface="Microsoft JhengHei"/>
                <a:cs typeface="Microsoft JhengHei"/>
              </a:rPr>
              <a:t>垄断尚</a:t>
            </a:r>
            <a:r>
              <a:rPr sz="2400" b="1" spc="45" dirty="0">
                <a:latin typeface="Microsoft JhengHei"/>
                <a:cs typeface="Microsoft JhengHei"/>
              </a:rPr>
              <a:t>未</a:t>
            </a:r>
            <a:r>
              <a:rPr sz="2400" b="1" spc="55" dirty="0">
                <a:latin typeface="Microsoft JhengHei"/>
                <a:cs typeface="Microsoft JhengHei"/>
              </a:rPr>
              <a:t>破除</a:t>
            </a:r>
            <a:r>
              <a:rPr sz="2400" b="1" dirty="0">
                <a:latin typeface="Microsoft JhengHei"/>
                <a:cs typeface="Microsoft JhengHei"/>
              </a:rPr>
              <a:t>等 </a:t>
            </a:r>
            <a:r>
              <a:rPr sz="2400" b="1" spc="5" dirty="0">
                <a:latin typeface="Microsoft JhengHei"/>
                <a:cs typeface="Microsoft JhengHei"/>
              </a:rPr>
              <a:t>造成的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 marR="5715" indent="630555">
              <a:lnSpc>
                <a:spcPct val="120000"/>
              </a:lnSpc>
              <a:spcBef>
                <a:spcPts val="580"/>
              </a:spcBef>
            </a:pPr>
            <a:r>
              <a:rPr sz="2400" b="1" spc="60" dirty="0">
                <a:latin typeface="Microsoft JhengHei"/>
                <a:cs typeface="Microsoft JhengHei"/>
              </a:rPr>
              <a:t>城</a:t>
            </a:r>
            <a:r>
              <a:rPr sz="2400" b="1" spc="55" dirty="0">
                <a:latin typeface="Microsoft JhengHei"/>
                <a:cs typeface="Microsoft JhengHei"/>
              </a:rPr>
              <a:t>乡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60" dirty="0">
                <a:latin typeface="Microsoft JhengHei"/>
                <a:cs typeface="Microsoft JhengHei"/>
              </a:rPr>
              <a:t>区</a:t>
            </a:r>
            <a:r>
              <a:rPr sz="2400" b="1" spc="45" dirty="0">
                <a:latin typeface="Microsoft JhengHei"/>
                <a:cs typeface="Microsoft JhengHei"/>
              </a:rPr>
              <a:t>域</a:t>
            </a:r>
            <a:r>
              <a:rPr sz="2400" b="1" spc="60" dirty="0">
                <a:latin typeface="Microsoft JhengHei"/>
                <a:cs typeface="Microsoft JhengHei"/>
              </a:rPr>
              <a:t>发展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60" dirty="0">
                <a:latin typeface="Microsoft JhengHei"/>
                <a:cs typeface="Microsoft JhengHei"/>
              </a:rPr>
              <a:t>平</a:t>
            </a:r>
            <a:r>
              <a:rPr sz="2400" b="1" spc="45" dirty="0">
                <a:latin typeface="Microsoft JhengHei"/>
                <a:cs typeface="Microsoft JhengHei"/>
              </a:rPr>
              <a:t>衡</a:t>
            </a:r>
            <a:r>
              <a:rPr sz="2400" b="1" spc="60" dirty="0">
                <a:latin typeface="Microsoft JhengHei"/>
                <a:cs typeface="Microsoft JhengHei"/>
              </a:rPr>
              <a:t>也与</a:t>
            </a:r>
            <a:r>
              <a:rPr sz="2400" b="1" spc="45" dirty="0">
                <a:latin typeface="Microsoft JhengHei"/>
                <a:cs typeface="Microsoft JhengHei"/>
              </a:rPr>
              <a:t>统</a:t>
            </a:r>
            <a:r>
              <a:rPr sz="2400" b="1" spc="65" dirty="0">
                <a:latin typeface="Microsoft JhengHei"/>
                <a:cs typeface="Microsoft JhengHei"/>
              </a:rPr>
              <a:t>一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60" dirty="0">
                <a:latin typeface="Microsoft JhengHei"/>
                <a:cs typeface="Microsoft JhengHei"/>
              </a:rPr>
              <a:t>开放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60" dirty="0">
                <a:latin typeface="Microsoft JhengHei"/>
                <a:cs typeface="Microsoft JhengHei"/>
              </a:rPr>
              <a:t>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60" dirty="0">
                <a:latin typeface="Microsoft JhengHei"/>
                <a:cs typeface="Microsoft JhengHei"/>
              </a:rPr>
              <a:t>体系</a:t>
            </a:r>
            <a:r>
              <a:rPr sz="2400" b="1" spc="45" dirty="0">
                <a:latin typeface="Microsoft JhengHei"/>
                <a:cs typeface="Microsoft JhengHei"/>
              </a:rPr>
              <a:t>尚</a:t>
            </a:r>
            <a:r>
              <a:rPr sz="2400" b="1" spc="60" dirty="0">
                <a:latin typeface="Microsoft JhengHei"/>
                <a:cs typeface="Microsoft JhengHei"/>
              </a:rPr>
              <a:t>未</a:t>
            </a:r>
            <a:r>
              <a:rPr sz="2400" b="1" dirty="0">
                <a:latin typeface="Microsoft JhengHei"/>
                <a:cs typeface="Microsoft JhengHei"/>
              </a:rPr>
              <a:t>形 </a:t>
            </a:r>
            <a:r>
              <a:rPr sz="2400" b="1" spc="10" dirty="0">
                <a:latin typeface="Microsoft JhengHei"/>
                <a:cs typeface="Microsoft JhengHei"/>
              </a:rPr>
              <a:t>成有很大关系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643255">
              <a:lnSpc>
                <a:spcPct val="100000"/>
              </a:lnSpc>
              <a:spcBef>
                <a:spcPts val="1150"/>
              </a:spcBef>
            </a:pPr>
            <a:r>
              <a:rPr sz="2400" b="1" spc="55" dirty="0">
                <a:latin typeface="Microsoft JhengHei"/>
                <a:cs typeface="Microsoft JhengHei"/>
              </a:rPr>
              <a:t>教育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60" dirty="0">
                <a:latin typeface="Microsoft JhengHei"/>
                <a:cs typeface="Microsoft JhengHei"/>
              </a:rPr>
              <a:t>医</a:t>
            </a:r>
            <a:r>
              <a:rPr sz="2400" b="1" spc="45" dirty="0">
                <a:latin typeface="Microsoft JhengHei"/>
                <a:cs typeface="Microsoft JhengHei"/>
              </a:rPr>
              <a:t>疗</a:t>
            </a:r>
            <a:r>
              <a:rPr sz="2400" b="1" spc="55" dirty="0">
                <a:latin typeface="Microsoft JhengHei"/>
                <a:cs typeface="Microsoft JhengHei"/>
              </a:rPr>
              <a:t>、住</a:t>
            </a:r>
            <a:r>
              <a:rPr sz="2400" b="1" spc="40" dirty="0">
                <a:latin typeface="Microsoft JhengHei"/>
                <a:cs typeface="Microsoft JhengHei"/>
              </a:rPr>
              <a:t>房</a:t>
            </a:r>
            <a:r>
              <a:rPr sz="2400" b="1" spc="55" dirty="0">
                <a:latin typeface="Microsoft JhengHei"/>
                <a:cs typeface="Microsoft JhengHei"/>
              </a:rPr>
              <a:t>等</a:t>
            </a:r>
            <a:r>
              <a:rPr sz="2400" b="1" spc="40" dirty="0">
                <a:latin typeface="Microsoft JhengHei"/>
                <a:cs typeface="Microsoft JhengHei"/>
              </a:rPr>
              <a:t>与</a:t>
            </a:r>
            <a:r>
              <a:rPr sz="2400" b="1" spc="55" dirty="0">
                <a:latin typeface="Microsoft JhengHei"/>
                <a:cs typeface="Microsoft JhengHei"/>
              </a:rPr>
              <a:t>民生</a:t>
            </a:r>
            <a:r>
              <a:rPr sz="2400" b="1" spc="40" dirty="0">
                <a:latin typeface="Microsoft JhengHei"/>
                <a:cs typeface="Microsoft JhengHei"/>
              </a:rPr>
              <a:t>有</a:t>
            </a:r>
            <a:r>
              <a:rPr sz="2400" b="1" spc="55" dirty="0">
                <a:latin typeface="Microsoft JhengHei"/>
                <a:cs typeface="Microsoft JhengHei"/>
              </a:rPr>
              <a:t>关</a:t>
            </a:r>
            <a:r>
              <a:rPr sz="2400" b="1" spc="40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社会</a:t>
            </a:r>
            <a:r>
              <a:rPr sz="2400" b="1" spc="40" dirty="0">
                <a:latin typeface="Microsoft JhengHei"/>
                <a:cs typeface="Microsoft JhengHei"/>
              </a:rPr>
              <a:t>事</a:t>
            </a:r>
            <a:r>
              <a:rPr sz="2400" b="1" spc="55" dirty="0">
                <a:latin typeface="Microsoft JhengHei"/>
                <a:cs typeface="Microsoft JhengHei"/>
              </a:rPr>
              <a:t>业</a:t>
            </a:r>
            <a:r>
              <a:rPr sz="2400" b="1" spc="40" dirty="0">
                <a:latin typeface="Microsoft JhengHei"/>
                <a:cs typeface="Microsoft JhengHei"/>
              </a:rPr>
              <a:t>发</a:t>
            </a:r>
            <a:r>
              <a:rPr sz="2400" b="1" spc="55" dirty="0">
                <a:latin typeface="Microsoft JhengHei"/>
                <a:cs typeface="Microsoft JhengHei"/>
              </a:rPr>
              <a:t>展缓</a:t>
            </a:r>
            <a:r>
              <a:rPr sz="2400" b="1" spc="90" dirty="0">
                <a:latin typeface="Microsoft JhengHei"/>
                <a:cs typeface="Microsoft JhengHei"/>
              </a:rPr>
              <a:t>慢</a:t>
            </a:r>
            <a:r>
              <a:rPr sz="2400" b="1" spc="55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同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现行的财政体制、社会管理体制改革滞后密切相</a:t>
            </a:r>
            <a:r>
              <a:rPr sz="2400" b="1" spc="15" dirty="0">
                <a:latin typeface="Microsoft JhengHei"/>
                <a:cs typeface="Microsoft JhengHei"/>
              </a:rPr>
              <a:t>关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341" y="457200"/>
            <a:ext cx="8175625" cy="123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小结：使市场在资源配置中起</a:t>
            </a:r>
            <a:r>
              <a:rPr dirty="0"/>
              <a:t>决</a:t>
            </a:r>
            <a:r>
              <a:rPr spc="-10" dirty="0"/>
              <a:t>定性 作用，更好地发挥政府作</a:t>
            </a:r>
            <a:r>
              <a:rPr spc="-25" dirty="0"/>
              <a:t>用</a:t>
            </a:r>
            <a:r>
              <a:rPr sz="2000" spc="5" dirty="0"/>
              <a:t>（十九大）</a:t>
            </a:r>
            <a:endParaRPr sz="2000"/>
          </a:p>
          <a:p>
            <a:pPr marL="12700">
              <a:lnSpc>
                <a:spcPts val="1590"/>
              </a:lnSpc>
            </a:pPr>
            <a:r>
              <a:rPr sz="1400" spc="5" dirty="0"/>
              <a:t>使市</a:t>
            </a:r>
            <a:r>
              <a:rPr sz="1400" spc="-5" dirty="0"/>
              <a:t>场在</a:t>
            </a:r>
            <a:r>
              <a:rPr sz="1400" spc="-20" dirty="0"/>
              <a:t>资</a:t>
            </a:r>
            <a:r>
              <a:rPr sz="1400" spc="-5" dirty="0"/>
              <a:t>源配</a:t>
            </a:r>
            <a:r>
              <a:rPr sz="1400" spc="-20" dirty="0"/>
              <a:t>置</a:t>
            </a:r>
            <a:r>
              <a:rPr sz="1400" spc="-5" dirty="0"/>
              <a:t>中起</a:t>
            </a:r>
            <a:r>
              <a:rPr sz="1400" spc="-20" dirty="0"/>
              <a:t>决</a:t>
            </a:r>
            <a:r>
              <a:rPr sz="1400" spc="-5" dirty="0"/>
              <a:t>定性</a:t>
            </a:r>
            <a:r>
              <a:rPr sz="1400" spc="-20" dirty="0"/>
              <a:t>作</a:t>
            </a:r>
            <a:r>
              <a:rPr sz="1400" spc="-5" dirty="0"/>
              <a:t>用和</a:t>
            </a:r>
            <a:r>
              <a:rPr sz="1400" spc="-20" dirty="0"/>
              <a:t>更</a:t>
            </a:r>
            <a:r>
              <a:rPr sz="1400" spc="-5" dirty="0"/>
              <a:t>好发</a:t>
            </a:r>
            <a:r>
              <a:rPr sz="1400" spc="-20" dirty="0"/>
              <a:t>挥</a:t>
            </a:r>
            <a:r>
              <a:rPr sz="1400" spc="-5" dirty="0"/>
              <a:t>政府</a:t>
            </a:r>
            <a:r>
              <a:rPr sz="1400" spc="-20" dirty="0"/>
              <a:t>作</a:t>
            </a:r>
            <a:r>
              <a:rPr sz="1400" spc="-5" dirty="0"/>
              <a:t>用（</a:t>
            </a:r>
            <a:r>
              <a:rPr sz="1400" spc="-20" dirty="0"/>
              <a:t>十</a:t>
            </a:r>
            <a:r>
              <a:rPr sz="1400" spc="-5" dirty="0"/>
              <a:t>八届</a:t>
            </a:r>
            <a:r>
              <a:rPr sz="1400" spc="-20" dirty="0"/>
              <a:t>三</a:t>
            </a:r>
            <a:r>
              <a:rPr sz="1400" spc="-5" dirty="0"/>
              <a:t>中全</a:t>
            </a:r>
            <a:r>
              <a:rPr sz="1400" spc="-20" dirty="0"/>
              <a:t>会</a:t>
            </a:r>
            <a:r>
              <a:rPr sz="1400" spc="-5" dirty="0"/>
              <a:t>）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66112"/>
            <a:ext cx="880046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>
              <a:lnSpc>
                <a:spcPct val="120000"/>
              </a:lnSpc>
              <a:spcBef>
                <a:spcPts val="100"/>
              </a:spcBef>
            </a:pPr>
            <a:r>
              <a:rPr sz="2800" b="1" spc="85" dirty="0">
                <a:latin typeface="Microsoft JhengHei"/>
                <a:cs typeface="Microsoft JhengHei"/>
              </a:rPr>
              <a:t>正确</a:t>
            </a:r>
            <a:r>
              <a:rPr sz="2800" b="1" spc="75" dirty="0">
                <a:latin typeface="Microsoft JhengHei"/>
                <a:cs typeface="Microsoft JhengHei"/>
              </a:rPr>
              <a:t>处理</a:t>
            </a:r>
            <a:r>
              <a:rPr sz="2800" b="1" spc="85" dirty="0">
                <a:latin typeface="Microsoft JhengHei"/>
                <a:cs typeface="Microsoft JhengHei"/>
              </a:rPr>
              <a:t>政府</a:t>
            </a:r>
            <a:r>
              <a:rPr sz="2800" b="1" spc="75" dirty="0">
                <a:latin typeface="Microsoft JhengHei"/>
                <a:cs typeface="Microsoft JhengHei"/>
              </a:rPr>
              <a:t>与市</a:t>
            </a:r>
            <a:r>
              <a:rPr sz="2800" b="1" spc="85" dirty="0">
                <a:latin typeface="Microsoft JhengHei"/>
                <a:cs typeface="Microsoft JhengHei"/>
              </a:rPr>
              <a:t>场的</a:t>
            </a:r>
            <a:r>
              <a:rPr sz="2800" b="1" spc="75" dirty="0">
                <a:latin typeface="Microsoft JhengHei"/>
                <a:cs typeface="Microsoft JhengHei"/>
              </a:rPr>
              <a:t>关</a:t>
            </a:r>
            <a:r>
              <a:rPr sz="2800" b="1" spc="120" dirty="0">
                <a:latin typeface="Microsoft JhengHei"/>
                <a:cs typeface="Microsoft JhengHei"/>
              </a:rPr>
              <a:t>系</a:t>
            </a:r>
            <a:r>
              <a:rPr sz="2800" b="1" spc="90" dirty="0">
                <a:latin typeface="Microsoft JhengHei"/>
                <a:cs typeface="Microsoft JhengHei"/>
              </a:rPr>
              <a:t>，</a:t>
            </a:r>
            <a:r>
              <a:rPr sz="2800" b="1" spc="85" dirty="0">
                <a:latin typeface="Microsoft JhengHei"/>
                <a:cs typeface="Microsoft JhengHei"/>
              </a:rPr>
              <a:t>转</a:t>
            </a:r>
            <a:r>
              <a:rPr sz="2800" b="1" spc="75" dirty="0">
                <a:latin typeface="Microsoft JhengHei"/>
                <a:cs typeface="Microsoft JhengHei"/>
              </a:rPr>
              <a:t>变经</a:t>
            </a:r>
            <a:r>
              <a:rPr sz="2800" b="1" spc="85" dirty="0">
                <a:latin typeface="Microsoft JhengHei"/>
                <a:cs typeface="Microsoft JhengHei"/>
              </a:rPr>
              <a:t>济发</a:t>
            </a:r>
            <a:r>
              <a:rPr sz="2800" b="1" spc="75" dirty="0">
                <a:latin typeface="Microsoft JhengHei"/>
                <a:cs typeface="Microsoft JhengHei"/>
              </a:rPr>
              <a:t>展方</a:t>
            </a:r>
            <a:r>
              <a:rPr sz="2800" b="1" spc="125" dirty="0">
                <a:latin typeface="Microsoft JhengHei"/>
                <a:cs typeface="Microsoft JhengHei"/>
              </a:rPr>
              <a:t>式</a:t>
            </a:r>
            <a:r>
              <a:rPr sz="2800" b="1" spc="-5" dirty="0">
                <a:latin typeface="Microsoft JhengHei"/>
                <a:cs typeface="Microsoft JhengHei"/>
              </a:rPr>
              <a:t>， </a:t>
            </a:r>
            <a:r>
              <a:rPr sz="2800" b="1" spc="15" dirty="0">
                <a:latin typeface="Microsoft JhengHei"/>
                <a:cs typeface="Microsoft JhengHei"/>
              </a:rPr>
              <a:t>关</a:t>
            </a:r>
            <a:r>
              <a:rPr sz="2800" b="1" dirty="0">
                <a:latin typeface="Microsoft JhengHei"/>
                <a:cs typeface="Microsoft JhengHei"/>
              </a:rPr>
              <a:t>键是要</a:t>
            </a:r>
            <a:r>
              <a:rPr sz="2800" b="1" spc="15" dirty="0">
                <a:latin typeface="Microsoft JhengHei"/>
                <a:cs typeface="Microsoft JhengHei"/>
              </a:rPr>
              <a:t>加</a:t>
            </a:r>
            <a:r>
              <a:rPr sz="2800" b="1" dirty="0">
                <a:latin typeface="Microsoft JhengHei"/>
                <a:cs typeface="Microsoft JhengHei"/>
              </a:rPr>
              <a:t>快政府</a:t>
            </a:r>
            <a:r>
              <a:rPr sz="2800" b="1" spc="15" dirty="0">
                <a:latin typeface="Microsoft JhengHei"/>
                <a:cs typeface="Microsoft JhengHei"/>
              </a:rPr>
              <a:t>职</a:t>
            </a:r>
            <a:r>
              <a:rPr sz="2800" b="1" dirty="0">
                <a:latin typeface="Microsoft JhengHei"/>
                <a:cs typeface="Microsoft JhengHei"/>
              </a:rPr>
              <a:t>能的根</a:t>
            </a:r>
            <a:r>
              <a:rPr sz="2800" b="1" spc="15" dirty="0">
                <a:latin typeface="Microsoft JhengHei"/>
                <a:cs typeface="Microsoft JhengHei"/>
              </a:rPr>
              <a:t>本</a:t>
            </a:r>
            <a:r>
              <a:rPr sz="2800" b="1" dirty="0">
                <a:latin typeface="Microsoft JhengHei"/>
                <a:cs typeface="Microsoft JhengHei"/>
              </a:rPr>
              <a:t>转</a:t>
            </a:r>
            <a:r>
              <a:rPr sz="2800" b="1" spc="55" dirty="0">
                <a:latin typeface="Microsoft JhengHei"/>
                <a:cs typeface="Microsoft JhengHei"/>
              </a:rPr>
              <a:t>变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12700" marR="5080" indent="718820">
              <a:lnSpc>
                <a:spcPct val="120000"/>
              </a:lnSpc>
              <a:spcBef>
                <a:spcPts val="675"/>
              </a:spcBef>
            </a:pPr>
            <a:r>
              <a:rPr sz="2800" b="1" spc="90" dirty="0">
                <a:latin typeface="Microsoft JhengHei"/>
                <a:cs typeface="Microsoft JhengHei"/>
              </a:rPr>
              <a:t>纵向</a:t>
            </a:r>
            <a:r>
              <a:rPr sz="2800" b="1" spc="80" dirty="0">
                <a:latin typeface="Microsoft JhengHei"/>
                <a:cs typeface="Microsoft JhengHei"/>
              </a:rPr>
              <a:t>上</a:t>
            </a:r>
            <a:r>
              <a:rPr sz="2800" b="1" spc="75" dirty="0">
                <a:latin typeface="Microsoft JhengHei"/>
                <a:cs typeface="Microsoft JhengHei"/>
              </a:rPr>
              <a:t>，</a:t>
            </a:r>
            <a:r>
              <a:rPr sz="2800" b="1" spc="85" dirty="0">
                <a:latin typeface="Microsoft JhengHei"/>
                <a:cs typeface="Microsoft JhengHei"/>
              </a:rPr>
              <a:t>中央</a:t>
            </a:r>
            <a:r>
              <a:rPr sz="2800" b="1" spc="75" dirty="0">
                <a:latin typeface="Microsoft JhengHei"/>
                <a:cs typeface="Microsoft JhengHei"/>
              </a:rPr>
              <a:t>和地</a:t>
            </a:r>
            <a:r>
              <a:rPr sz="2800" b="1" spc="85" dirty="0">
                <a:latin typeface="Microsoft JhengHei"/>
                <a:cs typeface="Microsoft JhengHei"/>
              </a:rPr>
              <a:t>方政</a:t>
            </a:r>
            <a:r>
              <a:rPr sz="2800" b="1" spc="75" dirty="0">
                <a:latin typeface="Microsoft JhengHei"/>
                <a:cs typeface="Microsoft JhengHei"/>
              </a:rPr>
              <a:t>府要</a:t>
            </a:r>
            <a:r>
              <a:rPr sz="2800" b="1" spc="85" dirty="0">
                <a:latin typeface="Microsoft JhengHei"/>
                <a:cs typeface="Microsoft JhengHei"/>
              </a:rPr>
              <a:t>按照</a:t>
            </a:r>
            <a:r>
              <a:rPr sz="2800" b="1" spc="75" dirty="0">
                <a:latin typeface="Microsoft JhengHei"/>
                <a:cs typeface="Microsoft JhengHei"/>
              </a:rPr>
              <a:t>职能</a:t>
            </a:r>
            <a:r>
              <a:rPr sz="2800" b="1" spc="85" dirty="0">
                <a:latin typeface="Microsoft JhengHei"/>
                <a:cs typeface="Microsoft JhengHei"/>
              </a:rPr>
              <a:t>转变</a:t>
            </a:r>
            <a:r>
              <a:rPr sz="2800" b="1" spc="75" dirty="0">
                <a:latin typeface="Microsoft JhengHei"/>
                <a:cs typeface="Microsoft JhengHei"/>
              </a:rPr>
              <a:t>的要</a:t>
            </a:r>
            <a:r>
              <a:rPr sz="2800" b="1" spc="160" dirty="0">
                <a:latin typeface="Microsoft JhengHei"/>
                <a:cs typeface="Microsoft JhengHei"/>
              </a:rPr>
              <a:t>求</a:t>
            </a:r>
            <a:r>
              <a:rPr sz="2800" b="1" spc="-5" dirty="0">
                <a:latin typeface="Microsoft JhengHei"/>
                <a:cs typeface="Microsoft JhengHei"/>
              </a:rPr>
              <a:t>， </a:t>
            </a:r>
            <a:r>
              <a:rPr sz="2800" b="1" spc="85" dirty="0">
                <a:latin typeface="Microsoft JhengHei"/>
                <a:cs typeface="Microsoft JhengHei"/>
              </a:rPr>
              <a:t>突</a:t>
            </a:r>
            <a:r>
              <a:rPr sz="2800" b="1" spc="75" dirty="0">
                <a:latin typeface="Microsoft JhengHei"/>
                <a:cs typeface="Microsoft JhengHei"/>
              </a:rPr>
              <a:t>出</a:t>
            </a:r>
            <a:r>
              <a:rPr sz="2800" b="1" spc="85" dirty="0">
                <a:latin typeface="Microsoft JhengHei"/>
                <a:cs typeface="Microsoft JhengHei"/>
              </a:rPr>
              <a:t>各</a:t>
            </a:r>
            <a:r>
              <a:rPr sz="2800" b="1" spc="75" dirty="0">
                <a:latin typeface="Microsoft JhengHei"/>
                <a:cs typeface="Microsoft JhengHei"/>
              </a:rPr>
              <a:t>自</a:t>
            </a:r>
            <a:r>
              <a:rPr sz="2800" b="1" spc="85" dirty="0">
                <a:latin typeface="Microsoft JhengHei"/>
                <a:cs typeface="Microsoft JhengHei"/>
              </a:rPr>
              <a:t>的</a:t>
            </a:r>
            <a:r>
              <a:rPr sz="2800" b="1" spc="75" dirty="0">
                <a:latin typeface="Microsoft JhengHei"/>
                <a:cs typeface="Microsoft JhengHei"/>
              </a:rPr>
              <a:t>管</a:t>
            </a:r>
            <a:r>
              <a:rPr sz="2800" b="1" spc="85" dirty="0">
                <a:latin typeface="Microsoft JhengHei"/>
                <a:cs typeface="Microsoft JhengHei"/>
              </a:rPr>
              <a:t>理</a:t>
            </a:r>
            <a:r>
              <a:rPr sz="2800" b="1" spc="75" dirty="0">
                <a:latin typeface="Microsoft JhengHei"/>
                <a:cs typeface="Microsoft JhengHei"/>
              </a:rPr>
              <a:t>和</a:t>
            </a:r>
            <a:r>
              <a:rPr sz="2800" b="1" spc="85" dirty="0">
                <a:latin typeface="Microsoft JhengHei"/>
                <a:cs typeface="Microsoft JhengHei"/>
              </a:rPr>
              <a:t>服</a:t>
            </a:r>
            <a:r>
              <a:rPr sz="2800" b="1" spc="75" dirty="0">
                <a:latin typeface="Microsoft JhengHei"/>
                <a:cs typeface="Microsoft JhengHei"/>
              </a:rPr>
              <a:t>务</a:t>
            </a:r>
            <a:r>
              <a:rPr sz="2800" b="1" spc="85" dirty="0">
                <a:latin typeface="Microsoft JhengHei"/>
                <a:cs typeface="Microsoft JhengHei"/>
              </a:rPr>
              <a:t>事</a:t>
            </a:r>
            <a:r>
              <a:rPr sz="2800" b="1" spc="120" dirty="0">
                <a:latin typeface="Microsoft JhengHei"/>
                <a:cs typeface="Microsoft JhengHei"/>
              </a:rPr>
              <a:t>项</a:t>
            </a:r>
            <a:r>
              <a:rPr sz="2800" b="1" spc="90" dirty="0">
                <a:latin typeface="Microsoft JhengHei"/>
                <a:cs typeface="Microsoft JhengHei"/>
              </a:rPr>
              <a:t>，</a:t>
            </a:r>
            <a:r>
              <a:rPr sz="2800" b="1" spc="75" dirty="0">
                <a:latin typeface="Microsoft JhengHei"/>
                <a:cs typeface="Microsoft JhengHei"/>
              </a:rPr>
              <a:t>处</a:t>
            </a:r>
            <a:r>
              <a:rPr sz="2800" b="1" spc="85" dirty="0">
                <a:latin typeface="Microsoft JhengHei"/>
                <a:cs typeface="Microsoft JhengHei"/>
              </a:rPr>
              <a:t>理</a:t>
            </a:r>
            <a:r>
              <a:rPr sz="2800" b="1" spc="75" dirty="0">
                <a:latin typeface="Microsoft JhengHei"/>
                <a:cs typeface="Microsoft JhengHei"/>
              </a:rPr>
              <a:t>好</a:t>
            </a:r>
            <a:r>
              <a:rPr sz="2800" b="1" spc="85" dirty="0">
                <a:latin typeface="Microsoft JhengHei"/>
                <a:cs typeface="Microsoft JhengHei"/>
              </a:rPr>
              <a:t>财</a:t>
            </a:r>
            <a:r>
              <a:rPr sz="2800" b="1" spc="75" dirty="0">
                <a:latin typeface="Microsoft JhengHei"/>
                <a:cs typeface="Microsoft JhengHei"/>
              </a:rPr>
              <a:t>权</a:t>
            </a:r>
            <a:r>
              <a:rPr sz="2800" b="1" spc="85" dirty="0">
                <a:latin typeface="Microsoft JhengHei"/>
                <a:cs typeface="Microsoft JhengHei"/>
              </a:rPr>
              <a:t>和</a:t>
            </a:r>
            <a:r>
              <a:rPr sz="2800" b="1" spc="75" dirty="0">
                <a:latin typeface="Microsoft JhengHei"/>
                <a:cs typeface="Microsoft JhengHei"/>
              </a:rPr>
              <a:t>事</a:t>
            </a:r>
            <a:r>
              <a:rPr sz="2800" b="1" spc="85" dirty="0">
                <a:latin typeface="Microsoft JhengHei"/>
                <a:cs typeface="Microsoft JhengHei"/>
              </a:rPr>
              <a:t>权</a:t>
            </a:r>
            <a:r>
              <a:rPr sz="2800" b="1" spc="75" dirty="0">
                <a:latin typeface="Microsoft JhengHei"/>
                <a:cs typeface="Microsoft JhengHei"/>
              </a:rPr>
              <a:t>的</a:t>
            </a:r>
            <a:r>
              <a:rPr sz="2800" b="1" spc="-5" dirty="0">
                <a:latin typeface="Microsoft JhengHei"/>
                <a:cs typeface="Microsoft JhengHei"/>
              </a:rPr>
              <a:t>划 </a:t>
            </a:r>
            <a:r>
              <a:rPr sz="2800" b="1" spc="85" dirty="0">
                <a:latin typeface="Microsoft JhengHei"/>
                <a:cs typeface="Microsoft JhengHei"/>
              </a:rPr>
              <a:t>分</a:t>
            </a:r>
            <a:r>
              <a:rPr sz="2800" b="1" spc="75" dirty="0">
                <a:latin typeface="Microsoft JhengHei"/>
                <a:cs typeface="Microsoft JhengHei"/>
              </a:rPr>
              <a:t>，</a:t>
            </a:r>
            <a:r>
              <a:rPr sz="2800" b="1" spc="80" dirty="0">
                <a:latin typeface="Microsoft JhengHei"/>
                <a:cs typeface="Microsoft JhengHei"/>
              </a:rPr>
              <a:t>部</a:t>
            </a:r>
            <a:r>
              <a:rPr sz="2800" b="1" spc="70" dirty="0">
                <a:latin typeface="Microsoft JhengHei"/>
                <a:cs typeface="Microsoft JhengHei"/>
              </a:rPr>
              <a:t>门</a:t>
            </a:r>
            <a:r>
              <a:rPr sz="2800" b="1" spc="80" dirty="0">
                <a:latin typeface="Microsoft JhengHei"/>
                <a:cs typeface="Microsoft JhengHei"/>
              </a:rPr>
              <a:t>之</a:t>
            </a:r>
            <a:r>
              <a:rPr sz="2800" b="1" spc="70" dirty="0">
                <a:latin typeface="Microsoft JhengHei"/>
                <a:cs typeface="Microsoft JhengHei"/>
              </a:rPr>
              <a:t>间</a:t>
            </a:r>
            <a:r>
              <a:rPr sz="2800" b="1" spc="80" dirty="0">
                <a:latin typeface="Microsoft JhengHei"/>
                <a:cs typeface="Microsoft JhengHei"/>
              </a:rPr>
              <a:t>的</a:t>
            </a:r>
            <a:r>
              <a:rPr sz="2800" b="1" spc="70" dirty="0">
                <a:latin typeface="Microsoft JhengHei"/>
                <a:cs typeface="Microsoft JhengHei"/>
              </a:rPr>
              <a:t>责</a:t>
            </a:r>
            <a:r>
              <a:rPr sz="2800" b="1" spc="80" dirty="0">
                <a:latin typeface="Microsoft JhengHei"/>
                <a:cs typeface="Microsoft JhengHei"/>
              </a:rPr>
              <a:t>权</a:t>
            </a:r>
            <a:r>
              <a:rPr sz="2800" b="1" spc="70" dirty="0">
                <a:latin typeface="Microsoft JhengHei"/>
                <a:cs typeface="Microsoft JhengHei"/>
              </a:rPr>
              <a:t>关</a:t>
            </a:r>
            <a:r>
              <a:rPr sz="2800" b="1" spc="120" dirty="0">
                <a:latin typeface="Microsoft JhengHei"/>
                <a:cs typeface="Microsoft JhengHei"/>
              </a:rPr>
              <a:t>系</a:t>
            </a:r>
            <a:r>
              <a:rPr sz="2800" b="1" spc="75" dirty="0">
                <a:latin typeface="Microsoft JhengHei"/>
                <a:cs typeface="Microsoft JhengHei"/>
              </a:rPr>
              <a:t>、</a:t>
            </a:r>
            <a:r>
              <a:rPr sz="2800" b="1" spc="80" dirty="0">
                <a:latin typeface="Microsoft JhengHei"/>
                <a:cs typeface="Microsoft JhengHei"/>
              </a:rPr>
              <a:t>职</a:t>
            </a:r>
            <a:r>
              <a:rPr sz="2800" b="1" spc="70" dirty="0">
                <a:latin typeface="Microsoft JhengHei"/>
                <a:cs typeface="Microsoft JhengHei"/>
              </a:rPr>
              <a:t>责</a:t>
            </a:r>
            <a:r>
              <a:rPr sz="2800" b="1" spc="80" dirty="0">
                <a:latin typeface="Microsoft JhengHei"/>
                <a:cs typeface="Microsoft JhengHei"/>
              </a:rPr>
              <a:t>关</a:t>
            </a:r>
            <a:r>
              <a:rPr sz="2800" b="1" spc="70" dirty="0">
                <a:latin typeface="Microsoft JhengHei"/>
                <a:cs typeface="Microsoft JhengHei"/>
              </a:rPr>
              <a:t>系</a:t>
            </a:r>
            <a:r>
              <a:rPr sz="2800" b="1" spc="80" dirty="0">
                <a:latin typeface="Microsoft JhengHei"/>
                <a:cs typeface="Microsoft JhengHei"/>
              </a:rPr>
              <a:t>要</a:t>
            </a:r>
            <a:r>
              <a:rPr sz="2800" b="1" spc="70" dirty="0">
                <a:latin typeface="Microsoft JhengHei"/>
                <a:cs typeface="Microsoft JhengHei"/>
              </a:rPr>
              <a:t>进</a:t>
            </a:r>
            <a:r>
              <a:rPr sz="2800" b="1" spc="80" dirty="0">
                <a:latin typeface="Microsoft JhengHei"/>
                <a:cs typeface="Microsoft JhengHei"/>
              </a:rPr>
              <a:t>一</a:t>
            </a:r>
            <a:r>
              <a:rPr sz="2800" b="1" spc="70" dirty="0">
                <a:latin typeface="Microsoft JhengHei"/>
                <a:cs typeface="Microsoft JhengHei"/>
              </a:rPr>
              <a:t>步</a:t>
            </a:r>
            <a:r>
              <a:rPr sz="2800" b="1" spc="80" dirty="0">
                <a:latin typeface="Microsoft JhengHei"/>
                <a:cs typeface="Microsoft JhengHei"/>
              </a:rPr>
              <a:t>合</a:t>
            </a:r>
            <a:r>
              <a:rPr sz="2800" b="1" spc="70" dirty="0">
                <a:latin typeface="Microsoft JhengHei"/>
                <a:cs typeface="Microsoft JhengHei"/>
              </a:rPr>
              <a:t>理</a:t>
            </a:r>
            <a:r>
              <a:rPr sz="2800" b="1" spc="-5" dirty="0">
                <a:latin typeface="Microsoft JhengHei"/>
                <a:cs typeface="Microsoft JhengHei"/>
              </a:rPr>
              <a:t>界 </a:t>
            </a:r>
            <a:r>
              <a:rPr sz="2800" b="1" spc="15" dirty="0">
                <a:latin typeface="Microsoft JhengHei"/>
                <a:cs typeface="Microsoft JhengHei"/>
              </a:rPr>
              <a:t>定</a:t>
            </a:r>
            <a:r>
              <a:rPr sz="2800" b="1" spc="5" dirty="0">
                <a:latin typeface="Microsoft JhengHei"/>
                <a:cs typeface="Microsoft JhengHei"/>
              </a:rPr>
              <a:t>，</a:t>
            </a:r>
            <a:r>
              <a:rPr sz="2800" b="1" dirty="0">
                <a:latin typeface="Microsoft JhengHei"/>
                <a:cs typeface="Microsoft JhengHei"/>
              </a:rPr>
              <a:t>进一</a:t>
            </a:r>
            <a:r>
              <a:rPr sz="2800" b="1" spc="15" dirty="0">
                <a:latin typeface="Microsoft JhengHei"/>
                <a:cs typeface="Microsoft JhengHei"/>
              </a:rPr>
              <a:t>步</a:t>
            </a:r>
            <a:r>
              <a:rPr sz="2800" b="1" dirty="0">
                <a:latin typeface="Microsoft JhengHei"/>
                <a:cs typeface="Microsoft JhengHei"/>
              </a:rPr>
              <a:t>理顺做</a:t>
            </a:r>
            <a:r>
              <a:rPr sz="2800" b="1" spc="15" dirty="0">
                <a:latin typeface="Microsoft JhengHei"/>
                <a:cs typeface="Microsoft JhengHei"/>
              </a:rPr>
              <a:t>到</a:t>
            </a:r>
            <a:r>
              <a:rPr sz="2800" b="1" dirty="0">
                <a:latin typeface="Microsoft JhengHei"/>
                <a:cs typeface="Microsoft JhengHei"/>
              </a:rPr>
              <a:t>权力和</a:t>
            </a:r>
            <a:r>
              <a:rPr sz="2800" b="1" spc="15" dirty="0">
                <a:latin typeface="Microsoft JhengHei"/>
                <a:cs typeface="Microsoft JhengHei"/>
              </a:rPr>
              <a:t>责</a:t>
            </a:r>
            <a:r>
              <a:rPr sz="2800" b="1" dirty="0">
                <a:latin typeface="Microsoft JhengHei"/>
                <a:cs typeface="Microsoft JhengHei"/>
              </a:rPr>
              <a:t>任对</a:t>
            </a:r>
            <a:r>
              <a:rPr sz="2800" b="1" spc="55" dirty="0">
                <a:latin typeface="Microsoft JhengHei"/>
                <a:cs typeface="Microsoft JhengHei"/>
              </a:rPr>
              <a:t>等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0D2B4FB-5BAD-4EC7-BBEF-7CE35187C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341" y="457200"/>
            <a:ext cx="8175625" cy="123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小结：使市场在资源配置中起</a:t>
            </a:r>
            <a:r>
              <a:rPr dirty="0"/>
              <a:t>决</a:t>
            </a:r>
            <a:r>
              <a:rPr spc="-10" dirty="0"/>
              <a:t>定性 作用，更好地发挥政府作</a:t>
            </a:r>
            <a:r>
              <a:rPr spc="-25" dirty="0"/>
              <a:t>用</a:t>
            </a:r>
            <a:r>
              <a:rPr sz="2000" spc="5" dirty="0"/>
              <a:t>（十九大）</a:t>
            </a:r>
            <a:endParaRPr sz="2000"/>
          </a:p>
          <a:p>
            <a:pPr marL="12700">
              <a:lnSpc>
                <a:spcPts val="1590"/>
              </a:lnSpc>
            </a:pPr>
            <a:r>
              <a:rPr sz="1400" spc="5" dirty="0"/>
              <a:t>使市</a:t>
            </a:r>
            <a:r>
              <a:rPr sz="1400" spc="-5" dirty="0"/>
              <a:t>场在</a:t>
            </a:r>
            <a:r>
              <a:rPr sz="1400" spc="-20" dirty="0"/>
              <a:t>资</a:t>
            </a:r>
            <a:r>
              <a:rPr sz="1400" spc="-5" dirty="0"/>
              <a:t>源配</a:t>
            </a:r>
            <a:r>
              <a:rPr sz="1400" spc="-20" dirty="0"/>
              <a:t>置</a:t>
            </a:r>
            <a:r>
              <a:rPr sz="1400" spc="-5" dirty="0"/>
              <a:t>中起</a:t>
            </a:r>
            <a:r>
              <a:rPr sz="1400" spc="-20" dirty="0"/>
              <a:t>决</a:t>
            </a:r>
            <a:r>
              <a:rPr sz="1400" spc="-5" dirty="0"/>
              <a:t>定性</a:t>
            </a:r>
            <a:r>
              <a:rPr sz="1400" spc="-20" dirty="0"/>
              <a:t>作</a:t>
            </a:r>
            <a:r>
              <a:rPr sz="1400" spc="-5" dirty="0"/>
              <a:t>用和</a:t>
            </a:r>
            <a:r>
              <a:rPr sz="1400" spc="-20" dirty="0"/>
              <a:t>更</a:t>
            </a:r>
            <a:r>
              <a:rPr sz="1400" spc="-5" dirty="0"/>
              <a:t>好发</a:t>
            </a:r>
            <a:r>
              <a:rPr sz="1400" spc="-20" dirty="0"/>
              <a:t>挥</a:t>
            </a:r>
            <a:r>
              <a:rPr sz="1400" spc="-5" dirty="0"/>
              <a:t>政府</a:t>
            </a:r>
            <a:r>
              <a:rPr sz="1400" spc="-20" dirty="0"/>
              <a:t>作</a:t>
            </a:r>
            <a:r>
              <a:rPr sz="1400" spc="-5" dirty="0"/>
              <a:t>用（</a:t>
            </a:r>
            <a:r>
              <a:rPr sz="1400" spc="-20" dirty="0"/>
              <a:t>十</a:t>
            </a:r>
            <a:r>
              <a:rPr sz="1400" spc="-5" dirty="0"/>
              <a:t>八届</a:t>
            </a:r>
            <a:r>
              <a:rPr sz="1400" spc="-20" dirty="0"/>
              <a:t>三</a:t>
            </a:r>
            <a:r>
              <a:rPr sz="1400" spc="-5" dirty="0"/>
              <a:t>中全</a:t>
            </a:r>
            <a:r>
              <a:rPr sz="1400" spc="-20" dirty="0"/>
              <a:t>会</a:t>
            </a:r>
            <a:r>
              <a:rPr sz="1400" spc="-5" dirty="0"/>
              <a:t>）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966112"/>
            <a:ext cx="8802370" cy="376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8615" indent="718820">
              <a:lnSpc>
                <a:spcPct val="120000"/>
              </a:lnSpc>
              <a:spcBef>
                <a:spcPts val="100"/>
              </a:spcBef>
            </a:pPr>
            <a:r>
              <a:rPr sz="2800" b="1" spc="90" dirty="0">
                <a:latin typeface="Microsoft JhengHei"/>
                <a:cs typeface="Microsoft JhengHei"/>
              </a:rPr>
              <a:t>横向上，政府必须把该由市场调节的事情转移给 </a:t>
            </a:r>
            <a:r>
              <a:rPr sz="2800" b="1" spc="15" dirty="0">
                <a:latin typeface="Microsoft JhengHei"/>
                <a:cs typeface="Microsoft JhengHei"/>
              </a:rPr>
              <a:t>市</a:t>
            </a:r>
            <a:r>
              <a:rPr sz="2800" b="1" spc="5" dirty="0">
                <a:latin typeface="Microsoft JhengHei"/>
                <a:cs typeface="Microsoft JhengHei"/>
              </a:rPr>
              <a:t>场，</a:t>
            </a:r>
            <a:r>
              <a:rPr sz="2800" b="1" dirty="0">
                <a:latin typeface="Microsoft JhengHei"/>
                <a:cs typeface="Microsoft JhengHei"/>
              </a:rPr>
              <a:t>使</a:t>
            </a:r>
            <a:r>
              <a:rPr sz="2800" b="1" spc="15" dirty="0">
                <a:latin typeface="Microsoft JhengHei"/>
                <a:cs typeface="Microsoft JhengHei"/>
              </a:rPr>
              <a:t>市</a:t>
            </a:r>
            <a:r>
              <a:rPr sz="2800" b="1" dirty="0">
                <a:latin typeface="Microsoft JhengHei"/>
                <a:cs typeface="Microsoft JhengHei"/>
              </a:rPr>
              <a:t>场真正</a:t>
            </a:r>
            <a:r>
              <a:rPr sz="2800" b="1" spc="15" dirty="0">
                <a:latin typeface="Microsoft JhengHei"/>
                <a:cs typeface="Microsoft JhengHei"/>
              </a:rPr>
              <a:t>发</a:t>
            </a:r>
            <a:r>
              <a:rPr sz="2800" b="1" dirty="0">
                <a:latin typeface="Microsoft JhengHei"/>
                <a:cs typeface="Microsoft JhengHei"/>
              </a:rPr>
              <a:t>挥在配</a:t>
            </a:r>
            <a:r>
              <a:rPr sz="2800" b="1" spc="15" dirty="0">
                <a:latin typeface="Microsoft JhengHei"/>
                <a:cs typeface="Microsoft JhengHei"/>
              </a:rPr>
              <a:t>置</a:t>
            </a:r>
            <a:r>
              <a:rPr sz="2800" b="1" dirty="0">
                <a:latin typeface="Microsoft JhengHei"/>
                <a:cs typeface="Microsoft JhengHei"/>
              </a:rPr>
              <a:t>资源中</a:t>
            </a:r>
            <a:r>
              <a:rPr sz="2800" b="1" spc="15" dirty="0">
                <a:latin typeface="Microsoft JhengHei"/>
                <a:cs typeface="Microsoft JhengHei"/>
              </a:rPr>
              <a:t>的</a:t>
            </a:r>
            <a:r>
              <a:rPr sz="2800" b="1" dirty="0">
                <a:latin typeface="Microsoft JhengHei"/>
                <a:cs typeface="Microsoft JhengHei"/>
              </a:rPr>
              <a:t>基础性</a:t>
            </a:r>
            <a:r>
              <a:rPr sz="2800" b="1" spc="15" dirty="0">
                <a:latin typeface="Microsoft JhengHei"/>
                <a:cs typeface="Microsoft JhengHei"/>
              </a:rPr>
              <a:t>作</a:t>
            </a:r>
            <a:r>
              <a:rPr sz="2800" b="1" spc="70" dirty="0">
                <a:latin typeface="Microsoft JhengHei"/>
                <a:cs typeface="Microsoft JhengHei"/>
              </a:rPr>
              <a:t>用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12700" marR="6350" indent="718820">
              <a:lnSpc>
                <a:spcPct val="120000"/>
              </a:lnSpc>
              <a:spcBef>
                <a:spcPts val="675"/>
              </a:spcBef>
            </a:pPr>
            <a:r>
              <a:rPr sz="2800" b="1" spc="85" dirty="0">
                <a:latin typeface="Microsoft JhengHei"/>
                <a:cs typeface="Microsoft JhengHei"/>
              </a:rPr>
              <a:t>把该</a:t>
            </a:r>
            <a:r>
              <a:rPr sz="2800" b="1" spc="75" dirty="0">
                <a:latin typeface="Microsoft JhengHei"/>
                <a:cs typeface="Microsoft JhengHei"/>
              </a:rPr>
              <a:t>由市</a:t>
            </a:r>
            <a:r>
              <a:rPr sz="2800" b="1" spc="85" dirty="0">
                <a:latin typeface="Microsoft JhengHei"/>
                <a:cs typeface="Microsoft JhengHei"/>
              </a:rPr>
              <a:t>场主</a:t>
            </a:r>
            <a:r>
              <a:rPr sz="2800" b="1" spc="75" dirty="0">
                <a:latin typeface="Microsoft JhengHei"/>
                <a:cs typeface="Microsoft JhengHei"/>
              </a:rPr>
              <a:t>体决</a:t>
            </a:r>
            <a:r>
              <a:rPr sz="2800" b="1" spc="85" dirty="0">
                <a:latin typeface="Microsoft JhengHei"/>
                <a:cs typeface="Microsoft JhengHei"/>
              </a:rPr>
              <a:t>定的</a:t>
            </a:r>
            <a:r>
              <a:rPr sz="2800" b="1" spc="75" dirty="0">
                <a:latin typeface="Microsoft JhengHei"/>
                <a:cs typeface="Microsoft JhengHei"/>
              </a:rPr>
              <a:t>事情</a:t>
            </a:r>
            <a:r>
              <a:rPr sz="2800" b="1" spc="85" dirty="0">
                <a:latin typeface="Microsoft JhengHei"/>
                <a:cs typeface="Microsoft JhengHei"/>
              </a:rPr>
              <a:t>转移</a:t>
            </a:r>
            <a:r>
              <a:rPr sz="2800" b="1" spc="75" dirty="0">
                <a:latin typeface="Microsoft JhengHei"/>
                <a:cs typeface="Microsoft JhengHei"/>
              </a:rPr>
              <a:t>给市</a:t>
            </a:r>
            <a:r>
              <a:rPr sz="2800" b="1" spc="85" dirty="0">
                <a:latin typeface="Microsoft JhengHei"/>
                <a:cs typeface="Microsoft JhengHei"/>
              </a:rPr>
              <a:t>场主</a:t>
            </a:r>
            <a:r>
              <a:rPr sz="2800" b="1" spc="75" dirty="0">
                <a:latin typeface="Microsoft JhengHei"/>
                <a:cs typeface="Microsoft JhengHei"/>
              </a:rPr>
              <a:t>体决</a:t>
            </a:r>
            <a:r>
              <a:rPr sz="2800" b="1" spc="175" dirty="0">
                <a:latin typeface="Microsoft JhengHei"/>
                <a:cs typeface="Microsoft JhengHei"/>
              </a:rPr>
              <a:t>定</a:t>
            </a:r>
            <a:r>
              <a:rPr sz="2800" b="1" spc="-5" dirty="0">
                <a:latin typeface="Microsoft JhengHei"/>
                <a:cs typeface="Microsoft JhengHei"/>
              </a:rPr>
              <a:t>， </a:t>
            </a:r>
            <a:r>
              <a:rPr sz="2800" b="1" spc="85" dirty="0">
                <a:latin typeface="Microsoft JhengHei"/>
                <a:cs typeface="Microsoft JhengHei"/>
              </a:rPr>
              <a:t>营</a:t>
            </a:r>
            <a:r>
              <a:rPr sz="2800" b="1" spc="75" dirty="0">
                <a:latin typeface="Microsoft JhengHei"/>
                <a:cs typeface="Microsoft JhengHei"/>
              </a:rPr>
              <a:t>造</a:t>
            </a:r>
            <a:r>
              <a:rPr sz="2800" b="1" spc="85" dirty="0">
                <a:latin typeface="Microsoft JhengHei"/>
                <a:cs typeface="Microsoft JhengHei"/>
              </a:rPr>
              <a:t>各</a:t>
            </a:r>
            <a:r>
              <a:rPr sz="2800" b="1" spc="75" dirty="0">
                <a:latin typeface="Microsoft JhengHei"/>
                <a:cs typeface="Microsoft JhengHei"/>
              </a:rPr>
              <a:t>种</a:t>
            </a:r>
            <a:r>
              <a:rPr sz="2800" b="1" spc="85" dirty="0">
                <a:latin typeface="Microsoft JhengHei"/>
                <a:cs typeface="Microsoft JhengHei"/>
              </a:rPr>
              <a:t>所</a:t>
            </a:r>
            <a:r>
              <a:rPr sz="2800" b="1" spc="75" dirty="0">
                <a:latin typeface="Microsoft JhengHei"/>
                <a:cs typeface="Microsoft JhengHei"/>
              </a:rPr>
              <a:t>有</a:t>
            </a:r>
            <a:r>
              <a:rPr sz="2800" b="1" spc="85" dirty="0">
                <a:latin typeface="Microsoft JhengHei"/>
                <a:cs typeface="Microsoft JhengHei"/>
              </a:rPr>
              <a:t>制</a:t>
            </a:r>
            <a:r>
              <a:rPr sz="2800" b="1" spc="75" dirty="0">
                <a:latin typeface="Microsoft JhengHei"/>
                <a:cs typeface="Microsoft JhengHei"/>
              </a:rPr>
              <a:t>经</a:t>
            </a:r>
            <a:r>
              <a:rPr sz="2800" b="1" spc="85" dirty="0">
                <a:latin typeface="Microsoft JhengHei"/>
                <a:cs typeface="Microsoft JhengHei"/>
              </a:rPr>
              <a:t>济</a:t>
            </a:r>
            <a:r>
              <a:rPr sz="2800" b="1" spc="75" dirty="0">
                <a:latin typeface="Microsoft JhengHei"/>
                <a:cs typeface="Microsoft JhengHei"/>
              </a:rPr>
              <a:t>依</a:t>
            </a:r>
            <a:r>
              <a:rPr sz="2800" b="1" spc="85" dirty="0">
                <a:latin typeface="Microsoft JhengHei"/>
                <a:cs typeface="Microsoft JhengHei"/>
              </a:rPr>
              <a:t>法</a:t>
            </a:r>
            <a:r>
              <a:rPr sz="2800" b="1" spc="75" dirty="0">
                <a:latin typeface="Microsoft JhengHei"/>
                <a:cs typeface="Microsoft JhengHei"/>
              </a:rPr>
              <a:t>平</a:t>
            </a:r>
            <a:r>
              <a:rPr sz="2800" b="1" spc="85" dirty="0">
                <a:latin typeface="Microsoft JhengHei"/>
                <a:cs typeface="Microsoft JhengHei"/>
              </a:rPr>
              <a:t>等</a:t>
            </a:r>
            <a:r>
              <a:rPr sz="2800" b="1" spc="75" dirty="0">
                <a:latin typeface="Microsoft JhengHei"/>
                <a:cs typeface="Microsoft JhengHei"/>
              </a:rPr>
              <a:t>使</a:t>
            </a:r>
            <a:r>
              <a:rPr sz="2800" b="1" spc="85" dirty="0">
                <a:latin typeface="Microsoft JhengHei"/>
                <a:cs typeface="Microsoft JhengHei"/>
              </a:rPr>
              <a:t>用</a:t>
            </a:r>
            <a:r>
              <a:rPr sz="2800" b="1" spc="75" dirty="0">
                <a:latin typeface="Microsoft JhengHei"/>
                <a:cs typeface="Microsoft JhengHei"/>
              </a:rPr>
              <a:t>生</a:t>
            </a:r>
            <a:r>
              <a:rPr sz="2800" b="1" spc="85" dirty="0">
                <a:latin typeface="Microsoft JhengHei"/>
                <a:cs typeface="Microsoft JhengHei"/>
              </a:rPr>
              <a:t>产</a:t>
            </a:r>
            <a:r>
              <a:rPr sz="2800" b="1" spc="75" dirty="0">
                <a:latin typeface="Microsoft JhengHei"/>
                <a:cs typeface="Microsoft JhengHei"/>
              </a:rPr>
              <a:t>要</a:t>
            </a:r>
            <a:r>
              <a:rPr sz="2800" b="1" spc="155" dirty="0">
                <a:latin typeface="Microsoft JhengHei"/>
                <a:cs typeface="Microsoft JhengHei"/>
              </a:rPr>
              <a:t>素</a:t>
            </a:r>
            <a:r>
              <a:rPr sz="2800" b="1" spc="80" dirty="0">
                <a:latin typeface="Microsoft JhengHei"/>
                <a:cs typeface="Microsoft JhengHei"/>
              </a:rPr>
              <a:t>、</a:t>
            </a:r>
            <a:r>
              <a:rPr sz="2800" b="1" spc="85" dirty="0">
                <a:latin typeface="Microsoft JhengHei"/>
                <a:cs typeface="Microsoft JhengHei"/>
              </a:rPr>
              <a:t>公</a:t>
            </a:r>
            <a:r>
              <a:rPr sz="2800" b="1" spc="75" dirty="0">
                <a:latin typeface="Microsoft JhengHei"/>
                <a:cs typeface="Microsoft JhengHei"/>
              </a:rPr>
              <a:t>平</a:t>
            </a:r>
            <a:r>
              <a:rPr sz="2800" b="1" spc="-5" dirty="0">
                <a:latin typeface="Microsoft JhengHei"/>
                <a:cs typeface="Microsoft JhengHei"/>
              </a:rPr>
              <a:t>参 </a:t>
            </a:r>
            <a:r>
              <a:rPr sz="2800" b="1" spc="10" dirty="0">
                <a:latin typeface="Microsoft JhengHei"/>
                <a:cs typeface="Microsoft JhengHei"/>
              </a:rPr>
              <a:t>与</a:t>
            </a:r>
            <a:r>
              <a:rPr sz="2800" b="1" dirty="0">
                <a:latin typeface="Microsoft JhengHei"/>
                <a:cs typeface="Microsoft JhengHei"/>
              </a:rPr>
              <a:t>市场竞</a:t>
            </a:r>
            <a:r>
              <a:rPr sz="2800" b="1" spc="30" dirty="0">
                <a:latin typeface="Microsoft JhengHei"/>
                <a:cs typeface="Microsoft JhengHei"/>
              </a:rPr>
              <a:t>争</a:t>
            </a:r>
            <a:r>
              <a:rPr sz="2800" b="1" dirty="0">
                <a:latin typeface="Microsoft JhengHei"/>
                <a:cs typeface="Microsoft JhengHei"/>
              </a:rPr>
              <a:t>、同等</a:t>
            </a:r>
            <a:r>
              <a:rPr sz="2800" b="1" spc="10" dirty="0">
                <a:latin typeface="Microsoft JhengHei"/>
                <a:cs typeface="Microsoft JhengHei"/>
              </a:rPr>
              <a:t>受</a:t>
            </a:r>
            <a:r>
              <a:rPr sz="2800" b="1" dirty="0">
                <a:latin typeface="Microsoft JhengHei"/>
                <a:cs typeface="Microsoft JhengHei"/>
              </a:rPr>
              <a:t>到法律</a:t>
            </a:r>
            <a:r>
              <a:rPr sz="2800" b="1" spc="10" dirty="0">
                <a:latin typeface="Microsoft JhengHei"/>
                <a:cs typeface="Microsoft JhengHei"/>
              </a:rPr>
              <a:t>保</a:t>
            </a:r>
            <a:r>
              <a:rPr sz="2800" b="1" dirty="0">
                <a:latin typeface="Microsoft JhengHei"/>
                <a:cs typeface="Microsoft JhengHei"/>
              </a:rPr>
              <a:t>护的体</a:t>
            </a:r>
            <a:r>
              <a:rPr sz="2800" b="1" spc="10" dirty="0">
                <a:latin typeface="Microsoft JhengHei"/>
                <a:cs typeface="Microsoft JhengHei"/>
              </a:rPr>
              <a:t>制</a:t>
            </a:r>
            <a:r>
              <a:rPr sz="2800" b="1" dirty="0">
                <a:latin typeface="Microsoft JhengHei"/>
                <a:cs typeface="Microsoft JhengHei"/>
              </a:rPr>
              <a:t>环</a:t>
            </a:r>
            <a:r>
              <a:rPr sz="2800" b="1" spc="50" dirty="0">
                <a:latin typeface="Microsoft JhengHei"/>
                <a:cs typeface="Microsoft JhengHei"/>
              </a:rPr>
              <a:t>境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12700" marR="5080" indent="718820">
              <a:lnSpc>
                <a:spcPct val="120000"/>
              </a:lnSpc>
              <a:spcBef>
                <a:spcPts val="670"/>
              </a:spcBef>
            </a:pPr>
            <a:r>
              <a:rPr sz="2800" b="1" spc="85" dirty="0">
                <a:latin typeface="Microsoft JhengHei"/>
                <a:cs typeface="Microsoft JhengHei"/>
              </a:rPr>
              <a:t>把该</a:t>
            </a:r>
            <a:r>
              <a:rPr sz="2800" b="1" spc="75" dirty="0">
                <a:latin typeface="Microsoft JhengHei"/>
                <a:cs typeface="Microsoft JhengHei"/>
              </a:rPr>
              <a:t>由政</a:t>
            </a:r>
            <a:r>
              <a:rPr sz="2800" b="1" spc="85" dirty="0">
                <a:latin typeface="Microsoft JhengHei"/>
                <a:cs typeface="Microsoft JhengHei"/>
              </a:rPr>
              <a:t>府管</a:t>
            </a:r>
            <a:r>
              <a:rPr sz="2800" b="1" spc="75" dirty="0">
                <a:latin typeface="Microsoft JhengHei"/>
                <a:cs typeface="Microsoft JhengHei"/>
              </a:rPr>
              <a:t>理的</a:t>
            </a:r>
            <a:r>
              <a:rPr sz="2800" b="1" spc="85" dirty="0">
                <a:latin typeface="Microsoft JhengHei"/>
                <a:cs typeface="Microsoft JhengHei"/>
              </a:rPr>
              <a:t>事情</a:t>
            </a:r>
            <a:r>
              <a:rPr sz="2800" b="1" spc="75" dirty="0">
                <a:latin typeface="Microsoft JhengHei"/>
                <a:cs typeface="Microsoft JhengHei"/>
              </a:rPr>
              <a:t>管理</a:t>
            </a:r>
            <a:r>
              <a:rPr sz="2800" b="1" spc="135" dirty="0">
                <a:latin typeface="Microsoft JhengHei"/>
                <a:cs typeface="Microsoft JhengHei"/>
              </a:rPr>
              <a:t>好</a:t>
            </a:r>
            <a:r>
              <a:rPr sz="2800" b="1" spc="90" dirty="0">
                <a:latin typeface="Microsoft JhengHei"/>
                <a:cs typeface="Microsoft JhengHei"/>
              </a:rPr>
              <a:t>，</a:t>
            </a:r>
            <a:r>
              <a:rPr sz="2800" b="1" spc="75" dirty="0">
                <a:latin typeface="Microsoft JhengHei"/>
                <a:cs typeface="Microsoft JhengHei"/>
              </a:rPr>
              <a:t>在改</a:t>
            </a:r>
            <a:r>
              <a:rPr sz="2800" b="1" spc="85" dirty="0">
                <a:latin typeface="Microsoft JhengHei"/>
                <a:cs typeface="Microsoft JhengHei"/>
              </a:rPr>
              <a:t>善经</a:t>
            </a:r>
            <a:r>
              <a:rPr sz="2800" b="1" spc="75" dirty="0">
                <a:latin typeface="Microsoft JhengHei"/>
                <a:cs typeface="Microsoft JhengHei"/>
              </a:rPr>
              <a:t>济调</a:t>
            </a:r>
            <a:r>
              <a:rPr sz="2800" b="1" spc="120" dirty="0">
                <a:latin typeface="Microsoft JhengHei"/>
                <a:cs typeface="Microsoft JhengHei"/>
              </a:rPr>
              <a:t>节</a:t>
            </a:r>
            <a:r>
              <a:rPr sz="2800" b="1" spc="-5" dirty="0">
                <a:latin typeface="Microsoft JhengHei"/>
                <a:cs typeface="Microsoft JhengHei"/>
              </a:rPr>
              <a:t>、 </a:t>
            </a:r>
            <a:r>
              <a:rPr sz="2800" b="1" spc="75" dirty="0">
                <a:latin typeface="Microsoft JhengHei"/>
                <a:cs typeface="Microsoft JhengHei"/>
              </a:rPr>
              <a:t>严</a:t>
            </a:r>
            <a:r>
              <a:rPr sz="2800" b="1" spc="85" dirty="0">
                <a:latin typeface="Microsoft JhengHei"/>
                <a:cs typeface="Microsoft JhengHei"/>
              </a:rPr>
              <a:t>格</a:t>
            </a:r>
            <a:r>
              <a:rPr sz="2800" b="1" spc="75" dirty="0">
                <a:latin typeface="Microsoft JhengHei"/>
                <a:cs typeface="Microsoft JhengHei"/>
              </a:rPr>
              <a:t>市场监</a:t>
            </a:r>
            <a:r>
              <a:rPr sz="2800" b="1" spc="85" dirty="0">
                <a:latin typeface="Microsoft JhengHei"/>
                <a:cs typeface="Microsoft JhengHei"/>
              </a:rPr>
              <a:t>管</a:t>
            </a:r>
            <a:r>
              <a:rPr sz="2800" b="1" spc="75" dirty="0">
                <a:latin typeface="Microsoft JhengHei"/>
                <a:cs typeface="Microsoft JhengHei"/>
              </a:rPr>
              <a:t>的同</a:t>
            </a:r>
            <a:r>
              <a:rPr sz="2800" b="1" spc="105" dirty="0">
                <a:latin typeface="Microsoft JhengHei"/>
                <a:cs typeface="Microsoft JhengHei"/>
              </a:rPr>
              <a:t>时</a:t>
            </a:r>
            <a:r>
              <a:rPr sz="2800" b="1" spc="90">
                <a:latin typeface="Microsoft JhengHei"/>
                <a:cs typeface="Microsoft JhengHei"/>
              </a:rPr>
              <a:t>，</a:t>
            </a:r>
            <a:r>
              <a:rPr sz="2800" b="1" spc="75">
                <a:latin typeface="Microsoft JhengHei"/>
                <a:cs typeface="Microsoft JhengHei"/>
              </a:rPr>
              <a:t>更加注</a:t>
            </a:r>
            <a:r>
              <a:rPr sz="2800" b="1" spc="85">
                <a:latin typeface="Microsoft JhengHei"/>
                <a:cs typeface="Microsoft JhengHei"/>
              </a:rPr>
              <a:t>重</a:t>
            </a:r>
            <a:r>
              <a:rPr sz="2800" b="1" spc="75">
                <a:latin typeface="Microsoft JhengHei"/>
                <a:cs typeface="Microsoft JhengHei"/>
              </a:rPr>
              <a:t>社会管</a:t>
            </a:r>
            <a:r>
              <a:rPr sz="2800" b="1" spc="85">
                <a:latin typeface="Microsoft JhengHei"/>
                <a:cs typeface="Microsoft JhengHei"/>
              </a:rPr>
              <a:t>理</a:t>
            </a:r>
            <a:r>
              <a:rPr sz="2800" b="1" spc="75">
                <a:latin typeface="Microsoft JhengHei"/>
                <a:cs typeface="Microsoft JhengHei"/>
              </a:rPr>
              <a:t>和公共服</a:t>
            </a:r>
            <a:r>
              <a:rPr sz="2800" b="1" spc="120">
                <a:latin typeface="Microsoft JhengHei"/>
                <a:cs typeface="Microsoft JhengHei"/>
              </a:rPr>
              <a:t>务</a:t>
            </a:r>
            <a:r>
              <a:rPr lang="zh-CN" altLang="en-US" sz="2800" b="1" spc="-5">
                <a:latin typeface="Microsoft JhengHei"/>
                <a:cs typeface="Microsoft JhengHei"/>
              </a:rPr>
              <a:t>。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38992E2-488E-49C1-A425-5E54FD8F8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341" y="457200"/>
            <a:ext cx="8175625" cy="123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小结：使市场在资源配置中起</a:t>
            </a:r>
            <a:r>
              <a:rPr dirty="0"/>
              <a:t>决</a:t>
            </a:r>
            <a:r>
              <a:rPr spc="-10" dirty="0"/>
              <a:t>定性 作用，更好地发挥政府作</a:t>
            </a:r>
            <a:r>
              <a:rPr spc="-25" dirty="0"/>
              <a:t>用</a:t>
            </a:r>
            <a:r>
              <a:rPr sz="2000" spc="5" dirty="0"/>
              <a:t>（十九大）</a:t>
            </a:r>
            <a:endParaRPr sz="2000"/>
          </a:p>
          <a:p>
            <a:pPr marL="12700">
              <a:lnSpc>
                <a:spcPts val="1590"/>
              </a:lnSpc>
            </a:pPr>
            <a:r>
              <a:rPr sz="1400" spc="5" dirty="0"/>
              <a:t>使市</a:t>
            </a:r>
            <a:r>
              <a:rPr sz="1400" spc="-5" dirty="0"/>
              <a:t>场在</a:t>
            </a:r>
            <a:r>
              <a:rPr sz="1400" spc="-20" dirty="0"/>
              <a:t>资</a:t>
            </a:r>
            <a:r>
              <a:rPr sz="1400" spc="-5" dirty="0"/>
              <a:t>源配</a:t>
            </a:r>
            <a:r>
              <a:rPr sz="1400" spc="-20" dirty="0"/>
              <a:t>置</a:t>
            </a:r>
            <a:r>
              <a:rPr sz="1400" spc="-5" dirty="0"/>
              <a:t>中起</a:t>
            </a:r>
            <a:r>
              <a:rPr sz="1400" spc="-20" dirty="0"/>
              <a:t>决</a:t>
            </a:r>
            <a:r>
              <a:rPr sz="1400" spc="-5" dirty="0"/>
              <a:t>定性</a:t>
            </a:r>
            <a:r>
              <a:rPr sz="1400" spc="-20" dirty="0"/>
              <a:t>作</a:t>
            </a:r>
            <a:r>
              <a:rPr sz="1400" spc="-5" dirty="0"/>
              <a:t>用和</a:t>
            </a:r>
            <a:r>
              <a:rPr sz="1400" spc="-20" dirty="0"/>
              <a:t>更</a:t>
            </a:r>
            <a:r>
              <a:rPr sz="1400" spc="-5" dirty="0"/>
              <a:t>好发</a:t>
            </a:r>
            <a:r>
              <a:rPr sz="1400" spc="-20" dirty="0"/>
              <a:t>挥</a:t>
            </a:r>
            <a:r>
              <a:rPr sz="1400" spc="-5" dirty="0"/>
              <a:t>政府</a:t>
            </a:r>
            <a:r>
              <a:rPr sz="1400" spc="-20" dirty="0"/>
              <a:t>作</a:t>
            </a:r>
            <a:r>
              <a:rPr sz="1400" spc="-5" dirty="0"/>
              <a:t>用（</a:t>
            </a:r>
            <a:r>
              <a:rPr sz="1400" spc="-20" dirty="0"/>
              <a:t>十</a:t>
            </a:r>
            <a:r>
              <a:rPr sz="1400" spc="-5" dirty="0"/>
              <a:t>八届</a:t>
            </a:r>
            <a:r>
              <a:rPr sz="1400" spc="-20" dirty="0"/>
              <a:t>三</a:t>
            </a:r>
            <a:r>
              <a:rPr sz="1400" spc="-5" dirty="0"/>
              <a:t>中全</a:t>
            </a:r>
            <a:r>
              <a:rPr sz="1400" spc="-20" dirty="0"/>
              <a:t>会</a:t>
            </a:r>
            <a:r>
              <a:rPr sz="1400" spc="-5" dirty="0"/>
              <a:t>）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822705"/>
            <a:ext cx="491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三、中美</a:t>
            </a:r>
            <a:r>
              <a:rPr sz="4800" spc="-5" dirty="0"/>
              <a:t>贸</a:t>
            </a:r>
            <a:r>
              <a:rPr sz="4800" spc="10" dirty="0"/>
              <a:t>易</a:t>
            </a:r>
            <a:r>
              <a:rPr sz="4800" spc="-5" dirty="0"/>
              <a:t>冲</a:t>
            </a:r>
            <a:r>
              <a:rPr sz="4800" spc="-20" dirty="0"/>
              <a:t>突</a:t>
            </a:r>
            <a:endParaRPr sz="4800"/>
          </a:p>
        </p:txBody>
      </p:sp>
      <p:sp>
        <p:nvSpPr>
          <p:cNvPr id="19" name="object 19"/>
          <p:cNvSpPr txBox="1"/>
          <p:nvPr/>
        </p:nvSpPr>
        <p:spPr>
          <a:xfrm>
            <a:off x="838200" y="2514600"/>
            <a:ext cx="5990590" cy="2375971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过程梳理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ct val="150000"/>
              </a:lnSpc>
            </a:pP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美国挑起贸易争端的原因 </a:t>
            </a:r>
            <a:r>
              <a:rPr sz="3600" b="1" i="1" dirty="0">
                <a:latin typeface="SimSun"/>
                <a:cs typeface="SimSun"/>
              </a:rPr>
              <a:t> 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b="1" i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</a:t>
            </a:r>
            <a:r>
              <a:rPr sz="3600" b="1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b="1" i="1" u="heavy" spc="-5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中国如何应对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484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>
                <a:latin typeface="SimSun"/>
                <a:cs typeface="SimSun"/>
              </a:rPr>
              <a:t>)</a:t>
            </a:r>
            <a:r>
              <a:rPr sz="3600" i="0" spc="-90">
                <a:latin typeface="SimSun"/>
                <a:cs typeface="SimSun"/>
              </a:rPr>
              <a:t> </a:t>
            </a:r>
            <a:r>
              <a:rPr sz="3600" spc="-5"/>
              <a:t>为什</a:t>
            </a:r>
            <a:r>
              <a:rPr lang="zh-CN" altLang="en-US" sz="3600" spc="-5"/>
              <a:t>么</a:t>
            </a:r>
            <a:r>
              <a:rPr sz="3600" spc="-5"/>
              <a:t>要改革开放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549" y="1966112"/>
            <a:ext cx="814133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9455" algn="just">
              <a:lnSpc>
                <a:spcPct val="120000"/>
              </a:lnSpc>
              <a:spcBef>
                <a:spcPts val="100"/>
              </a:spcBef>
            </a:pPr>
            <a:r>
              <a:rPr sz="2800" b="1" i="1" spc="90" dirty="0">
                <a:latin typeface="SimSun"/>
                <a:cs typeface="SimSun"/>
              </a:rPr>
              <a:t>十</a:t>
            </a:r>
            <a:r>
              <a:rPr sz="2800" b="1" i="1" spc="100" dirty="0">
                <a:latin typeface="SimSun"/>
                <a:cs typeface="SimSun"/>
              </a:rPr>
              <a:t>九大报</a:t>
            </a:r>
            <a:r>
              <a:rPr sz="2800" b="1" i="1" spc="90" dirty="0">
                <a:latin typeface="SimSun"/>
                <a:cs typeface="SimSun"/>
              </a:rPr>
              <a:t>告</a:t>
            </a:r>
            <a:r>
              <a:rPr sz="2800" b="1" i="1" spc="100" dirty="0">
                <a:latin typeface="SimSun"/>
                <a:cs typeface="SimSun"/>
              </a:rPr>
              <a:t>：我们</a:t>
            </a:r>
            <a:r>
              <a:rPr sz="2800" b="1" i="1" spc="90" dirty="0">
                <a:latin typeface="SimSun"/>
                <a:cs typeface="SimSun"/>
              </a:rPr>
              <a:t>党</a:t>
            </a:r>
            <a:r>
              <a:rPr sz="2800" b="1" i="1" spc="100" dirty="0">
                <a:latin typeface="SimSun"/>
                <a:cs typeface="SimSun"/>
              </a:rPr>
              <a:t>深</a:t>
            </a:r>
            <a:r>
              <a:rPr sz="2800" b="1" i="1" spc="90" dirty="0">
                <a:latin typeface="SimSun"/>
                <a:cs typeface="SimSun"/>
              </a:rPr>
              <a:t>刻</a:t>
            </a:r>
            <a:r>
              <a:rPr sz="2800" b="1" i="1" spc="100" dirty="0">
                <a:latin typeface="SimSun"/>
                <a:cs typeface="SimSun"/>
              </a:rPr>
              <a:t>认</a:t>
            </a:r>
            <a:r>
              <a:rPr sz="2800" b="1" i="1" spc="90" dirty="0">
                <a:latin typeface="SimSun"/>
                <a:cs typeface="SimSun"/>
              </a:rPr>
              <a:t>识</a:t>
            </a:r>
            <a:r>
              <a:rPr sz="2800" b="1" i="1" spc="140" dirty="0">
                <a:latin typeface="SimSun"/>
                <a:cs typeface="SimSun"/>
              </a:rPr>
              <a:t>到</a:t>
            </a:r>
            <a:r>
              <a:rPr sz="2800" b="1" i="1" spc="90" dirty="0">
                <a:latin typeface="SimSun"/>
                <a:cs typeface="SimSun"/>
              </a:rPr>
              <a:t>，</a:t>
            </a:r>
            <a:r>
              <a:rPr sz="2800" b="1" i="1" spc="100" dirty="0">
                <a:latin typeface="SimSun"/>
                <a:cs typeface="SimSun"/>
              </a:rPr>
              <a:t>实</a:t>
            </a:r>
            <a:r>
              <a:rPr sz="2800" b="1" i="1" spc="90" dirty="0">
                <a:latin typeface="SimSun"/>
                <a:cs typeface="SimSun"/>
              </a:rPr>
              <a:t>现</a:t>
            </a:r>
            <a:r>
              <a:rPr sz="2800" b="1" i="1" spc="100" dirty="0">
                <a:latin typeface="SimSun"/>
                <a:cs typeface="SimSun"/>
              </a:rPr>
              <a:t>中</a:t>
            </a:r>
            <a:r>
              <a:rPr sz="2800" b="1" i="1" spc="90" dirty="0">
                <a:latin typeface="SimSun"/>
                <a:cs typeface="SimSun"/>
              </a:rPr>
              <a:t>华</a:t>
            </a:r>
            <a:r>
              <a:rPr sz="2800" b="1" i="1" spc="-15" dirty="0">
                <a:latin typeface="SimSun"/>
                <a:cs typeface="SimSun"/>
              </a:rPr>
              <a:t>民 </a:t>
            </a:r>
            <a:r>
              <a:rPr sz="2800" b="1" i="1" spc="95" dirty="0">
                <a:latin typeface="SimSun"/>
                <a:cs typeface="SimSun"/>
              </a:rPr>
              <a:t>族伟大复</a:t>
            </a:r>
            <a:r>
              <a:rPr sz="2800" b="1" i="1" spc="85" dirty="0">
                <a:latin typeface="SimSun"/>
                <a:cs typeface="SimSun"/>
              </a:rPr>
              <a:t>兴</a:t>
            </a:r>
            <a:r>
              <a:rPr sz="2800" b="1" i="1" spc="95" dirty="0">
                <a:latin typeface="SimSun"/>
                <a:cs typeface="SimSun"/>
              </a:rPr>
              <a:t>，</a:t>
            </a:r>
            <a:r>
              <a:rPr sz="2800" b="1" i="1" spc="90" dirty="0">
                <a:latin typeface="SimSun"/>
                <a:cs typeface="SimSun"/>
              </a:rPr>
              <a:t>必须合乎时代潮</a:t>
            </a:r>
            <a:r>
              <a:rPr sz="2800" b="1" i="1" spc="95" dirty="0">
                <a:latin typeface="SimSun"/>
                <a:cs typeface="SimSun"/>
              </a:rPr>
              <a:t>流</a:t>
            </a:r>
            <a:r>
              <a:rPr sz="2800" b="1" i="1" spc="90" dirty="0">
                <a:latin typeface="SimSun"/>
                <a:cs typeface="SimSun"/>
              </a:rPr>
              <a:t>、</a:t>
            </a:r>
            <a:r>
              <a:rPr sz="2800" b="1" i="1" spc="95" dirty="0">
                <a:latin typeface="SimSun"/>
                <a:cs typeface="SimSun"/>
              </a:rPr>
              <a:t>顺应人民意</a:t>
            </a:r>
            <a:r>
              <a:rPr sz="2800" b="1" i="1" spc="85" dirty="0">
                <a:latin typeface="SimSun"/>
                <a:cs typeface="SimSun"/>
              </a:rPr>
              <a:t>愿</a:t>
            </a:r>
            <a:r>
              <a:rPr sz="2800" b="1" i="1" spc="-15" dirty="0">
                <a:latin typeface="SimSun"/>
                <a:cs typeface="SimSun"/>
              </a:rPr>
              <a:t>，  </a:t>
            </a:r>
            <a:r>
              <a:rPr sz="2800" b="1" i="1" spc="95" dirty="0">
                <a:latin typeface="SimSun"/>
                <a:cs typeface="SimSun"/>
              </a:rPr>
              <a:t>勇于改革开</a:t>
            </a:r>
            <a:r>
              <a:rPr sz="2800" b="1" i="1" spc="85" dirty="0">
                <a:latin typeface="SimSun"/>
                <a:cs typeface="SimSun"/>
              </a:rPr>
              <a:t>放</a:t>
            </a:r>
            <a:r>
              <a:rPr sz="2800" b="1" i="1" spc="90" dirty="0">
                <a:latin typeface="SimSun"/>
                <a:cs typeface="SimSun"/>
              </a:rPr>
              <a:t>，让党和人民事业始终充满奋勇前进 </a:t>
            </a:r>
            <a:r>
              <a:rPr sz="2800" b="1" i="1" spc="95" dirty="0">
                <a:latin typeface="SimSun"/>
                <a:cs typeface="SimSun"/>
              </a:rPr>
              <a:t>的强大动</a:t>
            </a:r>
            <a:r>
              <a:rPr sz="2800" b="1" i="1" spc="85" dirty="0">
                <a:latin typeface="SimSun"/>
                <a:cs typeface="SimSun"/>
              </a:rPr>
              <a:t>力</a:t>
            </a:r>
            <a:r>
              <a:rPr sz="2800" b="1" i="1" spc="95" dirty="0">
                <a:latin typeface="SimSun"/>
                <a:cs typeface="SimSun"/>
              </a:rPr>
              <a:t>。</a:t>
            </a:r>
            <a:r>
              <a:rPr sz="2800" b="1" i="1" spc="90" dirty="0">
                <a:latin typeface="SimSun"/>
                <a:cs typeface="SimSun"/>
              </a:rPr>
              <a:t>我们党团结带领人民进行改革开放新 的伟大革</a:t>
            </a:r>
            <a:r>
              <a:rPr sz="2800" b="1" i="1" spc="80" dirty="0">
                <a:latin typeface="SimSun"/>
                <a:cs typeface="SimSun"/>
              </a:rPr>
              <a:t>命</a:t>
            </a:r>
            <a:r>
              <a:rPr sz="2800" b="1" i="1" spc="90" dirty="0">
                <a:latin typeface="SimSun"/>
                <a:cs typeface="SimSun"/>
              </a:rPr>
              <a:t>，破除阻碍国家和民族发展的一切思想 </a:t>
            </a:r>
            <a:r>
              <a:rPr sz="2800" b="1" i="1" spc="95" dirty="0">
                <a:latin typeface="SimSun"/>
                <a:cs typeface="SimSun"/>
              </a:rPr>
              <a:t>和体制障</a:t>
            </a:r>
            <a:r>
              <a:rPr sz="2800" b="1" i="1" spc="85" dirty="0">
                <a:latin typeface="SimSun"/>
                <a:cs typeface="SimSun"/>
              </a:rPr>
              <a:t>碍</a:t>
            </a:r>
            <a:r>
              <a:rPr sz="2800" b="1" i="1" spc="95" dirty="0">
                <a:latin typeface="SimSun"/>
                <a:cs typeface="SimSun"/>
              </a:rPr>
              <a:t>，</a:t>
            </a:r>
            <a:r>
              <a:rPr sz="2800" b="1" i="1" spc="90" dirty="0">
                <a:latin typeface="SimSun"/>
                <a:cs typeface="SimSun"/>
              </a:rPr>
              <a:t>开辟了中国特色社会主义道</a:t>
            </a:r>
            <a:r>
              <a:rPr sz="2800" b="1" i="1" spc="95" dirty="0">
                <a:latin typeface="SimSun"/>
                <a:cs typeface="SimSun"/>
              </a:rPr>
              <a:t>路</a:t>
            </a:r>
            <a:r>
              <a:rPr sz="2800" b="1" i="1" spc="90" dirty="0">
                <a:latin typeface="SimSun"/>
                <a:cs typeface="SimSun"/>
              </a:rPr>
              <a:t>，</a:t>
            </a:r>
            <a:r>
              <a:rPr sz="2800" b="1" i="1" spc="95" dirty="0">
                <a:latin typeface="SimSun"/>
                <a:cs typeface="SimSun"/>
              </a:rPr>
              <a:t>使中 </a:t>
            </a:r>
            <a:r>
              <a:rPr sz="2800" b="1" i="1" spc="-5" dirty="0">
                <a:latin typeface="SimSun"/>
                <a:cs typeface="SimSun"/>
              </a:rPr>
              <a:t>国大踏步赶上时</a:t>
            </a:r>
            <a:r>
              <a:rPr sz="2800" b="1" i="1" spc="-15" dirty="0">
                <a:latin typeface="SimSun"/>
                <a:cs typeface="SimSun"/>
              </a:rPr>
              <a:t>代。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49" y="1107488"/>
            <a:ext cx="8766175" cy="4635884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中美</a:t>
            </a:r>
            <a:endParaRPr sz="2800">
              <a:latin typeface="SimSun"/>
              <a:cs typeface="SimSun"/>
            </a:endParaRPr>
          </a:p>
          <a:p>
            <a:pPr marL="367665" marR="13970" indent="-355600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95" dirty="0">
                <a:latin typeface="Microsoft JhengHei"/>
                <a:cs typeface="Microsoft JhengHei"/>
              </a:rPr>
              <a:t>6</a:t>
            </a:r>
            <a:r>
              <a:rPr sz="2400" b="1" spc="35" dirty="0">
                <a:latin typeface="Microsoft JhengHei"/>
                <a:cs typeface="Microsoft JhengHei"/>
              </a:rPr>
              <a:t>年</a:t>
            </a:r>
            <a:r>
              <a:rPr sz="2400" b="1" spc="-210" dirty="0">
                <a:latin typeface="Microsoft JhengHei"/>
                <a:cs typeface="Microsoft JhengHei"/>
              </a:rPr>
              <a:t>1</a:t>
            </a:r>
            <a:r>
              <a:rPr sz="2400" b="1" spc="-195" dirty="0">
                <a:latin typeface="Microsoft JhengHei"/>
                <a:cs typeface="Microsoft JhengHei"/>
              </a:rPr>
              <a:t>2</a:t>
            </a:r>
            <a:r>
              <a:rPr sz="2400" b="1" spc="45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1</a:t>
            </a:r>
            <a:r>
              <a:rPr sz="2400" b="1" spc="-195" dirty="0">
                <a:latin typeface="Microsoft JhengHei"/>
                <a:cs typeface="Microsoft JhengHei"/>
              </a:rPr>
              <a:t>2</a:t>
            </a:r>
            <a:r>
              <a:rPr sz="2400" b="1" spc="50" dirty="0">
                <a:latin typeface="Microsoft JhengHei"/>
                <a:cs typeface="Microsoft JhengHei"/>
              </a:rPr>
              <a:t>日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中国</a:t>
            </a:r>
            <a:r>
              <a:rPr sz="2400" b="1" spc="30" dirty="0">
                <a:latin typeface="Microsoft JhengHei"/>
                <a:cs typeface="Microsoft JhengHei"/>
              </a:rPr>
              <a:t>入</a:t>
            </a:r>
            <a:r>
              <a:rPr sz="2400" b="1" spc="40" dirty="0">
                <a:latin typeface="Microsoft JhengHei"/>
                <a:cs typeface="Microsoft JhengHei"/>
              </a:rPr>
              <a:t>世</a:t>
            </a:r>
            <a:r>
              <a:rPr sz="2400" b="1" spc="-210" dirty="0">
                <a:latin typeface="Microsoft JhengHei"/>
                <a:cs typeface="Microsoft JhengHei"/>
              </a:rPr>
              <a:t>1</a:t>
            </a:r>
            <a:r>
              <a:rPr sz="2400" b="1" spc="-195" dirty="0">
                <a:latin typeface="Microsoft JhengHei"/>
                <a:cs typeface="Microsoft JhengHei"/>
              </a:rPr>
              <a:t>5</a:t>
            </a:r>
            <a:r>
              <a:rPr sz="2400" b="1" spc="45" dirty="0">
                <a:latin typeface="Microsoft JhengHei"/>
                <a:cs typeface="Microsoft JhengHei"/>
              </a:rPr>
              <a:t>周年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西</a:t>
            </a:r>
            <a:r>
              <a:rPr sz="2400" b="1" spc="30" dirty="0">
                <a:latin typeface="Microsoft JhengHei"/>
                <a:cs typeface="Microsoft JhengHei"/>
              </a:rPr>
              <a:t>方</a:t>
            </a:r>
            <a:r>
              <a:rPr sz="2400" b="1" spc="45" dirty="0">
                <a:latin typeface="Microsoft JhengHei"/>
                <a:cs typeface="Microsoft JhengHei"/>
              </a:rPr>
              <a:t>大</a:t>
            </a:r>
            <a:r>
              <a:rPr sz="2400" b="1" spc="55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拒</a:t>
            </a:r>
            <a:r>
              <a:rPr sz="2400" b="1" spc="45" dirty="0">
                <a:latin typeface="Microsoft JhengHei"/>
                <a:cs typeface="Microsoft JhengHei"/>
              </a:rPr>
              <a:t>绝</a:t>
            </a:r>
            <a:r>
              <a:rPr sz="2400" b="1" spc="30" dirty="0">
                <a:latin typeface="Microsoft JhengHei"/>
                <a:cs typeface="Microsoft JhengHei"/>
              </a:rPr>
              <a:t>承</a:t>
            </a:r>
            <a:r>
              <a:rPr sz="2400" b="1" spc="45" dirty="0">
                <a:latin typeface="Microsoft JhengHei"/>
                <a:cs typeface="Microsoft JhengHei"/>
              </a:rPr>
              <a:t>认中</a:t>
            </a:r>
            <a:r>
              <a:rPr sz="2400" b="1" spc="50" dirty="0">
                <a:latin typeface="Microsoft JhengHei"/>
                <a:cs typeface="Microsoft JhengHei"/>
              </a:rPr>
              <a:t>国</a:t>
            </a:r>
            <a:r>
              <a:rPr sz="2400" b="1" dirty="0">
                <a:latin typeface="Microsoft JhengHei"/>
                <a:cs typeface="Microsoft JhengHei"/>
              </a:rPr>
              <a:t>是 </a:t>
            </a:r>
            <a:r>
              <a:rPr sz="2400" b="1" spc="10" dirty="0">
                <a:latin typeface="Microsoft JhengHei"/>
                <a:cs typeface="Microsoft JhengHei"/>
              </a:rPr>
              <a:t>市场经济国家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764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lang="en-US" altLang="zh-CN" sz="2400" b="1" spc="-210">
                <a:latin typeface="Microsoft JhengHei"/>
                <a:cs typeface="Microsoft JhengHei"/>
              </a:rPr>
              <a:t>2</a:t>
            </a:r>
            <a:r>
              <a:rPr sz="2400" b="1" spc="-210">
                <a:latin typeface="Microsoft JhengHei"/>
                <a:cs typeface="Microsoft JhengHei"/>
              </a:rPr>
              <a:t>017</a:t>
            </a:r>
            <a:r>
              <a:rPr sz="2400" b="1" spc="45" dirty="0">
                <a:latin typeface="Microsoft JhengHei"/>
                <a:cs typeface="Microsoft JhengHei"/>
              </a:rPr>
              <a:t>年</a:t>
            </a:r>
            <a:r>
              <a:rPr sz="2400" b="1" spc="-210" dirty="0">
                <a:latin typeface="Microsoft JhengHei"/>
                <a:cs typeface="Microsoft JhengHei"/>
              </a:rPr>
              <a:t>12</a:t>
            </a:r>
            <a:r>
              <a:rPr sz="2400" b="1" spc="35" dirty="0">
                <a:latin typeface="Microsoft JhengHei"/>
                <a:cs typeface="Microsoft JhengHei"/>
              </a:rPr>
              <a:t>月</a:t>
            </a:r>
            <a:r>
              <a:rPr sz="2400" b="1" spc="-204" dirty="0">
                <a:latin typeface="Microsoft JhengHei"/>
                <a:cs typeface="Microsoft JhengHei"/>
              </a:rPr>
              <a:t>17</a:t>
            </a:r>
            <a:r>
              <a:rPr sz="2400" b="1" spc="50" dirty="0">
                <a:latin typeface="Microsoft JhengHei"/>
                <a:cs typeface="Microsoft JhengHei"/>
              </a:rPr>
              <a:t>日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史</a:t>
            </a:r>
            <a:r>
              <a:rPr sz="2400" b="1" spc="30" dirty="0">
                <a:latin typeface="Microsoft JhengHei"/>
                <a:cs typeface="Microsoft JhengHei"/>
              </a:rPr>
              <a:t>蒂</a:t>
            </a:r>
            <a:r>
              <a:rPr sz="2400" b="1" spc="50" dirty="0">
                <a:latin typeface="Microsoft JhengHei"/>
                <a:cs typeface="Microsoft JhengHei"/>
              </a:rPr>
              <a:t>夫</a:t>
            </a:r>
            <a:r>
              <a:rPr sz="2400" b="1" spc="1830" dirty="0">
                <a:latin typeface="Microsoft JhengHei"/>
                <a:cs typeface="Microsoft JhengHei"/>
              </a:rPr>
              <a:t>·</a:t>
            </a:r>
            <a:r>
              <a:rPr sz="2400" b="1" spc="35" dirty="0">
                <a:latin typeface="Microsoft JhengHei"/>
                <a:cs typeface="Microsoft JhengHei"/>
              </a:rPr>
              <a:t>班</a:t>
            </a:r>
            <a:r>
              <a:rPr sz="2400" b="1" spc="50" dirty="0">
                <a:latin typeface="Microsoft JhengHei"/>
                <a:cs typeface="Microsoft JhengHei"/>
              </a:rPr>
              <a:t>农</a:t>
            </a:r>
            <a:r>
              <a:rPr sz="2400" b="1" spc="35" dirty="0">
                <a:latin typeface="Microsoft JhengHei"/>
                <a:cs typeface="Microsoft JhengHei"/>
              </a:rPr>
              <a:t>发</a:t>
            </a:r>
            <a:r>
              <a:rPr sz="2400" b="1" spc="45" dirty="0">
                <a:latin typeface="Microsoft JhengHei"/>
                <a:cs typeface="Microsoft JhengHei"/>
              </a:rPr>
              <a:t>表《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摘</a:t>
            </a:r>
            <a:r>
              <a:rPr sz="2400" b="1" spc="45" dirty="0">
                <a:latin typeface="Microsoft JhengHei"/>
                <a:cs typeface="Microsoft JhengHei"/>
              </a:rPr>
              <a:t>走了</a:t>
            </a:r>
            <a:r>
              <a:rPr sz="2400" b="1" spc="30" dirty="0">
                <a:latin typeface="Microsoft JhengHei"/>
                <a:cs typeface="Microsoft JhengHei"/>
              </a:rPr>
              <a:t>自</a:t>
            </a:r>
            <a:r>
              <a:rPr sz="2400" b="1" spc="45" dirty="0">
                <a:latin typeface="Microsoft JhengHei"/>
                <a:cs typeface="Microsoft JhengHei"/>
              </a:rPr>
              <a:t>由</a:t>
            </a:r>
            <a:r>
              <a:rPr sz="2400" b="1" spc="30" dirty="0">
                <a:latin typeface="Microsoft JhengHei"/>
                <a:cs typeface="Microsoft JhengHei"/>
              </a:rPr>
              <a:t>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-1315" dirty="0">
                <a:latin typeface="Microsoft JhengHei"/>
                <a:cs typeface="Microsoft JhengHei"/>
              </a:rPr>
              <a:t>的 </a:t>
            </a:r>
            <a:r>
              <a:rPr sz="2400" b="1" spc="80" dirty="0">
                <a:latin typeface="Microsoft JhengHei"/>
                <a:cs typeface="Microsoft JhengHei"/>
              </a:rPr>
              <a:t>花</a:t>
            </a:r>
            <a:r>
              <a:rPr sz="2400" b="1" spc="85" dirty="0">
                <a:latin typeface="Microsoft JhengHei"/>
                <a:cs typeface="Microsoft JhengHei"/>
              </a:rPr>
              <a:t>朵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90" dirty="0">
                <a:latin typeface="Microsoft JhengHei"/>
                <a:cs typeface="Microsoft JhengHei"/>
              </a:rPr>
              <a:t>却</a:t>
            </a:r>
            <a:r>
              <a:rPr sz="2400" b="1" spc="80" dirty="0">
                <a:latin typeface="Microsoft JhengHei"/>
                <a:cs typeface="Microsoft JhengHei"/>
              </a:rPr>
              <a:t>让美</a:t>
            </a:r>
            <a:r>
              <a:rPr sz="2400" b="1" spc="90" dirty="0">
                <a:latin typeface="Microsoft JhengHei"/>
                <a:cs typeface="Microsoft JhengHei"/>
              </a:rPr>
              <a:t>国走</a:t>
            </a:r>
            <a:r>
              <a:rPr sz="2400" b="1" spc="80" dirty="0">
                <a:latin typeface="Microsoft JhengHei"/>
                <a:cs typeface="Microsoft JhengHei"/>
              </a:rPr>
              <a:t>向了</a:t>
            </a:r>
            <a:r>
              <a:rPr sz="2400" b="1" spc="90" dirty="0">
                <a:latin typeface="Microsoft JhengHei"/>
                <a:cs typeface="Microsoft JhengHei"/>
              </a:rPr>
              <a:t>衰</a:t>
            </a:r>
            <a:r>
              <a:rPr sz="2400" b="1" spc="114" dirty="0">
                <a:latin typeface="Microsoft JhengHei"/>
                <a:cs typeface="Microsoft JhengHei"/>
              </a:rPr>
              <a:t>败</a:t>
            </a:r>
            <a:r>
              <a:rPr sz="2400" b="1" spc="85" dirty="0">
                <a:latin typeface="Microsoft JhengHei"/>
                <a:cs typeface="Microsoft JhengHei"/>
              </a:rPr>
              <a:t>》</a:t>
            </a:r>
            <a:r>
              <a:rPr sz="2400" b="1" spc="80" dirty="0">
                <a:latin typeface="Microsoft JhengHei"/>
                <a:cs typeface="Microsoft JhengHei"/>
              </a:rPr>
              <a:t>的</a:t>
            </a:r>
            <a:r>
              <a:rPr sz="2400" b="1" spc="90" dirty="0">
                <a:latin typeface="Microsoft JhengHei"/>
                <a:cs typeface="Microsoft JhengHei"/>
              </a:rPr>
              <a:t>演</a:t>
            </a:r>
            <a:r>
              <a:rPr sz="2400" b="1" spc="100" dirty="0">
                <a:latin typeface="Microsoft JhengHei"/>
                <a:cs typeface="Microsoft JhengHei"/>
              </a:rPr>
              <a:t>讲</a:t>
            </a:r>
            <a:r>
              <a:rPr sz="2400" b="1" spc="5" dirty="0">
                <a:latin typeface="Microsoft JhengHei"/>
                <a:cs typeface="Microsoft JhengHei"/>
              </a:rPr>
              <a:t>：a</a:t>
            </a:r>
            <a:r>
              <a:rPr sz="2400" b="1" spc="95" dirty="0">
                <a:latin typeface="Microsoft JhengHei"/>
                <a:cs typeface="Microsoft JhengHei"/>
              </a:rPr>
              <a:t>、</a:t>
            </a:r>
            <a:r>
              <a:rPr sz="2400" b="1" spc="80" dirty="0">
                <a:latin typeface="Microsoft JhengHei"/>
                <a:cs typeface="Microsoft JhengHei"/>
              </a:rPr>
              <a:t>中</a:t>
            </a:r>
            <a:r>
              <a:rPr sz="2400" b="1" spc="90" dirty="0">
                <a:latin typeface="Microsoft JhengHei"/>
                <a:cs typeface="Microsoft JhengHei"/>
              </a:rPr>
              <a:t>国</a:t>
            </a:r>
            <a:r>
              <a:rPr sz="2400" b="1" spc="80" dirty="0">
                <a:latin typeface="Microsoft JhengHei"/>
                <a:cs typeface="Microsoft JhengHei"/>
              </a:rPr>
              <a:t>崛</a:t>
            </a:r>
            <a:r>
              <a:rPr sz="2400" b="1" spc="90" dirty="0">
                <a:latin typeface="Microsoft JhengHei"/>
                <a:cs typeface="Microsoft JhengHei"/>
              </a:rPr>
              <a:t>起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90" dirty="0">
                <a:latin typeface="Microsoft JhengHei"/>
                <a:cs typeface="Microsoft JhengHei"/>
              </a:rPr>
              <a:t>美</a:t>
            </a:r>
            <a:r>
              <a:rPr sz="2400" b="1" spc="80" dirty="0">
                <a:latin typeface="Microsoft JhengHei"/>
                <a:cs typeface="Microsoft JhengHei"/>
              </a:rPr>
              <a:t>国</a:t>
            </a:r>
            <a:r>
              <a:rPr sz="2400" b="1" dirty="0">
                <a:latin typeface="Microsoft JhengHei"/>
                <a:cs typeface="Microsoft JhengHei"/>
              </a:rPr>
              <a:t>期 </a:t>
            </a:r>
            <a:r>
              <a:rPr sz="2400" b="1" spc="45" dirty="0">
                <a:latin typeface="Microsoft JhengHei"/>
                <a:cs typeface="Microsoft JhengHei"/>
              </a:rPr>
              <a:t>望中国</a:t>
            </a:r>
            <a:r>
              <a:rPr sz="2400" b="1" spc="30" dirty="0">
                <a:latin typeface="Microsoft JhengHei"/>
                <a:cs typeface="Microsoft JhengHei"/>
              </a:rPr>
              <a:t>形成</a:t>
            </a:r>
            <a:r>
              <a:rPr sz="2400" b="1" spc="45" dirty="0">
                <a:latin typeface="Microsoft JhengHei"/>
                <a:cs typeface="Microsoft JhengHei"/>
              </a:rPr>
              <a:t>市场经</a:t>
            </a:r>
            <a:r>
              <a:rPr sz="2400" b="1" spc="60" dirty="0">
                <a:latin typeface="Microsoft JhengHei"/>
                <a:cs typeface="Microsoft JhengHei"/>
              </a:rPr>
              <a:t>济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但实际</a:t>
            </a:r>
            <a:r>
              <a:rPr sz="2400" b="1" spc="30" dirty="0">
                <a:latin typeface="Microsoft JhengHei"/>
                <a:cs typeface="Microsoft JhengHei"/>
              </a:rPr>
              <a:t>上却</a:t>
            </a:r>
            <a:r>
              <a:rPr sz="2400" b="1" spc="45" dirty="0">
                <a:latin typeface="Microsoft JhengHei"/>
                <a:cs typeface="Microsoft JhengHei"/>
              </a:rPr>
              <a:t>形成</a:t>
            </a:r>
            <a:r>
              <a:rPr sz="2400" b="1" spc="50" dirty="0">
                <a:latin typeface="Microsoft JhengHei"/>
                <a:cs typeface="Microsoft JhengHei"/>
              </a:rPr>
              <a:t>了</a:t>
            </a:r>
            <a:r>
              <a:rPr sz="2400" b="1" spc="45" dirty="0">
                <a:latin typeface="Microsoft JhengHei"/>
                <a:cs typeface="Microsoft JhengHei"/>
              </a:rPr>
              <a:t>儒</a:t>
            </a:r>
            <a:r>
              <a:rPr sz="2400" b="1" spc="30" dirty="0">
                <a:latin typeface="Microsoft JhengHei"/>
                <a:cs typeface="Microsoft JhengHei"/>
              </a:rPr>
              <a:t>家</a:t>
            </a:r>
            <a:r>
              <a:rPr sz="2400" b="1" spc="45" dirty="0">
                <a:latin typeface="Microsoft JhengHei"/>
                <a:cs typeface="Microsoft JhengHei"/>
              </a:rPr>
              <a:t>重商</a:t>
            </a:r>
            <a:r>
              <a:rPr sz="2400" b="1" spc="30" dirty="0">
                <a:latin typeface="Microsoft JhengHei"/>
                <a:cs typeface="Microsoft JhengHei"/>
              </a:rPr>
              <a:t>主</a:t>
            </a:r>
            <a:r>
              <a:rPr sz="2400" b="1" spc="60" dirty="0">
                <a:latin typeface="Microsoft JhengHei"/>
                <a:cs typeface="Microsoft JhengHei"/>
              </a:rPr>
              <a:t>义</a:t>
            </a:r>
            <a:r>
              <a:rPr sz="2400" b="1" spc="30" dirty="0">
                <a:latin typeface="Microsoft JhengHei"/>
                <a:cs typeface="Microsoft JhengHei"/>
              </a:rPr>
              <a:t>模</a:t>
            </a:r>
            <a:r>
              <a:rPr sz="2400" b="1" spc="45" dirty="0">
                <a:latin typeface="Microsoft JhengHei"/>
                <a:cs typeface="Microsoft JhengHei"/>
              </a:rPr>
              <a:t>式</a:t>
            </a:r>
            <a:r>
              <a:rPr sz="2400" b="1" dirty="0">
                <a:latin typeface="Microsoft JhengHei"/>
                <a:cs typeface="Microsoft JhengHei"/>
              </a:rPr>
              <a:t>；  </a:t>
            </a:r>
            <a:r>
              <a:rPr sz="2400" b="1" spc="-320" dirty="0">
                <a:latin typeface="Microsoft JhengHei"/>
                <a:cs typeface="Microsoft JhengHei"/>
              </a:rPr>
              <a:t>b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出</a:t>
            </a:r>
            <a:r>
              <a:rPr sz="2400" b="1" spc="30" dirty="0">
                <a:latin typeface="Microsoft JhengHei"/>
                <a:cs typeface="Microsoft JhengHei"/>
              </a:rPr>
              <a:t>口过</a:t>
            </a:r>
            <a:r>
              <a:rPr sz="2400" b="1" spc="45" dirty="0">
                <a:latin typeface="Microsoft JhengHei"/>
                <a:cs typeface="Microsoft JhengHei"/>
              </a:rPr>
              <a:t>剩</a:t>
            </a:r>
            <a:r>
              <a:rPr sz="2400" b="1" spc="50" dirty="0">
                <a:latin typeface="Microsoft JhengHei"/>
                <a:cs typeface="Microsoft JhengHei"/>
              </a:rPr>
              <a:t>使</a:t>
            </a:r>
            <a:r>
              <a:rPr sz="2400" b="1" spc="45" dirty="0">
                <a:latin typeface="Microsoft JhengHei"/>
                <a:cs typeface="Microsoft JhengHei"/>
              </a:rPr>
              <a:t>美</a:t>
            </a:r>
            <a:r>
              <a:rPr sz="2400" b="1" spc="30" dirty="0">
                <a:latin typeface="Microsoft JhengHei"/>
                <a:cs typeface="Microsoft JhengHei"/>
              </a:rPr>
              <a:t>国的</a:t>
            </a:r>
            <a:r>
              <a:rPr sz="2400" b="1" spc="45" dirty="0">
                <a:latin typeface="Microsoft JhengHei"/>
                <a:cs typeface="Microsoft JhengHei"/>
              </a:rPr>
              <a:t>劳</a:t>
            </a:r>
            <a:r>
              <a:rPr sz="2400" b="1" spc="30" dirty="0">
                <a:latin typeface="Microsoft JhengHei"/>
                <a:cs typeface="Microsoft JhengHei"/>
              </a:rPr>
              <a:t>动</a:t>
            </a:r>
            <a:r>
              <a:rPr sz="2400" b="1" spc="45" dirty="0">
                <a:latin typeface="Microsoft JhengHei"/>
                <a:cs typeface="Microsoft JhengHei"/>
              </a:rPr>
              <a:t>阶</a:t>
            </a:r>
            <a:r>
              <a:rPr sz="2400" b="1" spc="50" dirty="0">
                <a:latin typeface="Microsoft JhengHei"/>
                <a:cs typeface="Microsoft JhengHei"/>
              </a:rPr>
              <a:t>层</a:t>
            </a:r>
            <a:r>
              <a:rPr sz="2400" b="1" spc="30" dirty="0">
                <a:latin typeface="Microsoft JhengHei"/>
                <a:cs typeface="Microsoft JhengHei"/>
              </a:rPr>
              <a:t>生</a:t>
            </a:r>
            <a:r>
              <a:rPr sz="2400" b="1" spc="45" dirty="0">
                <a:latin typeface="Microsoft JhengHei"/>
                <a:cs typeface="Microsoft JhengHei"/>
              </a:rPr>
              <a:t>活</a:t>
            </a:r>
            <a:r>
              <a:rPr sz="2400" b="1" spc="30" dirty="0">
                <a:latin typeface="Microsoft JhengHei"/>
                <a:cs typeface="Microsoft JhengHei"/>
              </a:rPr>
              <a:t>倒</a:t>
            </a:r>
            <a:r>
              <a:rPr sz="2400" b="1" spc="45" dirty="0">
                <a:latin typeface="Microsoft JhengHei"/>
                <a:cs typeface="Microsoft JhengHei"/>
              </a:rPr>
              <a:t>退</a:t>
            </a:r>
            <a:r>
              <a:rPr sz="2400" b="1" spc="30" dirty="0">
                <a:latin typeface="Microsoft JhengHei"/>
                <a:cs typeface="Microsoft JhengHei"/>
              </a:rPr>
              <a:t>；c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-204" dirty="0">
                <a:latin typeface="Microsoft JhengHei"/>
                <a:cs typeface="Microsoft JhengHei"/>
              </a:rPr>
              <a:t>19</a:t>
            </a:r>
            <a:r>
              <a:rPr sz="2400" b="1" spc="45" dirty="0">
                <a:latin typeface="Microsoft JhengHei"/>
                <a:cs typeface="Microsoft JhengHei"/>
              </a:rPr>
              <a:t>大</a:t>
            </a:r>
            <a:r>
              <a:rPr sz="2400" b="1" spc="30" dirty="0">
                <a:latin typeface="Microsoft JhengHei"/>
                <a:cs typeface="Microsoft JhengHei"/>
              </a:rPr>
              <a:t>报</a:t>
            </a:r>
            <a:r>
              <a:rPr sz="2400" b="1" spc="45" dirty="0">
                <a:latin typeface="Microsoft JhengHei"/>
                <a:cs typeface="Microsoft JhengHei"/>
              </a:rPr>
              <a:t>告</a:t>
            </a:r>
            <a:r>
              <a:rPr sz="2400" b="1" dirty="0">
                <a:latin typeface="Microsoft JhengHei"/>
                <a:cs typeface="Microsoft JhengHei"/>
              </a:rPr>
              <a:t>中 </a:t>
            </a:r>
            <a:r>
              <a:rPr sz="2400" b="1" spc="5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制</a:t>
            </a:r>
            <a:r>
              <a:rPr sz="2400" b="1" spc="30" dirty="0">
                <a:latin typeface="Microsoft JhengHei"/>
                <a:cs typeface="Microsoft JhengHei"/>
              </a:rPr>
              <a:t>造</a:t>
            </a:r>
            <a:r>
              <a:rPr sz="2400" b="1" spc="50" dirty="0">
                <a:latin typeface="Microsoft JhengHei"/>
                <a:cs typeface="Microsoft JhengHei"/>
              </a:rPr>
              <a:t>业</a:t>
            </a:r>
            <a:r>
              <a:rPr sz="2400" b="1" spc="-215" dirty="0">
                <a:latin typeface="Microsoft JhengHei"/>
                <a:cs typeface="Microsoft JhengHei"/>
              </a:rPr>
              <a:t>2025</a:t>
            </a:r>
            <a:r>
              <a:rPr sz="2400" b="1" spc="50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一</a:t>
            </a:r>
            <a:r>
              <a:rPr sz="2400" b="1" spc="30" dirty="0">
                <a:latin typeface="Microsoft JhengHei"/>
                <a:cs typeface="Microsoft JhengHei"/>
              </a:rPr>
              <a:t>带一</a:t>
            </a:r>
            <a:r>
              <a:rPr sz="2400" b="1" spc="55" dirty="0">
                <a:latin typeface="Microsoft JhengHei"/>
                <a:cs typeface="Microsoft JhengHei"/>
              </a:rPr>
              <a:t>路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-390" dirty="0">
                <a:latin typeface="Microsoft JhengHei"/>
                <a:cs typeface="Microsoft JhengHei"/>
              </a:rPr>
              <a:t>5G</a:t>
            </a:r>
            <a:r>
              <a:rPr sz="2400" b="1" spc="35" dirty="0">
                <a:latin typeface="Microsoft JhengHei"/>
                <a:cs typeface="Microsoft JhengHei"/>
              </a:rPr>
              <a:t>网络</a:t>
            </a:r>
            <a:r>
              <a:rPr sz="2400" b="1" spc="45" dirty="0">
                <a:latin typeface="Microsoft JhengHei"/>
                <a:cs typeface="Microsoft JhengHei"/>
              </a:rPr>
              <a:t>、金</a:t>
            </a:r>
            <a:r>
              <a:rPr sz="2400" b="1" spc="30" dirty="0">
                <a:latin typeface="Microsoft JhengHei"/>
                <a:cs typeface="Microsoft JhengHei"/>
              </a:rPr>
              <a:t>融</a:t>
            </a:r>
            <a:r>
              <a:rPr sz="2400" b="1" spc="45" dirty="0">
                <a:latin typeface="Microsoft JhengHei"/>
                <a:cs typeface="Microsoft JhengHei"/>
              </a:rPr>
              <a:t>技术、人</a:t>
            </a:r>
            <a:r>
              <a:rPr sz="2400" b="1" spc="30" dirty="0">
                <a:latin typeface="Microsoft JhengHei"/>
                <a:cs typeface="Microsoft JhengHei"/>
              </a:rPr>
              <a:t>民</a:t>
            </a:r>
            <a:r>
              <a:rPr sz="2400" b="1" spc="45" dirty="0">
                <a:latin typeface="Microsoft JhengHei"/>
                <a:cs typeface="Microsoft JhengHei"/>
              </a:rPr>
              <a:t>币</a:t>
            </a:r>
            <a:r>
              <a:rPr sz="2400" b="1" spc="30" dirty="0">
                <a:latin typeface="Microsoft JhengHei"/>
                <a:cs typeface="Microsoft JhengHei"/>
              </a:rPr>
              <a:t>策</a:t>
            </a:r>
            <a:r>
              <a:rPr sz="2400" b="1" spc="60" dirty="0">
                <a:latin typeface="Microsoft JhengHei"/>
                <a:cs typeface="Microsoft JhengHei"/>
              </a:rPr>
              <a:t>略</a:t>
            </a:r>
            <a:r>
              <a:rPr sz="2400" b="1" dirty="0">
                <a:latin typeface="Microsoft JhengHei"/>
                <a:cs typeface="Microsoft JhengHei"/>
              </a:rPr>
              <a:t>；  </a:t>
            </a:r>
            <a:r>
              <a:rPr sz="2400" b="1" spc="-275" dirty="0">
                <a:latin typeface="Microsoft JhengHei"/>
                <a:cs typeface="Microsoft JhengHei"/>
              </a:rPr>
              <a:t>d</a:t>
            </a:r>
            <a:r>
              <a:rPr sz="2400" b="1" spc="85" dirty="0">
                <a:latin typeface="Microsoft JhengHei"/>
                <a:cs typeface="Microsoft JhengHei"/>
              </a:rPr>
              <a:t>、</a:t>
            </a:r>
            <a:r>
              <a:rPr sz="2400" b="1" spc="90" dirty="0">
                <a:latin typeface="Microsoft JhengHei"/>
                <a:cs typeface="Microsoft JhengHei"/>
              </a:rPr>
              <a:t>特</a:t>
            </a:r>
            <a:r>
              <a:rPr sz="2400" b="1" spc="80" dirty="0">
                <a:latin typeface="Microsoft JhengHei"/>
                <a:cs typeface="Microsoft JhengHei"/>
              </a:rPr>
              <a:t>朗</a:t>
            </a:r>
            <a:r>
              <a:rPr sz="2400" b="1" spc="90" dirty="0">
                <a:latin typeface="Microsoft JhengHei"/>
                <a:cs typeface="Microsoft JhengHei"/>
              </a:rPr>
              <a:t>普</a:t>
            </a:r>
            <a:r>
              <a:rPr sz="2400" b="1" spc="80" dirty="0">
                <a:latin typeface="Microsoft JhengHei"/>
                <a:cs typeface="Microsoft JhengHei"/>
              </a:rPr>
              <a:t>将阻</a:t>
            </a:r>
            <a:r>
              <a:rPr sz="2400" b="1" spc="90" dirty="0">
                <a:latin typeface="Microsoft JhengHei"/>
                <a:cs typeface="Microsoft JhengHei"/>
              </a:rPr>
              <a:t>止非</a:t>
            </a:r>
            <a:r>
              <a:rPr sz="2400" b="1" spc="100" dirty="0">
                <a:latin typeface="Microsoft JhengHei"/>
                <a:cs typeface="Microsoft JhengHei"/>
              </a:rPr>
              <a:t>法</a:t>
            </a:r>
            <a:r>
              <a:rPr sz="2400" b="1" spc="80" dirty="0">
                <a:latin typeface="Microsoft JhengHei"/>
                <a:cs typeface="Microsoft JhengHei"/>
              </a:rPr>
              <a:t>移</a:t>
            </a:r>
            <a:r>
              <a:rPr sz="2400" b="1" spc="95" dirty="0">
                <a:latin typeface="Microsoft JhengHei"/>
                <a:cs typeface="Microsoft JhengHei"/>
              </a:rPr>
              <a:t>民，</a:t>
            </a:r>
            <a:r>
              <a:rPr sz="2400" b="1" spc="85" dirty="0">
                <a:latin typeface="Microsoft JhengHei"/>
                <a:cs typeface="Microsoft JhengHei"/>
              </a:rPr>
              <a:t>把</a:t>
            </a:r>
            <a:r>
              <a:rPr sz="2400" b="1" spc="80" dirty="0">
                <a:latin typeface="Microsoft JhengHei"/>
                <a:cs typeface="Microsoft JhengHei"/>
              </a:rPr>
              <a:t>产</a:t>
            </a:r>
            <a:r>
              <a:rPr sz="2400" b="1" spc="95" dirty="0">
                <a:latin typeface="Microsoft JhengHei"/>
                <a:cs typeface="Microsoft JhengHei"/>
              </a:rPr>
              <a:t>业</a:t>
            </a:r>
            <a:r>
              <a:rPr sz="2400" b="1" spc="90" dirty="0">
                <a:latin typeface="Microsoft JhengHei"/>
                <a:cs typeface="Microsoft JhengHei"/>
              </a:rPr>
              <a:t>重</a:t>
            </a:r>
            <a:r>
              <a:rPr sz="2400" b="1" spc="80" dirty="0">
                <a:latin typeface="Microsoft JhengHei"/>
                <a:cs typeface="Microsoft JhengHei"/>
              </a:rPr>
              <a:t>新带</a:t>
            </a:r>
            <a:r>
              <a:rPr sz="2400" b="1" spc="90" dirty="0">
                <a:latin typeface="Microsoft JhengHei"/>
                <a:cs typeface="Microsoft JhengHei"/>
              </a:rPr>
              <a:t>回美</a:t>
            </a:r>
            <a:r>
              <a:rPr sz="2400" b="1" spc="95" dirty="0">
                <a:latin typeface="Microsoft JhengHei"/>
                <a:cs typeface="Microsoft JhengHei"/>
              </a:rPr>
              <a:t>国</a:t>
            </a:r>
            <a:r>
              <a:rPr sz="2400" b="1" spc="80" dirty="0">
                <a:latin typeface="Microsoft JhengHei"/>
                <a:cs typeface="Microsoft JhengHei"/>
              </a:rPr>
              <a:t>，</a:t>
            </a:r>
            <a:r>
              <a:rPr sz="2400" b="1" spc="95" dirty="0">
                <a:latin typeface="Microsoft JhengHei"/>
                <a:cs typeface="Microsoft JhengHei"/>
              </a:rPr>
              <a:t>审视</a:t>
            </a:r>
            <a:r>
              <a:rPr sz="2400" b="1" spc="80" dirty="0">
                <a:latin typeface="Microsoft JhengHei"/>
                <a:cs typeface="Microsoft JhengHei"/>
              </a:rPr>
              <a:t>国外 </a:t>
            </a:r>
            <a:r>
              <a:rPr sz="2400" b="1" spc="10" dirty="0">
                <a:latin typeface="Microsoft JhengHei"/>
                <a:cs typeface="Microsoft JhengHei"/>
              </a:rPr>
              <a:t>战场</a:t>
            </a:r>
            <a:r>
              <a:rPr sz="2400" b="1" spc="-80" dirty="0">
                <a:latin typeface="Microsoft JhengHei"/>
                <a:cs typeface="Microsoft JhengHei"/>
              </a:rPr>
              <a:t>；e</a:t>
            </a:r>
            <a:r>
              <a:rPr sz="2400" b="1" spc="10" dirty="0">
                <a:latin typeface="Microsoft JhengHei"/>
                <a:cs typeface="Microsoft JhengHei"/>
              </a:rPr>
              <a:t>、要对中国加以反</a:t>
            </a:r>
            <a:r>
              <a:rPr sz="2400" b="1" spc="15" dirty="0">
                <a:latin typeface="Microsoft JhengHei"/>
                <a:cs typeface="Microsoft JhengHei"/>
              </a:rPr>
              <a:t>制</a:t>
            </a:r>
            <a:r>
              <a:rPr sz="2400" b="1" spc="10" dirty="0">
                <a:latin typeface="Microsoft JhengHei"/>
                <a:cs typeface="Microsoft JhengHei"/>
              </a:rPr>
              <a:t>，反对中国拿走技术创新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6810" cy="3869054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中美</a:t>
            </a:r>
            <a:endParaRPr sz="2800">
              <a:latin typeface="SimSun"/>
              <a:cs typeface="SimSun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-200" dirty="0">
                <a:latin typeface="Microsoft JhengHei"/>
                <a:cs typeface="Microsoft JhengHei"/>
              </a:rPr>
              <a:t>2017</a:t>
            </a:r>
            <a:r>
              <a:rPr sz="2400" b="1" spc="95" dirty="0">
                <a:latin typeface="Microsoft JhengHei"/>
                <a:cs typeface="Microsoft JhengHei"/>
              </a:rPr>
              <a:t>年</a:t>
            </a:r>
            <a:r>
              <a:rPr sz="2400" b="1" spc="-135" dirty="0">
                <a:latin typeface="Microsoft JhengHei"/>
                <a:cs typeface="Microsoft JhengHei"/>
              </a:rPr>
              <a:t>8</a:t>
            </a:r>
            <a:r>
              <a:rPr sz="2400" b="1" spc="95" dirty="0">
                <a:latin typeface="Microsoft JhengHei"/>
                <a:cs typeface="Microsoft JhengHei"/>
              </a:rPr>
              <a:t>月，</a:t>
            </a:r>
            <a:r>
              <a:rPr sz="2400" b="1" spc="90" dirty="0">
                <a:latin typeface="Microsoft JhengHei"/>
                <a:cs typeface="Microsoft JhengHei"/>
              </a:rPr>
              <a:t>特朗</a:t>
            </a:r>
            <a:r>
              <a:rPr sz="2400" b="1" spc="80" dirty="0">
                <a:latin typeface="Microsoft JhengHei"/>
                <a:cs typeface="Microsoft JhengHei"/>
              </a:rPr>
              <a:t>普</a:t>
            </a:r>
            <a:r>
              <a:rPr sz="2400" b="1" spc="90" dirty="0">
                <a:latin typeface="Microsoft JhengHei"/>
                <a:cs typeface="Microsoft JhengHei"/>
              </a:rPr>
              <a:t>指示美</a:t>
            </a:r>
            <a:r>
              <a:rPr sz="2400" b="1" spc="80" dirty="0">
                <a:latin typeface="Microsoft JhengHei"/>
                <a:cs typeface="Microsoft JhengHei"/>
              </a:rPr>
              <a:t>国</a:t>
            </a:r>
            <a:r>
              <a:rPr sz="2400" b="1" spc="90" dirty="0">
                <a:latin typeface="Microsoft JhengHei"/>
                <a:cs typeface="Microsoft JhengHei"/>
              </a:rPr>
              <a:t>贸易代</a:t>
            </a:r>
            <a:r>
              <a:rPr sz="2400" b="1" spc="80" dirty="0">
                <a:latin typeface="Microsoft JhengHei"/>
                <a:cs typeface="Microsoft JhengHei"/>
              </a:rPr>
              <a:t>表</a:t>
            </a:r>
            <a:r>
              <a:rPr sz="2400" b="1" spc="90" dirty="0">
                <a:latin typeface="Microsoft JhengHei"/>
                <a:cs typeface="Microsoft JhengHei"/>
              </a:rPr>
              <a:t>办公</a:t>
            </a:r>
            <a:r>
              <a:rPr sz="2400" b="1" spc="130" dirty="0">
                <a:latin typeface="Microsoft JhengHei"/>
                <a:cs typeface="Microsoft JhengHei"/>
              </a:rPr>
              <a:t>室</a:t>
            </a:r>
            <a:r>
              <a:rPr sz="2400" b="1" spc="-190" dirty="0">
                <a:latin typeface="Microsoft JhengHei"/>
                <a:cs typeface="Microsoft JhengHei"/>
              </a:rPr>
              <a:t>（USTR）</a:t>
            </a:r>
            <a:r>
              <a:rPr sz="2400" b="1" spc="95" dirty="0">
                <a:latin typeface="Microsoft JhengHei"/>
                <a:cs typeface="Microsoft JhengHei"/>
              </a:rPr>
              <a:t>对中</a:t>
            </a:r>
            <a:r>
              <a:rPr sz="2400" b="1" spc="-1300" dirty="0">
                <a:latin typeface="Microsoft JhengHei"/>
                <a:cs typeface="Microsoft JhengHei"/>
              </a:rPr>
              <a:t>国 </a:t>
            </a:r>
            <a:r>
              <a:rPr sz="2400" b="1" spc="10" dirty="0">
                <a:latin typeface="Microsoft JhengHei"/>
                <a:cs typeface="Microsoft JhengHei"/>
              </a:rPr>
              <a:t>开展</a:t>
            </a:r>
            <a:r>
              <a:rPr sz="2400" b="1" spc="-220" dirty="0">
                <a:latin typeface="Microsoft JhengHei"/>
                <a:cs typeface="Microsoft JhengHei"/>
              </a:rPr>
              <a:t>301</a:t>
            </a:r>
            <a:r>
              <a:rPr sz="2400" b="1" spc="10" dirty="0">
                <a:latin typeface="Microsoft JhengHei"/>
                <a:cs typeface="Microsoft JhengHei"/>
              </a:rPr>
              <a:t>调查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10795" indent="-355600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-210" dirty="0">
                <a:latin typeface="Microsoft JhengHei"/>
                <a:cs typeface="Microsoft JhengHei"/>
              </a:rPr>
              <a:t>2018</a:t>
            </a:r>
            <a:r>
              <a:rPr sz="2400" b="1" spc="45" dirty="0">
                <a:latin typeface="Microsoft JhengHei"/>
                <a:cs typeface="Microsoft JhengHei"/>
              </a:rPr>
              <a:t>年</a:t>
            </a:r>
            <a:r>
              <a:rPr sz="2400" b="1" spc="-185" dirty="0">
                <a:latin typeface="Microsoft JhengHei"/>
                <a:cs typeface="Microsoft JhengHei"/>
              </a:rPr>
              <a:t>3</a:t>
            </a:r>
            <a:r>
              <a:rPr sz="2400" b="1" spc="35" dirty="0">
                <a:latin typeface="Microsoft JhengHei"/>
                <a:cs typeface="Microsoft JhengHei"/>
              </a:rPr>
              <a:t>月</a:t>
            </a:r>
            <a:r>
              <a:rPr sz="2400" b="1" spc="-265" dirty="0">
                <a:latin typeface="Microsoft JhengHei"/>
                <a:cs typeface="Microsoft JhengHei"/>
              </a:rPr>
              <a:t>，USTR</a:t>
            </a:r>
            <a:r>
              <a:rPr sz="2400" b="1" spc="45" dirty="0">
                <a:latin typeface="Microsoft JhengHei"/>
                <a:cs typeface="Microsoft JhengHei"/>
              </a:rPr>
              <a:t>发</a:t>
            </a:r>
            <a:r>
              <a:rPr sz="2400" b="1" spc="35" dirty="0">
                <a:latin typeface="Microsoft JhengHei"/>
                <a:cs typeface="Microsoft JhengHei"/>
              </a:rPr>
              <a:t>布</a:t>
            </a:r>
            <a:r>
              <a:rPr sz="2400" b="1" spc="45" dirty="0">
                <a:latin typeface="Microsoft JhengHei"/>
                <a:cs typeface="Microsoft JhengHei"/>
              </a:rPr>
              <a:t>《基于</a:t>
            </a:r>
            <a:r>
              <a:rPr sz="2400" b="1" spc="-215" dirty="0">
                <a:latin typeface="Microsoft JhengHei"/>
                <a:cs typeface="Microsoft JhengHei"/>
              </a:rPr>
              <a:t>1974</a:t>
            </a:r>
            <a:r>
              <a:rPr sz="2400" b="1" spc="45" dirty="0">
                <a:latin typeface="Microsoft JhengHei"/>
                <a:cs typeface="Microsoft JhengHei"/>
              </a:rPr>
              <a:t>年贸</a:t>
            </a:r>
            <a:r>
              <a:rPr sz="2400" b="1" spc="30" dirty="0">
                <a:latin typeface="Microsoft JhengHei"/>
                <a:cs typeface="Microsoft JhengHei"/>
              </a:rPr>
              <a:t>易</a:t>
            </a:r>
            <a:r>
              <a:rPr sz="2400" b="1" spc="55" dirty="0">
                <a:latin typeface="Microsoft JhengHei"/>
                <a:cs typeface="Microsoft JhengHei"/>
              </a:rPr>
              <a:t>法</a:t>
            </a:r>
            <a:r>
              <a:rPr sz="2400" b="1" spc="-210" dirty="0">
                <a:latin typeface="Microsoft JhengHei"/>
                <a:cs typeface="Microsoft JhengHei"/>
              </a:rPr>
              <a:t>301</a:t>
            </a:r>
            <a:r>
              <a:rPr sz="2400" b="1" spc="45" dirty="0">
                <a:latin typeface="Microsoft JhengHei"/>
                <a:cs typeface="Microsoft JhengHei"/>
              </a:rPr>
              <a:t>条</a:t>
            </a:r>
            <a:r>
              <a:rPr sz="2400" b="1" spc="35" dirty="0">
                <a:latin typeface="Microsoft JhengHei"/>
                <a:cs typeface="Microsoft JhengHei"/>
              </a:rPr>
              <a:t>款</a:t>
            </a:r>
            <a:r>
              <a:rPr sz="2400" b="1" spc="45" dirty="0">
                <a:latin typeface="Microsoft JhengHei"/>
                <a:cs typeface="Microsoft JhengHei"/>
              </a:rPr>
              <a:t>对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国关</a:t>
            </a:r>
            <a:r>
              <a:rPr sz="2400" b="1" spc="-1370" dirty="0">
                <a:latin typeface="Microsoft JhengHei"/>
                <a:cs typeface="Microsoft JhengHei"/>
              </a:rPr>
              <a:t>于 </a:t>
            </a:r>
            <a:r>
              <a:rPr sz="2400" b="1" spc="45" dirty="0">
                <a:latin typeface="Microsoft JhengHei"/>
                <a:cs typeface="Microsoft JhengHei"/>
              </a:rPr>
              <a:t>技术转</a:t>
            </a:r>
            <a:r>
              <a:rPr sz="2400" b="1" spc="35" dirty="0">
                <a:latin typeface="Microsoft JhengHei"/>
                <a:cs typeface="Microsoft JhengHei"/>
              </a:rPr>
              <a:t>移、</a:t>
            </a:r>
            <a:r>
              <a:rPr sz="2400" b="1" spc="45" dirty="0">
                <a:latin typeface="Microsoft JhengHei"/>
                <a:cs typeface="Microsoft JhengHei"/>
              </a:rPr>
              <a:t>知识产</a:t>
            </a:r>
            <a:r>
              <a:rPr sz="2400" b="1" spc="30" dirty="0">
                <a:latin typeface="Microsoft JhengHei"/>
                <a:cs typeface="Microsoft JhengHei"/>
              </a:rPr>
              <a:t>权和</a:t>
            </a:r>
            <a:r>
              <a:rPr sz="2400" b="1" spc="45" dirty="0">
                <a:latin typeface="Microsoft JhengHei"/>
                <a:cs typeface="Microsoft JhengHei"/>
              </a:rPr>
              <a:t>创新的</a:t>
            </a:r>
            <a:r>
              <a:rPr sz="2400" b="1" spc="30" dirty="0">
                <a:latin typeface="Microsoft JhengHei"/>
                <a:cs typeface="Microsoft JhengHei"/>
              </a:rPr>
              <a:t>相关</a:t>
            </a:r>
            <a:r>
              <a:rPr sz="2400" b="1" spc="45" dirty="0">
                <a:latin typeface="Microsoft JhengHei"/>
                <a:cs typeface="Microsoft JhengHei"/>
              </a:rPr>
              <a:t>法</a:t>
            </a:r>
            <a:r>
              <a:rPr sz="2400" b="1" spc="75" dirty="0">
                <a:latin typeface="Microsoft JhengHei"/>
                <a:cs typeface="Microsoft JhengHei"/>
              </a:rPr>
              <a:t>律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政</a:t>
            </a:r>
            <a:r>
              <a:rPr sz="2400" b="1" spc="30" dirty="0">
                <a:latin typeface="Microsoft JhengHei"/>
                <a:cs typeface="Microsoft JhengHei"/>
              </a:rPr>
              <a:t>策</a:t>
            </a:r>
            <a:r>
              <a:rPr sz="2400" b="1" spc="45" dirty="0">
                <a:latin typeface="Microsoft JhengHei"/>
                <a:cs typeface="Microsoft JhengHei"/>
              </a:rPr>
              <a:t>和实</a:t>
            </a:r>
            <a:r>
              <a:rPr sz="2400" b="1" spc="30" dirty="0">
                <a:latin typeface="Microsoft JhengHei"/>
                <a:cs typeface="Microsoft JhengHei"/>
              </a:rPr>
              <a:t>践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调</a:t>
            </a:r>
            <a:r>
              <a:rPr sz="2400" b="1" spc="45" dirty="0">
                <a:latin typeface="Microsoft JhengHei"/>
                <a:cs typeface="Microsoft JhengHei"/>
              </a:rPr>
              <a:t>查</a:t>
            </a:r>
            <a:r>
              <a:rPr sz="2400" b="1" dirty="0">
                <a:latin typeface="Microsoft JhengHei"/>
                <a:cs typeface="Microsoft JhengHei"/>
              </a:rPr>
              <a:t>结 </a:t>
            </a:r>
            <a:r>
              <a:rPr sz="2400" b="1" spc="50" dirty="0">
                <a:latin typeface="Microsoft JhengHei"/>
                <a:cs typeface="Microsoft JhengHei"/>
              </a:rPr>
              <a:t>果</a:t>
            </a:r>
            <a:r>
              <a:rPr sz="2400" b="1" spc="45" dirty="0">
                <a:latin typeface="Microsoft JhengHei"/>
                <a:cs typeface="Microsoft JhengHei"/>
              </a:rPr>
              <a:t>》，</a:t>
            </a:r>
            <a:r>
              <a:rPr sz="2400" b="1" spc="30" dirty="0">
                <a:latin typeface="Microsoft JhengHei"/>
                <a:cs typeface="Microsoft JhengHei"/>
              </a:rPr>
              <a:t>包括</a:t>
            </a:r>
            <a:r>
              <a:rPr sz="2400" b="1" spc="45" dirty="0">
                <a:latin typeface="Microsoft JhengHei"/>
                <a:cs typeface="Microsoft JhengHei"/>
              </a:rPr>
              <a:t>五项指</a:t>
            </a:r>
            <a:r>
              <a:rPr sz="2400" b="1" spc="30" dirty="0">
                <a:latin typeface="Microsoft JhengHei"/>
                <a:cs typeface="Microsoft JhengHei"/>
              </a:rPr>
              <a:t>控：</a:t>
            </a:r>
            <a:r>
              <a:rPr sz="2400" b="1" spc="45" dirty="0">
                <a:latin typeface="Microsoft JhengHei"/>
                <a:cs typeface="Microsoft JhengHei"/>
              </a:rPr>
              <a:t>不公平</a:t>
            </a:r>
            <a:r>
              <a:rPr sz="2400" b="1" spc="65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技</a:t>
            </a:r>
            <a:r>
              <a:rPr sz="2400" b="1" spc="45" dirty="0">
                <a:latin typeface="Microsoft JhengHei"/>
                <a:cs typeface="Microsoft JhengHei"/>
              </a:rPr>
              <a:t>术转</a:t>
            </a:r>
            <a:r>
              <a:rPr sz="2400" b="1" spc="30" dirty="0">
                <a:latin typeface="Microsoft JhengHei"/>
                <a:cs typeface="Microsoft JhengHei"/>
              </a:rPr>
              <a:t>让</a:t>
            </a:r>
            <a:r>
              <a:rPr sz="2400" b="1" spc="45" dirty="0">
                <a:latin typeface="Microsoft JhengHei"/>
                <a:cs typeface="Microsoft JhengHei"/>
              </a:rPr>
              <a:t>制</a:t>
            </a:r>
            <a:r>
              <a:rPr sz="2400" b="1" spc="50" dirty="0">
                <a:latin typeface="Microsoft JhengHei"/>
                <a:cs typeface="Microsoft JhengHei"/>
              </a:rPr>
              <a:t>度</a:t>
            </a:r>
            <a:r>
              <a:rPr sz="2400" b="1" spc="45" dirty="0">
                <a:latin typeface="Microsoft JhengHei"/>
                <a:cs typeface="Microsoft JhengHei"/>
              </a:rPr>
              <a:t>、歧</a:t>
            </a:r>
            <a:r>
              <a:rPr sz="2400" b="1" spc="30" dirty="0">
                <a:latin typeface="Microsoft JhengHei"/>
                <a:cs typeface="Microsoft JhengHei"/>
              </a:rPr>
              <a:t>视</a:t>
            </a:r>
            <a:r>
              <a:rPr sz="2400" b="1" spc="45" dirty="0">
                <a:latin typeface="Microsoft JhengHei"/>
                <a:cs typeface="Microsoft JhengHei"/>
              </a:rPr>
              <a:t>性的许可 注册限</a:t>
            </a:r>
            <a:r>
              <a:rPr sz="2400" b="1" spc="35" dirty="0">
                <a:latin typeface="Microsoft JhengHei"/>
                <a:cs typeface="Microsoft JhengHei"/>
              </a:rPr>
              <a:t>制、</a:t>
            </a:r>
            <a:r>
              <a:rPr sz="2400" b="1" spc="45" dirty="0">
                <a:latin typeface="Microsoft JhengHei"/>
                <a:cs typeface="Microsoft JhengHei"/>
              </a:rPr>
              <a:t>企业境</a:t>
            </a:r>
            <a:r>
              <a:rPr sz="2400" b="1" spc="30" dirty="0">
                <a:latin typeface="Microsoft JhengHei"/>
                <a:cs typeface="Microsoft JhengHei"/>
              </a:rPr>
              <a:t>外投</a:t>
            </a:r>
            <a:r>
              <a:rPr sz="2400" b="1" spc="60" dirty="0">
                <a:latin typeface="Microsoft JhengHei"/>
                <a:cs typeface="Microsoft JhengHei"/>
              </a:rPr>
              <a:t>资</a:t>
            </a:r>
            <a:r>
              <a:rPr sz="2400" b="1" spc="45" dirty="0">
                <a:latin typeface="Microsoft JhengHei"/>
                <a:cs typeface="Microsoft JhengHei"/>
              </a:rPr>
              <a:t>获取</a:t>
            </a:r>
            <a:r>
              <a:rPr sz="2400" b="1" spc="30" dirty="0">
                <a:latin typeface="Microsoft JhengHei"/>
                <a:cs typeface="Microsoft JhengHei"/>
              </a:rPr>
              <a:t>美国</a:t>
            </a:r>
            <a:r>
              <a:rPr sz="2400" b="1" spc="45" dirty="0">
                <a:latin typeface="Microsoft JhengHei"/>
                <a:cs typeface="Microsoft JhengHei"/>
              </a:rPr>
              <a:t>知识</a:t>
            </a:r>
            <a:r>
              <a:rPr sz="2400" b="1" spc="30" dirty="0">
                <a:latin typeface="Microsoft JhengHei"/>
                <a:cs typeface="Microsoft JhengHei"/>
              </a:rPr>
              <a:t>产</a:t>
            </a:r>
            <a:r>
              <a:rPr sz="2400" b="1" spc="45" dirty="0">
                <a:latin typeface="Microsoft JhengHei"/>
                <a:cs typeface="Microsoft JhengHei"/>
              </a:rPr>
              <a:t>权</a:t>
            </a:r>
            <a:r>
              <a:rPr sz="2400" b="1" spc="30" dirty="0">
                <a:latin typeface="Microsoft JhengHei"/>
                <a:cs typeface="Microsoft JhengHei"/>
              </a:rPr>
              <a:t>和</a:t>
            </a:r>
            <a:r>
              <a:rPr sz="2400" b="1" spc="45" dirty="0">
                <a:latin typeface="Microsoft JhengHei"/>
                <a:cs typeface="Microsoft JhengHei"/>
              </a:rPr>
              <a:t>先进</a:t>
            </a:r>
            <a:r>
              <a:rPr sz="2400" b="1" spc="30" dirty="0">
                <a:latin typeface="Microsoft JhengHei"/>
                <a:cs typeface="Microsoft JhengHei"/>
              </a:rPr>
              <a:t>技</a:t>
            </a:r>
            <a:r>
              <a:rPr sz="2400" b="1" spc="80" dirty="0">
                <a:latin typeface="Microsoft JhengHei"/>
                <a:cs typeface="Microsoft JhengHei"/>
              </a:rPr>
              <a:t>术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侵入 </a:t>
            </a:r>
            <a:r>
              <a:rPr sz="2400" b="1" spc="90" dirty="0">
                <a:latin typeface="Microsoft JhengHei"/>
                <a:cs typeface="Microsoft JhengHei"/>
              </a:rPr>
              <a:t>美国计</a:t>
            </a:r>
            <a:r>
              <a:rPr sz="2400" b="1" spc="80" dirty="0">
                <a:latin typeface="Microsoft JhengHei"/>
                <a:cs typeface="Microsoft JhengHei"/>
              </a:rPr>
              <a:t>算</a:t>
            </a:r>
            <a:r>
              <a:rPr sz="2400" b="1" spc="90" dirty="0">
                <a:latin typeface="Microsoft JhengHei"/>
                <a:cs typeface="Microsoft JhengHei"/>
              </a:rPr>
              <a:t>机系统</a:t>
            </a:r>
            <a:r>
              <a:rPr sz="2400" b="1" spc="80" dirty="0">
                <a:latin typeface="Microsoft JhengHei"/>
                <a:cs typeface="Microsoft JhengHei"/>
              </a:rPr>
              <a:t>盗</a:t>
            </a:r>
            <a:r>
              <a:rPr sz="2400" b="1" spc="120" dirty="0">
                <a:latin typeface="Microsoft JhengHei"/>
                <a:cs typeface="Microsoft JhengHei"/>
              </a:rPr>
              <a:t>取</a:t>
            </a:r>
            <a:r>
              <a:rPr sz="2400" b="1" spc="90" dirty="0">
                <a:latin typeface="Microsoft JhengHei"/>
                <a:cs typeface="Microsoft JhengHei"/>
              </a:rPr>
              <a:t>商业</a:t>
            </a:r>
            <a:r>
              <a:rPr sz="2400" b="1" spc="80" dirty="0">
                <a:latin typeface="Microsoft JhengHei"/>
                <a:cs typeface="Microsoft JhengHei"/>
              </a:rPr>
              <a:t>秘</a:t>
            </a:r>
            <a:r>
              <a:rPr sz="2400" b="1" spc="105" dirty="0">
                <a:latin typeface="Microsoft JhengHei"/>
                <a:cs typeface="Microsoft JhengHei"/>
              </a:rPr>
              <a:t>密</a:t>
            </a:r>
            <a:r>
              <a:rPr sz="2400" b="1" spc="95" dirty="0">
                <a:latin typeface="Microsoft JhengHei"/>
                <a:cs typeface="Microsoft JhengHei"/>
              </a:rPr>
              <a:t>、其</a:t>
            </a:r>
            <a:r>
              <a:rPr sz="2400" b="1" spc="80" dirty="0">
                <a:latin typeface="Microsoft JhengHei"/>
                <a:cs typeface="Microsoft JhengHei"/>
              </a:rPr>
              <a:t>他</a:t>
            </a:r>
            <a:r>
              <a:rPr sz="2400" b="1" spc="90" dirty="0">
                <a:latin typeface="Microsoft JhengHei"/>
                <a:cs typeface="Microsoft JhengHei"/>
              </a:rPr>
              <a:t>但不确</a:t>
            </a:r>
            <a:r>
              <a:rPr sz="2400" b="1" spc="80" dirty="0">
                <a:latin typeface="Microsoft JhengHei"/>
                <a:cs typeface="Microsoft JhengHei"/>
              </a:rPr>
              <a:t>定</a:t>
            </a:r>
            <a:r>
              <a:rPr sz="2400" b="1" spc="90" dirty="0">
                <a:latin typeface="Microsoft JhengHei"/>
                <a:cs typeface="Microsoft JhengHei"/>
              </a:rPr>
              <a:t>是否应</a:t>
            </a:r>
            <a:r>
              <a:rPr sz="2400" b="1" spc="80" dirty="0">
                <a:latin typeface="Microsoft JhengHei"/>
                <a:cs typeface="Microsoft JhengHei"/>
              </a:rPr>
              <a:t>纳</a:t>
            </a:r>
            <a:r>
              <a:rPr sz="2400" b="1" spc="120" dirty="0">
                <a:latin typeface="Microsoft JhengHei"/>
                <a:cs typeface="Microsoft JhengHei"/>
              </a:rPr>
              <a:t>入</a:t>
            </a:r>
            <a:r>
              <a:rPr sz="2400" b="1" spc="-190" dirty="0">
                <a:latin typeface="Microsoft JhengHei"/>
                <a:cs typeface="Microsoft JhengHei"/>
              </a:rPr>
              <a:t>301 </a:t>
            </a:r>
            <a:r>
              <a:rPr sz="2400" b="1" spc="10" dirty="0">
                <a:latin typeface="Microsoft JhengHei"/>
                <a:cs typeface="Microsoft JhengHei"/>
              </a:rPr>
              <a:t>调查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" y="5103367"/>
            <a:ext cx="329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-220" dirty="0">
                <a:latin typeface="Microsoft JhengHei"/>
                <a:cs typeface="Microsoft JhengHei"/>
              </a:rPr>
              <a:t>4</a:t>
            </a:r>
            <a:r>
              <a:rPr sz="2400" b="1" spc="10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16</a:t>
            </a:r>
            <a:r>
              <a:rPr sz="2400" b="1" spc="10" dirty="0">
                <a:latin typeface="Microsoft JhengHei"/>
                <a:cs typeface="Microsoft JhengHei"/>
              </a:rPr>
              <a:t>日，中兴事件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60029" y="1976627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1107488"/>
            <a:ext cx="8760460" cy="4735912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中美</a:t>
            </a:r>
            <a:endParaRPr sz="2800">
              <a:latin typeface="SimSun"/>
              <a:cs typeface="SimSun"/>
            </a:endParaRPr>
          </a:p>
          <a:p>
            <a:pPr marL="368300" marR="5080" indent="-355600" algn="just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935" algn="l"/>
              </a:tabLst>
            </a:pPr>
            <a:r>
              <a:rPr sz="2400" b="1" spc="-135" dirty="0">
                <a:latin typeface="Microsoft JhengHei"/>
                <a:cs typeface="Microsoft JhengHei"/>
              </a:rPr>
              <a:t>6</a:t>
            </a:r>
            <a:r>
              <a:rPr sz="2400" b="1" spc="95" dirty="0">
                <a:latin typeface="Microsoft JhengHei"/>
                <a:cs typeface="Microsoft JhengHei"/>
              </a:rPr>
              <a:t>月</a:t>
            </a:r>
            <a:r>
              <a:rPr sz="2400" b="1" spc="-180" dirty="0">
                <a:latin typeface="Microsoft JhengHei"/>
                <a:cs typeface="Microsoft JhengHei"/>
              </a:rPr>
              <a:t>15</a:t>
            </a:r>
            <a:r>
              <a:rPr sz="2400" b="1" spc="95" dirty="0">
                <a:latin typeface="Microsoft JhengHei"/>
                <a:cs typeface="Microsoft JhengHei"/>
              </a:rPr>
              <a:t>日</a:t>
            </a:r>
            <a:r>
              <a:rPr sz="2400" b="1" spc="80" dirty="0">
                <a:latin typeface="Microsoft JhengHei"/>
                <a:cs typeface="Microsoft JhengHei"/>
              </a:rPr>
              <a:t>，</a:t>
            </a:r>
            <a:r>
              <a:rPr sz="2400" b="1" spc="95" dirty="0">
                <a:latin typeface="Microsoft JhengHei"/>
                <a:cs typeface="Microsoft JhengHei"/>
              </a:rPr>
              <a:t>白宫拟对</a:t>
            </a:r>
            <a:r>
              <a:rPr sz="2400" b="1" spc="-204" dirty="0">
                <a:latin typeface="Microsoft JhengHei"/>
                <a:cs typeface="Microsoft JhengHei"/>
              </a:rPr>
              <a:t>1102</a:t>
            </a:r>
            <a:r>
              <a:rPr sz="2400" b="1" spc="90" dirty="0">
                <a:latin typeface="Microsoft JhengHei"/>
                <a:cs typeface="Microsoft JhengHei"/>
              </a:rPr>
              <a:t>种产</a:t>
            </a:r>
            <a:r>
              <a:rPr sz="2400" b="1" spc="80" dirty="0">
                <a:latin typeface="Microsoft JhengHei"/>
                <a:cs typeface="Microsoft JhengHei"/>
              </a:rPr>
              <a:t>品</a:t>
            </a:r>
            <a:r>
              <a:rPr sz="2400" b="1" spc="90" dirty="0">
                <a:latin typeface="Microsoft JhengHei"/>
                <a:cs typeface="Microsoft JhengHei"/>
              </a:rPr>
              <a:t>合</a:t>
            </a:r>
            <a:r>
              <a:rPr sz="2400" b="1" spc="105" dirty="0">
                <a:latin typeface="Microsoft JhengHei"/>
                <a:cs typeface="Microsoft JhengHei"/>
              </a:rPr>
              <a:t>计</a:t>
            </a:r>
            <a:r>
              <a:rPr sz="2400" b="1" spc="-195" dirty="0">
                <a:latin typeface="Microsoft JhengHei"/>
                <a:cs typeface="Microsoft JhengHei"/>
              </a:rPr>
              <a:t>500</a:t>
            </a:r>
            <a:r>
              <a:rPr sz="2400" b="1" spc="80" dirty="0">
                <a:latin typeface="Microsoft JhengHei"/>
                <a:cs typeface="Microsoft JhengHei"/>
              </a:rPr>
              <a:t>亿</a:t>
            </a:r>
            <a:r>
              <a:rPr sz="2400" b="1" spc="95" dirty="0">
                <a:latin typeface="Microsoft JhengHei"/>
                <a:cs typeface="Microsoft JhengHei"/>
              </a:rPr>
              <a:t>美元商</a:t>
            </a:r>
            <a:r>
              <a:rPr sz="2400" b="1" spc="80" dirty="0">
                <a:latin typeface="Microsoft JhengHei"/>
                <a:cs typeface="Microsoft JhengHei"/>
              </a:rPr>
              <a:t>品</a:t>
            </a:r>
            <a:r>
              <a:rPr sz="2400" b="1" spc="95" dirty="0">
                <a:latin typeface="Microsoft JhengHei"/>
                <a:cs typeface="Microsoft JhengHei"/>
              </a:rPr>
              <a:t>征收</a:t>
            </a:r>
            <a:r>
              <a:rPr sz="2400" b="1" spc="-225" dirty="0">
                <a:latin typeface="Microsoft JhengHei"/>
                <a:cs typeface="Microsoft JhengHei"/>
              </a:rPr>
              <a:t>25</a:t>
            </a:r>
            <a:r>
              <a:rPr sz="2400" b="1" spc="-80" dirty="0">
                <a:latin typeface="Microsoft JhengHei"/>
                <a:cs typeface="Microsoft JhengHei"/>
              </a:rPr>
              <a:t> </a:t>
            </a:r>
            <a:r>
              <a:rPr sz="2400" b="1" spc="-1370" dirty="0">
                <a:latin typeface="Microsoft JhengHei"/>
                <a:cs typeface="Microsoft JhengHei"/>
              </a:rPr>
              <a:t>关 </a:t>
            </a:r>
            <a:r>
              <a:rPr sz="2400" b="1" spc="85" dirty="0">
                <a:latin typeface="Microsoft JhengHei"/>
                <a:cs typeface="Microsoft JhengHei"/>
              </a:rPr>
              <a:t>税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其</a:t>
            </a:r>
            <a:r>
              <a:rPr sz="2400" b="1" spc="90" dirty="0">
                <a:latin typeface="Microsoft JhengHei"/>
                <a:cs typeface="Microsoft JhengHei"/>
              </a:rPr>
              <a:t>中</a:t>
            </a:r>
            <a:r>
              <a:rPr sz="2400" b="1" spc="80" dirty="0">
                <a:latin typeface="Microsoft JhengHei"/>
                <a:cs typeface="Microsoft JhengHei"/>
              </a:rPr>
              <a:t>提</a:t>
            </a:r>
            <a:r>
              <a:rPr sz="2400" b="1" spc="90" dirty="0">
                <a:latin typeface="Microsoft JhengHei"/>
                <a:cs typeface="Microsoft JhengHei"/>
              </a:rPr>
              <a:t>到</a:t>
            </a:r>
            <a:r>
              <a:rPr sz="2400" b="1" spc="95" dirty="0">
                <a:latin typeface="Microsoft JhengHei"/>
                <a:cs typeface="Microsoft JhengHei"/>
              </a:rPr>
              <a:t>了</a:t>
            </a:r>
            <a:r>
              <a:rPr sz="2400" b="1" spc="90" dirty="0">
                <a:latin typeface="Microsoft JhengHei"/>
                <a:cs typeface="Microsoft JhengHei"/>
              </a:rPr>
              <a:t>中</a:t>
            </a:r>
            <a:r>
              <a:rPr sz="2400" b="1" spc="80" dirty="0">
                <a:latin typeface="Microsoft JhengHei"/>
                <a:cs typeface="Microsoft JhengHei"/>
              </a:rPr>
              <a:t>国</a:t>
            </a:r>
            <a:r>
              <a:rPr sz="2400" b="1" spc="90" dirty="0">
                <a:latin typeface="Microsoft JhengHei"/>
                <a:cs typeface="Microsoft JhengHei"/>
              </a:rPr>
              <a:t>制造</a:t>
            </a:r>
            <a:r>
              <a:rPr sz="2400" b="1" spc="-225" dirty="0">
                <a:latin typeface="Microsoft JhengHei"/>
                <a:cs typeface="Microsoft JhengHei"/>
              </a:rPr>
              <a:t>20</a:t>
            </a:r>
            <a:r>
              <a:rPr sz="2400" b="1" spc="-210" dirty="0">
                <a:latin typeface="Microsoft JhengHei"/>
                <a:cs typeface="Microsoft JhengHei"/>
              </a:rPr>
              <a:t>2</a:t>
            </a:r>
            <a:r>
              <a:rPr sz="2400" b="1" spc="-140" dirty="0">
                <a:latin typeface="Microsoft JhengHei"/>
                <a:cs typeface="Microsoft JhengHei"/>
              </a:rPr>
              <a:t>5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第</a:t>
            </a:r>
            <a:r>
              <a:rPr sz="2400" b="1" spc="90" dirty="0">
                <a:latin typeface="Microsoft JhengHei"/>
                <a:cs typeface="Microsoft JhengHei"/>
              </a:rPr>
              <a:t>一</a:t>
            </a:r>
            <a:r>
              <a:rPr sz="2400" b="1" spc="100" dirty="0">
                <a:latin typeface="Microsoft JhengHei"/>
                <a:cs typeface="Microsoft JhengHei"/>
              </a:rPr>
              <a:t>组</a:t>
            </a:r>
            <a:r>
              <a:rPr sz="2400" b="1" spc="-220" dirty="0">
                <a:latin typeface="Microsoft JhengHei"/>
                <a:cs typeface="Microsoft JhengHei"/>
              </a:rPr>
              <a:t>34</a:t>
            </a:r>
            <a:r>
              <a:rPr sz="2400" b="1" spc="-145" dirty="0">
                <a:latin typeface="Microsoft JhengHei"/>
                <a:cs typeface="Microsoft JhengHei"/>
              </a:rPr>
              <a:t>0</a:t>
            </a:r>
            <a:r>
              <a:rPr sz="2400" b="1" spc="90" dirty="0">
                <a:latin typeface="Microsoft JhengHei"/>
                <a:cs typeface="Microsoft JhengHei"/>
              </a:rPr>
              <a:t>亿</a:t>
            </a:r>
            <a:r>
              <a:rPr sz="2400" b="1" spc="80" dirty="0">
                <a:latin typeface="Microsoft JhengHei"/>
                <a:cs typeface="Microsoft JhengHei"/>
              </a:rPr>
              <a:t>美</a:t>
            </a:r>
            <a:r>
              <a:rPr sz="2400" b="1" spc="90" dirty="0">
                <a:latin typeface="Microsoft JhengHei"/>
                <a:cs typeface="Microsoft JhengHei"/>
              </a:rPr>
              <a:t>元于</a:t>
            </a:r>
            <a:r>
              <a:rPr sz="2400" b="1" spc="-135" dirty="0">
                <a:latin typeface="Microsoft JhengHei"/>
                <a:cs typeface="Microsoft JhengHei"/>
              </a:rPr>
              <a:t>7</a:t>
            </a:r>
            <a:r>
              <a:rPr sz="2400" b="1" spc="80" dirty="0">
                <a:latin typeface="Microsoft JhengHei"/>
                <a:cs typeface="Microsoft JhengHei"/>
              </a:rPr>
              <a:t>月</a:t>
            </a:r>
            <a:r>
              <a:rPr sz="2400" b="1" spc="-135" dirty="0">
                <a:latin typeface="Microsoft JhengHei"/>
                <a:cs typeface="Microsoft JhengHei"/>
              </a:rPr>
              <a:t>6</a:t>
            </a:r>
            <a:r>
              <a:rPr sz="2400" b="1" spc="80" dirty="0">
                <a:latin typeface="Microsoft JhengHei"/>
                <a:cs typeface="Microsoft JhengHei"/>
              </a:rPr>
              <a:t>日</a:t>
            </a:r>
            <a:r>
              <a:rPr sz="2400" b="1" spc="-170" dirty="0">
                <a:latin typeface="Microsoft JhengHei"/>
                <a:cs typeface="Microsoft JhengHei"/>
              </a:rPr>
              <a:t>12 </a:t>
            </a:r>
            <a:r>
              <a:rPr sz="2400" b="1" spc="10" dirty="0">
                <a:latin typeface="Microsoft JhengHei"/>
                <a:cs typeface="Microsoft JhengHei"/>
              </a:rPr>
              <a:t>时正式开征。同</a:t>
            </a:r>
            <a:r>
              <a:rPr sz="2400" b="1" spc="15" dirty="0">
                <a:latin typeface="Microsoft JhengHei"/>
                <a:cs typeface="Microsoft JhengHei"/>
              </a:rPr>
              <a:t>日</a:t>
            </a:r>
            <a:r>
              <a:rPr sz="2400" b="1" spc="10" dirty="0">
                <a:latin typeface="Microsoft JhengHei"/>
                <a:cs typeface="Microsoft JhengHei"/>
              </a:rPr>
              <a:t>，中国同等反击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FFCC"/>
              </a:buClr>
              <a:buFont typeface="Wingdings"/>
              <a:buChar char="⚫"/>
            </a:pPr>
            <a:endParaRPr sz="3100">
              <a:latin typeface="Times New Roman"/>
              <a:cs typeface="Times New Roman"/>
            </a:endParaRPr>
          </a:p>
          <a:p>
            <a:pPr marL="368300" marR="10795" indent="-355600" algn="just">
              <a:lnSpc>
                <a:spcPct val="100000"/>
              </a:lnSpc>
              <a:buClr>
                <a:srgbClr val="00FFCC"/>
              </a:buClr>
              <a:buSzPct val="79166"/>
              <a:buFont typeface="Wingdings"/>
              <a:buChar char="⚫"/>
              <a:tabLst>
                <a:tab pos="368935" algn="l"/>
              </a:tabLst>
            </a:pPr>
            <a:r>
              <a:rPr sz="2400" b="1" spc="-135" dirty="0">
                <a:latin typeface="Microsoft JhengHei"/>
                <a:cs typeface="Microsoft JhengHei"/>
              </a:rPr>
              <a:t>6</a:t>
            </a:r>
            <a:r>
              <a:rPr sz="2400" b="1" spc="95" dirty="0">
                <a:latin typeface="Microsoft JhengHei"/>
                <a:cs typeface="Microsoft JhengHei"/>
              </a:rPr>
              <a:t>月</a:t>
            </a:r>
            <a:r>
              <a:rPr sz="2400" b="1" spc="-180" dirty="0">
                <a:latin typeface="Microsoft JhengHei"/>
                <a:cs typeface="Microsoft JhengHei"/>
              </a:rPr>
              <a:t>18</a:t>
            </a:r>
            <a:r>
              <a:rPr sz="2400" b="1" spc="80" dirty="0">
                <a:latin typeface="Microsoft JhengHei"/>
                <a:cs typeface="Microsoft JhengHei"/>
              </a:rPr>
              <a:t>日，</a:t>
            </a:r>
            <a:r>
              <a:rPr sz="2400" b="1" spc="90" dirty="0">
                <a:latin typeface="Microsoft JhengHei"/>
                <a:cs typeface="Microsoft JhengHei"/>
              </a:rPr>
              <a:t>美国</a:t>
            </a:r>
            <a:r>
              <a:rPr sz="2400" b="1" spc="80" dirty="0">
                <a:latin typeface="Microsoft JhengHei"/>
                <a:cs typeface="Microsoft JhengHei"/>
              </a:rPr>
              <a:t>表示</a:t>
            </a:r>
            <a:r>
              <a:rPr sz="2400" b="1" spc="90" dirty="0">
                <a:latin typeface="Microsoft JhengHei"/>
                <a:cs typeface="Microsoft JhengHei"/>
              </a:rPr>
              <a:t>如果</a:t>
            </a:r>
            <a:r>
              <a:rPr sz="2400" b="1" spc="80" dirty="0">
                <a:latin typeface="Microsoft JhengHei"/>
                <a:cs typeface="Microsoft JhengHei"/>
              </a:rPr>
              <a:t>中国</a:t>
            </a:r>
            <a:r>
              <a:rPr sz="2400" b="1" spc="90" dirty="0">
                <a:latin typeface="Microsoft JhengHei"/>
                <a:cs typeface="Microsoft JhengHei"/>
              </a:rPr>
              <a:t>不妥</a:t>
            </a:r>
            <a:r>
              <a:rPr sz="2400" b="1" spc="110" dirty="0">
                <a:latin typeface="Microsoft JhengHei"/>
                <a:cs typeface="Microsoft JhengHei"/>
              </a:rPr>
              <a:t>协</a:t>
            </a:r>
            <a:r>
              <a:rPr sz="2400" b="1" spc="80" dirty="0">
                <a:latin typeface="Microsoft JhengHei"/>
                <a:cs typeface="Microsoft JhengHei"/>
              </a:rPr>
              <a:t>，</a:t>
            </a:r>
            <a:r>
              <a:rPr sz="2400" b="1" spc="95" dirty="0">
                <a:latin typeface="Microsoft JhengHei"/>
                <a:cs typeface="Microsoft JhengHei"/>
              </a:rPr>
              <a:t>将对</a:t>
            </a:r>
            <a:r>
              <a:rPr sz="2400" b="1" spc="-204" dirty="0">
                <a:latin typeface="Microsoft JhengHei"/>
                <a:cs typeface="Microsoft JhengHei"/>
              </a:rPr>
              <a:t>2000</a:t>
            </a:r>
            <a:r>
              <a:rPr sz="2400" b="1" spc="95" dirty="0">
                <a:latin typeface="Microsoft JhengHei"/>
                <a:cs typeface="Microsoft JhengHei"/>
              </a:rPr>
              <a:t>亿</a:t>
            </a:r>
            <a:r>
              <a:rPr sz="2400" b="1" spc="90" dirty="0">
                <a:latin typeface="Microsoft JhengHei"/>
                <a:cs typeface="Microsoft JhengHei"/>
              </a:rPr>
              <a:t>美</a:t>
            </a:r>
            <a:r>
              <a:rPr sz="2400" b="1" spc="80" dirty="0">
                <a:latin typeface="Microsoft JhengHei"/>
                <a:cs typeface="Microsoft JhengHei"/>
              </a:rPr>
              <a:t>元的</a:t>
            </a:r>
            <a:r>
              <a:rPr sz="2400" b="1" spc="105" dirty="0">
                <a:latin typeface="Microsoft JhengHei"/>
                <a:cs typeface="Microsoft JhengHei"/>
              </a:rPr>
              <a:t>中</a:t>
            </a:r>
            <a:r>
              <a:rPr sz="2400" b="1" spc="-1390" dirty="0">
                <a:latin typeface="Microsoft JhengHei"/>
                <a:cs typeface="Microsoft JhengHei"/>
              </a:rPr>
              <a:t>国 </a:t>
            </a:r>
            <a:r>
              <a:rPr sz="2400" b="1" spc="10" dirty="0">
                <a:latin typeface="Microsoft JhengHei"/>
                <a:cs typeface="Microsoft JhengHei"/>
              </a:rPr>
              <a:t>商品额外征收</a:t>
            </a:r>
            <a:r>
              <a:rPr sz="2400" b="1" spc="-145" dirty="0">
                <a:latin typeface="Microsoft JhengHei"/>
                <a:cs typeface="Microsoft JhengHei"/>
              </a:rPr>
              <a:t>10％</a:t>
            </a:r>
            <a:r>
              <a:rPr sz="2400" b="1" spc="10" dirty="0">
                <a:latin typeface="Microsoft JhengHei"/>
                <a:cs typeface="Microsoft JhengHei"/>
              </a:rPr>
              <a:t>的关税；随后进一步升级</a:t>
            </a:r>
            <a:r>
              <a:rPr sz="2400" b="1" spc="15" dirty="0">
                <a:latin typeface="Microsoft JhengHei"/>
                <a:cs typeface="Microsoft JhengHei"/>
              </a:rPr>
              <a:t>至</a:t>
            </a:r>
            <a:r>
              <a:rPr sz="2400" b="1" spc="-220" dirty="0">
                <a:latin typeface="Microsoft JhengHei"/>
                <a:cs typeface="Microsoft JhengHei"/>
              </a:rPr>
              <a:t>5000</a:t>
            </a:r>
            <a:r>
              <a:rPr sz="2400" b="1" spc="10" dirty="0">
                <a:latin typeface="Microsoft JhengHei"/>
                <a:cs typeface="Microsoft JhengHei"/>
              </a:rPr>
              <a:t>亿美元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220" dirty="0">
                <a:latin typeface="Microsoft JhengHei"/>
                <a:cs typeface="Microsoft JhengHei"/>
              </a:rPr>
              <a:t>6</a:t>
            </a:r>
            <a:r>
              <a:rPr sz="2400" b="1" spc="10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27</a:t>
            </a:r>
            <a:r>
              <a:rPr sz="2400" b="1" spc="5" dirty="0">
                <a:latin typeface="Microsoft JhengHei"/>
                <a:cs typeface="Microsoft JhengHei"/>
              </a:rPr>
              <a:t>日，特朗普表示将限制中国投资美</a:t>
            </a:r>
            <a:r>
              <a:rPr sz="2400" b="1" spc="10" dirty="0">
                <a:latin typeface="Microsoft JhengHei"/>
                <a:cs typeface="Microsoft JhengHei"/>
              </a:rPr>
              <a:t>国</a:t>
            </a:r>
            <a:r>
              <a:rPr sz="2400" b="1" spc="5" dirty="0">
                <a:latin typeface="Microsoft JhengHei"/>
                <a:cs typeface="Microsoft JhengHei"/>
              </a:rPr>
              <a:t>关键科</a:t>
            </a:r>
            <a:r>
              <a:rPr sz="2400" b="1" spc="10" dirty="0">
                <a:latin typeface="Microsoft JhengHei"/>
                <a:cs typeface="Microsoft JhengHei"/>
              </a:rPr>
              <a:t>技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FFCC"/>
              </a:buClr>
              <a:buFont typeface="Wingdings"/>
              <a:buChar char="⚫"/>
            </a:pPr>
            <a:endParaRPr sz="215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你来我往的快速拉锯</a:t>
            </a:r>
            <a:r>
              <a:rPr sz="2400" b="1" spc="15" dirty="0">
                <a:latin typeface="Microsoft JhengHei"/>
                <a:cs typeface="Microsoft JhengHei"/>
              </a:rPr>
              <a:t>战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" y="1107488"/>
            <a:ext cx="9062085" cy="3889526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中美</a:t>
            </a:r>
            <a:endParaRPr sz="2800">
              <a:latin typeface="SimSun"/>
              <a:cs typeface="SimSun"/>
            </a:endParaRPr>
          </a:p>
          <a:p>
            <a:pPr marL="367665" marR="5080" indent="-355600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150" dirty="0">
                <a:latin typeface="Microsoft JhengHei"/>
                <a:cs typeface="Microsoft JhengHei"/>
              </a:rPr>
              <a:t>9</a:t>
            </a:r>
            <a:r>
              <a:rPr sz="2400" b="1" spc="85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2</a:t>
            </a:r>
            <a:r>
              <a:rPr sz="2400" b="1" spc="-150" dirty="0">
                <a:latin typeface="Microsoft JhengHei"/>
                <a:cs typeface="Microsoft JhengHei"/>
              </a:rPr>
              <a:t>5</a:t>
            </a:r>
            <a:r>
              <a:rPr sz="2400" b="1" spc="80" dirty="0">
                <a:latin typeface="Microsoft JhengHei"/>
                <a:cs typeface="Microsoft JhengHei"/>
              </a:rPr>
              <a:t>日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美国</a:t>
            </a:r>
            <a:r>
              <a:rPr sz="2400" b="1" spc="85" dirty="0">
                <a:latin typeface="Microsoft JhengHei"/>
                <a:cs typeface="Microsoft JhengHei"/>
              </a:rPr>
              <a:t>、</a:t>
            </a:r>
            <a:r>
              <a:rPr sz="2400" b="1" spc="95" dirty="0">
                <a:latin typeface="Microsoft JhengHei"/>
                <a:cs typeface="Microsoft JhengHei"/>
              </a:rPr>
              <a:t>日</a:t>
            </a:r>
            <a:r>
              <a:rPr sz="2400" b="1" spc="80" dirty="0">
                <a:latin typeface="Microsoft JhengHei"/>
                <a:cs typeface="Microsoft JhengHei"/>
              </a:rPr>
              <a:t>本、欧</a:t>
            </a:r>
            <a:r>
              <a:rPr sz="2400" b="1" spc="95" dirty="0">
                <a:latin typeface="Microsoft JhengHei"/>
                <a:cs typeface="Microsoft JhengHei"/>
              </a:rPr>
              <a:t>洲</a:t>
            </a:r>
            <a:r>
              <a:rPr sz="2400" b="1" spc="80" dirty="0">
                <a:latin typeface="Microsoft JhengHei"/>
                <a:cs typeface="Microsoft JhengHei"/>
              </a:rPr>
              <a:t>联盟三</a:t>
            </a:r>
            <a:r>
              <a:rPr sz="2400" b="1" spc="95" dirty="0">
                <a:latin typeface="Microsoft JhengHei"/>
                <a:cs typeface="Microsoft JhengHei"/>
              </a:rPr>
              <a:t>方</a:t>
            </a:r>
            <a:r>
              <a:rPr sz="2400" b="1" spc="80" dirty="0">
                <a:latin typeface="Microsoft JhengHei"/>
                <a:cs typeface="Microsoft JhengHei"/>
              </a:rPr>
              <a:t>贸易部</a:t>
            </a:r>
            <a:r>
              <a:rPr sz="2400" b="1" spc="95" dirty="0">
                <a:latin typeface="Microsoft JhengHei"/>
                <a:cs typeface="Microsoft JhengHei"/>
              </a:rPr>
              <a:t>长</a:t>
            </a:r>
            <a:r>
              <a:rPr sz="2400" b="1" spc="80" dirty="0">
                <a:latin typeface="Microsoft JhengHei"/>
                <a:cs typeface="Microsoft JhengHei"/>
              </a:rPr>
              <a:t>会议联</a:t>
            </a:r>
            <a:r>
              <a:rPr sz="2400" b="1" spc="95" dirty="0">
                <a:latin typeface="Microsoft JhengHei"/>
                <a:cs typeface="Microsoft JhengHei"/>
              </a:rPr>
              <a:t>合</a:t>
            </a:r>
            <a:r>
              <a:rPr sz="2400" b="1" spc="80" dirty="0">
                <a:latin typeface="Microsoft JhengHei"/>
                <a:cs typeface="Microsoft JhengHei"/>
              </a:rPr>
              <a:t>声明</a:t>
            </a:r>
            <a:r>
              <a:rPr sz="2400" b="1" dirty="0">
                <a:latin typeface="Microsoft JhengHei"/>
                <a:cs typeface="Microsoft JhengHei"/>
              </a:rPr>
              <a:t>：  </a:t>
            </a:r>
            <a:r>
              <a:rPr sz="2400" b="1" spc="50" dirty="0">
                <a:latin typeface="Microsoft JhengHei"/>
                <a:cs typeface="Microsoft JhengHei"/>
              </a:rPr>
              <a:t>“</a:t>
            </a:r>
            <a:r>
              <a:rPr sz="2400" b="1" spc="45" dirty="0">
                <a:latin typeface="Microsoft JhengHei"/>
                <a:cs typeface="Microsoft JhengHei"/>
              </a:rPr>
              <a:t>部长</a:t>
            </a:r>
            <a:r>
              <a:rPr sz="2400" b="1" spc="30" dirty="0">
                <a:latin typeface="Microsoft JhengHei"/>
                <a:cs typeface="Microsoft JhengHei"/>
              </a:rPr>
              <a:t>们重</a:t>
            </a:r>
            <a:r>
              <a:rPr sz="2400" b="1" spc="45" dirty="0">
                <a:latin typeface="Microsoft JhengHei"/>
                <a:cs typeface="Microsoft JhengHei"/>
              </a:rPr>
              <a:t>申了他</a:t>
            </a:r>
            <a:r>
              <a:rPr sz="2400" b="1" spc="30" dirty="0">
                <a:latin typeface="Microsoft JhengHei"/>
                <a:cs typeface="Microsoft JhengHei"/>
              </a:rPr>
              <a:t>们</a:t>
            </a:r>
            <a:r>
              <a:rPr sz="2400" b="1" spc="55" dirty="0">
                <a:latin typeface="Microsoft JhengHei"/>
                <a:cs typeface="Microsoft JhengHei"/>
              </a:rPr>
              <a:t>对</a:t>
            </a:r>
            <a:r>
              <a:rPr sz="2400" b="1" spc="45" dirty="0">
                <a:latin typeface="Microsoft JhengHei"/>
                <a:cs typeface="Microsoft JhengHei"/>
              </a:rPr>
              <a:t>第三国</a:t>
            </a:r>
            <a:r>
              <a:rPr sz="2400" b="1" spc="30" dirty="0">
                <a:latin typeface="Microsoft JhengHei"/>
                <a:cs typeface="Microsoft JhengHei"/>
              </a:rPr>
              <a:t>非市</a:t>
            </a:r>
            <a:r>
              <a:rPr sz="2400" b="1" spc="45" dirty="0">
                <a:latin typeface="Microsoft JhengHei"/>
                <a:cs typeface="Microsoft JhengHei"/>
              </a:rPr>
              <a:t>场导</a:t>
            </a:r>
            <a:r>
              <a:rPr sz="2400" b="1" spc="50" dirty="0">
                <a:latin typeface="Microsoft JhengHei"/>
                <a:cs typeface="Microsoft JhengHei"/>
              </a:rPr>
              <a:t>向</a:t>
            </a:r>
            <a:r>
              <a:rPr sz="2400" b="1" spc="45" dirty="0">
                <a:latin typeface="Microsoft JhengHei"/>
                <a:cs typeface="Microsoft JhengHei"/>
              </a:rPr>
              <a:t>政</a:t>
            </a:r>
            <a:r>
              <a:rPr sz="2400" b="1" spc="30" dirty="0">
                <a:latin typeface="Microsoft JhengHei"/>
                <a:cs typeface="Microsoft JhengHei"/>
              </a:rPr>
              <a:t>策</a:t>
            </a:r>
            <a:r>
              <a:rPr sz="2400" b="1" spc="45" dirty="0">
                <a:latin typeface="Microsoft JhengHei"/>
                <a:cs typeface="Microsoft JhengHei"/>
              </a:rPr>
              <a:t>和做</a:t>
            </a:r>
            <a:r>
              <a:rPr sz="2400" b="1" spc="30" dirty="0">
                <a:latin typeface="Microsoft JhengHei"/>
                <a:cs typeface="Microsoft JhengHei"/>
              </a:rPr>
              <a:t>法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关</a:t>
            </a:r>
            <a:r>
              <a:rPr sz="2400" b="1" spc="65" dirty="0">
                <a:latin typeface="Microsoft JhengHei"/>
                <a:cs typeface="Microsoft JhengHei"/>
              </a:rPr>
              <a:t>注</a:t>
            </a:r>
            <a:r>
              <a:rPr sz="2400" b="1">
                <a:latin typeface="Microsoft JhengHei"/>
                <a:cs typeface="Microsoft JhengHei"/>
              </a:rPr>
              <a:t>，  </a:t>
            </a:r>
            <a:r>
              <a:rPr sz="2400" b="1" spc="10">
                <a:latin typeface="Microsoft JhengHei"/>
                <a:cs typeface="Microsoft JhengHei"/>
              </a:rPr>
              <a:t>并明确了解决这一问题的共同目</a:t>
            </a:r>
            <a:r>
              <a:rPr sz="2400" b="1" spc="15">
                <a:latin typeface="Microsoft JhengHei"/>
                <a:cs typeface="Microsoft JhengHei"/>
              </a:rPr>
              <a:t>标</a:t>
            </a:r>
            <a:r>
              <a:rPr sz="2400" b="1">
                <a:latin typeface="Microsoft JhengHei"/>
                <a:cs typeface="Microsoft JhengHei"/>
              </a:rPr>
              <a:t>”</a:t>
            </a:r>
            <a:endParaRPr sz="2400">
              <a:latin typeface="Microsoft JhengHei"/>
              <a:cs typeface="Microsoft JhengHei"/>
            </a:endParaRPr>
          </a:p>
          <a:p>
            <a:pPr marL="367665" marR="297815" indent="-355600" algn="just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-185" dirty="0">
                <a:latin typeface="Microsoft JhengHei"/>
                <a:cs typeface="Microsoft JhengHei"/>
              </a:rPr>
              <a:t>10</a:t>
            </a:r>
            <a:r>
              <a:rPr sz="2400" b="1" spc="80" dirty="0">
                <a:latin typeface="Microsoft JhengHei"/>
                <a:cs typeface="Microsoft JhengHei"/>
              </a:rPr>
              <a:t>月</a:t>
            </a:r>
            <a:r>
              <a:rPr sz="2400" b="1" spc="-135" dirty="0">
                <a:latin typeface="Microsoft JhengHei"/>
                <a:cs typeface="Microsoft JhengHei"/>
              </a:rPr>
              <a:t>1</a:t>
            </a:r>
            <a:r>
              <a:rPr sz="2400" b="1" spc="80" dirty="0">
                <a:latin typeface="Microsoft JhengHei"/>
                <a:cs typeface="Microsoft JhengHei"/>
              </a:rPr>
              <a:t>日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美墨</a:t>
            </a:r>
            <a:r>
              <a:rPr sz="2400" b="1" spc="95" dirty="0">
                <a:latin typeface="Microsoft JhengHei"/>
                <a:cs typeface="Microsoft JhengHei"/>
              </a:rPr>
              <a:t>加</a:t>
            </a:r>
            <a:r>
              <a:rPr sz="2400" b="1" spc="90" dirty="0">
                <a:latin typeface="Microsoft JhengHei"/>
                <a:cs typeface="Microsoft JhengHei"/>
              </a:rPr>
              <a:t>协</a:t>
            </a:r>
            <a:r>
              <a:rPr sz="2400" b="1" spc="80" dirty="0">
                <a:latin typeface="Microsoft JhengHei"/>
                <a:cs typeface="Microsoft JhengHei"/>
              </a:rPr>
              <a:t>定替</a:t>
            </a:r>
            <a:r>
              <a:rPr sz="2400" b="1" spc="90" dirty="0">
                <a:latin typeface="Microsoft JhengHei"/>
                <a:cs typeface="Microsoft JhengHei"/>
              </a:rPr>
              <a:t>代北</a:t>
            </a:r>
            <a:r>
              <a:rPr sz="2400" b="1" spc="80" dirty="0">
                <a:latin typeface="Microsoft JhengHei"/>
                <a:cs typeface="Microsoft JhengHei"/>
              </a:rPr>
              <a:t>美自</a:t>
            </a:r>
            <a:r>
              <a:rPr sz="2400" b="1" spc="90" dirty="0">
                <a:latin typeface="Microsoft JhengHei"/>
                <a:cs typeface="Microsoft JhengHei"/>
              </a:rPr>
              <a:t>由贸</a:t>
            </a:r>
            <a:r>
              <a:rPr sz="2400" b="1" spc="80" dirty="0">
                <a:latin typeface="Microsoft JhengHei"/>
                <a:cs typeface="Microsoft JhengHei"/>
              </a:rPr>
              <a:t>易协</a:t>
            </a:r>
            <a:r>
              <a:rPr sz="2400" b="1" spc="125" dirty="0">
                <a:latin typeface="Microsoft JhengHei"/>
                <a:cs typeface="Microsoft JhengHei"/>
              </a:rPr>
              <a:t>定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有望在</a:t>
            </a:r>
            <a:r>
              <a:rPr sz="2400" b="1" spc="-175" dirty="0">
                <a:latin typeface="Microsoft JhengHei"/>
                <a:cs typeface="Microsoft JhengHei"/>
              </a:rPr>
              <a:t>11</a:t>
            </a:r>
            <a:r>
              <a:rPr sz="2400" b="1" spc="80" dirty="0">
                <a:latin typeface="Microsoft JhengHei"/>
                <a:cs typeface="Microsoft JhengHei"/>
              </a:rPr>
              <a:t>月</a:t>
            </a:r>
            <a:r>
              <a:rPr sz="2400" b="1" spc="-1300" dirty="0">
                <a:latin typeface="Microsoft JhengHei"/>
                <a:cs typeface="Microsoft JhengHei"/>
              </a:rPr>
              <a:t>底 </a:t>
            </a:r>
            <a:r>
              <a:rPr sz="2400" b="1" spc="45" dirty="0">
                <a:latin typeface="Microsoft JhengHei"/>
                <a:cs typeface="Microsoft JhengHei"/>
              </a:rPr>
              <a:t>前签</a:t>
            </a:r>
            <a:r>
              <a:rPr sz="2400" b="1" spc="50" dirty="0">
                <a:latin typeface="Microsoft JhengHei"/>
                <a:cs typeface="Microsoft JhengHei"/>
              </a:rPr>
              <a:t>署</a:t>
            </a:r>
            <a:r>
              <a:rPr sz="2400" b="1" spc="35" dirty="0">
                <a:latin typeface="Microsoft JhengHei"/>
                <a:cs typeface="Microsoft JhengHei"/>
              </a:rPr>
              <a:t>。</a:t>
            </a:r>
            <a:r>
              <a:rPr sz="2400" b="1" spc="30" dirty="0">
                <a:latin typeface="Microsoft JhengHei"/>
                <a:cs typeface="Microsoft JhengHei"/>
              </a:rPr>
              <a:t>其</a:t>
            </a:r>
            <a:r>
              <a:rPr sz="2400" b="1" spc="45" dirty="0">
                <a:latin typeface="Microsoft JhengHei"/>
                <a:cs typeface="Microsoft JhengHei"/>
              </a:rPr>
              <a:t>中一条</a:t>
            </a:r>
            <a:r>
              <a:rPr sz="2400" b="1" spc="30" dirty="0">
                <a:latin typeface="Microsoft JhengHei"/>
                <a:cs typeface="Microsoft JhengHei"/>
              </a:rPr>
              <a:t>款规</a:t>
            </a:r>
            <a:r>
              <a:rPr sz="2400" b="1" spc="65" dirty="0">
                <a:latin typeface="Microsoft JhengHei"/>
                <a:cs typeface="Microsoft JhengHei"/>
              </a:rPr>
              <a:t>定</a:t>
            </a:r>
            <a:r>
              <a:rPr sz="2400" b="1" spc="45" dirty="0">
                <a:latin typeface="Microsoft JhengHei"/>
                <a:cs typeface="Microsoft JhengHei"/>
              </a:rPr>
              <a:t>，如</a:t>
            </a:r>
            <a:r>
              <a:rPr sz="2400" b="1" spc="30" dirty="0">
                <a:latin typeface="Microsoft JhengHei"/>
                <a:cs typeface="Microsoft JhengHei"/>
              </a:rPr>
              <a:t>果该</a:t>
            </a:r>
            <a:r>
              <a:rPr sz="2400" b="1" spc="45" dirty="0">
                <a:latin typeface="Microsoft JhengHei"/>
                <a:cs typeface="Microsoft JhengHei"/>
              </a:rPr>
              <a:t>协定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任</a:t>
            </a:r>
            <a:r>
              <a:rPr sz="2400" b="1" spc="30" dirty="0">
                <a:latin typeface="Microsoft JhengHei"/>
                <a:cs typeface="Microsoft JhengHei"/>
              </a:rPr>
              <a:t>一</a:t>
            </a:r>
            <a:r>
              <a:rPr sz="2400" b="1" spc="45" dirty="0">
                <a:latin typeface="Microsoft JhengHei"/>
                <a:cs typeface="Microsoft JhengHei"/>
              </a:rPr>
              <a:t>成员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要</a:t>
            </a:r>
            <a:r>
              <a:rPr sz="2400" b="1" spc="70" dirty="0">
                <a:latin typeface="Microsoft JhengHei"/>
                <a:cs typeface="Microsoft JhengHei"/>
              </a:rPr>
              <a:t>与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dirty="0">
                <a:latin typeface="Microsoft JhengHei"/>
                <a:cs typeface="Microsoft JhengHei"/>
              </a:rPr>
              <a:t>非 </a:t>
            </a:r>
            <a:r>
              <a:rPr sz="2400" b="1" spc="45" dirty="0">
                <a:latin typeface="Microsoft JhengHei"/>
                <a:cs typeface="Microsoft JhengHei"/>
              </a:rPr>
              <a:t>市场经</a:t>
            </a:r>
            <a:r>
              <a:rPr sz="2400" b="1" spc="30" dirty="0">
                <a:latin typeface="Microsoft JhengHei"/>
                <a:cs typeface="Microsoft JhengHei"/>
              </a:rPr>
              <a:t>济国</a:t>
            </a:r>
            <a:r>
              <a:rPr sz="2400" b="1" spc="60" dirty="0">
                <a:latin typeface="Microsoft JhengHei"/>
                <a:cs typeface="Microsoft JhengHei"/>
              </a:rPr>
              <a:t>家</a:t>
            </a:r>
            <a:r>
              <a:rPr sz="2400" b="1" spc="50" dirty="0">
                <a:latin typeface="Microsoft JhengHei"/>
                <a:cs typeface="Microsoft JhengHei"/>
              </a:rPr>
              <a:t>”</a:t>
            </a:r>
            <a:r>
              <a:rPr sz="2400" b="1" spc="45" dirty="0">
                <a:latin typeface="Microsoft JhengHei"/>
                <a:cs typeface="Microsoft JhengHei"/>
              </a:rPr>
              <a:t>达</a:t>
            </a:r>
            <a:r>
              <a:rPr sz="2400" b="1" spc="30" dirty="0">
                <a:latin typeface="Microsoft JhengHei"/>
                <a:cs typeface="Microsoft JhengHei"/>
              </a:rPr>
              <a:t>成自</a:t>
            </a:r>
            <a:r>
              <a:rPr sz="2400" b="1" spc="45" dirty="0">
                <a:latin typeface="Microsoft JhengHei"/>
                <a:cs typeface="Microsoft JhengHei"/>
              </a:rPr>
              <a:t>贸协</a:t>
            </a:r>
            <a:r>
              <a:rPr sz="2400" b="1" spc="60" dirty="0">
                <a:latin typeface="Microsoft JhengHei"/>
                <a:cs typeface="Microsoft JhengHei"/>
              </a:rPr>
              <a:t>议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必</a:t>
            </a:r>
            <a:r>
              <a:rPr sz="2400" b="1" spc="45" dirty="0">
                <a:latin typeface="Microsoft JhengHei"/>
                <a:cs typeface="Microsoft JhengHei"/>
              </a:rPr>
              <a:t>须提</a:t>
            </a:r>
            <a:r>
              <a:rPr sz="2400" b="1" spc="30" dirty="0">
                <a:latin typeface="Microsoft JhengHei"/>
                <a:cs typeface="Microsoft JhengHei"/>
              </a:rPr>
              <a:t>前</a:t>
            </a:r>
            <a:r>
              <a:rPr sz="2400" b="1" spc="45" dirty="0">
                <a:latin typeface="Microsoft JhengHei"/>
                <a:cs typeface="Microsoft JhengHei"/>
              </a:rPr>
              <a:t>三</a:t>
            </a:r>
            <a:r>
              <a:rPr sz="2400" b="1" spc="30" dirty="0">
                <a:latin typeface="Microsoft JhengHei"/>
                <a:cs typeface="Microsoft JhengHei"/>
              </a:rPr>
              <a:t>个</a:t>
            </a:r>
            <a:r>
              <a:rPr sz="2400" b="1" spc="45" dirty="0">
                <a:latin typeface="Microsoft JhengHei"/>
                <a:cs typeface="Microsoft JhengHei"/>
              </a:rPr>
              <a:t>月通</a:t>
            </a:r>
            <a:r>
              <a:rPr sz="2400" b="1" spc="30" dirty="0">
                <a:latin typeface="Microsoft JhengHei"/>
                <a:cs typeface="Microsoft JhengHei"/>
              </a:rPr>
              <a:t>知</a:t>
            </a:r>
            <a:r>
              <a:rPr sz="2400" b="1" spc="45" dirty="0">
                <a:latin typeface="Microsoft JhengHei"/>
                <a:cs typeface="Microsoft JhengHei"/>
              </a:rPr>
              <a:t>其</a:t>
            </a:r>
            <a:r>
              <a:rPr sz="2400" b="1" spc="30" dirty="0">
                <a:latin typeface="Microsoft JhengHei"/>
                <a:cs typeface="Microsoft JhengHei"/>
              </a:rPr>
              <a:t>他</a:t>
            </a:r>
            <a:r>
              <a:rPr sz="2400" b="1" spc="45" dirty="0">
                <a:latin typeface="Microsoft JhengHei"/>
                <a:cs typeface="Microsoft JhengHei"/>
              </a:rPr>
              <a:t>成</a:t>
            </a:r>
            <a:r>
              <a:rPr sz="2400" b="1" dirty="0">
                <a:latin typeface="Microsoft JhengHei"/>
                <a:cs typeface="Microsoft JhengHei"/>
              </a:rPr>
              <a:t>员 </a:t>
            </a:r>
            <a:r>
              <a:rPr sz="2400" b="1" spc="5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，而</a:t>
            </a:r>
            <a:r>
              <a:rPr sz="2400" b="1" spc="30" dirty="0">
                <a:latin typeface="Microsoft JhengHei"/>
                <a:cs typeface="Microsoft JhengHei"/>
              </a:rPr>
              <a:t>其他</a:t>
            </a:r>
            <a:r>
              <a:rPr sz="2400" b="1" spc="45" dirty="0">
                <a:latin typeface="Microsoft JhengHei"/>
                <a:cs typeface="Microsoft JhengHei"/>
              </a:rPr>
              <a:t>成员国</a:t>
            </a:r>
            <a:r>
              <a:rPr sz="2400" b="1" spc="30" dirty="0">
                <a:latin typeface="Microsoft JhengHei"/>
                <a:cs typeface="Microsoft JhengHei"/>
              </a:rPr>
              <a:t>可以</a:t>
            </a:r>
            <a:r>
              <a:rPr sz="2400" b="1" spc="45" dirty="0">
                <a:latin typeface="Microsoft JhengHei"/>
                <a:cs typeface="Microsoft JhengHei"/>
              </a:rPr>
              <a:t>在六个</a:t>
            </a:r>
            <a:r>
              <a:rPr sz="2400" b="1" spc="30" dirty="0">
                <a:latin typeface="Microsoft JhengHei"/>
                <a:cs typeface="Microsoft JhengHei"/>
              </a:rPr>
              <a:t>月后</a:t>
            </a:r>
            <a:r>
              <a:rPr sz="2400" b="1" spc="45" dirty="0">
                <a:latin typeface="Microsoft JhengHei"/>
                <a:cs typeface="Microsoft JhengHei"/>
              </a:rPr>
              <a:t>退出</a:t>
            </a:r>
            <a:r>
              <a:rPr sz="2400" b="1" spc="30" dirty="0">
                <a:latin typeface="Microsoft JhengHei"/>
                <a:cs typeface="Microsoft JhengHei"/>
              </a:rPr>
              <a:t>并</a:t>
            </a:r>
            <a:r>
              <a:rPr sz="2400" b="1" spc="45" dirty="0">
                <a:latin typeface="Microsoft JhengHei"/>
                <a:cs typeface="Microsoft JhengHei"/>
              </a:rPr>
              <a:t>建</a:t>
            </a:r>
            <a:r>
              <a:rPr sz="2400" b="1" spc="30" dirty="0">
                <a:latin typeface="Microsoft JhengHei"/>
                <a:cs typeface="Microsoft JhengHei"/>
              </a:rPr>
              <a:t>立</a:t>
            </a:r>
            <a:r>
              <a:rPr sz="2400" b="1" spc="45" dirty="0">
                <a:latin typeface="Microsoft JhengHei"/>
                <a:cs typeface="Microsoft JhengHei"/>
              </a:rPr>
              <a:t>其自</a:t>
            </a:r>
            <a:r>
              <a:rPr sz="2400" b="1" spc="30" dirty="0">
                <a:latin typeface="Microsoft JhengHei"/>
                <a:cs typeface="Microsoft JhengHei"/>
              </a:rPr>
              <a:t>己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双</a:t>
            </a:r>
            <a:r>
              <a:rPr sz="2400" b="1" spc="45" dirty="0">
                <a:latin typeface="Microsoft JhengHei"/>
                <a:cs typeface="Microsoft JhengHei"/>
              </a:rPr>
              <a:t>边</a:t>
            </a:r>
            <a:r>
              <a:rPr sz="2400" b="1" dirty="0">
                <a:latin typeface="Microsoft JhengHei"/>
                <a:cs typeface="Microsoft JhengHei"/>
              </a:rPr>
              <a:t>贸 </a:t>
            </a:r>
            <a:r>
              <a:rPr sz="2400" b="1" spc="10">
                <a:latin typeface="Microsoft JhengHei"/>
                <a:cs typeface="Microsoft JhengHei"/>
              </a:rPr>
              <a:t>易协定</a:t>
            </a:r>
            <a:r>
              <a:rPr sz="2400" b="1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9061450" cy="438721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中国</a:t>
            </a:r>
            <a:endParaRPr sz="2800">
              <a:latin typeface="SimSun"/>
              <a:cs typeface="SimSun"/>
            </a:endParaRPr>
          </a:p>
          <a:p>
            <a:pPr marL="367665" marR="311150" indent="-3556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45" dirty="0">
                <a:latin typeface="Microsoft JhengHei"/>
                <a:cs typeface="Microsoft JhengHei"/>
              </a:rPr>
              <a:t>中方一</a:t>
            </a:r>
            <a:r>
              <a:rPr sz="2400" b="1" spc="30" dirty="0">
                <a:latin typeface="Microsoft JhengHei"/>
                <a:cs typeface="Microsoft JhengHei"/>
              </a:rPr>
              <a:t>方面</a:t>
            </a:r>
            <a:r>
              <a:rPr sz="2400" b="1" spc="45" dirty="0">
                <a:latin typeface="Microsoft JhengHei"/>
                <a:cs typeface="Microsoft JhengHei"/>
              </a:rPr>
              <a:t>降低关</a:t>
            </a:r>
            <a:r>
              <a:rPr sz="2400" b="1" spc="60" dirty="0">
                <a:latin typeface="Microsoft JhengHei"/>
                <a:cs typeface="Microsoft JhengHei"/>
              </a:rPr>
              <a:t>税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投资便</a:t>
            </a:r>
            <a:r>
              <a:rPr sz="2400" b="1" spc="30" dirty="0">
                <a:latin typeface="Microsoft JhengHei"/>
                <a:cs typeface="Microsoft JhengHei"/>
              </a:rPr>
              <a:t>利</a:t>
            </a:r>
            <a:r>
              <a:rPr sz="2400" b="1" spc="45" dirty="0">
                <a:latin typeface="Microsoft JhengHei"/>
                <a:cs typeface="Microsoft JhengHei"/>
              </a:rPr>
              <a:t>化、扩</a:t>
            </a:r>
            <a:r>
              <a:rPr sz="2400" b="1" spc="30" dirty="0">
                <a:latin typeface="Microsoft JhengHei"/>
                <a:cs typeface="Microsoft JhengHei"/>
              </a:rPr>
              <a:t>大</a:t>
            </a:r>
            <a:r>
              <a:rPr sz="2400" b="1" spc="45" dirty="0">
                <a:latin typeface="Microsoft JhengHei"/>
                <a:cs typeface="Microsoft JhengHei"/>
              </a:rPr>
              <a:t>开放、金</a:t>
            </a:r>
            <a:r>
              <a:rPr sz="2400" b="1" spc="30" dirty="0">
                <a:latin typeface="Microsoft JhengHei"/>
                <a:cs typeface="Microsoft JhengHei"/>
              </a:rPr>
              <a:t>融</a:t>
            </a:r>
            <a:r>
              <a:rPr sz="2400" b="1" spc="45" dirty="0">
                <a:latin typeface="Microsoft JhengHei"/>
                <a:cs typeface="Microsoft JhengHei"/>
              </a:rPr>
              <a:t>去</a:t>
            </a:r>
            <a:r>
              <a:rPr sz="2400" b="1" spc="30" dirty="0">
                <a:latin typeface="Microsoft JhengHei"/>
                <a:cs typeface="Microsoft JhengHei"/>
              </a:rPr>
              <a:t>杠</a:t>
            </a:r>
            <a:r>
              <a:rPr sz="2400" b="1" spc="60" dirty="0">
                <a:latin typeface="Microsoft JhengHei"/>
                <a:cs typeface="Microsoft JhengHei"/>
              </a:rPr>
              <a:t>杆</a:t>
            </a:r>
            <a:r>
              <a:rPr sz="2400" b="1" spc="-65" dirty="0">
                <a:latin typeface="Microsoft JhengHei"/>
                <a:cs typeface="Microsoft JhengHei"/>
              </a:rPr>
              <a:t>、 </a:t>
            </a:r>
            <a:r>
              <a:rPr sz="2400" b="1" spc="10" dirty="0">
                <a:latin typeface="Microsoft JhengHei"/>
                <a:cs typeface="Microsoft JhengHei"/>
              </a:rPr>
              <a:t>供给侧改革；另一方面回击美</a:t>
            </a:r>
            <a:r>
              <a:rPr sz="2400" b="1" spc="15" dirty="0">
                <a:latin typeface="Microsoft JhengHei"/>
                <a:cs typeface="Microsoft JhengHei"/>
              </a:rPr>
              <a:t>方</a:t>
            </a:r>
            <a:r>
              <a:rPr sz="2400" b="1" spc="10" dirty="0">
                <a:latin typeface="Microsoft JhengHei"/>
                <a:cs typeface="Microsoft JhengHei"/>
              </a:rPr>
              <a:t>，促使其回到谈判桌上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25" dirty="0">
                <a:latin typeface="Microsoft JhengHei"/>
                <a:cs typeface="Microsoft JhengHei"/>
              </a:rPr>
              <a:t>9</a:t>
            </a:r>
            <a:r>
              <a:rPr sz="2400" b="1" spc="105" dirty="0">
                <a:latin typeface="Microsoft JhengHei"/>
                <a:cs typeface="Microsoft JhengHei"/>
              </a:rPr>
              <a:t>年</a:t>
            </a:r>
            <a:r>
              <a:rPr sz="2400" b="1" spc="-220" dirty="0">
                <a:latin typeface="Microsoft JhengHei"/>
                <a:cs typeface="Microsoft JhengHei"/>
              </a:rPr>
              <a:t>1</a:t>
            </a:r>
            <a:r>
              <a:rPr sz="2400" b="1" spc="-110" dirty="0">
                <a:latin typeface="Microsoft JhengHei"/>
                <a:cs typeface="Microsoft JhengHei"/>
              </a:rPr>
              <a:t>0</a:t>
            </a:r>
            <a:r>
              <a:rPr sz="2400" b="1" spc="105" dirty="0">
                <a:latin typeface="Microsoft JhengHei"/>
                <a:cs typeface="Microsoft JhengHei"/>
              </a:rPr>
              <a:t>月</a:t>
            </a:r>
            <a:r>
              <a:rPr sz="2400" b="1" spc="110" dirty="0">
                <a:latin typeface="Microsoft JhengHei"/>
                <a:cs typeface="Microsoft JhengHei"/>
              </a:rPr>
              <a:t>，</a:t>
            </a:r>
            <a:r>
              <a:rPr sz="2400" b="1" spc="105" dirty="0">
                <a:latin typeface="Microsoft JhengHei"/>
                <a:cs typeface="Microsoft JhengHei"/>
              </a:rPr>
              <a:t>第</a:t>
            </a:r>
            <a:r>
              <a:rPr sz="2400" b="1" spc="114" dirty="0">
                <a:latin typeface="Microsoft JhengHei"/>
                <a:cs typeface="Microsoft JhengHei"/>
              </a:rPr>
              <a:t>十</a:t>
            </a:r>
            <a:r>
              <a:rPr sz="2400" b="1" spc="105" dirty="0">
                <a:latin typeface="Microsoft JhengHei"/>
                <a:cs typeface="Microsoft JhengHei"/>
              </a:rPr>
              <a:t>三轮中</a:t>
            </a:r>
            <a:r>
              <a:rPr sz="2400" b="1" spc="114" dirty="0">
                <a:latin typeface="Microsoft JhengHei"/>
                <a:cs typeface="Microsoft JhengHei"/>
              </a:rPr>
              <a:t>美</a:t>
            </a:r>
            <a:r>
              <a:rPr sz="2400" b="1" spc="105" dirty="0">
                <a:latin typeface="Microsoft JhengHei"/>
                <a:cs typeface="Microsoft JhengHei"/>
              </a:rPr>
              <a:t>经贸高</a:t>
            </a:r>
            <a:r>
              <a:rPr sz="2400" b="1" spc="114" dirty="0">
                <a:latin typeface="Microsoft JhengHei"/>
                <a:cs typeface="Microsoft JhengHei"/>
              </a:rPr>
              <a:t>级</a:t>
            </a:r>
            <a:r>
              <a:rPr sz="2400" b="1" spc="105" dirty="0">
                <a:latin typeface="Microsoft JhengHei"/>
                <a:cs typeface="Microsoft JhengHei"/>
              </a:rPr>
              <a:t>别磋</a:t>
            </a:r>
            <a:r>
              <a:rPr sz="2400" b="1" spc="140" dirty="0">
                <a:latin typeface="Microsoft JhengHei"/>
                <a:cs typeface="Microsoft JhengHei"/>
              </a:rPr>
              <a:t>商</a:t>
            </a:r>
            <a:r>
              <a:rPr sz="2400" b="1" spc="114" dirty="0">
                <a:latin typeface="Microsoft JhengHei"/>
                <a:cs typeface="Microsoft JhengHei"/>
              </a:rPr>
              <a:t>在</a:t>
            </a:r>
            <a:r>
              <a:rPr sz="2400" b="1" spc="105" dirty="0">
                <a:latin typeface="Microsoft JhengHei"/>
                <a:cs typeface="Microsoft JhengHei"/>
              </a:rPr>
              <a:t>华盛顿</a:t>
            </a:r>
            <a:r>
              <a:rPr sz="2400" b="1" spc="125" dirty="0">
                <a:latin typeface="Microsoft JhengHei"/>
                <a:cs typeface="Microsoft JhengHei"/>
              </a:rPr>
              <a:t>举</a:t>
            </a:r>
            <a:r>
              <a:rPr sz="2400" b="1" spc="135" dirty="0">
                <a:latin typeface="Microsoft JhengHei"/>
                <a:cs typeface="Microsoft JhengHei"/>
              </a:rPr>
              <a:t>行</a:t>
            </a:r>
            <a:r>
              <a:rPr sz="2400" b="1" dirty="0">
                <a:latin typeface="Microsoft JhengHei"/>
                <a:cs typeface="Microsoft JhengHei"/>
              </a:rPr>
              <a:t>。 </a:t>
            </a:r>
            <a:r>
              <a:rPr sz="2400" b="1" spc="20" dirty="0">
                <a:latin typeface="Microsoft JhengHei"/>
                <a:cs typeface="Microsoft JhengHei"/>
              </a:rPr>
              <a:t>双方</a:t>
            </a:r>
            <a:r>
              <a:rPr sz="2400" b="1" spc="5" dirty="0">
                <a:latin typeface="Microsoft JhengHei"/>
                <a:cs typeface="Microsoft JhengHei"/>
              </a:rPr>
              <a:t>在</a:t>
            </a:r>
            <a:r>
              <a:rPr sz="2400" b="1" spc="20" dirty="0">
                <a:latin typeface="Microsoft JhengHei"/>
                <a:cs typeface="Microsoft JhengHei"/>
              </a:rPr>
              <a:t>一</a:t>
            </a:r>
            <a:r>
              <a:rPr sz="2400" b="1" spc="5" dirty="0">
                <a:latin typeface="Microsoft JhengHei"/>
                <a:cs typeface="Microsoft JhengHei"/>
              </a:rPr>
              <a:t>些</a:t>
            </a:r>
            <a:r>
              <a:rPr sz="2400" b="1" spc="20" dirty="0">
                <a:latin typeface="Microsoft JhengHei"/>
                <a:cs typeface="Microsoft JhengHei"/>
              </a:rPr>
              <a:t>领域</a:t>
            </a:r>
            <a:r>
              <a:rPr sz="2400" b="1" spc="5" dirty="0">
                <a:latin typeface="Microsoft JhengHei"/>
                <a:cs typeface="Microsoft JhengHei"/>
              </a:rPr>
              <a:t>取</a:t>
            </a:r>
            <a:r>
              <a:rPr sz="2400" b="1" spc="20" dirty="0">
                <a:latin typeface="Microsoft JhengHei"/>
                <a:cs typeface="Microsoft JhengHei"/>
              </a:rPr>
              <a:t>得</a:t>
            </a:r>
            <a:r>
              <a:rPr sz="2400" b="1" spc="5" dirty="0">
                <a:latin typeface="Microsoft JhengHei"/>
                <a:cs typeface="Microsoft JhengHei"/>
              </a:rPr>
              <a:t>实</a:t>
            </a:r>
            <a:r>
              <a:rPr sz="2400" b="1" spc="20" dirty="0">
                <a:latin typeface="Microsoft JhengHei"/>
                <a:cs typeface="Microsoft JhengHei"/>
              </a:rPr>
              <a:t>质性</a:t>
            </a:r>
            <a:r>
              <a:rPr sz="2400" b="1" spc="5" dirty="0">
                <a:latin typeface="Microsoft JhengHei"/>
                <a:cs typeface="Microsoft JhengHei"/>
              </a:rPr>
              <a:t>进</a:t>
            </a:r>
            <a:r>
              <a:rPr sz="2400" b="1" spc="60" dirty="0">
                <a:latin typeface="Microsoft JhengHei"/>
                <a:cs typeface="Microsoft JhengHei"/>
              </a:rPr>
              <a:t>展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同意</a:t>
            </a:r>
            <a:r>
              <a:rPr sz="2400" b="1" spc="5" dirty="0">
                <a:latin typeface="Microsoft JhengHei"/>
                <a:cs typeface="Microsoft JhengHei"/>
              </a:rPr>
              <a:t>朝</a:t>
            </a:r>
            <a:r>
              <a:rPr sz="2400" b="1" spc="20" dirty="0">
                <a:latin typeface="Microsoft JhengHei"/>
                <a:cs typeface="Microsoft JhengHei"/>
              </a:rPr>
              <a:t>着</a:t>
            </a:r>
            <a:r>
              <a:rPr sz="2400" b="1" spc="5" dirty="0">
                <a:latin typeface="Microsoft JhengHei"/>
                <a:cs typeface="Microsoft JhengHei"/>
              </a:rPr>
              <a:t>最</a:t>
            </a:r>
            <a:r>
              <a:rPr sz="2400" b="1" spc="20" dirty="0">
                <a:latin typeface="Microsoft JhengHei"/>
                <a:cs typeface="Microsoft JhengHei"/>
              </a:rPr>
              <a:t>终达</a:t>
            </a:r>
            <a:r>
              <a:rPr sz="2400" b="1" spc="5" dirty="0">
                <a:latin typeface="Microsoft JhengHei"/>
                <a:cs typeface="Microsoft JhengHei"/>
              </a:rPr>
              <a:t>成</a:t>
            </a:r>
            <a:r>
              <a:rPr sz="2400" b="1" spc="20" dirty="0">
                <a:latin typeface="Microsoft JhengHei"/>
                <a:cs typeface="Microsoft JhengHei"/>
              </a:rPr>
              <a:t>协</a:t>
            </a:r>
            <a:r>
              <a:rPr sz="2400" b="1" spc="5" dirty="0">
                <a:latin typeface="Microsoft JhengHei"/>
                <a:cs typeface="Microsoft JhengHei"/>
              </a:rPr>
              <a:t>议</a:t>
            </a:r>
            <a:r>
              <a:rPr sz="2400" b="1" dirty="0">
                <a:latin typeface="Microsoft JhengHei"/>
                <a:cs typeface="Microsoft JhengHei"/>
              </a:rPr>
              <a:t>的 </a:t>
            </a:r>
            <a:r>
              <a:rPr sz="2400" b="1" spc="10" dirty="0">
                <a:latin typeface="Microsoft JhengHei"/>
                <a:cs typeface="Microsoft JhengHei"/>
              </a:rPr>
              <a:t>方向努力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307975" indent="-287020" algn="just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20" dirty="0">
                <a:latin typeface="Microsoft JhengHei"/>
                <a:cs typeface="Microsoft JhengHei"/>
              </a:rPr>
              <a:t>15</a:t>
            </a:r>
            <a:r>
              <a:rPr sz="2400" b="1" spc="10" dirty="0">
                <a:latin typeface="Microsoft JhengHei"/>
                <a:cs typeface="Microsoft JhengHei"/>
              </a:rPr>
              <a:t>日，外交部发言人耿爽在例行记者会上指</a:t>
            </a:r>
            <a:r>
              <a:rPr sz="2400" b="1" spc="15" dirty="0">
                <a:latin typeface="Microsoft JhengHei"/>
                <a:cs typeface="Microsoft JhengHei"/>
              </a:rPr>
              <a:t>出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今年以</a:t>
            </a:r>
            <a:r>
              <a:rPr sz="2400" b="1" spc="20" dirty="0">
                <a:latin typeface="Microsoft JhengHei"/>
                <a:cs typeface="Microsoft JhengHei"/>
              </a:rPr>
              <a:t>来</a:t>
            </a:r>
            <a:r>
              <a:rPr sz="2400" b="1" dirty="0">
                <a:latin typeface="Microsoft JhengHei"/>
                <a:cs typeface="Microsoft JhengHei"/>
              </a:rPr>
              <a:t>中 </a:t>
            </a:r>
            <a:r>
              <a:rPr sz="2400" b="1" spc="15" dirty="0">
                <a:latin typeface="Microsoft JhengHei"/>
                <a:cs typeface="Microsoft JhengHei"/>
              </a:rPr>
              <a:t>国企</a:t>
            </a:r>
            <a:r>
              <a:rPr sz="2400" b="1" spc="5" dirty="0">
                <a:latin typeface="Microsoft JhengHei"/>
                <a:cs typeface="Microsoft JhengHei"/>
              </a:rPr>
              <a:t>业</a:t>
            </a:r>
            <a:r>
              <a:rPr sz="2400" b="1" spc="15" dirty="0">
                <a:latin typeface="Microsoft JhengHei"/>
                <a:cs typeface="Microsoft JhengHei"/>
              </a:rPr>
              <a:t>根</a:t>
            </a:r>
            <a:r>
              <a:rPr sz="2400" b="1" spc="5" dirty="0">
                <a:latin typeface="Microsoft JhengHei"/>
                <a:cs typeface="Microsoft JhengHei"/>
              </a:rPr>
              <a:t>据</a:t>
            </a:r>
            <a:r>
              <a:rPr sz="2400" b="1" spc="15" dirty="0">
                <a:latin typeface="Microsoft JhengHei"/>
                <a:cs typeface="Microsoft JhengHei"/>
              </a:rPr>
              <a:t>市场</a:t>
            </a:r>
            <a:r>
              <a:rPr sz="2400" b="1" spc="5" dirty="0">
                <a:latin typeface="Microsoft JhengHei"/>
                <a:cs typeface="Microsoft JhengHei"/>
              </a:rPr>
              <a:t>需</a:t>
            </a:r>
            <a:r>
              <a:rPr sz="2400" b="1" spc="40" dirty="0">
                <a:latin typeface="Microsoft JhengHei"/>
                <a:cs typeface="Microsoft JhengHei"/>
              </a:rPr>
              <a:t>要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5" dirty="0">
                <a:latin typeface="Microsoft JhengHei"/>
                <a:cs typeface="Microsoft JhengHei"/>
              </a:rPr>
              <a:t>以市</a:t>
            </a:r>
            <a:r>
              <a:rPr sz="2400" b="1" spc="5" dirty="0">
                <a:latin typeface="Microsoft JhengHei"/>
                <a:cs typeface="Microsoft JhengHei"/>
              </a:rPr>
              <a:t>场</a:t>
            </a:r>
            <a:r>
              <a:rPr sz="2400" b="1" spc="15" dirty="0">
                <a:latin typeface="Microsoft JhengHei"/>
                <a:cs typeface="Microsoft JhengHei"/>
              </a:rPr>
              <a:t>化</a:t>
            </a:r>
            <a:r>
              <a:rPr sz="2400" b="1" spc="5" dirty="0">
                <a:latin typeface="Microsoft JhengHei"/>
                <a:cs typeface="Microsoft JhengHei"/>
              </a:rPr>
              <a:t>的</a:t>
            </a:r>
            <a:r>
              <a:rPr sz="2400" b="1" spc="15" dirty="0">
                <a:latin typeface="Microsoft JhengHei"/>
                <a:cs typeface="Microsoft JhengHei"/>
              </a:rPr>
              <a:t>方式</a:t>
            </a:r>
            <a:r>
              <a:rPr sz="2400" b="1" spc="5" dirty="0">
                <a:latin typeface="Microsoft JhengHei"/>
                <a:cs typeface="Microsoft JhengHei"/>
              </a:rPr>
              <a:t>自</a:t>
            </a:r>
            <a:r>
              <a:rPr sz="2400" b="1" spc="15" dirty="0">
                <a:latin typeface="Microsoft JhengHei"/>
                <a:cs typeface="Microsoft JhengHei"/>
              </a:rPr>
              <a:t>主</a:t>
            </a:r>
            <a:r>
              <a:rPr sz="2400" b="1" spc="5" dirty="0">
                <a:latin typeface="Microsoft JhengHei"/>
                <a:cs typeface="Microsoft JhengHei"/>
              </a:rPr>
              <a:t>采</a:t>
            </a:r>
            <a:r>
              <a:rPr sz="2400" b="1" spc="15" dirty="0">
                <a:latin typeface="Microsoft JhengHei"/>
                <a:cs typeface="Microsoft JhengHei"/>
              </a:rPr>
              <a:t>购了</a:t>
            </a:r>
            <a:r>
              <a:rPr sz="2400" b="1" spc="5" dirty="0">
                <a:latin typeface="Microsoft JhengHei"/>
                <a:cs typeface="Microsoft JhengHei"/>
              </a:rPr>
              <a:t>美</a:t>
            </a:r>
            <a:r>
              <a:rPr sz="2400" b="1" spc="15" dirty="0">
                <a:latin typeface="Microsoft JhengHei"/>
                <a:cs typeface="Microsoft JhengHei"/>
              </a:rPr>
              <a:t>国</a:t>
            </a:r>
            <a:r>
              <a:rPr sz="2400" b="1" spc="5" dirty="0">
                <a:latin typeface="Microsoft JhengHei"/>
                <a:cs typeface="Microsoft JhengHei"/>
              </a:rPr>
              <a:t>农</a:t>
            </a:r>
            <a:r>
              <a:rPr sz="2400" b="1" dirty="0">
                <a:latin typeface="Microsoft JhengHei"/>
                <a:cs typeface="Microsoft JhengHei"/>
              </a:rPr>
              <a:t>产 </a:t>
            </a:r>
            <a:r>
              <a:rPr sz="2400" b="1" spc="10" dirty="0">
                <a:latin typeface="Microsoft JhengHei"/>
                <a:cs typeface="Microsoft JhengHei"/>
              </a:rPr>
              <a:t>品，</a:t>
            </a:r>
            <a:r>
              <a:rPr sz="2400" b="1" spc="20" dirty="0">
                <a:latin typeface="Microsoft JhengHei"/>
                <a:cs typeface="Microsoft JhengHei"/>
              </a:rPr>
              <a:t>包</a:t>
            </a:r>
            <a:r>
              <a:rPr sz="2400" b="1" spc="5" dirty="0">
                <a:latin typeface="Microsoft JhengHei"/>
                <a:cs typeface="Microsoft JhengHei"/>
              </a:rPr>
              <a:t>括</a:t>
            </a:r>
            <a:r>
              <a:rPr sz="2400" b="1" spc="20" dirty="0">
                <a:latin typeface="Microsoft JhengHei"/>
                <a:cs typeface="Microsoft JhengHei"/>
              </a:rPr>
              <a:t>：</a:t>
            </a:r>
            <a:r>
              <a:rPr sz="2400" b="1" spc="5" dirty="0">
                <a:latin typeface="Microsoft JhengHei"/>
                <a:cs typeface="Microsoft JhengHei"/>
              </a:rPr>
              <a:t>大</a:t>
            </a:r>
            <a:r>
              <a:rPr sz="2400" b="1" spc="20" dirty="0">
                <a:latin typeface="Microsoft JhengHei"/>
                <a:cs typeface="Microsoft JhengHei"/>
              </a:rPr>
              <a:t>豆</a:t>
            </a:r>
            <a:r>
              <a:rPr sz="2400" b="1" spc="-225" dirty="0">
                <a:latin typeface="Microsoft JhengHei"/>
                <a:cs typeface="Microsoft JhengHei"/>
              </a:rPr>
              <a:t>20</a:t>
            </a:r>
            <a:r>
              <a:rPr sz="2400" b="1" spc="-210" dirty="0">
                <a:latin typeface="Microsoft JhengHei"/>
                <a:cs typeface="Microsoft JhengHei"/>
              </a:rPr>
              <a:t>0</a:t>
            </a:r>
            <a:r>
              <a:rPr sz="2400" b="1" spc="-215" dirty="0">
                <a:latin typeface="Microsoft JhengHei"/>
                <a:cs typeface="Microsoft JhengHei"/>
              </a:rPr>
              <a:t>0</a:t>
            </a:r>
            <a:r>
              <a:rPr sz="2400" b="1" spc="20" dirty="0">
                <a:latin typeface="Microsoft JhengHei"/>
                <a:cs typeface="Microsoft JhengHei"/>
              </a:rPr>
              <a:t>万</a:t>
            </a:r>
            <a:r>
              <a:rPr sz="2400" b="1" spc="10" dirty="0">
                <a:latin typeface="Microsoft JhengHei"/>
                <a:cs typeface="Microsoft JhengHei"/>
              </a:rPr>
              <a:t>吨、</a:t>
            </a:r>
            <a:r>
              <a:rPr sz="2400" b="1" spc="20" dirty="0">
                <a:latin typeface="Microsoft JhengHei"/>
                <a:cs typeface="Microsoft JhengHei"/>
              </a:rPr>
              <a:t>猪</a:t>
            </a:r>
            <a:r>
              <a:rPr sz="2400" b="1" spc="10" dirty="0">
                <a:latin typeface="Microsoft JhengHei"/>
                <a:cs typeface="Microsoft JhengHei"/>
              </a:rPr>
              <a:t>肉</a:t>
            </a:r>
            <a:r>
              <a:rPr sz="2400" b="1" spc="-220" dirty="0">
                <a:latin typeface="Microsoft JhengHei"/>
                <a:cs typeface="Microsoft JhengHei"/>
              </a:rPr>
              <a:t>7</a:t>
            </a:r>
            <a:r>
              <a:rPr sz="2400" b="1" spc="-210" dirty="0">
                <a:latin typeface="Microsoft JhengHei"/>
                <a:cs typeface="Microsoft JhengHei"/>
              </a:rPr>
              <a:t>0</a:t>
            </a:r>
            <a:r>
              <a:rPr sz="2400" b="1" spc="10" dirty="0">
                <a:latin typeface="Microsoft JhengHei"/>
                <a:cs typeface="Microsoft JhengHei"/>
              </a:rPr>
              <a:t>万吨</a:t>
            </a:r>
            <a:r>
              <a:rPr sz="2400" b="1" spc="25" dirty="0">
                <a:latin typeface="Microsoft JhengHei"/>
                <a:cs typeface="Microsoft JhengHei"/>
              </a:rPr>
              <a:t>、</a:t>
            </a:r>
            <a:r>
              <a:rPr sz="2400" b="1" spc="10" dirty="0">
                <a:latin typeface="Microsoft JhengHei"/>
                <a:cs typeface="Microsoft JhengHei"/>
              </a:rPr>
              <a:t>高</a:t>
            </a:r>
            <a:r>
              <a:rPr sz="2400" b="1" spc="20" dirty="0">
                <a:latin typeface="Microsoft JhengHei"/>
                <a:cs typeface="Microsoft JhengHei"/>
              </a:rPr>
              <a:t>粱</a:t>
            </a:r>
            <a:r>
              <a:rPr sz="2400" b="1" spc="-220" dirty="0">
                <a:latin typeface="Microsoft JhengHei"/>
                <a:cs typeface="Microsoft JhengHei"/>
              </a:rPr>
              <a:t>70</a:t>
            </a:r>
            <a:r>
              <a:rPr sz="2400" b="1" spc="10" dirty="0">
                <a:latin typeface="Microsoft JhengHei"/>
                <a:cs typeface="Microsoft JhengHei"/>
              </a:rPr>
              <a:t>万</a:t>
            </a:r>
            <a:r>
              <a:rPr sz="2400" b="1" spc="20" dirty="0">
                <a:latin typeface="Microsoft JhengHei"/>
                <a:cs typeface="Microsoft JhengHei"/>
              </a:rPr>
              <a:t>吨</a:t>
            </a:r>
            <a:r>
              <a:rPr sz="2400" b="1" spc="15" dirty="0">
                <a:latin typeface="Microsoft JhengHei"/>
                <a:cs typeface="Microsoft JhengHei"/>
              </a:rPr>
              <a:t>、</a:t>
            </a:r>
            <a:r>
              <a:rPr sz="2400" b="1" spc="20" dirty="0">
                <a:latin typeface="Microsoft JhengHei"/>
                <a:cs typeface="Microsoft JhengHei"/>
              </a:rPr>
              <a:t>小麦  </a:t>
            </a:r>
            <a:r>
              <a:rPr sz="2400" b="1" spc="-220" dirty="0">
                <a:latin typeface="Microsoft JhengHei"/>
                <a:cs typeface="Microsoft JhengHei"/>
              </a:rPr>
              <a:t>23</a:t>
            </a:r>
            <a:r>
              <a:rPr sz="2400" b="1" spc="10" dirty="0">
                <a:latin typeface="Microsoft JhengHei"/>
                <a:cs typeface="Microsoft JhengHei"/>
              </a:rPr>
              <a:t>万吨、棉</a:t>
            </a:r>
            <a:r>
              <a:rPr sz="2400" b="1" spc="15" dirty="0">
                <a:latin typeface="Microsoft JhengHei"/>
                <a:cs typeface="Microsoft JhengHei"/>
              </a:rPr>
              <a:t>花</a:t>
            </a:r>
            <a:r>
              <a:rPr sz="2400" b="1" spc="-220" dirty="0">
                <a:latin typeface="Microsoft JhengHei"/>
                <a:cs typeface="Microsoft JhengHei"/>
              </a:rPr>
              <a:t>32</a:t>
            </a:r>
            <a:r>
              <a:rPr sz="2400" b="1" spc="10" dirty="0">
                <a:latin typeface="Microsoft JhengHei"/>
                <a:cs typeface="Microsoft JhengHei"/>
              </a:rPr>
              <a:t>万吨。中方还将加快采购美国农产</a:t>
            </a:r>
            <a:r>
              <a:rPr sz="2400" b="1" spc="15" dirty="0">
                <a:latin typeface="Microsoft JhengHei"/>
                <a:cs typeface="Microsoft JhengHei"/>
              </a:rPr>
              <a:t>品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过程梳理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7445" cy="31375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中国</a:t>
            </a:r>
            <a:endParaRPr sz="2800">
              <a:latin typeface="SimSun"/>
              <a:cs typeface="SimSun"/>
            </a:endParaRPr>
          </a:p>
          <a:p>
            <a:pPr marL="367665" marR="17145" indent="-355600" algn="just">
              <a:lnSpc>
                <a:spcPct val="100000"/>
              </a:lnSpc>
              <a:spcBef>
                <a:spcPts val="1225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79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Microsoft JhengHei"/>
                <a:cs typeface="Microsoft JhengHei"/>
              </a:rPr>
              <a:t>中方一</a:t>
            </a:r>
            <a:r>
              <a:rPr sz="2400" b="1" spc="30" dirty="0">
                <a:latin typeface="Microsoft JhengHei"/>
                <a:cs typeface="Microsoft JhengHei"/>
              </a:rPr>
              <a:t>方面</a:t>
            </a:r>
            <a:r>
              <a:rPr sz="2400" b="1" spc="45" dirty="0">
                <a:latin typeface="Microsoft JhengHei"/>
                <a:cs typeface="Microsoft JhengHei"/>
              </a:rPr>
              <a:t>降低关</a:t>
            </a:r>
            <a:r>
              <a:rPr sz="2400" b="1" spc="60" dirty="0">
                <a:latin typeface="Microsoft JhengHei"/>
                <a:cs typeface="Microsoft JhengHei"/>
              </a:rPr>
              <a:t>税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投资便</a:t>
            </a:r>
            <a:r>
              <a:rPr sz="2400" b="1" spc="30" dirty="0">
                <a:latin typeface="Microsoft JhengHei"/>
                <a:cs typeface="Microsoft JhengHei"/>
              </a:rPr>
              <a:t>利</a:t>
            </a:r>
            <a:r>
              <a:rPr sz="2400" b="1" spc="45" dirty="0">
                <a:latin typeface="Microsoft JhengHei"/>
                <a:cs typeface="Microsoft JhengHei"/>
              </a:rPr>
              <a:t>化、扩</a:t>
            </a:r>
            <a:r>
              <a:rPr sz="2400" b="1" spc="30" dirty="0">
                <a:latin typeface="Microsoft JhengHei"/>
                <a:cs typeface="Microsoft JhengHei"/>
              </a:rPr>
              <a:t>大</a:t>
            </a:r>
            <a:r>
              <a:rPr sz="2400" b="1" spc="45" dirty="0">
                <a:latin typeface="Microsoft JhengHei"/>
                <a:cs typeface="Microsoft JhengHei"/>
              </a:rPr>
              <a:t>开放、金</a:t>
            </a:r>
            <a:r>
              <a:rPr sz="2400" b="1" spc="30" dirty="0">
                <a:latin typeface="Microsoft JhengHei"/>
                <a:cs typeface="Microsoft JhengHei"/>
              </a:rPr>
              <a:t>融</a:t>
            </a:r>
            <a:r>
              <a:rPr sz="2400" b="1" spc="45" dirty="0">
                <a:latin typeface="Microsoft JhengHei"/>
                <a:cs typeface="Microsoft JhengHei"/>
              </a:rPr>
              <a:t>去</a:t>
            </a:r>
            <a:r>
              <a:rPr sz="2400" b="1" spc="30" dirty="0">
                <a:latin typeface="Microsoft JhengHei"/>
                <a:cs typeface="Microsoft JhengHei"/>
              </a:rPr>
              <a:t>杠</a:t>
            </a:r>
            <a:r>
              <a:rPr sz="2400" b="1" spc="60" dirty="0">
                <a:latin typeface="Microsoft JhengHei"/>
                <a:cs typeface="Microsoft JhengHei"/>
              </a:rPr>
              <a:t>杆</a:t>
            </a:r>
            <a:r>
              <a:rPr sz="2400" b="1" spc="-1425" dirty="0">
                <a:latin typeface="Microsoft JhengHei"/>
                <a:cs typeface="Microsoft JhengHei"/>
              </a:rPr>
              <a:t>、 </a:t>
            </a:r>
            <a:r>
              <a:rPr sz="2400" b="1" spc="10" dirty="0">
                <a:latin typeface="Microsoft JhengHei"/>
                <a:cs typeface="Microsoft JhengHei"/>
              </a:rPr>
              <a:t>供给侧改革；另一方面回击美</a:t>
            </a:r>
            <a:r>
              <a:rPr sz="2400" b="1" spc="15" dirty="0">
                <a:latin typeface="Microsoft JhengHei"/>
                <a:cs typeface="Microsoft JhengHei"/>
              </a:rPr>
              <a:t>方</a:t>
            </a:r>
            <a:r>
              <a:rPr sz="2400" b="1" spc="10" dirty="0">
                <a:latin typeface="Microsoft JhengHei"/>
                <a:cs typeface="Microsoft JhengHei"/>
              </a:rPr>
              <a:t>，促使其回到谈判桌上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60" dirty="0">
                <a:latin typeface="Microsoft JhengHei"/>
                <a:cs typeface="Microsoft JhengHei"/>
              </a:rPr>
              <a:t>当地时</a:t>
            </a:r>
            <a:r>
              <a:rPr sz="2400" b="1" spc="55" dirty="0">
                <a:latin typeface="Microsoft JhengHei"/>
                <a:cs typeface="Microsoft JhengHei"/>
              </a:rPr>
              <a:t>间</a:t>
            </a:r>
            <a:r>
              <a:rPr sz="2400" b="1" spc="-204" dirty="0">
                <a:latin typeface="Microsoft JhengHei"/>
                <a:cs typeface="Microsoft JhengHei"/>
              </a:rPr>
              <a:t>2020</a:t>
            </a:r>
            <a:r>
              <a:rPr sz="2400" b="1" spc="60" dirty="0">
                <a:latin typeface="Microsoft JhengHei"/>
                <a:cs typeface="Microsoft JhengHei"/>
              </a:rPr>
              <a:t>年</a:t>
            </a:r>
            <a:r>
              <a:rPr sz="2400" b="1" spc="-170" dirty="0">
                <a:latin typeface="Microsoft JhengHei"/>
                <a:cs typeface="Microsoft JhengHei"/>
              </a:rPr>
              <a:t>1</a:t>
            </a:r>
            <a:r>
              <a:rPr sz="2400" b="1" spc="60" dirty="0">
                <a:latin typeface="Microsoft JhengHei"/>
                <a:cs typeface="Microsoft JhengHei"/>
              </a:rPr>
              <a:t>月</a:t>
            </a:r>
            <a:r>
              <a:rPr sz="2400" b="1" spc="-190" dirty="0">
                <a:latin typeface="Microsoft JhengHei"/>
                <a:cs typeface="Microsoft JhengHei"/>
              </a:rPr>
              <a:t>15</a:t>
            </a:r>
            <a:r>
              <a:rPr sz="2400" b="1" spc="60" dirty="0">
                <a:latin typeface="Microsoft JhengHei"/>
                <a:cs typeface="Microsoft JhengHei"/>
              </a:rPr>
              <a:t>日上午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中美第</a:t>
            </a:r>
            <a:r>
              <a:rPr sz="2400" b="1" spc="65" dirty="0">
                <a:latin typeface="Microsoft JhengHei"/>
                <a:cs typeface="Microsoft JhengHei"/>
              </a:rPr>
              <a:t>一</a:t>
            </a:r>
            <a:r>
              <a:rPr sz="2400" b="1" spc="55" dirty="0">
                <a:latin typeface="Microsoft JhengHei"/>
                <a:cs typeface="Microsoft JhengHei"/>
              </a:rPr>
              <a:t>阶段经</a:t>
            </a:r>
            <a:r>
              <a:rPr sz="2400" b="1" spc="65" dirty="0">
                <a:latin typeface="Microsoft JhengHei"/>
                <a:cs typeface="Microsoft JhengHei"/>
              </a:rPr>
              <a:t>贸</a:t>
            </a:r>
            <a:r>
              <a:rPr sz="2400" b="1" spc="55" dirty="0">
                <a:latin typeface="Microsoft JhengHei"/>
                <a:cs typeface="Microsoft JhengHei"/>
              </a:rPr>
              <a:t>协议签</a:t>
            </a:r>
            <a:r>
              <a:rPr sz="2400" b="1" dirty="0">
                <a:latin typeface="Microsoft JhengHei"/>
                <a:cs typeface="Microsoft JhengHei"/>
              </a:rPr>
              <a:t>署 </a:t>
            </a:r>
            <a:r>
              <a:rPr sz="2400" b="1" spc="65" dirty="0">
                <a:latin typeface="Microsoft JhengHei"/>
                <a:cs typeface="Microsoft JhengHei"/>
              </a:rPr>
              <a:t>仪式在</a:t>
            </a:r>
            <a:r>
              <a:rPr sz="2400" b="1" spc="55" dirty="0">
                <a:latin typeface="Microsoft JhengHei"/>
                <a:cs typeface="Microsoft JhengHei"/>
              </a:rPr>
              <a:t>美</a:t>
            </a:r>
            <a:r>
              <a:rPr sz="2400" b="1" spc="65" dirty="0">
                <a:latin typeface="Microsoft JhengHei"/>
                <a:cs typeface="Microsoft JhengHei"/>
              </a:rPr>
              <a:t>国白宫</a:t>
            </a:r>
            <a:r>
              <a:rPr sz="2400" b="1" spc="55" dirty="0">
                <a:latin typeface="Microsoft JhengHei"/>
                <a:cs typeface="Microsoft JhengHei"/>
              </a:rPr>
              <a:t>东</a:t>
            </a:r>
            <a:r>
              <a:rPr sz="2400" b="1" spc="65" dirty="0">
                <a:latin typeface="Microsoft JhengHei"/>
                <a:cs typeface="Microsoft JhengHei"/>
              </a:rPr>
              <a:t>厅举</a:t>
            </a:r>
            <a:r>
              <a:rPr sz="2400" b="1" spc="95" dirty="0">
                <a:latin typeface="Microsoft JhengHei"/>
                <a:cs typeface="Microsoft JhengHei"/>
              </a:rPr>
              <a:t>行</a:t>
            </a:r>
            <a:r>
              <a:rPr sz="2400" b="1" spc="60" dirty="0">
                <a:latin typeface="Microsoft JhengHei"/>
                <a:cs typeface="Microsoft JhengHei"/>
              </a:rPr>
              <a:t>。</a:t>
            </a:r>
            <a:r>
              <a:rPr sz="2400" b="1" spc="70" dirty="0">
                <a:latin typeface="Microsoft JhengHei"/>
                <a:cs typeface="Microsoft JhengHei"/>
              </a:rPr>
              <a:t>北京时间</a:t>
            </a:r>
            <a:r>
              <a:rPr sz="2400" b="1" spc="-229" dirty="0">
                <a:latin typeface="Microsoft JhengHei"/>
                <a:cs typeface="Microsoft JhengHei"/>
              </a:rPr>
              <a:t>2</a:t>
            </a:r>
            <a:r>
              <a:rPr sz="2400" b="1" spc="-225" dirty="0">
                <a:latin typeface="Microsoft JhengHei"/>
                <a:cs typeface="Microsoft JhengHei"/>
              </a:rPr>
              <a:t>02</a:t>
            </a:r>
            <a:r>
              <a:rPr sz="2400" b="1" spc="-155" dirty="0">
                <a:latin typeface="Microsoft JhengHei"/>
                <a:cs typeface="Microsoft JhengHei"/>
              </a:rPr>
              <a:t>0</a:t>
            </a:r>
            <a:r>
              <a:rPr sz="2400" b="1" spc="70" dirty="0">
                <a:latin typeface="Microsoft JhengHei"/>
                <a:cs typeface="Microsoft JhengHei"/>
              </a:rPr>
              <a:t>年</a:t>
            </a:r>
            <a:r>
              <a:rPr sz="2400" b="1" spc="-160" dirty="0">
                <a:latin typeface="Microsoft JhengHei"/>
                <a:cs typeface="Microsoft JhengHei"/>
              </a:rPr>
              <a:t>1</a:t>
            </a:r>
            <a:r>
              <a:rPr sz="2400" b="1" spc="70" dirty="0">
                <a:latin typeface="Microsoft JhengHei"/>
                <a:cs typeface="Microsoft JhengHei"/>
              </a:rPr>
              <a:t>月</a:t>
            </a:r>
            <a:r>
              <a:rPr sz="2400" b="1" spc="-229" dirty="0">
                <a:latin typeface="Microsoft JhengHei"/>
                <a:cs typeface="Microsoft JhengHei"/>
              </a:rPr>
              <a:t>1</a:t>
            </a:r>
            <a:r>
              <a:rPr sz="2400" b="1" spc="-160" dirty="0">
                <a:latin typeface="Microsoft JhengHei"/>
                <a:cs typeface="Microsoft JhengHei"/>
              </a:rPr>
              <a:t>6</a:t>
            </a:r>
            <a:r>
              <a:rPr sz="2400" b="1" spc="70" dirty="0">
                <a:latin typeface="Microsoft JhengHei"/>
                <a:cs typeface="Microsoft JhengHei"/>
              </a:rPr>
              <a:t>日</a:t>
            </a:r>
            <a:r>
              <a:rPr sz="2400" b="1" spc="75" dirty="0">
                <a:latin typeface="Microsoft JhengHei"/>
                <a:cs typeface="Microsoft JhengHei"/>
              </a:rPr>
              <a:t>，</a:t>
            </a:r>
            <a:r>
              <a:rPr sz="2400" b="1" spc="60" dirty="0">
                <a:latin typeface="Microsoft JhengHei"/>
                <a:cs typeface="Microsoft JhengHei"/>
              </a:rPr>
              <a:t>中华 </a:t>
            </a:r>
            <a:r>
              <a:rPr sz="2400" b="1" spc="20" dirty="0">
                <a:latin typeface="Microsoft JhengHei"/>
                <a:cs typeface="Microsoft JhengHei"/>
              </a:rPr>
              <a:t>人民</a:t>
            </a:r>
            <a:r>
              <a:rPr sz="2400" b="1" spc="5" dirty="0">
                <a:latin typeface="Microsoft JhengHei"/>
                <a:cs typeface="Microsoft JhengHei"/>
              </a:rPr>
              <a:t>共</a:t>
            </a:r>
            <a:r>
              <a:rPr sz="2400" b="1" spc="20" dirty="0">
                <a:latin typeface="Microsoft JhengHei"/>
                <a:cs typeface="Microsoft JhengHei"/>
              </a:rPr>
              <a:t>和</a:t>
            </a:r>
            <a:r>
              <a:rPr sz="2400" b="1" spc="5" dirty="0">
                <a:latin typeface="Microsoft JhengHei"/>
                <a:cs typeface="Microsoft JhengHei"/>
              </a:rPr>
              <a:t>国</a:t>
            </a:r>
            <a:r>
              <a:rPr sz="2400" b="1" spc="20" dirty="0">
                <a:latin typeface="Microsoft JhengHei"/>
                <a:cs typeface="Microsoft JhengHei"/>
              </a:rPr>
              <a:t>财政</a:t>
            </a:r>
            <a:r>
              <a:rPr sz="2400" b="1" spc="5" dirty="0">
                <a:latin typeface="Microsoft JhengHei"/>
                <a:cs typeface="Microsoft JhengHei"/>
              </a:rPr>
              <a:t>部</a:t>
            </a:r>
            <a:r>
              <a:rPr sz="2400" b="1" spc="20" dirty="0">
                <a:latin typeface="Microsoft JhengHei"/>
                <a:cs typeface="Microsoft JhengHei"/>
              </a:rPr>
              <a:t>等</a:t>
            </a:r>
            <a:r>
              <a:rPr sz="2400" b="1" spc="5" dirty="0">
                <a:latin typeface="Microsoft JhengHei"/>
                <a:cs typeface="Microsoft JhengHei"/>
              </a:rPr>
              <a:t>五</a:t>
            </a:r>
            <a:r>
              <a:rPr sz="2400" b="1" spc="20" dirty="0">
                <a:latin typeface="Microsoft JhengHei"/>
                <a:cs typeface="Microsoft JhengHei"/>
              </a:rPr>
              <a:t>部委</a:t>
            </a:r>
            <a:r>
              <a:rPr sz="2400" b="1" spc="5" dirty="0">
                <a:latin typeface="Microsoft JhengHei"/>
                <a:cs typeface="Microsoft JhengHei"/>
              </a:rPr>
              <a:t>发</a:t>
            </a:r>
            <a:r>
              <a:rPr sz="2400" b="1" spc="60" dirty="0">
                <a:latin typeface="Microsoft JhengHei"/>
                <a:cs typeface="Microsoft JhengHei"/>
              </a:rPr>
              <a:t>布</a:t>
            </a:r>
            <a:r>
              <a:rPr sz="2400" b="1" spc="10" dirty="0">
                <a:latin typeface="Microsoft JhengHei"/>
                <a:cs typeface="Microsoft JhengHei"/>
              </a:rPr>
              <a:t>《</a:t>
            </a:r>
            <a:r>
              <a:rPr sz="2400" b="1" spc="20" dirty="0">
                <a:latin typeface="Microsoft JhengHei"/>
                <a:cs typeface="Microsoft JhengHei"/>
              </a:rPr>
              <a:t>关于</a:t>
            </a:r>
            <a:r>
              <a:rPr sz="2400" b="1" spc="5" dirty="0">
                <a:latin typeface="Microsoft JhengHei"/>
                <a:cs typeface="Microsoft JhengHei"/>
              </a:rPr>
              <a:t>发</a:t>
            </a:r>
            <a:r>
              <a:rPr sz="2400" b="1" spc="20" dirty="0">
                <a:latin typeface="Microsoft JhengHei"/>
                <a:cs typeface="Microsoft JhengHei"/>
              </a:rPr>
              <a:t>布</a:t>
            </a:r>
            <a:r>
              <a:rPr sz="2400" b="1" spc="5" dirty="0">
                <a:latin typeface="Microsoft JhengHei"/>
                <a:cs typeface="Microsoft JhengHei"/>
              </a:rPr>
              <a:t>中</a:t>
            </a:r>
            <a:r>
              <a:rPr sz="2400" b="1" spc="20" dirty="0">
                <a:latin typeface="Microsoft JhengHei"/>
                <a:cs typeface="Microsoft JhengHei"/>
              </a:rPr>
              <a:t>美第</a:t>
            </a:r>
            <a:r>
              <a:rPr sz="2400" b="1" spc="5" dirty="0">
                <a:latin typeface="Microsoft JhengHei"/>
                <a:cs typeface="Microsoft JhengHei"/>
              </a:rPr>
              <a:t>一</a:t>
            </a:r>
            <a:r>
              <a:rPr sz="2400" b="1" spc="20" dirty="0">
                <a:latin typeface="Microsoft JhengHei"/>
                <a:cs typeface="Microsoft JhengHei"/>
              </a:rPr>
              <a:t>阶</a:t>
            </a:r>
            <a:r>
              <a:rPr sz="2400" b="1" spc="5" dirty="0">
                <a:latin typeface="Microsoft JhengHei"/>
                <a:cs typeface="Microsoft JhengHei"/>
              </a:rPr>
              <a:t>段</a:t>
            </a:r>
            <a:r>
              <a:rPr sz="2400" b="1" dirty="0">
                <a:latin typeface="Microsoft JhengHei"/>
                <a:cs typeface="Microsoft JhengHei"/>
              </a:rPr>
              <a:t>经 </a:t>
            </a:r>
            <a:r>
              <a:rPr sz="2400" b="1" spc="10" dirty="0">
                <a:latin typeface="Microsoft JhengHei"/>
                <a:cs typeface="Microsoft JhengHei"/>
              </a:rPr>
              <a:t>贸协议的公告》，披露了协议的中、英文本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49" y="1950491"/>
            <a:ext cx="7875270" cy="2921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3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直</a:t>
            </a:r>
            <a:r>
              <a:rPr sz="2800" b="1" dirty="0">
                <a:latin typeface="Microsoft JhengHei"/>
                <a:cs typeface="Microsoft JhengHei"/>
              </a:rPr>
              <a:t>接原因</a:t>
            </a:r>
            <a:r>
              <a:rPr sz="2800" b="1" spc="15" dirty="0">
                <a:latin typeface="Microsoft JhengHei"/>
                <a:cs typeface="Microsoft JhengHei"/>
              </a:rPr>
              <a:t>：</a:t>
            </a:r>
            <a:r>
              <a:rPr sz="2800" b="1" dirty="0">
                <a:latin typeface="Microsoft JhengHei"/>
                <a:cs typeface="Microsoft JhengHei"/>
              </a:rPr>
              <a:t>关于兑</a:t>
            </a:r>
            <a:r>
              <a:rPr sz="2800" b="1" spc="15" dirty="0">
                <a:latin typeface="Microsoft JhengHei"/>
                <a:cs typeface="Microsoft JhengHei"/>
              </a:rPr>
              <a:t>现</a:t>
            </a:r>
            <a:r>
              <a:rPr sz="2800" b="1" dirty="0">
                <a:latin typeface="Microsoft JhengHei"/>
                <a:cs typeface="Microsoft JhengHei"/>
              </a:rPr>
              <a:t>承</a:t>
            </a:r>
            <a:r>
              <a:rPr sz="2800" b="1" spc="-5" dirty="0">
                <a:latin typeface="Microsoft JhengHei"/>
                <a:cs typeface="Microsoft JhengHei"/>
              </a:rPr>
              <a:t>诺</a:t>
            </a:r>
            <a:endParaRPr sz="28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美</a:t>
            </a:r>
            <a:r>
              <a:rPr sz="2800" b="1" dirty="0">
                <a:latin typeface="Microsoft JhengHei"/>
                <a:cs typeface="Microsoft JhengHei"/>
              </a:rPr>
              <a:t>国国内</a:t>
            </a:r>
            <a:r>
              <a:rPr sz="2800" b="1" spc="15" dirty="0">
                <a:latin typeface="Microsoft JhengHei"/>
                <a:cs typeface="Microsoft JhengHei"/>
              </a:rPr>
              <a:t>自</a:t>
            </a:r>
            <a:r>
              <a:rPr sz="2800" b="1" dirty="0">
                <a:latin typeface="Microsoft JhengHei"/>
                <a:cs typeface="Microsoft JhengHei"/>
              </a:rPr>
              <a:t>身的问</a:t>
            </a:r>
            <a:r>
              <a:rPr sz="2800" b="1" spc="-5" dirty="0">
                <a:latin typeface="Microsoft JhengHei"/>
                <a:cs typeface="Microsoft JhengHei"/>
              </a:rPr>
              <a:t>题</a:t>
            </a:r>
            <a:endParaRPr sz="28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利</a:t>
            </a:r>
            <a:r>
              <a:rPr sz="2800" b="1" dirty="0">
                <a:latin typeface="Microsoft JhengHei"/>
                <a:cs typeface="Microsoft JhengHei"/>
              </a:rPr>
              <a:t>用美元</a:t>
            </a:r>
            <a:r>
              <a:rPr sz="2800" b="1" spc="15" dirty="0">
                <a:latin typeface="Microsoft JhengHei"/>
                <a:cs typeface="Microsoft JhengHei"/>
              </a:rPr>
              <a:t>体</a:t>
            </a:r>
            <a:r>
              <a:rPr sz="2800" b="1" dirty="0">
                <a:latin typeface="Microsoft JhengHei"/>
                <a:cs typeface="Microsoft JhengHei"/>
              </a:rPr>
              <a:t>系迫使</a:t>
            </a:r>
            <a:r>
              <a:rPr sz="2800" b="1" spc="15" dirty="0">
                <a:latin typeface="Microsoft JhengHei"/>
                <a:cs typeface="Microsoft JhengHei"/>
              </a:rPr>
              <a:t>中</a:t>
            </a:r>
            <a:r>
              <a:rPr sz="2800" b="1" dirty="0">
                <a:latin typeface="Microsoft JhengHei"/>
                <a:cs typeface="Microsoft JhengHei"/>
              </a:rPr>
              <a:t>国开放</a:t>
            </a:r>
            <a:r>
              <a:rPr sz="2800" b="1" spc="15" dirty="0">
                <a:latin typeface="Microsoft JhengHei"/>
                <a:cs typeface="Microsoft JhengHei"/>
              </a:rPr>
              <a:t>金</a:t>
            </a:r>
            <a:r>
              <a:rPr sz="2800" b="1" spc="50" dirty="0">
                <a:latin typeface="Microsoft JhengHei"/>
                <a:cs typeface="Microsoft JhengHei"/>
              </a:rPr>
              <a:t>融</a:t>
            </a:r>
            <a:r>
              <a:rPr sz="2800" b="1" spc="5" dirty="0">
                <a:latin typeface="Microsoft JhengHei"/>
                <a:cs typeface="Microsoft JhengHei"/>
              </a:rPr>
              <a:t>、</a:t>
            </a:r>
            <a:r>
              <a:rPr sz="2800" b="1" dirty="0">
                <a:latin typeface="Microsoft JhengHei"/>
                <a:cs typeface="Microsoft JhengHei"/>
              </a:rPr>
              <a:t>打</a:t>
            </a:r>
            <a:r>
              <a:rPr sz="2800" b="1" spc="15" dirty="0">
                <a:latin typeface="Microsoft JhengHei"/>
                <a:cs typeface="Microsoft JhengHei"/>
              </a:rPr>
              <a:t>压</a:t>
            </a:r>
            <a:r>
              <a:rPr sz="2800" b="1" dirty="0">
                <a:latin typeface="Microsoft JhengHei"/>
                <a:cs typeface="Microsoft JhengHei"/>
              </a:rPr>
              <a:t>中国制</a:t>
            </a:r>
            <a:r>
              <a:rPr sz="2800" b="1" spc="-5" dirty="0">
                <a:latin typeface="Microsoft JhengHei"/>
                <a:cs typeface="Microsoft JhengHei"/>
              </a:rPr>
              <a:t>造</a:t>
            </a:r>
            <a:endParaRPr sz="28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美</a:t>
            </a:r>
            <a:r>
              <a:rPr sz="2800" b="1" dirty="0">
                <a:latin typeface="Microsoft JhengHei"/>
                <a:cs typeface="Microsoft JhengHei"/>
              </a:rPr>
              <a:t>国国家</a:t>
            </a:r>
            <a:r>
              <a:rPr sz="2800" b="1" spc="15" dirty="0">
                <a:latin typeface="Microsoft JhengHei"/>
                <a:cs typeface="Microsoft JhengHei"/>
              </a:rPr>
              <a:t>战</a:t>
            </a:r>
            <a:r>
              <a:rPr sz="2800" b="1" dirty="0">
                <a:latin typeface="Microsoft JhengHei"/>
                <a:cs typeface="Microsoft JhengHei"/>
              </a:rPr>
              <a:t>略安全</a:t>
            </a:r>
            <a:r>
              <a:rPr sz="2800" b="1" spc="15" dirty="0">
                <a:latin typeface="Microsoft JhengHei"/>
                <a:cs typeface="Microsoft JhengHei"/>
              </a:rPr>
              <a:t>问</a:t>
            </a:r>
            <a:r>
              <a:rPr sz="2800" b="1" spc="-5" dirty="0">
                <a:latin typeface="Microsoft JhengHei"/>
                <a:cs typeface="Microsoft JhengHei"/>
              </a:rPr>
              <a:t>题</a:t>
            </a:r>
            <a:endParaRPr sz="28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0" dirty="0">
                <a:latin typeface="Microsoft JhengHei"/>
                <a:cs typeface="Microsoft JhengHei"/>
              </a:rPr>
              <a:t>意</a:t>
            </a:r>
            <a:r>
              <a:rPr sz="2800" b="1" dirty="0">
                <a:latin typeface="Microsoft JhengHei"/>
                <a:cs typeface="Microsoft JhengHei"/>
              </a:rPr>
              <a:t>识形态</a:t>
            </a:r>
            <a:r>
              <a:rPr sz="2800" b="1" spc="10" dirty="0">
                <a:latin typeface="Microsoft JhengHei"/>
                <a:cs typeface="Microsoft JhengHei"/>
              </a:rPr>
              <a:t>和</a:t>
            </a:r>
            <a:r>
              <a:rPr sz="2800" b="1" dirty="0">
                <a:latin typeface="Microsoft JhengHei"/>
                <a:cs typeface="Microsoft JhengHei"/>
              </a:rPr>
              <a:t>文化领</a:t>
            </a:r>
            <a:r>
              <a:rPr sz="2800" b="1" spc="10" dirty="0">
                <a:latin typeface="Microsoft JhengHei"/>
                <a:cs typeface="Microsoft JhengHei"/>
              </a:rPr>
              <a:t>域</a:t>
            </a:r>
            <a:r>
              <a:rPr sz="2800" b="1" dirty="0">
                <a:latin typeface="Microsoft JhengHei"/>
                <a:cs typeface="Microsoft JhengHei"/>
              </a:rPr>
              <a:t>的冲</a:t>
            </a:r>
            <a:r>
              <a:rPr sz="2800" b="1" spc="-5" dirty="0">
                <a:latin typeface="Microsoft JhengHei"/>
                <a:cs typeface="Microsoft JhengHei"/>
              </a:rPr>
              <a:t>突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50" y="1341880"/>
            <a:ext cx="9061450" cy="18075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直接原因</a:t>
            </a:r>
            <a:endParaRPr sz="2800">
              <a:latin typeface="SimSun"/>
              <a:cs typeface="SimSun"/>
            </a:endParaRPr>
          </a:p>
          <a:p>
            <a:pPr marL="367665" marR="5080" indent="-355600">
              <a:lnSpc>
                <a:spcPct val="100000"/>
              </a:lnSpc>
              <a:spcBef>
                <a:spcPts val="1960"/>
              </a:spcBef>
              <a:tabLst>
                <a:tab pos="367665" algn="l"/>
              </a:tabLst>
            </a:pPr>
            <a:r>
              <a:rPr sz="1900" spc="965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45" dirty="0">
                <a:latin typeface="Microsoft JhengHei"/>
                <a:cs typeface="Microsoft JhengHei"/>
              </a:rPr>
              <a:t>当</a:t>
            </a:r>
            <a:r>
              <a:rPr sz="2400" b="1" spc="50" dirty="0">
                <a:latin typeface="Microsoft JhengHei"/>
                <a:cs typeface="Microsoft JhengHei"/>
              </a:rPr>
              <a:t>年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克</a:t>
            </a:r>
            <a:r>
              <a:rPr sz="2400" b="1" spc="30" dirty="0">
                <a:latin typeface="Microsoft JhengHei"/>
                <a:cs typeface="Microsoft JhengHei"/>
              </a:rPr>
              <a:t>林</a:t>
            </a:r>
            <a:r>
              <a:rPr sz="2400" b="1" spc="50" dirty="0">
                <a:latin typeface="Microsoft JhengHei"/>
                <a:cs typeface="Microsoft JhengHei"/>
              </a:rPr>
              <a:t>顿</a:t>
            </a:r>
            <a:r>
              <a:rPr sz="2400" b="1" spc="45" dirty="0">
                <a:latin typeface="Microsoft JhengHei"/>
                <a:cs typeface="Microsoft JhengHei"/>
              </a:rPr>
              <a:t>在</a:t>
            </a:r>
            <a:r>
              <a:rPr sz="2400" b="1" spc="30" dirty="0">
                <a:latin typeface="Microsoft JhengHei"/>
                <a:cs typeface="Microsoft JhengHei"/>
              </a:rPr>
              <a:t>说</a:t>
            </a:r>
            <a:r>
              <a:rPr sz="2400" b="1" spc="45" dirty="0">
                <a:latin typeface="Microsoft JhengHei"/>
                <a:cs typeface="Microsoft JhengHei"/>
              </a:rPr>
              <a:t>服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会给</a:t>
            </a:r>
            <a:r>
              <a:rPr sz="2400" b="1" spc="30" dirty="0">
                <a:latin typeface="Microsoft JhengHei"/>
                <a:cs typeface="Microsoft JhengHei"/>
              </a:rPr>
              <a:t>予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60" dirty="0">
                <a:latin typeface="Microsoft JhengHei"/>
                <a:cs typeface="Microsoft JhengHei"/>
              </a:rPr>
              <a:t>国</a:t>
            </a:r>
            <a:r>
              <a:rPr sz="2400" b="1" spc="-420" dirty="0">
                <a:latin typeface="Microsoft JhengHei"/>
                <a:cs typeface="Microsoft JhengHei"/>
              </a:rPr>
              <a:t>PNT</a:t>
            </a:r>
            <a:r>
              <a:rPr sz="2400" b="1" spc="-385" dirty="0">
                <a:latin typeface="Microsoft JhengHei"/>
                <a:cs typeface="Microsoft JhengHei"/>
              </a:rPr>
              <a:t>R</a:t>
            </a:r>
            <a:r>
              <a:rPr sz="2400" b="1" spc="45" dirty="0">
                <a:latin typeface="Microsoft JhengHei"/>
                <a:cs typeface="Microsoft JhengHei"/>
              </a:rPr>
              <a:t>（</a:t>
            </a:r>
            <a:r>
              <a:rPr sz="2400" b="1" spc="30" dirty="0">
                <a:latin typeface="Microsoft JhengHei"/>
                <a:cs typeface="Microsoft JhengHei"/>
              </a:rPr>
              <a:t>永</a:t>
            </a:r>
            <a:r>
              <a:rPr sz="2400" b="1" spc="45" dirty="0">
                <a:latin typeface="Microsoft JhengHei"/>
                <a:cs typeface="Microsoft JhengHei"/>
              </a:rPr>
              <a:t>久</a:t>
            </a:r>
            <a:r>
              <a:rPr sz="2400" b="1" spc="30" dirty="0">
                <a:latin typeface="Microsoft JhengHei"/>
                <a:cs typeface="Microsoft JhengHei"/>
              </a:rPr>
              <a:t>性</a:t>
            </a:r>
            <a:r>
              <a:rPr sz="2400" b="1" spc="45" dirty="0">
                <a:latin typeface="Microsoft JhengHei"/>
                <a:cs typeface="Microsoft JhengHei"/>
              </a:rPr>
              <a:t>正</a:t>
            </a:r>
            <a:r>
              <a:rPr sz="2400" b="1" spc="30" dirty="0">
                <a:latin typeface="Microsoft JhengHei"/>
                <a:cs typeface="Microsoft JhengHei"/>
              </a:rPr>
              <a:t>常</a:t>
            </a:r>
            <a:r>
              <a:rPr sz="2400" b="1" spc="45" dirty="0">
                <a:latin typeface="Microsoft JhengHei"/>
                <a:cs typeface="Microsoft JhengHei"/>
              </a:rPr>
              <a:t>贸易</a:t>
            </a:r>
            <a:r>
              <a:rPr sz="2400" b="1" spc="30" dirty="0">
                <a:latin typeface="Microsoft JhengHei"/>
                <a:cs typeface="Microsoft JhengHei"/>
              </a:rPr>
              <a:t>地</a:t>
            </a:r>
            <a:r>
              <a:rPr sz="2400" b="1" spc="60" dirty="0">
                <a:latin typeface="Microsoft JhengHei"/>
                <a:cs typeface="Microsoft JhengHei"/>
              </a:rPr>
              <a:t>位</a:t>
            </a:r>
            <a:r>
              <a:rPr sz="2400" b="1" spc="-55" dirty="0">
                <a:latin typeface="Microsoft JhengHei"/>
                <a:cs typeface="Microsoft JhengHei"/>
              </a:rPr>
              <a:t>） </a:t>
            </a:r>
            <a:r>
              <a:rPr sz="2400" b="1" spc="45" dirty="0">
                <a:latin typeface="Microsoft JhengHei"/>
                <a:cs typeface="Microsoft JhengHei"/>
              </a:rPr>
              <a:t>时表示</a:t>
            </a:r>
            <a:r>
              <a:rPr sz="2400" b="1" spc="30" dirty="0">
                <a:latin typeface="Microsoft JhengHei"/>
                <a:cs typeface="Microsoft JhengHei"/>
              </a:rPr>
              <a:t>，让</a:t>
            </a:r>
            <a:r>
              <a:rPr sz="2400" b="1" spc="40" dirty="0">
                <a:latin typeface="Microsoft JhengHei"/>
                <a:cs typeface="Microsoft JhengHei"/>
              </a:rPr>
              <a:t>中国入</a:t>
            </a:r>
            <a:r>
              <a:rPr sz="2400" b="1" spc="30" dirty="0">
                <a:latin typeface="Microsoft JhengHei"/>
                <a:cs typeface="Microsoft JhengHei"/>
              </a:rPr>
              <a:t>世有</a:t>
            </a:r>
            <a:r>
              <a:rPr sz="2400" b="1" spc="40" dirty="0">
                <a:latin typeface="Microsoft JhengHei"/>
                <a:cs typeface="Microsoft JhengHei"/>
              </a:rPr>
              <a:t>利于美</a:t>
            </a:r>
            <a:r>
              <a:rPr sz="2400" b="1" spc="30" dirty="0">
                <a:latin typeface="Microsoft JhengHei"/>
                <a:cs typeface="Microsoft JhengHei"/>
              </a:rPr>
              <a:t>国安</a:t>
            </a:r>
            <a:r>
              <a:rPr sz="2400" b="1" spc="40" dirty="0">
                <a:latin typeface="Microsoft JhengHei"/>
                <a:cs typeface="Microsoft JhengHei"/>
              </a:rPr>
              <a:t>全与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0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改</a:t>
            </a:r>
            <a:r>
              <a:rPr sz="2400" b="1" spc="90" dirty="0">
                <a:latin typeface="Microsoft JhengHei"/>
                <a:cs typeface="Microsoft JhengHei"/>
              </a:rPr>
              <a:t>革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最</a:t>
            </a:r>
            <a:r>
              <a:rPr sz="2400" b="1" spc="40" dirty="0">
                <a:latin typeface="Microsoft JhengHei"/>
                <a:cs typeface="Microsoft JhengHei"/>
              </a:rPr>
              <a:t>终</a:t>
            </a:r>
            <a:r>
              <a:rPr sz="2400" b="1" spc="30" dirty="0">
                <a:latin typeface="Microsoft JhengHei"/>
                <a:cs typeface="Microsoft JhengHei"/>
              </a:rPr>
              <a:t>让</a:t>
            </a:r>
            <a:r>
              <a:rPr sz="2400" b="1" spc="40" dirty="0">
                <a:latin typeface="Microsoft JhengHei"/>
                <a:cs typeface="Microsoft JhengHei"/>
              </a:rPr>
              <a:t>中</a:t>
            </a:r>
            <a:r>
              <a:rPr sz="2400" b="1" dirty="0">
                <a:latin typeface="Microsoft JhengHei"/>
                <a:cs typeface="Microsoft JhengHei"/>
              </a:rPr>
              <a:t>国 </a:t>
            </a:r>
            <a:r>
              <a:rPr sz="2400" b="1" spc="10" dirty="0">
                <a:latin typeface="Microsoft JhengHei"/>
                <a:cs typeface="Microsoft JhengHei"/>
              </a:rPr>
              <a:t>变成和美国一样的国</a:t>
            </a:r>
            <a:r>
              <a:rPr sz="2400" b="1" spc="15" dirty="0">
                <a:latin typeface="Microsoft JhengHei"/>
                <a:cs typeface="Microsoft JhengHei"/>
              </a:rPr>
              <a:t>家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2" y="1490725"/>
            <a:ext cx="9063355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直接原因</a:t>
            </a:r>
            <a:endParaRPr sz="2800">
              <a:latin typeface="SimSun"/>
              <a:cs typeface="SimSun"/>
            </a:endParaRPr>
          </a:p>
          <a:p>
            <a:pPr marL="367665" marR="5080" indent="-355600">
              <a:lnSpc>
                <a:spcPct val="100000"/>
              </a:lnSpc>
              <a:spcBef>
                <a:spcPts val="196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45">
                <a:latin typeface="Microsoft JhengHei"/>
                <a:cs typeface="Microsoft JhengHei"/>
              </a:rPr>
              <a:t>现任贸</a:t>
            </a:r>
            <a:r>
              <a:rPr sz="2400" b="1" spc="30">
                <a:latin typeface="Microsoft JhengHei"/>
                <a:cs typeface="Microsoft JhengHei"/>
              </a:rPr>
              <a:t>易代</a:t>
            </a:r>
            <a:r>
              <a:rPr sz="2400" b="1" spc="60">
                <a:latin typeface="Microsoft JhengHei"/>
                <a:cs typeface="Microsoft JhengHei"/>
              </a:rPr>
              <a:t>表</a:t>
            </a:r>
            <a:r>
              <a:rPr sz="2400" b="1" spc="45">
                <a:latin typeface="Microsoft JhengHei"/>
                <a:cs typeface="Microsoft JhengHei"/>
              </a:rPr>
              <a:t>莱特</a:t>
            </a:r>
            <a:r>
              <a:rPr sz="2400" b="1" spc="30">
                <a:latin typeface="Microsoft JhengHei"/>
                <a:cs typeface="Microsoft JhengHei"/>
              </a:rPr>
              <a:t>希</a:t>
            </a:r>
            <a:r>
              <a:rPr sz="2400" b="1" spc="45">
                <a:latin typeface="Microsoft JhengHei"/>
                <a:cs typeface="Microsoft JhengHei"/>
              </a:rPr>
              <a:t>泽</a:t>
            </a: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85" dirty="0">
                <a:latin typeface="Microsoft JhengHei"/>
                <a:cs typeface="Microsoft JhengHei"/>
              </a:rPr>
              <a:t>0</a:t>
            </a:r>
            <a:r>
              <a:rPr sz="2400" b="1" spc="50" dirty="0">
                <a:latin typeface="Microsoft JhengHei"/>
                <a:cs typeface="Microsoft JhengHei"/>
              </a:rPr>
              <a:t>年</a:t>
            </a:r>
            <a:r>
              <a:rPr sz="2400" b="1" spc="45" dirty="0">
                <a:latin typeface="Microsoft JhengHei"/>
                <a:cs typeface="Microsoft JhengHei"/>
              </a:rPr>
              <a:t>《</a:t>
            </a:r>
            <a:r>
              <a:rPr sz="2400" b="1" spc="30" dirty="0">
                <a:latin typeface="Microsoft JhengHei"/>
                <a:cs typeface="Microsoft JhengHei"/>
              </a:rPr>
              <a:t>对</a:t>
            </a:r>
            <a:r>
              <a:rPr sz="2400" b="1" spc="45" dirty="0">
                <a:latin typeface="Microsoft JhengHei"/>
                <a:cs typeface="Microsoft JhengHei"/>
              </a:rPr>
              <a:t>美中贸</a:t>
            </a:r>
            <a:r>
              <a:rPr sz="2400" b="1" spc="30" dirty="0">
                <a:latin typeface="Microsoft JhengHei"/>
                <a:cs typeface="Microsoft JhengHei"/>
              </a:rPr>
              <a:t>易问</a:t>
            </a:r>
            <a:r>
              <a:rPr sz="2400" b="1" spc="45" dirty="0">
                <a:latin typeface="Microsoft JhengHei"/>
                <a:cs typeface="Microsoft JhengHei"/>
              </a:rPr>
              <a:t>题的证</a:t>
            </a:r>
            <a:r>
              <a:rPr sz="2400" b="1" spc="55" dirty="0">
                <a:latin typeface="Microsoft JhengHei"/>
                <a:cs typeface="Microsoft JhengHei"/>
              </a:rPr>
              <a:t>词</a:t>
            </a:r>
            <a:r>
              <a:rPr sz="2400" b="1" spc="35" dirty="0">
                <a:latin typeface="Microsoft JhengHei"/>
                <a:cs typeface="Microsoft JhengHei"/>
              </a:rPr>
              <a:t>》</a:t>
            </a:r>
            <a:r>
              <a:rPr sz="2400" b="1" spc="45" dirty="0">
                <a:latin typeface="Microsoft JhengHei"/>
                <a:cs typeface="Microsoft JhengHei"/>
              </a:rPr>
              <a:t>：中国 加入</a:t>
            </a:r>
            <a:r>
              <a:rPr sz="2400" b="1" spc="-740" dirty="0">
                <a:latin typeface="Microsoft JhengHei"/>
                <a:cs typeface="Microsoft JhengHei"/>
              </a:rPr>
              <a:t>WTO</a:t>
            </a:r>
            <a:r>
              <a:rPr sz="2400" b="1" spc="40" dirty="0">
                <a:latin typeface="Microsoft JhengHei"/>
                <a:cs typeface="Microsoft JhengHei"/>
              </a:rPr>
              <a:t>的承</a:t>
            </a:r>
            <a:r>
              <a:rPr sz="2400" b="1" spc="30" dirty="0">
                <a:latin typeface="Microsoft JhengHei"/>
                <a:cs typeface="Microsoft JhengHei"/>
              </a:rPr>
              <a:t>诺</a:t>
            </a:r>
            <a:r>
              <a:rPr sz="2400" b="1" spc="40" dirty="0">
                <a:latin typeface="Microsoft JhengHei"/>
                <a:cs typeface="Microsoft JhengHei"/>
              </a:rPr>
              <a:t>大</a:t>
            </a:r>
            <a:r>
              <a:rPr sz="2400" b="1" spc="30" dirty="0">
                <a:latin typeface="Microsoft JhengHei"/>
                <a:cs typeface="Microsoft JhengHei"/>
              </a:rPr>
              <a:t>部</a:t>
            </a:r>
            <a:r>
              <a:rPr sz="2400" b="1" spc="60" dirty="0">
                <a:latin typeface="Microsoft JhengHei"/>
                <a:cs typeface="Microsoft JhengHei"/>
              </a:rPr>
              <a:t>分</a:t>
            </a:r>
            <a:r>
              <a:rPr sz="2400" b="1" spc="40" dirty="0">
                <a:latin typeface="Microsoft JhengHei"/>
                <a:cs typeface="Microsoft JhengHei"/>
              </a:rPr>
              <a:t>没</a:t>
            </a:r>
            <a:r>
              <a:rPr sz="2400" b="1" spc="30" dirty="0">
                <a:latin typeface="Microsoft JhengHei"/>
                <a:cs typeface="Microsoft JhengHei"/>
              </a:rPr>
              <a:t>有</a:t>
            </a:r>
            <a:r>
              <a:rPr sz="2400" b="1" spc="40" dirty="0">
                <a:latin typeface="Microsoft JhengHei"/>
                <a:cs typeface="Microsoft JhengHei"/>
              </a:rPr>
              <a:t>兑现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美国</a:t>
            </a:r>
            <a:r>
              <a:rPr sz="2400" b="1" spc="40" dirty="0">
                <a:latin typeface="Microsoft JhengHei"/>
                <a:cs typeface="Microsoft JhengHei"/>
              </a:rPr>
              <a:t>对华</a:t>
            </a:r>
            <a:r>
              <a:rPr sz="2400" b="1" spc="30" dirty="0">
                <a:latin typeface="Microsoft JhengHei"/>
                <a:cs typeface="Microsoft JhengHei"/>
              </a:rPr>
              <a:t>贸</a:t>
            </a:r>
            <a:r>
              <a:rPr sz="2400" b="1" spc="40" dirty="0">
                <a:latin typeface="Microsoft JhengHei"/>
                <a:cs typeface="Microsoft JhengHei"/>
              </a:rPr>
              <a:t>易</a:t>
            </a:r>
            <a:r>
              <a:rPr sz="2400" b="1" spc="30" dirty="0">
                <a:latin typeface="Microsoft JhengHei"/>
                <a:cs typeface="Microsoft JhengHei"/>
              </a:rPr>
              <a:t>赤</a:t>
            </a:r>
            <a:r>
              <a:rPr sz="2400" b="1" spc="40" dirty="0">
                <a:latin typeface="Microsoft JhengHei"/>
                <a:cs typeface="Microsoft JhengHei"/>
              </a:rPr>
              <a:t>字增</a:t>
            </a:r>
            <a:r>
              <a:rPr sz="2400" b="1" spc="30" dirty="0">
                <a:latin typeface="Microsoft JhengHei"/>
                <a:cs typeface="Microsoft JhengHei"/>
              </a:rPr>
              <a:t>长</a:t>
            </a:r>
            <a:r>
              <a:rPr sz="2400" b="1" spc="60" dirty="0">
                <a:latin typeface="Microsoft JhengHei"/>
                <a:cs typeface="Microsoft JhengHei"/>
              </a:rPr>
              <a:t>了</a:t>
            </a:r>
            <a:r>
              <a:rPr sz="2400" b="1" spc="-229" dirty="0">
                <a:latin typeface="Microsoft JhengHei"/>
                <a:cs typeface="Microsoft JhengHei"/>
              </a:rPr>
              <a:t>2</a:t>
            </a:r>
            <a:r>
              <a:rPr sz="2400" b="1" spc="40" dirty="0">
                <a:latin typeface="Microsoft JhengHei"/>
                <a:cs typeface="Microsoft JhengHei"/>
              </a:rPr>
              <a:t> </a:t>
            </a:r>
            <a:r>
              <a:rPr sz="2400" b="1" spc="50" dirty="0">
                <a:latin typeface="Microsoft JhengHei"/>
                <a:cs typeface="Microsoft JhengHei"/>
              </a:rPr>
              <a:t>倍 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制</a:t>
            </a:r>
            <a:r>
              <a:rPr sz="2400" b="1" spc="45" dirty="0">
                <a:latin typeface="Microsoft JhengHei"/>
                <a:cs typeface="Microsoft JhengHei"/>
              </a:rPr>
              <a:t>造</a:t>
            </a:r>
            <a:r>
              <a:rPr sz="2400" b="1" spc="30" dirty="0">
                <a:latin typeface="Microsoft JhengHei"/>
                <a:cs typeface="Microsoft JhengHei"/>
              </a:rPr>
              <a:t>业失</a:t>
            </a:r>
            <a:r>
              <a:rPr sz="2400" b="1" spc="60" dirty="0">
                <a:latin typeface="Microsoft JhengHei"/>
                <a:cs typeface="Microsoft JhengHei"/>
              </a:rPr>
              <a:t>去</a:t>
            </a:r>
            <a:r>
              <a:rPr sz="2400" b="1" spc="30" dirty="0">
                <a:latin typeface="Microsoft JhengHei"/>
                <a:cs typeface="Microsoft JhengHei"/>
              </a:rPr>
              <a:t>几</a:t>
            </a:r>
            <a:r>
              <a:rPr sz="2400" b="1" spc="45" dirty="0">
                <a:latin typeface="Microsoft JhengHei"/>
                <a:cs typeface="Microsoft JhengHei"/>
              </a:rPr>
              <a:t>百</a:t>
            </a:r>
            <a:r>
              <a:rPr sz="2400" b="1" spc="50" dirty="0">
                <a:latin typeface="Microsoft JhengHei"/>
                <a:cs typeface="Microsoft JhengHei"/>
              </a:rPr>
              <a:t>万</a:t>
            </a:r>
            <a:r>
              <a:rPr sz="2400" b="1" spc="35" dirty="0">
                <a:latin typeface="Microsoft JhengHei"/>
                <a:cs typeface="Microsoft JhengHei"/>
              </a:rPr>
              <a:t>岗</a:t>
            </a:r>
            <a:r>
              <a:rPr sz="2400" b="1" spc="45" dirty="0">
                <a:latin typeface="Microsoft JhengHei"/>
                <a:cs typeface="Microsoft JhengHei"/>
              </a:rPr>
              <a:t>位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中国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经</a:t>
            </a:r>
            <a:r>
              <a:rPr sz="2400" b="1" spc="30" dirty="0">
                <a:latin typeface="Microsoft JhengHei"/>
                <a:cs typeface="Microsoft JhengHei"/>
              </a:rPr>
              <a:t>济</a:t>
            </a:r>
            <a:r>
              <a:rPr sz="2400" b="1" spc="45" dirty="0">
                <a:latin typeface="Microsoft JhengHei"/>
                <a:cs typeface="Microsoft JhengHei"/>
              </a:rPr>
              <a:t>政治</a:t>
            </a:r>
            <a:r>
              <a:rPr sz="2400" b="1" spc="30" dirty="0">
                <a:latin typeface="Microsoft JhengHei"/>
                <a:cs typeface="Microsoft JhengHei"/>
              </a:rPr>
              <a:t>体</a:t>
            </a:r>
            <a:r>
              <a:rPr sz="2400" b="1" spc="65" dirty="0">
                <a:latin typeface="Microsoft JhengHei"/>
                <a:cs typeface="Microsoft JhengHei"/>
              </a:rPr>
              <a:t>制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法制</a:t>
            </a:r>
            <a:r>
              <a:rPr sz="2400" b="1" spc="30" dirty="0">
                <a:latin typeface="Microsoft JhengHei"/>
                <a:cs typeface="Microsoft JhengHei"/>
              </a:rPr>
              <a:t>问</a:t>
            </a:r>
            <a:r>
              <a:rPr sz="2400" b="1" spc="45" dirty="0">
                <a:latin typeface="Microsoft JhengHei"/>
                <a:cs typeface="Microsoft JhengHei"/>
              </a:rPr>
              <a:t>题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313690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80" dirty="0">
                <a:latin typeface="Microsoft JhengHei"/>
                <a:cs typeface="Microsoft JhengHei"/>
              </a:rPr>
              <a:t>5</a:t>
            </a:r>
            <a:r>
              <a:rPr sz="2400" b="1" spc="45" dirty="0">
                <a:latin typeface="Microsoft JhengHei"/>
                <a:cs typeface="Microsoft JhengHei"/>
              </a:rPr>
              <a:t>年，</a:t>
            </a:r>
            <a:r>
              <a:rPr sz="2400" b="1" spc="30" dirty="0">
                <a:latin typeface="Microsoft JhengHei"/>
                <a:cs typeface="Microsoft JhengHei"/>
              </a:rPr>
              <a:t>美</a:t>
            </a:r>
            <a:r>
              <a:rPr sz="2400" b="1" spc="45" dirty="0">
                <a:latin typeface="Microsoft JhengHei"/>
                <a:cs typeface="Microsoft JhengHei"/>
              </a:rPr>
              <a:t>国智库</a:t>
            </a:r>
            <a:r>
              <a:rPr sz="2400" b="1" spc="30" dirty="0">
                <a:latin typeface="Microsoft JhengHei"/>
                <a:cs typeface="Microsoft JhengHei"/>
              </a:rPr>
              <a:t>形成</a:t>
            </a:r>
            <a:r>
              <a:rPr sz="2400" b="1" spc="45" dirty="0">
                <a:latin typeface="Microsoft JhengHei"/>
                <a:cs typeface="Microsoft JhengHei"/>
              </a:rPr>
              <a:t>了新的</a:t>
            </a:r>
            <a:r>
              <a:rPr sz="2400" b="1" spc="30" dirty="0">
                <a:latin typeface="Microsoft JhengHei"/>
                <a:cs typeface="Microsoft JhengHei"/>
              </a:rPr>
              <a:t>共</a:t>
            </a:r>
            <a:r>
              <a:rPr sz="2400" b="1" spc="65" dirty="0">
                <a:latin typeface="Microsoft JhengHei"/>
                <a:cs typeface="Microsoft JhengHei"/>
              </a:rPr>
              <a:t>识</a:t>
            </a:r>
            <a:r>
              <a:rPr sz="2400" b="1" spc="45" dirty="0">
                <a:latin typeface="Microsoft JhengHei"/>
                <a:cs typeface="Microsoft JhengHei"/>
              </a:rPr>
              <a:t>，认为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国没有转</a:t>
            </a:r>
            <a:r>
              <a:rPr sz="2400" b="1" spc="35" dirty="0">
                <a:latin typeface="Microsoft JhengHei"/>
                <a:cs typeface="Microsoft JhengHei"/>
              </a:rPr>
              <a:t>型</a:t>
            </a:r>
            <a:r>
              <a:rPr sz="2400" b="1" spc="30" dirty="0">
                <a:latin typeface="Microsoft JhengHei"/>
                <a:cs typeface="Microsoft JhengHei"/>
              </a:rPr>
              <a:t>成</a:t>
            </a:r>
            <a:r>
              <a:rPr sz="2400" b="1" spc="45" dirty="0">
                <a:latin typeface="Microsoft JhengHei"/>
                <a:cs typeface="Microsoft JhengHei"/>
              </a:rPr>
              <a:t>为</a:t>
            </a:r>
            <a:r>
              <a:rPr sz="2400" b="1" spc="-55" dirty="0">
                <a:latin typeface="Microsoft JhengHei"/>
                <a:cs typeface="Microsoft JhengHei"/>
              </a:rPr>
              <a:t>一 </a:t>
            </a:r>
            <a:r>
              <a:rPr sz="2400" b="1" spc="5" dirty="0">
                <a:latin typeface="Microsoft JhengHei"/>
                <a:cs typeface="Microsoft JhengHei"/>
              </a:rPr>
              <a:t>个市场经济的国</a:t>
            </a:r>
            <a:r>
              <a:rPr sz="2400" b="1" spc="10" dirty="0">
                <a:latin typeface="Microsoft JhengHei"/>
                <a:cs typeface="Microsoft JhengHei"/>
              </a:rPr>
              <a:t>家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300355" indent="-355600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-200" dirty="0">
                <a:latin typeface="Microsoft JhengHei"/>
                <a:cs typeface="Microsoft JhengHei"/>
              </a:rPr>
              <a:t>2018</a:t>
            </a:r>
            <a:r>
              <a:rPr sz="2400" b="1" spc="95" dirty="0">
                <a:latin typeface="Microsoft JhengHei"/>
                <a:cs typeface="Microsoft JhengHei"/>
              </a:rPr>
              <a:t>年</a:t>
            </a:r>
            <a:r>
              <a:rPr sz="2400" b="1" spc="-135" dirty="0">
                <a:latin typeface="Microsoft JhengHei"/>
                <a:cs typeface="Microsoft JhengHei"/>
              </a:rPr>
              <a:t>9</a:t>
            </a:r>
            <a:r>
              <a:rPr sz="2400" b="1" spc="80" dirty="0">
                <a:latin typeface="Microsoft JhengHei"/>
                <a:cs typeface="Microsoft JhengHei"/>
              </a:rPr>
              <a:t>月</a:t>
            </a:r>
            <a:r>
              <a:rPr sz="2400" b="1" spc="-180" dirty="0">
                <a:latin typeface="Microsoft JhengHei"/>
                <a:cs typeface="Microsoft JhengHei"/>
              </a:rPr>
              <a:t>16</a:t>
            </a:r>
            <a:r>
              <a:rPr sz="2400" b="1" spc="95" dirty="0">
                <a:latin typeface="Microsoft JhengHei"/>
                <a:cs typeface="Microsoft JhengHei"/>
              </a:rPr>
              <a:t>日，</a:t>
            </a:r>
            <a:r>
              <a:rPr sz="2400" b="1" spc="80" dirty="0">
                <a:latin typeface="Microsoft JhengHei"/>
                <a:cs typeface="Microsoft JhengHei"/>
              </a:rPr>
              <a:t>前</a:t>
            </a:r>
            <a:r>
              <a:rPr sz="2400" b="1" spc="90" dirty="0">
                <a:latin typeface="Microsoft JhengHei"/>
                <a:cs typeface="Microsoft JhengHei"/>
              </a:rPr>
              <a:t>美国</a:t>
            </a:r>
            <a:r>
              <a:rPr sz="2400" b="1" spc="80" dirty="0">
                <a:latin typeface="Microsoft JhengHei"/>
                <a:cs typeface="Microsoft JhengHei"/>
              </a:rPr>
              <a:t>副国</a:t>
            </a:r>
            <a:r>
              <a:rPr sz="2400" b="1" spc="90" dirty="0">
                <a:latin typeface="Microsoft JhengHei"/>
                <a:cs typeface="Microsoft JhengHei"/>
              </a:rPr>
              <a:t>务</a:t>
            </a:r>
            <a:r>
              <a:rPr sz="2400" b="1" spc="110" dirty="0">
                <a:latin typeface="Microsoft JhengHei"/>
                <a:cs typeface="Microsoft JhengHei"/>
              </a:rPr>
              <a:t>卿</a:t>
            </a:r>
            <a:r>
              <a:rPr sz="2400" b="1" spc="80" dirty="0">
                <a:latin typeface="Microsoft JhengHei"/>
                <a:cs typeface="Microsoft JhengHei"/>
              </a:rPr>
              <a:t>、世</a:t>
            </a:r>
            <a:r>
              <a:rPr sz="2400" b="1" spc="90" dirty="0">
                <a:latin typeface="Microsoft JhengHei"/>
                <a:cs typeface="Microsoft JhengHei"/>
              </a:rPr>
              <a:t>界银</a:t>
            </a:r>
            <a:r>
              <a:rPr sz="2400" b="1" spc="80" dirty="0">
                <a:latin typeface="Microsoft JhengHei"/>
                <a:cs typeface="Microsoft JhengHei"/>
              </a:rPr>
              <a:t>行行</a:t>
            </a:r>
            <a:r>
              <a:rPr sz="2400" b="1" spc="110" dirty="0">
                <a:latin typeface="Microsoft JhengHei"/>
                <a:cs typeface="Microsoft JhengHei"/>
              </a:rPr>
              <a:t>长</a:t>
            </a:r>
            <a:r>
              <a:rPr sz="2400" b="1" spc="90" dirty="0">
                <a:latin typeface="Microsoft JhengHei"/>
                <a:cs typeface="Microsoft JhengHei"/>
              </a:rPr>
              <a:t>佐</a:t>
            </a:r>
            <a:r>
              <a:rPr sz="2400" b="1" spc="80" dirty="0">
                <a:latin typeface="Microsoft JhengHei"/>
                <a:cs typeface="Microsoft JhengHei"/>
              </a:rPr>
              <a:t>利</a:t>
            </a:r>
            <a:r>
              <a:rPr sz="2400" b="1" spc="90" dirty="0">
                <a:latin typeface="Microsoft JhengHei"/>
                <a:cs typeface="Microsoft JhengHei"/>
              </a:rPr>
              <a:t>克</a:t>
            </a:r>
            <a:r>
              <a:rPr sz="2400" b="1" spc="95" dirty="0">
                <a:latin typeface="Microsoft JhengHei"/>
                <a:cs typeface="Microsoft JhengHei"/>
              </a:rPr>
              <a:t>在</a:t>
            </a:r>
            <a:r>
              <a:rPr sz="2400" b="1" spc="-1305" dirty="0">
                <a:latin typeface="Microsoft JhengHei"/>
                <a:cs typeface="Microsoft JhengHei"/>
              </a:rPr>
              <a:t>中 </a:t>
            </a:r>
            <a:r>
              <a:rPr sz="2400" b="1" spc="45" dirty="0">
                <a:latin typeface="Microsoft JhengHei"/>
                <a:cs typeface="Microsoft JhengHei"/>
              </a:rPr>
              <a:t>国发展</a:t>
            </a:r>
            <a:r>
              <a:rPr sz="2400" b="1" spc="30" dirty="0">
                <a:latin typeface="Microsoft JhengHei"/>
                <a:cs typeface="Microsoft JhengHei"/>
              </a:rPr>
              <a:t>高层</a:t>
            </a:r>
            <a:r>
              <a:rPr sz="2400" b="1" spc="45" dirty="0">
                <a:latin typeface="Microsoft JhengHei"/>
                <a:cs typeface="Microsoft JhengHei"/>
              </a:rPr>
              <a:t>论坛专</a:t>
            </a:r>
            <a:r>
              <a:rPr sz="2400" b="1" spc="30" dirty="0">
                <a:latin typeface="Microsoft JhengHei"/>
                <a:cs typeface="Microsoft JhengHei"/>
              </a:rPr>
              <a:t>题研</a:t>
            </a:r>
            <a:r>
              <a:rPr sz="2400" b="1" spc="45" dirty="0">
                <a:latin typeface="Microsoft JhengHei"/>
                <a:cs typeface="Microsoft JhengHei"/>
              </a:rPr>
              <a:t>讨会上</a:t>
            </a:r>
            <a:r>
              <a:rPr sz="2400" b="1" spc="30" dirty="0">
                <a:latin typeface="Microsoft JhengHei"/>
                <a:cs typeface="Microsoft JhengHei"/>
              </a:rPr>
              <a:t>的演</a:t>
            </a:r>
            <a:r>
              <a:rPr sz="2400" b="1" spc="45" dirty="0">
                <a:latin typeface="Microsoft JhengHei"/>
                <a:cs typeface="Microsoft JhengHei"/>
              </a:rPr>
              <a:t>讲涉</a:t>
            </a:r>
            <a:r>
              <a:rPr sz="2400" b="1" spc="80" dirty="0">
                <a:latin typeface="Microsoft JhengHei"/>
                <a:cs typeface="Microsoft JhengHei"/>
              </a:rPr>
              <a:t>及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55" dirty="0">
                <a:latin typeface="Microsoft JhengHei"/>
                <a:cs typeface="Microsoft JhengHei"/>
              </a:rPr>
              <a:t>企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技</a:t>
            </a:r>
            <a:r>
              <a:rPr sz="2400" b="1" spc="30" dirty="0">
                <a:latin typeface="Microsoft JhengHei"/>
                <a:cs typeface="Microsoft JhengHei"/>
              </a:rPr>
              <a:t>术</a:t>
            </a:r>
            <a:r>
              <a:rPr sz="2400" b="1" spc="45" dirty="0">
                <a:latin typeface="Microsoft JhengHei"/>
                <a:cs typeface="Microsoft JhengHei"/>
              </a:rPr>
              <a:t>转</a:t>
            </a:r>
            <a:r>
              <a:rPr sz="2400" b="1" dirty="0">
                <a:latin typeface="Microsoft JhengHei"/>
                <a:cs typeface="Microsoft JhengHei"/>
              </a:rPr>
              <a:t>让 </a:t>
            </a:r>
            <a:r>
              <a:rPr sz="2400" b="1" spc="95" dirty="0">
                <a:latin typeface="Microsoft JhengHei"/>
                <a:cs typeface="Microsoft JhengHei"/>
              </a:rPr>
              <a:t>与知识产权、中国制</a:t>
            </a:r>
            <a:r>
              <a:rPr sz="2400" b="1" spc="90" dirty="0">
                <a:latin typeface="Microsoft JhengHei"/>
                <a:cs typeface="Microsoft JhengHei"/>
              </a:rPr>
              <a:t>造</a:t>
            </a:r>
            <a:r>
              <a:rPr sz="2400" b="1" spc="-200" dirty="0">
                <a:latin typeface="Microsoft JhengHei"/>
                <a:cs typeface="Microsoft JhengHei"/>
              </a:rPr>
              <a:t>2025</a:t>
            </a:r>
            <a:r>
              <a:rPr sz="2400" b="1" spc="95" dirty="0">
                <a:latin typeface="Microsoft JhengHei"/>
                <a:cs typeface="Microsoft JhengHei"/>
              </a:rPr>
              <a:t>、</a:t>
            </a:r>
            <a:r>
              <a:rPr sz="2400" b="1" spc="90" dirty="0">
                <a:latin typeface="Microsoft JhengHei"/>
                <a:cs typeface="Microsoft JhengHei"/>
              </a:rPr>
              <a:t>中国外交和对</a:t>
            </a:r>
            <a:r>
              <a:rPr sz="2400" b="1" spc="80" dirty="0">
                <a:latin typeface="Microsoft JhengHei"/>
                <a:cs typeface="Microsoft JhengHei"/>
              </a:rPr>
              <a:t>外</a:t>
            </a:r>
            <a:r>
              <a:rPr sz="2400" b="1" spc="90" dirty="0">
                <a:latin typeface="Microsoft JhengHei"/>
                <a:cs typeface="Microsoft JhengHei"/>
              </a:rPr>
              <a:t>贸易政</a:t>
            </a:r>
            <a:r>
              <a:rPr sz="2400" b="1" spc="110" dirty="0">
                <a:latin typeface="Microsoft JhengHei"/>
                <a:cs typeface="Microsoft JhengHei"/>
              </a:rPr>
              <a:t>策</a:t>
            </a:r>
            <a:r>
              <a:rPr sz="2400" b="1" spc="95" dirty="0">
                <a:latin typeface="Microsoft JhengHei"/>
                <a:cs typeface="Microsoft JhengHei"/>
              </a:rPr>
              <a:t>、</a:t>
            </a:r>
            <a:r>
              <a:rPr sz="2400" b="1" spc="-745" dirty="0">
                <a:latin typeface="Microsoft JhengHei"/>
                <a:cs typeface="Microsoft JhengHei"/>
              </a:rPr>
              <a:t>WTO </a:t>
            </a:r>
            <a:r>
              <a:rPr sz="2400" b="1" spc="-590" dirty="0">
                <a:latin typeface="Microsoft JhengHei"/>
                <a:cs typeface="Microsoft JhengHei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本</a:t>
            </a:r>
            <a:r>
              <a:rPr sz="2400" b="1" spc="10" dirty="0">
                <a:latin typeface="Microsoft JhengHei"/>
                <a:cs typeface="Microsoft JhengHei"/>
              </a:rPr>
              <a:t>身</a:t>
            </a:r>
            <a:r>
              <a:rPr sz="2400" b="1" spc="5" dirty="0">
                <a:latin typeface="Microsoft JhengHei"/>
                <a:cs typeface="Microsoft JhengHei"/>
              </a:rPr>
              <a:t>也没有适应时代的变</a:t>
            </a:r>
            <a:r>
              <a:rPr sz="2400" b="1" spc="10" dirty="0">
                <a:latin typeface="Microsoft JhengHei"/>
                <a:cs typeface="Microsoft JhengHei"/>
              </a:rPr>
              <a:t>化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10" y="1203961"/>
            <a:ext cx="8755380" cy="4595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>
                <a:latin typeface="SimSun"/>
                <a:cs typeface="SimSun"/>
              </a:rPr>
              <a:t>、</a:t>
            </a:r>
            <a:r>
              <a:rPr sz="2800" b="1" i="1" spc="-10">
                <a:latin typeface="SimSun"/>
                <a:cs typeface="SimSun"/>
              </a:rPr>
              <a:t>直接原因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549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40" dirty="0">
                <a:latin typeface="Microsoft JhengHei"/>
                <a:cs typeface="Microsoft JhengHei"/>
              </a:rPr>
              <a:t>中国是</a:t>
            </a:r>
            <a:r>
              <a:rPr sz="2400" b="1" spc="30" dirty="0">
                <a:latin typeface="Microsoft JhengHei"/>
                <a:cs typeface="Microsoft JhengHei"/>
              </a:rPr>
              <a:t>发展</a:t>
            </a:r>
            <a:r>
              <a:rPr sz="2400" b="1" spc="40" dirty="0">
                <a:latin typeface="Microsoft JhengHei"/>
                <a:cs typeface="Microsoft JhengHei"/>
              </a:rPr>
              <a:t>中国</a:t>
            </a:r>
            <a:r>
              <a:rPr sz="2400" b="1" spc="65" dirty="0">
                <a:latin typeface="Microsoft JhengHei"/>
                <a:cs typeface="Microsoft JhengHei"/>
              </a:rPr>
              <a:t>家</a:t>
            </a:r>
            <a:r>
              <a:rPr sz="2400" b="1" spc="30" dirty="0">
                <a:latin typeface="Microsoft JhengHei"/>
                <a:cs typeface="Microsoft JhengHei"/>
              </a:rPr>
              <a:t>，如</a:t>
            </a:r>
            <a:r>
              <a:rPr sz="2400" b="1" spc="40" dirty="0">
                <a:latin typeface="Microsoft JhengHei"/>
                <a:cs typeface="Microsoft JhengHei"/>
              </a:rPr>
              <a:t>果套用</a:t>
            </a:r>
            <a:r>
              <a:rPr sz="2400" b="1" spc="30" dirty="0">
                <a:latin typeface="Microsoft JhengHei"/>
                <a:cs typeface="Microsoft JhengHei"/>
              </a:rPr>
              <a:t>美国</a:t>
            </a:r>
            <a:r>
              <a:rPr sz="2400" b="1" spc="40" dirty="0">
                <a:latin typeface="Microsoft JhengHei"/>
                <a:cs typeface="Microsoft JhengHei"/>
              </a:rPr>
              <a:t>的市</a:t>
            </a:r>
            <a:r>
              <a:rPr sz="2400" b="1" spc="30" dirty="0">
                <a:latin typeface="Microsoft JhengHei"/>
                <a:cs typeface="Microsoft JhengHei"/>
              </a:rPr>
              <a:t>场</a:t>
            </a:r>
            <a:r>
              <a:rPr sz="2400" b="1" spc="40" dirty="0">
                <a:latin typeface="Microsoft JhengHei"/>
                <a:cs typeface="Microsoft JhengHei"/>
              </a:rPr>
              <a:t>经</a:t>
            </a:r>
            <a:r>
              <a:rPr sz="2400" b="1" spc="30" dirty="0">
                <a:latin typeface="Microsoft JhengHei"/>
                <a:cs typeface="Microsoft JhengHei"/>
              </a:rPr>
              <a:t>济</a:t>
            </a:r>
            <a:r>
              <a:rPr sz="2400" b="1" spc="40" dirty="0">
                <a:latin typeface="Microsoft JhengHei"/>
                <a:cs typeface="Microsoft JhengHei"/>
              </a:rPr>
              <a:t>的模</a:t>
            </a:r>
            <a:r>
              <a:rPr sz="2400" b="1" spc="65" dirty="0">
                <a:latin typeface="Microsoft JhengHei"/>
                <a:cs typeface="Microsoft JhengHei"/>
              </a:rPr>
              <a:t>式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按</a:t>
            </a:r>
            <a:r>
              <a:rPr sz="2400" b="1" spc="40" dirty="0">
                <a:latin typeface="Microsoft JhengHei"/>
                <a:cs typeface="Microsoft JhengHei"/>
              </a:rPr>
              <a:t>美</a:t>
            </a:r>
            <a:r>
              <a:rPr sz="2400" b="1" dirty="0">
                <a:latin typeface="Microsoft JhengHei"/>
                <a:cs typeface="Microsoft JhengHei"/>
              </a:rPr>
              <a:t>国</a:t>
            </a:r>
            <a:endParaRPr sz="2400">
              <a:latin typeface="Microsoft JhengHei"/>
              <a:cs typeface="Microsoft JhengHei"/>
            </a:endParaRPr>
          </a:p>
          <a:p>
            <a:pPr marR="47625" algn="ctr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所谓公平竞争的模式去竞</a:t>
            </a:r>
            <a:r>
              <a:rPr sz="2400" b="1" spc="15" dirty="0">
                <a:latin typeface="Microsoft JhengHei"/>
                <a:cs typeface="Microsoft JhengHei"/>
              </a:rPr>
              <a:t>争</a:t>
            </a:r>
            <a:r>
              <a:rPr sz="2400" b="1" spc="10" dirty="0">
                <a:latin typeface="Microsoft JhengHei"/>
                <a:cs typeface="Microsoft JhengHei"/>
              </a:rPr>
              <a:t>，其实对中国恰恰是不公平的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如果全面放开金融、农业等各个领域会带来什么问</a:t>
            </a:r>
            <a:r>
              <a:rPr sz="2400" b="1" spc="15" dirty="0">
                <a:latin typeface="Microsoft JhengHei"/>
                <a:cs typeface="Microsoft JhengHei"/>
              </a:rPr>
              <a:t>题</a:t>
            </a:r>
            <a:r>
              <a:rPr sz="2400" b="1" dirty="0">
                <a:latin typeface="Microsoft JhengHei"/>
                <a:cs typeface="Microsoft JhengHei"/>
              </a:rPr>
              <a:t>？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我们可以搞像美国一样的私有经济</a:t>
            </a:r>
            <a:r>
              <a:rPr sz="2400" b="1" spc="15" dirty="0">
                <a:latin typeface="Microsoft JhengHei"/>
                <a:cs typeface="Microsoft JhengHei"/>
              </a:rPr>
              <a:t>吗</a:t>
            </a:r>
            <a:r>
              <a:rPr sz="2400" b="1" dirty="0">
                <a:latin typeface="Microsoft JhengHei"/>
                <a:cs typeface="Microsoft JhengHei"/>
              </a:rPr>
              <a:t>？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微观经济完全不需要政府的引导</a:t>
            </a:r>
            <a:r>
              <a:rPr sz="2400" b="1" spc="15" dirty="0">
                <a:latin typeface="Microsoft JhengHei"/>
                <a:cs typeface="Microsoft JhengHei"/>
              </a:rPr>
              <a:t>吗</a:t>
            </a:r>
            <a:r>
              <a:rPr sz="2400" b="1" dirty="0">
                <a:latin typeface="Microsoft JhengHei"/>
                <a:cs typeface="Microsoft JhengHei"/>
              </a:rPr>
              <a:t>？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中国是社会主义国</a:t>
            </a:r>
            <a:r>
              <a:rPr sz="2400" b="1" spc="15" dirty="0">
                <a:latin typeface="Microsoft JhengHei"/>
                <a:cs typeface="Microsoft JhengHei"/>
              </a:rPr>
              <a:t>家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45" dirty="0">
                <a:latin typeface="Microsoft JhengHei"/>
                <a:cs typeface="Microsoft JhengHei"/>
              </a:rPr>
              <a:t>总之，</a:t>
            </a:r>
            <a:r>
              <a:rPr sz="2400" b="1" spc="30" dirty="0">
                <a:latin typeface="Microsoft JhengHei"/>
                <a:cs typeface="Microsoft JhengHei"/>
              </a:rPr>
              <a:t>中国</a:t>
            </a:r>
            <a:r>
              <a:rPr sz="2400" b="1" spc="40" dirty="0">
                <a:latin typeface="Microsoft JhengHei"/>
                <a:cs typeface="Microsoft JhengHei"/>
              </a:rPr>
              <a:t>认为国</a:t>
            </a:r>
            <a:r>
              <a:rPr sz="2400" b="1" spc="30" dirty="0">
                <a:latin typeface="Microsoft JhengHei"/>
                <a:cs typeface="Microsoft JhengHei"/>
              </a:rPr>
              <a:t>情特</a:t>
            </a:r>
            <a:r>
              <a:rPr sz="2400" b="1" spc="65" dirty="0">
                <a:latin typeface="Microsoft JhengHei"/>
                <a:cs typeface="Microsoft JhengHei"/>
              </a:rPr>
              <a:t>殊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40" dirty="0">
                <a:latin typeface="Microsoft JhengHei"/>
                <a:cs typeface="Microsoft JhengHei"/>
              </a:rPr>
              <a:t>但</a:t>
            </a:r>
            <a:r>
              <a:rPr sz="2400" b="1" spc="30" dirty="0">
                <a:latin typeface="Microsoft JhengHei"/>
                <a:cs typeface="Microsoft JhengHei"/>
              </a:rPr>
              <a:t>在美</a:t>
            </a:r>
            <a:r>
              <a:rPr sz="2400" b="1" spc="40" dirty="0">
                <a:latin typeface="Microsoft JhengHei"/>
                <a:cs typeface="Microsoft JhengHei"/>
              </a:rPr>
              <a:t>国认</a:t>
            </a:r>
            <a:r>
              <a:rPr sz="2400" b="1" spc="30" dirty="0">
                <a:latin typeface="Microsoft JhengHei"/>
                <a:cs typeface="Microsoft JhengHei"/>
              </a:rPr>
              <a:t>为</a:t>
            </a:r>
            <a:r>
              <a:rPr sz="2400" b="1" spc="40" dirty="0">
                <a:latin typeface="Microsoft JhengHei"/>
                <a:cs typeface="Microsoft JhengHei"/>
              </a:rPr>
              <a:t>游</a:t>
            </a:r>
            <a:r>
              <a:rPr sz="2400" b="1" spc="30" dirty="0">
                <a:latin typeface="Microsoft JhengHei"/>
                <a:cs typeface="Microsoft JhengHei"/>
              </a:rPr>
              <a:t>戏</a:t>
            </a:r>
            <a:r>
              <a:rPr sz="2400" b="1" spc="40" dirty="0">
                <a:latin typeface="Microsoft JhengHei"/>
                <a:cs typeface="Microsoft JhengHei"/>
              </a:rPr>
              <a:t>必须</a:t>
            </a:r>
            <a:r>
              <a:rPr sz="2400" b="1" spc="30" dirty="0">
                <a:latin typeface="Microsoft JhengHei"/>
                <a:cs typeface="Microsoft JhengHei"/>
              </a:rPr>
              <a:t>讲</a:t>
            </a:r>
            <a:r>
              <a:rPr sz="2400" b="1" spc="40" dirty="0">
                <a:latin typeface="Microsoft JhengHei"/>
                <a:cs typeface="Microsoft JhengHei"/>
              </a:rPr>
              <a:t>规</a:t>
            </a:r>
            <a:r>
              <a:rPr sz="2400" b="1" spc="65" dirty="0">
                <a:latin typeface="Microsoft JhengHei"/>
                <a:cs typeface="Microsoft JhengHei"/>
              </a:rPr>
              <a:t>则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中</a:t>
            </a:r>
            <a:endParaRPr sz="2400">
              <a:latin typeface="Microsoft JhengHei"/>
              <a:cs typeface="Microsoft JhengHei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国在挑战美国地</a:t>
            </a:r>
            <a:r>
              <a:rPr sz="2400" b="1" spc="15" dirty="0">
                <a:latin typeface="Microsoft JhengHei"/>
                <a:cs typeface="Microsoft JhengHei"/>
              </a:rPr>
              <a:t>位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1191260"/>
            <a:ext cx="484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90" dirty="0">
                <a:latin typeface="SimSun"/>
                <a:cs typeface="SimSun"/>
              </a:rPr>
              <a:t> </a:t>
            </a:r>
            <a:r>
              <a:rPr sz="3600" spc="-5" dirty="0"/>
              <a:t>为什么要改革开放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2032635"/>
            <a:ext cx="8476615" cy="33470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250"/>
              </a:spcBef>
            </a:pPr>
            <a:r>
              <a:rPr sz="3200" b="1" i="1" spc="-5" dirty="0">
                <a:latin typeface="SimSun"/>
                <a:cs typeface="SimSun"/>
              </a:rPr>
              <a:t>改革开放的历史依据</a:t>
            </a:r>
            <a:endParaRPr sz="3200">
              <a:latin typeface="SimSun"/>
              <a:cs typeface="SimSun"/>
            </a:endParaRPr>
          </a:p>
          <a:p>
            <a:pPr marL="12700" marR="5080" indent="714375" algn="just">
              <a:lnSpc>
                <a:spcPct val="120000"/>
              </a:lnSpc>
              <a:spcBef>
                <a:spcPts val="325"/>
              </a:spcBef>
            </a:pPr>
            <a:r>
              <a:rPr sz="2800" b="1" i="1" spc="75" dirty="0">
                <a:latin typeface="SimSun"/>
                <a:cs typeface="SimSun"/>
              </a:rPr>
              <a:t>邓小平说</a:t>
            </a:r>
            <a:r>
              <a:rPr sz="2800" b="1" i="1" spc="80" dirty="0">
                <a:latin typeface="SimSun"/>
                <a:cs typeface="SimSun"/>
              </a:rPr>
              <a:t>：“</a:t>
            </a:r>
            <a:r>
              <a:rPr sz="2800" b="1" i="1" spc="75" dirty="0">
                <a:latin typeface="SimSun"/>
                <a:cs typeface="SimSun"/>
              </a:rPr>
              <a:t>我们实行改革开放政</a:t>
            </a:r>
            <a:r>
              <a:rPr sz="2800" b="1" i="1" spc="80" dirty="0">
                <a:latin typeface="SimSun"/>
                <a:cs typeface="SimSun"/>
              </a:rPr>
              <a:t>策</a:t>
            </a:r>
            <a:r>
              <a:rPr sz="2800" b="1" i="1" spc="75" dirty="0">
                <a:latin typeface="SimSun"/>
                <a:cs typeface="SimSun"/>
              </a:rPr>
              <a:t>，大家</a:t>
            </a:r>
            <a:r>
              <a:rPr sz="2800" b="1" i="1" spc="90" dirty="0">
                <a:latin typeface="SimSun"/>
                <a:cs typeface="SimSun"/>
              </a:rPr>
              <a:t>意</a:t>
            </a:r>
            <a:r>
              <a:rPr sz="2800" b="1" i="1" spc="-15" dirty="0">
                <a:latin typeface="SimSun"/>
                <a:cs typeface="SimSun"/>
              </a:rPr>
              <a:t>见 </a:t>
            </a:r>
            <a:r>
              <a:rPr sz="2800" b="1" i="1" spc="210" dirty="0">
                <a:latin typeface="SimSun"/>
                <a:cs typeface="SimSun"/>
              </a:rPr>
              <a:t>都很一致</a:t>
            </a:r>
            <a:r>
              <a:rPr sz="2800" b="1" i="1" spc="215" dirty="0">
                <a:latin typeface="SimSun"/>
                <a:cs typeface="SimSun"/>
              </a:rPr>
              <a:t>的</a:t>
            </a:r>
            <a:r>
              <a:rPr sz="2800" b="1" i="1" spc="210" dirty="0">
                <a:latin typeface="SimSun"/>
                <a:cs typeface="SimSun"/>
              </a:rPr>
              <a:t>，这一点要</a:t>
            </a:r>
            <a:r>
              <a:rPr sz="2800" b="1" i="1" spc="215" dirty="0">
                <a:latin typeface="SimSun"/>
                <a:cs typeface="SimSun"/>
              </a:rPr>
              <a:t>归</a:t>
            </a:r>
            <a:r>
              <a:rPr sz="2800" b="1" i="1" spc="210" dirty="0">
                <a:latin typeface="SimSun"/>
                <a:cs typeface="SimSun"/>
              </a:rPr>
              <a:t>‘功</a:t>
            </a:r>
            <a:r>
              <a:rPr sz="2800" b="1" i="1" spc="215" dirty="0">
                <a:latin typeface="SimSun"/>
                <a:cs typeface="SimSun"/>
              </a:rPr>
              <a:t>’</a:t>
            </a:r>
            <a:r>
              <a:rPr sz="2800" b="1" i="1" spc="210" dirty="0">
                <a:latin typeface="SimSun"/>
                <a:cs typeface="SimSun"/>
              </a:rPr>
              <a:t>于十年‘</a:t>
            </a:r>
            <a:r>
              <a:rPr sz="2800" b="1" i="1" spc="215" dirty="0">
                <a:latin typeface="SimSun"/>
                <a:cs typeface="SimSun"/>
              </a:rPr>
              <a:t>文化大革 </a:t>
            </a:r>
            <a:r>
              <a:rPr sz="2800" b="1" i="1" spc="-5" dirty="0">
                <a:latin typeface="SimSun"/>
                <a:cs typeface="SimSun"/>
              </a:rPr>
              <a:t>命’，这个灾难的教训太深刻</a:t>
            </a:r>
            <a:r>
              <a:rPr sz="2800" b="1" i="1" spc="10" dirty="0">
                <a:latin typeface="SimSun"/>
                <a:cs typeface="SimSun"/>
              </a:rPr>
              <a:t>了</a:t>
            </a:r>
            <a:r>
              <a:rPr sz="2800" b="1" i="1" dirty="0">
                <a:latin typeface="SimSun"/>
                <a:cs typeface="SimSun"/>
              </a:rPr>
              <a:t>。</a:t>
            </a:r>
            <a:r>
              <a:rPr sz="2800" b="1" i="1" spc="-15" dirty="0">
                <a:latin typeface="SimSun"/>
                <a:cs typeface="SimSun"/>
              </a:rPr>
              <a:t>”</a:t>
            </a:r>
            <a:endParaRPr sz="2800">
              <a:latin typeface="SimSun"/>
              <a:cs typeface="SimSun"/>
            </a:endParaRPr>
          </a:p>
          <a:p>
            <a:pPr marL="12700" marR="34925" indent="714375">
              <a:lnSpc>
                <a:spcPct val="120100"/>
              </a:lnSpc>
              <a:spcBef>
                <a:spcPts val="670"/>
              </a:spcBef>
            </a:pPr>
            <a:r>
              <a:rPr sz="2800" b="1" i="1" spc="75" dirty="0">
                <a:latin typeface="SimSun"/>
                <a:cs typeface="SimSun"/>
              </a:rPr>
              <a:t>为什</a:t>
            </a:r>
            <a:r>
              <a:rPr sz="2800" b="1" i="1" spc="80" dirty="0">
                <a:latin typeface="SimSun"/>
                <a:cs typeface="SimSun"/>
              </a:rPr>
              <a:t>么</a:t>
            </a:r>
            <a:r>
              <a:rPr sz="2800" b="1" i="1" spc="75" dirty="0">
                <a:latin typeface="SimSun"/>
                <a:cs typeface="SimSun"/>
              </a:rPr>
              <a:t>“文革”</a:t>
            </a:r>
            <a:r>
              <a:rPr sz="2800" b="1" i="1" spc="80" dirty="0">
                <a:latin typeface="SimSun"/>
                <a:cs typeface="SimSun"/>
              </a:rPr>
              <a:t>后只能改革开放而不能继续</a:t>
            </a:r>
            <a:r>
              <a:rPr sz="2800" b="1" i="1" spc="85" dirty="0">
                <a:latin typeface="SimSun"/>
                <a:cs typeface="SimSun"/>
              </a:rPr>
              <a:t>走</a:t>
            </a:r>
            <a:r>
              <a:rPr sz="2800" b="1" i="1" spc="-10" dirty="0">
                <a:latin typeface="SimSun"/>
                <a:cs typeface="SimSun"/>
              </a:rPr>
              <a:t>集 </a:t>
            </a:r>
            <a:r>
              <a:rPr sz="2800" b="1" i="1" spc="-5" dirty="0">
                <a:latin typeface="SimSun"/>
                <a:cs typeface="SimSun"/>
              </a:rPr>
              <a:t>体、计划的道路</a:t>
            </a:r>
            <a:r>
              <a:rPr sz="2800" b="1" i="1" spc="-15" dirty="0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9063355" cy="490537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直接原因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Microsoft JhengHei"/>
                <a:cs typeface="Microsoft JhengHei"/>
              </a:rPr>
              <a:t>自由贸易与公平贸易</a:t>
            </a:r>
            <a:endParaRPr sz="2400">
              <a:latin typeface="Microsoft JhengHei"/>
              <a:cs typeface="Microsoft JhengHei"/>
            </a:endParaRPr>
          </a:p>
          <a:p>
            <a:pPr marL="547370" marR="300990" indent="629285">
              <a:lnSpc>
                <a:spcPct val="100000"/>
              </a:lnSpc>
              <a:spcBef>
                <a:spcPts val="1200"/>
              </a:spcBef>
            </a:pPr>
            <a:r>
              <a:rPr sz="2400" b="1" spc="80" dirty="0">
                <a:latin typeface="Microsoft JhengHei"/>
                <a:cs typeface="Microsoft JhengHei"/>
              </a:rPr>
              <a:t>自由贸</a:t>
            </a:r>
            <a:r>
              <a:rPr sz="2400" b="1" spc="90" dirty="0">
                <a:latin typeface="Microsoft JhengHei"/>
                <a:cs typeface="Microsoft JhengHei"/>
              </a:rPr>
              <a:t>易</a:t>
            </a:r>
            <a:r>
              <a:rPr sz="2400" b="1" spc="80" dirty="0">
                <a:latin typeface="Microsoft JhengHei"/>
                <a:cs typeface="Microsoft JhengHei"/>
              </a:rPr>
              <a:t>：国家</a:t>
            </a:r>
            <a:r>
              <a:rPr sz="2400" b="1" spc="90" dirty="0">
                <a:latin typeface="Microsoft JhengHei"/>
                <a:cs typeface="Microsoft JhengHei"/>
              </a:rPr>
              <a:t>取</a:t>
            </a:r>
            <a:r>
              <a:rPr sz="2400" b="1" spc="80" dirty="0">
                <a:latin typeface="Microsoft JhengHei"/>
                <a:cs typeface="Microsoft JhengHei"/>
              </a:rPr>
              <a:t>消对进</a:t>
            </a:r>
            <a:r>
              <a:rPr sz="2400" b="1" spc="90" dirty="0">
                <a:latin typeface="Microsoft JhengHei"/>
                <a:cs typeface="Microsoft JhengHei"/>
              </a:rPr>
              <a:t>出</a:t>
            </a:r>
            <a:r>
              <a:rPr sz="2400" b="1" spc="80" dirty="0">
                <a:latin typeface="Microsoft JhengHei"/>
                <a:cs typeface="Microsoft JhengHei"/>
              </a:rPr>
              <a:t>口贸易的限制和障</a:t>
            </a:r>
            <a:r>
              <a:rPr sz="2400" b="1" spc="130" dirty="0">
                <a:latin typeface="Microsoft JhengHei"/>
                <a:cs typeface="Microsoft JhengHei"/>
              </a:rPr>
              <a:t>碍</a:t>
            </a:r>
            <a:r>
              <a:rPr sz="2400" b="1" spc="8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取消 </a:t>
            </a:r>
            <a:r>
              <a:rPr sz="2400" b="1" spc="10" dirty="0">
                <a:latin typeface="Microsoft JhengHei"/>
                <a:cs typeface="Microsoft JhengHei"/>
              </a:rPr>
              <a:t>本国进出口商品各种优待和特权的自由竞争的贸</a:t>
            </a:r>
            <a:r>
              <a:rPr sz="2400" b="1" spc="-30" dirty="0">
                <a:latin typeface="Microsoft JhengHei"/>
                <a:cs typeface="Microsoft JhengHei"/>
              </a:rPr>
              <a:t>易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547370" marR="305435" indent="629285" algn="just">
              <a:lnSpc>
                <a:spcPct val="100000"/>
              </a:lnSpc>
              <a:spcBef>
                <a:spcPts val="1205"/>
              </a:spcBef>
            </a:pPr>
            <a:r>
              <a:rPr sz="2400" b="1" spc="35" dirty="0">
                <a:latin typeface="Microsoft JhengHei"/>
                <a:cs typeface="Microsoft JhengHei"/>
              </a:rPr>
              <a:t>公平贸易</a:t>
            </a:r>
            <a:r>
              <a:rPr sz="2400" b="1" spc="25" dirty="0">
                <a:latin typeface="Microsoft JhengHei"/>
                <a:cs typeface="Microsoft JhengHei"/>
              </a:rPr>
              <a:t>：</a:t>
            </a:r>
            <a:r>
              <a:rPr sz="2400" b="1" spc="35" dirty="0">
                <a:latin typeface="Microsoft JhengHei"/>
                <a:cs typeface="Microsoft JhengHei"/>
              </a:rPr>
              <a:t>（</a:t>
            </a:r>
            <a:r>
              <a:rPr sz="2400" b="1" spc="-114" dirty="0">
                <a:latin typeface="Microsoft JhengHei"/>
                <a:cs typeface="Microsoft JhengHei"/>
              </a:rPr>
              <a:t>a</a:t>
            </a:r>
            <a:r>
              <a:rPr sz="2400" b="1" spc="35" dirty="0">
                <a:latin typeface="Microsoft JhengHei"/>
                <a:cs typeface="Microsoft JhengHei"/>
              </a:rPr>
              <a:t>）</a:t>
            </a:r>
            <a:r>
              <a:rPr sz="2400" b="1" spc="20" dirty="0">
                <a:latin typeface="Microsoft JhengHei"/>
                <a:cs typeface="Microsoft JhengHei"/>
              </a:rPr>
              <a:t>全球</a:t>
            </a:r>
            <a:r>
              <a:rPr sz="2400" b="1" spc="30" dirty="0">
                <a:latin typeface="Microsoft JhengHei"/>
                <a:cs typeface="Microsoft JhengHei"/>
              </a:rPr>
              <a:t>一种有</a:t>
            </a:r>
            <a:r>
              <a:rPr sz="2400" b="1" spc="20" dirty="0">
                <a:latin typeface="Microsoft JhengHei"/>
                <a:cs typeface="Microsoft JhengHei"/>
              </a:rPr>
              <a:t>组织</a:t>
            </a:r>
            <a:r>
              <a:rPr sz="2400" b="1" spc="50" dirty="0">
                <a:latin typeface="Microsoft JhengHei"/>
                <a:cs typeface="Microsoft JhengHei"/>
              </a:rPr>
              <a:t>的</a:t>
            </a:r>
            <a:r>
              <a:rPr sz="2400" b="1" spc="35" dirty="0">
                <a:latin typeface="Microsoft JhengHei"/>
                <a:cs typeface="Microsoft JhengHei"/>
              </a:rPr>
              <a:t>社会</a:t>
            </a:r>
            <a:r>
              <a:rPr sz="2400" b="1" spc="20" dirty="0">
                <a:latin typeface="Microsoft JhengHei"/>
                <a:cs typeface="Microsoft JhengHei"/>
              </a:rPr>
              <a:t>运</a:t>
            </a:r>
            <a:r>
              <a:rPr sz="2400" b="1" spc="25" dirty="0">
                <a:latin typeface="Microsoft JhengHei"/>
                <a:cs typeface="Microsoft JhengHei"/>
              </a:rPr>
              <a:t>动</a:t>
            </a:r>
            <a:r>
              <a:rPr sz="2400" b="1" spc="35" dirty="0">
                <a:latin typeface="Microsoft JhengHei"/>
                <a:cs typeface="Microsoft JhengHei"/>
              </a:rPr>
              <a:t>，通过公平 </a:t>
            </a:r>
            <a:r>
              <a:rPr sz="2400" b="1" spc="85" dirty="0">
                <a:latin typeface="Microsoft JhengHei"/>
                <a:cs typeface="Microsoft JhengHei"/>
              </a:rPr>
              <a:t>贸易标</a:t>
            </a:r>
            <a:r>
              <a:rPr sz="2400" b="1" spc="75" dirty="0">
                <a:latin typeface="Microsoft JhengHei"/>
                <a:cs typeface="Microsoft JhengHei"/>
              </a:rPr>
              <a:t>签</a:t>
            </a:r>
            <a:r>
              <a:rPr sz="2400" b="1" spc="80" dirty="0">
                <a:latin typeface="Microsoft JhengHei"/>
                <a:cs typeface="Microsoft JhengHei"/>
              </a:rPr>
              <a:t>，在贸易产品中贯彻关于全球劳</a:t>
            </a:r>
            <a:r>
              <a:rPr sz="2400" b="1" spc="90" dirty="0">
                <a:latin typeface="Microsoft JhengHei"/>
                <a:cs typeface="Microsoft JhengHei"/>
              </a:rPr>
              <a:t>工</a:t>
            </a:r>
            <a:r>
              <a:rPr sz="2400" b="1" spc="80" dirty="0">
                <a:latin typeface="Microsoft JhengHei"/>
                <a:cs typeface="Microsoft JhengHei"/>
              </a:rPr>
              <a:t>、环保及社</a:t>
            </a:r>
            <a:r>
              <a:rPr sz="2400" b="1" spc="90" dirty="0">
                <a:latin typeface="Microsoft JhengHei"/>
                <a:cs typeface="Microsoft JhengHei"/>
              </a:rPr>
              <a:t>会</a:t>
            </a:r>
            <a:r>
              <a:rPr sz="2400" b="1" dirty="0">
                <a:latin typeface="Microsoft JhengHei"/>
                <a:cs typeface="Microsoft JhengHei"/>
              </a:rPr>
              <a:t>政 </a:t>
            </a:r>
            <a:r>
              <a:rPr sz="2400" b="1" spc="10" dirty="0">
                <a:latin typeface="Microsoft JhengHei"/>
                <a:cs typeface="Microsoft JhengHei"/>
              </a:rPr>
              <a:t>策的公平性标</a:t>
            </a:r>
            <a:r>
              <a:rPr sz="2400" b="1" dirty="0">
                <a:latin typeface="Microsoft JhengHei"/>
                <a:cs typeface="Microsoft JhengHei"/>
              </a:rPr>
              <a:t>准</a:t>
            </a:r>
            <a:r>
              <a:rPr sz="2400" b="1" spc="10" dirty="0">
                <a:latin typeface="Microsoft JhengHei"/>
                <a:cs typeface="Microsoft JhengHei"/>
              </a:rPr>
              <a:t>。</a:t>
            </a:r>
            <a:r>
              <a:rPr sz="2400" b="1" spc="-110" dirty="0">
                <a:latin typeface="Microsoft JhengHei"/>
                <a:cs typeface="Microsoft JhengHei"/>
              </a:rPr>
              <a:t>（b）</a:t>
            </a:r>
            <a:r>
              <a:rPr sz="2400" b="1" spc="10" dirty="0">
                <a:latin typeface="Microsoft JhengHei"/>
                <a:cs typeface="Microsoft JhengHei"/>
              </a:rPr>
              <a:t>国与国层面的公平贸易，互惠互</a:t>
            </a:r>
            <a:r>
              <a:rPr sz="2400" b="1" spc="15" dirty="0">
                <a:latin typeface="Microsoft JhengHei"/>
                <a:cs typeface="Microsoft JhengHei"/>
              </a:rPr>
              <a:t>利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547370" marR="5080" indent="629285">
              <a:lnSpc>
                <a:spcPct val="100000"/>
              </a:lnSpc>
              <a:spcBef>
                <a:spcPts val="1200"/>
              </a:spcBef>
            </a:pPr>
            <a:r>
              <a:rPr sz="2400" b="1" spc="-50" dirty="0">
                <a:latin typeface="Microsoft JhengHei"/>
                <a:cs typeface="Microsoft JhengHei"/>
              </a:rPr>
              <a:t>2017.3，</a:t>
            </a:r>
            <a:r>
              <a:rPr sz="2400" b="1" spc="80" dirty="0">
                <a:latin typeface="Microsoft JhengHei"/>
                <a:cs typeface="Microsoft JhengHei"/>
              </a:rPr>
              <a:t>特朗普</a:t>
            </a:r>
            <a:r>
              <a:rPr sz="2400" b="1" spc="90" dirty="0">
                <a:latin typeface="Microsoft JhengHei"/>
                <a:cs typeface="Microsoft JhengHei"/>
              </a:rPr>
              <a:t>在</a:t>
            </a:r>
            <a:r>
              <a:rPr sz="2400" b="1" spc="80" dirty="0">
                <a:latin typeface="Microsoft JhengHei"/>
                <a:cs typeface="Microsoft JhengHei"/>
              </a:rPr>
              <a:t>发表国</a:t>
            </a:r>
            <a:r>
              <a:rPr sz="2400" b="1" spc="90" dirty="0">
                <a:latin typeface="Microsoft JhengHei"/>
                <a:cs typeface="Microsoft JhengHei"/>
              </a:rPr>
              <a:t>会</a:t>
            </a:r>
            <a:r>
              <a:rPr sz="2400" b="1" spc="80" dirty="0">
                <a:latin typeface="Microsoft JhengHei"/>
                <a:cs typeface="Microsoft JhengHei"/>
              </a:rPr>
              <a:t>演讲时</a:t>
            </a:r>
            <a:r>
              <a:rPr sz="2400" b="1" spc="90" dirty="0">
                <a:latin typeface="Microsoft JhengHei"/>
                <a:cs typeface="Microsoft JhengHei"/>
              </a:rPr>
              <a:t>表</a:t>
            </a:r>
            <a:r>
              <a:rPr sz="2400" b="1" spc="80" dirty="0">
                <a:latin typeface="Microsoft JhengHei"/>
                <a:cs typeface="Microsoft JhengHei"/>
              </a:rPr>
              <a:t>示他相</a:t>
            </a:r>
            <a:r>
              <a:rPr sz="2400" b="1" spc="90" dirty="0">
                <a:latin typeface="Microsoft JhengHei"/>
                <a:cs typeface="Microsoft JhengHei"/>
              </a:rPr>
              <a:t>信</a:t>
            </a:r>
            <a:r>
              <a:rPr sz="2400" b="1" spc="80" dirty="0">
                <a:latin typeface="Microsoft JhengHei"/>
                <a:cs typeface="Microsoft JhengHei"/>
              </a:rPr>
              <a:t>自由贸</a:t>
            </a:r>
            <a:r>
              <a:rPr sz="2400" b="1" spc="100" dirty="0">
                <a:latin typeface="Microsoft JhengHei"/>
                <a:cs typeface="Microsoft JhengHei"/>
              </a:rPr>
              <a:t>易</a:t>
            </a:r>
            <a:r>
              <a:rPr sz="2400" b="1" dirty="0">
                <a:latin typeface="Microsoft JhengHei"/>
                <a:cs typeface="Microsoft JhengHei"/>
              </a:rPr>
              <a:t>，  </a:t>
            </a:r>
            <a:r>
              <a:rPr sz="2400" b="1" spc="80" dirty="0">
                <a:latin typeface="Microsoft JhengHei"/>
                <a:cs typeface="Microsoft JhengHei"/>
              </a:rPr>
              <a:t>但那必</a:t>
            </a:r>
            <a:r>
              <a:rPr sz="2400" b="1" spc="70" dirty="0">
                <a:latin typeface="Microsoft JhengHei"/>
                <a:cs typeface="Microsoft JhengHei"/>
              </a:rPr>
              <a:t>须</a:t>
            </a:r>
            <a:r>
              <a:rPr sz="2400" b="1" spc="80" dirty="0">
                <a:latin typeface="Microsoft JhengHei"/>
                <a:cs typeface="Microsoft JhengHei"/>
              </a:rPr>
              <a:t>是公平</a:t>
            </a:r>
            <a:r>
              <a:rPr sz="2400" b="1" spc="70" dirty="0">
                <a:latin typeface="Microsoft JhengHei"/>
                <a:cs typeface="Microsoft JhengHei"/>
              </a:rPr>
              <a:t>贸</a:t>
            </a:r>
            <a:r>
              <a:rPr sz="2400" b="1" spc="85" dirty="0">
                <a:latin typeface="Microsoft JhengHei"/>
                <a:cs typeface="Microsoft JhengHei"/>
              </a:rPr>
              <a:t>易</a:t>
            </a:r>
            <a:r>
              <a:rPr sz="2400" b="1" spc="80" dirty="0">
                <a:latin typeface="Microsoft JhengHei"/>
                <a:cs typeface="Microsoft JhengHei"/>
              </a:rPr>
              <a:t>，而</a:t>
            </a:r>
            <a:r>
              <a:rPr sz="2400" b="1" spc="65" dirty="0">
                <a:latin typeface="Microsoft JhengHei"/>
                <a:cs typeface="Microsoft JhengHei"/>
              </a:rPr>
              <a:t>美</a:t>
            </a:r>
            <a:r>
              <a:rPr sz="2400" b="1" spc="80" dirty="0">
                <a:latin typeface="Microsoft JhengHei"/>
                <a:cs typeface="Microsoft JhengHei"/>
              </a:rPr>
              <a:t>国已经</a:t>
            </a:r>
            <a:r>
              <a:rPr sz="2400" b="1" spc="65" dirty="0">
                <a:latin typeface="Microsoft JhengHei"/>
                <a:cs typeface="Microsoft JhengHei"/>
              </a:rPr>
              <a:t>很</a:t>
            </a:r>
            <a:r>
              <a:rPr sz="2400" b="1" spc="80" dirty="0">
                <a:latin typeface="Microsoft JhengHei"/>
                <a:cs typeface="Microsoft JhengHei"/>
              </a:rPr>
              <a:t>久没有</a:t>
            </a:r>
            <a:r>
              <a:rPr sz="2400" b="1" spc="65" dirty="0">
                <a:latin typeface="Microsoft JhengHei"/>
                <a:cs typeface="Microsoft JhengHei"/>
              </a:rPr>
              <a:t>享</a:t>
            </a:r>
            <a:r>
              <a:rPr sz="2400" b="1" spc="80" dirty="0">
                <a:latin typeface="Microsoft JhengHei"/>
                <a:cs typeface="Microsoft JhengHei"/>
              </a:rPr>
              <a:t>受公平</a:t>
            </a:r>
            <a:r>
              <a:rPr sz="2400" b="1" spc="65" dirty="0">
                <a:latin typeface="Microsoft JhengHei"/>
                <a:cs typeface="Microsoft JhengHei"/>
              </a:rPr>
              <a:t>贸</a:t>
            </a:r>
            <a:r>
              <a:rPr sz="2400" b="1" spc="80" dirty="0">
                <a:latin typeface="Microsoft JhengHei"/>
                <a:cs typeface="Microsoft JhengHei"/>
              </a:rPr>
              <a:t>易</a:t>
            </a:r>
            <a:r>
              <a:rPr sz="2400" b="1" spc="135" dirty="0">
                <a:latin typeface="Microsoft JhengHei"/>
                <a:cs typeface="Microsoft JhengHei"/>
              </a:rPr>
              <a:t>了</a:t>
            </a:r>
            <a:r>
              <a:rPr sz="2400" b="1" dirty="0">
                <a:latin typeface="Microsoft JhengHei"/>
                <a:cs typeface="Microsoft JhengHei"/>
              </a:rPr>
              <a:t>。 </a:t>
            </a:r>
            <a:r>
              <a:rPr sz="2400" b="1" spc="85" dirty="0">
                <a:latin typeface="Microsoft JhengHei"/>
                <a:cs typeface="Microsoft JhengHei"/>
              </a:rPr>
              <a:t>其他国家都应像美国对待进口企业一</a:t>
            </a:r>
            <a:r>
              <a:rPr sz="2400" b="1" spc="50" dirty="0">
                <a:latin typeface="Microsoft JhengHei"/>
                <a:cs typeface="Microsoft JhengHei"/>
              </a:rPr>
              <a:t>样</a:t>
            </a:r>
            <a:r>
              <a:rPr sz="2400" b="1" spc="8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实施美国水平</a:t>
            </a:r>
            <a:r>
              <a:rPr sz="2400" b="1" spc="90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进 </a:t>
            </a:r>
            <a:r>
              <a:rPr sz="2400" b="1" spc="10" dirty="0">
                <a:latin typeface="Microsoft JhengHei"/>
                <a:cs typeface="Microsoft JhengHei"/>
              </a:rPr>
              <a:t>口壁</a:t>
            </a:r>
            <a:r>
              <a:rPr sz="2400" b="1" spc="5" dirty="0">
                <a:latin typeface="Microsoft JhengHei"/>
                <a:cs typeface="Microsoft JhengHei"/>
              </a:rPr>
              <a:t>垒</a:t>
            </a:r>
            <a:r>
              <a:rPr sz="2400" b="1" spc="10" dirty="0">
                <a:latin typeface="Microsoft JhengHei"/>
                <a:cs typeface="Microsoft JhengHei"/>
              </a:rPr>
              <a:t>，美国的关税水平是基</a:t>
            </a:r>
            <a:r>
              <a:rPr sz="2400" b="1" spc="15" dirty="0">
                <a:latin typeface="Microsoft JhengHei"/>
                <a:cs typeface="Microsoft JhengHei"/>
              </a:rPr>
              <a:t>准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7445" cy="32899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直接原因</a:t>
            </a:r>
            <a:endParaRPr sz="2800">
              <a:latin typeface="SimSun"/>
              <a:cs typeface="SimSun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8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自由贸易与公平贸易</a:t>
            </a:r>
            <a:endParaRPr sz="2400">
              <a:latin typeface="Microsoft JhengHei"/>
              <a:cs typeface="Microsoft JhengHei"/>
            </a:endParaRPr>
          </a:p>
          <a:p>
            <a:pPr marL="547370" marR="6350" indent="629285" algn="just">
              <a:lnSpc>
                <a:spcPct val="100000"/>
              </a:lnSpc>
              <a:spcBef>
                <a:spcPts val="1200"/>
              </a:spcBef>
            </a:pPr>
            <a:r>
              <a:rPr sz="2400" b="1" spc="80" dirty="0">
                <a:latin typeface="Microsoft JhengHei"/>
                <a:cs typeface="Microsoft JhengHei"/>
              </a:rPr>
              <a:t>特朗普</a:t>
            </a:r>
            <a:r>
              <a:rPr sz="2400" b="1" spc="90" dirty="0">
                <a:latin typeface="Microsoft JhengHei"/>
                <a:cs typeface="Microsoft JhengHei"/>
              </a:rPr>
              <a:t>的</a:t>
            </a:r>
            <a:r>
              <a:rPr sz="2400" b="1" spc="80" dirty="0">
                <a:latin typeface="Microsoft JhengHei"/>
                <a:cs typeface="Microsoft JhengHei"/>
              </a:rPr>
              <a:t>公平贸</a:t>
            </a:r>
            <a:r>
              <a:rPr sz="2400" b="1" spc="90" dirty="0">
                <a:latin typeface="Microsoft JhengHei"/>
                <a:cs typeface="Microsoft JhengHei"/>
              </a:rPr>
              <a:t>易</a:t>
            </a:r>
            <a:r>
              <a:rPr sz="2400" b="1" spc="105" dirty="0">
                <a:latin typeface="Microsoft JhengHei"/>
                <a:cs typeface="Microsoft JhengHei"/>
              </a:rPr>
              <a:t>观</a:t>
            </a:r>
            <a:r>
              <a:rPr sz="2400" b="1" spc="80" dirty="0">
                <a:latin typeface="Microsoft JhengHei"/>
                <a:cs typeface="Microsoft JhengHei"/>
              </a:rPr>
              <a:t>：更</a:t>
            </a:r>
            <a:r>
              <a:rPr sz="2400" b="1" spc="95" dirty="0">
                <a:latin typeface="Microsoft JhengHei"/>
                <a:cs typeface="Microsoft JhengHei"/>
              </a:rPr>
              <a:t>加</a:t>
            </a:r>
            <a:r>
              <a:rPr sz="2400" b="1" spc="80" dirty="0">
                <a:latin typeface="Microsoft JhengHei"/>
                <a:cs typeface="Microsoft JhengHei"/>
              </a:rPr>
              <a:t>明</a:t>
            </a:r>
            <a:r>
              <a:rPr sz="2400" b="1" spc="85" dirty="0">
                <a:latin typeface="Microsoft JhengHei"/>
                <a:cs typeface="Microsoft JhengHei"/>
              </a:rPr>
              <a:t>确</a:t>
            </a:r>
            <a:r>
              <a:rPr sz="2400" b="1" spc="80" dirty="0">
                <a:latin typeface="Microsoft JhengHei"/>
                <a:cs typeface="Microsoft JhengHei"/>
              </a:rPr>
              <a:t>，以美国为基准；将自 </a:t>
            </a:r>
            <a:r>
              <a:rPr sz="2400" b="1" spc="85" dirty="0">
                <a:latin typeface="Microsoft JhengHei"/>
                <a:cs typeface="Microsoft JhengHei"/>
              </a:rPr>
              <a:t>身的就业问题和贸易逆差问</a:t>
            </a:r>
            <a:r>
              <a:rPr sz="2400" b="1" spc="60" dirty="0">
                <a:latin typeface="Microsoft JhengHei"/>
                <a:cs typeface="Microsoft JhengHei"/>
              </a:rPr>
              <a:t>题</a:t>
            </a:r>
            <a:r>
              <a:rPr sz="2400" b="1" spc="80" dirty="0">
                <a:latin typeface="Microsoft JhengHei"/>
                <a:cs typeface="Microsoft JhengHei"/>
              </a:rPr>
              <a:t>归结为不公平贸</a:t>
            </a:r>
            <a:r>
              <a:rPr sz="2400" b="1" spc="85" dirty="0">
                <a:latin typeface="Microsoft JhengHei"/>
                <a:cs typeface="Microsoft JhengHei"/>
              </a:rPr>
              <a:t>易</a:t>
            </a:r>
            <a:r>
              <a:rPr sz="2400" b="1" spc="80" dirty="0">
                <a:latin typeface="Microsoft JhengHei"/>
                <a:cs typeface="Microsoft JhengHei"/>
              </a:rPr>
              <a:t>，要扭</a:t>
            </a:r>
            <a:r>
              <a:rPr sz="2400" b="1" spc="90" dirty="0">
                <a:latin typeface="Microsoft JhengHei"/>
                <a:cs typeface="Microsoft JhengHei"/>
              </a:rPr>
              <a:t>转</a:t>
            </a:r>
            <a:r>
              <a:rPr sz="2400" b="1" dirty="0">
                <a:latin typeface="Microsoft JhengHei"/>
                <a:cs typeface="Microsoft JhengHei"/>
              </a:rPr>
              <a:t>这 </a:t>
            </a:r>
            <a:r>
              <a:rPr sz="2400" b="1" spc="10" dirty="0">
                <a:latin typeface="Microsoft JhengHei"/>
                <a:cs typeface="Microsoft JhengHei"/>
              </a:rPr>
              <a:t>一局面；是</a:t>
            </a:r>
            <a:r>
              <a:rPr sz="2400" b="1" dirty="0">
                <a:latin typeface="Microsoft JhengHei"/>
                <a:cs typeface="Microsoft JhengHei"/>
              </a:rPr>
              <a:t>其</a:t>
            </a:r>
            <a:r>
              <a:rPr sz="2400" b="1" spc="10" dirty="0">
                <a:latin typeface="Microsoft JhengHei"/>
                <a:cs typeface="Microsoft JhengHei"/>
              </a:rPr>
              <a:t>发动贸易</a:t>
            </a:r>
            <a:r>
              <a:rPr sz="2400" b="1" spc="5" dirty="0">
                <a:latin typeface="Microsoft JhengHei"/>
                <a:cs typeface="Microsoft JhengHei"/>
              </a:rPr>
              <a:t>战</a:t>
            </a:r>
            <a:r>
              <a:rPr sz="2400" b="1" spc="10" dirty="0">
                <a:latin typeface="Microsoft JhengHei"/>
                <a:cs typeface="Microsoft JhengHei"/>
              </a:rPr>
              <a:t>的理论支撑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547370" marR="5080" indent="629285">
              <a:lnSpc>
                <a:spcPct val="100000"/>
              </a:lnSpc>
              <a:spcBef>
                <a:spcPts val="1205"/>
              </a:spcBef>
            </a:pPr>
            <a:r>
              <a:rPr sz="2400" b="1" spc="80" dirty="0">
                <a:latin typeface="Microsoft JhengHei"/>
                <a:cs typeface="Microsoft JhengHei"/>
              </a:rPr>
              <a:t>分析：</a:t>
            </a:r>
            <a:r>
              <a:rPr sz="2400" b="1" spc="90" dirty="0">
                <a:latin typeface="Microsoft JhengHei"/>
                <a:cs typeface="Microsoft JhengHei"/>
              </a:rPr>
              <a:t>否</a:t>
            </a:r>
            <a:r>
              <a:rPr sz="2400" b="1" spc="80" dirty="0">
                <a:latin typeface="Microsoft JhengHei"/>
                <a:cs typeface="Microsoft JhengHei"/>
              </a:rPr>
              <a:t>认了现</a:t>
            </a:r>
            <a:r>
              <a:rPr sz="2400" b="1" spc="90" dirty="0">
                <a:latin typeface="Microsoft JhengHei"/>
                <a:cs typeface="Microsoft JhengHei"/>
              </a:rPr>
              <a:t>行</a:t>
            </a:r>
            <a:r>
              <a:rPr sz="2400" b="1" spc="80" dirty="0">
                <a:latin typeface="Microsoft JhengHei"/>
                <a:cs typeface="Microsoft JhengHei"/>
              </a:rPr>
              <a:t>国际贸</a:t>
            </a:r>
            <a:r>
              <a:rPr sz="2400" b="1" spc="90" dirty="0">
                <a:latin typeface="Microsoft JhengHei"/>
                <a:cs typeface="Microsoft JhengHei"/>
              </a:rPr>
              <a:t>易</a:t>
            </a:r>
            <a:r>
              <a:rPr sz="2400" b="1" spc="80" dirty="0">
                <a:latin typeface="Microsoft JhengHei"/>
                <a:cs typeface="Microsoft JhengHei"/>
              </a:rPr>
              <a:t>秩序形成</a:t>
            </a:r>
            <a:r>
              <a:rPr sz="2400" b="1" spc="120" dirty="0">
                <a:latin typeface="Microsoft JhengHei"/>
                <a:cs typeface="Microsoft JhengHei"/>
              </a:rPr>
              <a:t>的</a:t>
            </a:r>
            <a:r>
              <a:rPr sz="2400" b="1" spc="80" dirty="0">
                <a:latin typeface="Microsoft JhengHei"/>
                <a:cs typeface="Microsoft JhengHei"/>
              </a:rPr>
              <a:t>历史背景</a:t>
            </a:r>
            <a:r>
              <a:rPr sz="2400" b="1" spc="85" dirty="0">
                <a:latin typeface="Microsoft JhengHei"/>
                <a:cs typeface="Microsoft JhengHei"/>
              </a:rPr>
              <a:t>和</a:t>
            </a:r>
            <a:r>
              <a:rPr sz="2400" b="1" spc="80" dirty="0">
                <a:latin typeface="Microsoft JhengHei"/>
                <a:cs typeface="Microsoft JhengHei"/>
              </a:rPr>
              <a:t>各国 </a:t>
            </a:r>
            <a:r>
              <a:rPr sz="2400" b="1" spc="10" dirty="0">
                <a:latin typeface="Microsoft JhengHei"/>
                <a:cs typeface="Microsoft JhengHei"/>
              </a:rPr>
              <a:t>的差异</a:t>
            </a:r>
            <a:r>
              <a:rPr sz="2400" b="1" spc="5" dirty="0">
                <a:latin typeface="Microsoft JhengHei"/>
                <a:cs typeface="Microsoft JhengHei"/>
              </a:rPr>
              <a:t>性</a:t>
            </a:r>
            <a:r>
              <a:rPr sz="2400" b="1" spc="10" dirty="0">
                <a:latin typeface="Microsoft JhengHei"/>
                <a:cs typeface="Microsoft JhengHei"/>
              </a:rPr>
              <a:t>；企图引导未</a:t>
            </a:r>
            <a:r>
              <a:rPr sz="2400" b="1" spc="15" dirty="0">
                <a:latin typeface="Microsoft JhengHei"/>
                <a:cs typeface="Microsoft JhengHei"/>
              </a:rPr>
              <a:t>来</a:t>
            </a:r>
            <a:r>
              <a:rPr sz="2400" b="1" spc="10" dirty="0">
                <a:latin typeface="Microsoft JhengHei"/>
                <a:cs typeface="Microsoft JhengHei"/>
              </a:rPr>
              <a:t>经济全球化的走势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" y="1082732"/>
            <a:ext cx="8756015" cy="2258311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美国自身国内的原因</a:t>
            </a:r>
            <a:endParaRPr sz="2800">
              <a:latin typeface="SimSun"/>
              <a:cs typeface="SimSun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225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80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Microsoft JhengHei"/>
                <a:cs typeface="Microsoft JhengHei"/>
              </a:rPr>
              <a:t>美</a:t>
            </a:r>
            <a:r>
              <a:rPr sz="2400" b="1" spc="50" dirty="0">
                <a:latin typeface="Microsoft JhengHei"/>
                <a:cs typeface="Microsoft JhengHei"/>
              </a:rPr>
              <a:t>国</a:t>
            </a:r>
            <a:r>
              <a:rPr sz="2400" b="1" spc="-215" dirty="0">
                <a:latin typeface="Microsoft JhengHei"/>
                <a:cs typeface="Microsoft JhengHei"/>
              </a:rPr>
              <a:t>2008</a:t>
            </a:r>
            <a:r>
              <a:rPr sz="2400" b="1" spc="30" dirty="0">
                <a:latin typeface="Microsoft JhengHei"/>
                <a:cs typeface="Microsoft JhengHei"/>
              </a:rPr>
              <a:t>年</a:t>
            </a:r>
            <a:r>
              <a:rPr sz="2400" b="1" spc="45" dirty="0">
                <a:latin typeface="Microsoft JhengHei"/>
                <a:cs typeface="Microsoft JhengHei"/>
              </a:rPr>
              <a:t>次贷危</a:t>
            </a:r>
            <a:r>
              <a:rPr sz="2400" b="1" spc="30" dirty="0">
                <a:latin typeface="Microsoft JhengHei"/>
                <a:cs typeface="Microsoft JhengHei"/>
              </a:rPr>
              <a:t>机</a:t>
            </a:r>
            <a:r>
              <a:rPr sz="2400" b="1" spc="50" dirty="0">
                <a:latin typeface="Microsoft JhengHei"/>
                <a:cs typeface="Microsoft JhengHei"/>
              </a:rPr>
              <a:t>后</a:t>
            </a:r>
            <a:r>
              <a:rPr sz="2400" b="1" spc="45" dirty="0">
                <a:latin typeface="Microsoft JhengHei"/>
                <a:cs typeface="Microsoft JhengHei"/>
              </a:rPr>
              <a:t>收入分</a:t>
            </a:r>
            <a:r>
              <a:rPr sz="2400" b="1" spc="30" dirty="0">
                <a:latin typeface="Microsoft JhengHei"/>
                <a:cs typeface="Microsoft JhengHei"/>
              </a:rPr>
              <a:t>配差</a:t>
            </a:r>
            <a:r>
              <a:rPr sz="2400" b="1" spc="60" dirty="0">
                <a:latin typeface="Microsoft JhengHei"/>
                <a:cs typeface="Microsoft JhengHei"/>
              </a:rPr>
              <a:t>距</a:t>
            </a:r>
            <a:r>
              <a:rPr sz="2400" b="1" spc="45" dirty="0">
                <a:latin typeface="Microsoft JhengHei"/>
                <a:cs typeface="Microsoft JhengHei"/>
              </a:rPr>
              <a:t>空前</a:t>
            </a:r>
            <a:r>
              <a:rPr sz="2400" b="1" spc="30" dirty="0">
                <a:latin typeface="Microsoft JhengHei"/>
                <a:cs typeface="Microsoft JhengHei"/>
              </a:rPr>
              <a:t>拉</a:t>
            </a:r>
            <a:r>
              <a:rPr sz="2400" b="1" spc="45" dirty="0">
                <a:latin typeface="Microsoft JhengHei"/>
                <a:cs typeface="Microsoft JhengHei"/>
              </a:rPr>
              <a:t>大，制造</a:t>
            </a:r>
            <a:r>
              <a:rPr sz="2400" b="1" spc="35" dirty="0">
                <a:latin typeface="Microsoft JhengHei"/>
                <a:cs typeface="Microsoft JhengHei"/>
              </a:rPr>
              <a:t>业</a:t>
            </a:r>
            <a:r>
              <a:rPr sz="2400" b="1" spc="30" dirty="0">
                <a:latin typeface="Microsoft JhengHei"/>
                <a:cs typeface="Microsoft JhengHei"/>
              </a:rPr>
              <a:t>大</a:t>
            </a:r>
            <a:r>
              <a:rPr sz="2400" b="1" spc="45" dirty="0">
                <a:latin typeface="Microsoft JhengHei"/>
                <a:cs typeface="Microsoft JhengHei"/>
              </a:rPr>
              <a:t>幅</a:t>
            </a:r>
            <a:r>
              <a:rPr sz="2400" b="1" spc="-1400" dirty="0">
                <a:latin typeface="Microsoft JhengHei"/>
                <a:cs typeface="Microsoft JhengHei"/>
              </a:rPr>
              <a:t>衰 </a:t>
            </a:r>
            <a:r>
              <a:rPr sz="2400" b="1" spc="145" dirty="0">
                <a:latin typeface="Microsoft JhengHei"/>
                <a:cs typeface="Microsoft JhengHei"/>
              </a:rPr>
              <a:t>落</a:t>
            </a:r>
            <a:r>
              <a:rPr sz="2400" b="1" spc="140" dirty="0">
                <a:latin typeface="Microsoft JhengHei"/>
                <a:cs typeface="Microsoft JhengHei"/>
              </a:rPr>
              <a:t>，底</a:t>
            </a:r>
            <a:r>
              <a:rPr sz="2400" b="1" spc="130" dirty="0">
                <a:latin typeface="Microsoft JhengHei"/>
                <a:cs typeface="Microsoft JhengHei"/>
              </a:rPr>
              <a:t>层</a:t>
            </a:r>
            <a:r>
              <a:rPr sz="2400" b="1" spc="140" dirty="0">
                <a:latin typeface="Microsoft JhengHei"/>
                <a:cs typeface="Microsoft JhengHei"/>
              </a:rPr>
              <a:t>沉默的</a:t>
            </a:r>
            <a:r>
              <a:rPr sz="2400" b="1" spc="125" dirty="0">
                <a:latin typeface="Microsoft JhengHei"/>
                <a:cs typeface="Microsoft JhengHei"/>
              </a:rPr>
              <a:t>大</a:t>
            </a:r>
            <a:r>
              <a:rPr sz="2400" b="1" spc="140" dirty="0">
                <a:latin typeface="Microsoft JhengHei"/>
                <a:cs typeface="Microsoft JhengHei"/>
              </a:rPr>
              <a:t>多数被</a:t>
            </a:r>
            <a:r>
              <a:rPr sz="2400" b="1" spc="125" dirty="0">
                <a:latin typeface="Microsoft JhengHei"/>
                <a:cs typeface="Microsoft JhengHei"/>
              </a:rPr>
              <a:t>剥</a:t>
            </a:r>
            <a:r>
              <a:rPr sz="2400" b="1" spc="140" dirty="0">
                <a:latin typeface="Microsoft JhengHei"/>
                <a:cs typeface="Microsoft JhengHei"/>
              </a:rPr>
              <a:t>夺感加</a:t>
            </a:r>
            <a:r>
              <a:rPr sz="2400" b="1" spc="160" dirty="0">
                <a:latin typeface="Microsoft JhengHei"/>
                <a:cs typeface="Microsoft JhengHei"/>
              </a:rPr>
              <a:t>深</a:t>
            </a:r>
            <a:r>
              <a:rPr sz="2400" b="1" spc="140">
                <a:latin typeface="Microsoft JhengHei"/>
                <a:cs typeface="Microsoft JhengHei"/>
              </a:rPr>
              <a:t>。美国</a:t>
            </a:r>
            <a:r>
              <a:rPr sz="2400" b="1" spc="125">
                <a:latin typeface="Microsoft JhengHei"/>
                <a:cs typeface="Microsoft JhengHei"/>
              </a:rPr>
              <a:t>货</a:t>
            </a:r>
            <a:r>
              <a:rPr sz="2400" b="1" spc="150">
                <a:latin typeface="Microsoft JhengHei"/>
                <a:cs typeface="Microsoft JhengHei"/>
              </a:rPr>
              <a:t>物</a:t>
            </a:r>
            <a:r>
              <a:rPr sz="2400" b="1" spc="140">
                <a:latin typeface="Microsoft JhengHei"/>
                <a:cs typeface="Microsoft JhengHei"/>
              </a:rPr>
              <a:t>贸易</a:t>
            </a:r>
            <a:r>
              <a:rPr sz="2400" b="1" spc="125">
                <a:latin typeface="Microsoft JhengHei"/>
                <a:cs typeface="Microsoft JhengHei"/>
              </a:rPr>
              <a:t>逆</a:t>
            </a:r>
            <a:r>
              <a:rPr sz="2400" b="1" spc="150">
                <a:latin typeface="Microsoft JhengHei"/>
                <a:cs typeface="Microsoft JhengHei"/>
              </a:rPr>
              <a:t>差</a:t>
            </a:r>
            <a:r>
              <a:rPr sz="2400" b="1">
                <a:latin typeface="Microsoft JhengHei"/>
                <a:cs typeface="Microsoft JhengHei"/>
              </a:rPr>
              <a:t>创</a:t>
            </a:r>
            <a:r>
              <a:rPr sz="2400" b="1" spc="-200">
                <a:latin typeface="Microsoft JhengHei"/>
                <a:cs typeface="Microsoft JhengHei"/>
              </a:rPr>
              <a:t>2009</a:t>
            </a:r>
            <a:r>
              <a:rPr sz="2400" b="1" spc="95" dirty="0">
                <a:latin typeface="Microsoft JhengHei"/>
                <a:cs typeface="Microsoft JhengHei"/>
              </a:rPr>
              <a:t>年以来新高，其中</a:t>
            </a:r>
            <a:r>
              <a:rPr sz="2400" b="1" spc="95">
                <a:latin typeface="Microsoft JhengHei"/>
                <a:cs typeface="Microsoft JhengHei"/>
              </a:rPr>
              <a:t>，对中国逆差占</a:t>
            </a:r>
            <a:r>
              <a:rPr lang="en-US" altLang="zh-CN" sz="2400" b="1" spc="-225">
                <a:latin typeface="Microsoft JhengHei"/>
                <a:cs typeface="Microsoft JhengHei"/>
              </a:rPr>
              <a:t>4</a:t>
            </a:r>
            <a:r>
              <a:rPr sz="2400" b="1" spc="-225">
                <a:latin typeface="Microsoft JhengHei"/>
                <a:cs typeface="Microsoft JhengHei"/>
              </a:rPr>
              <a:t>6</a:t>
            </a:r>
            <a:r>
              <a:rPr lang="en-US" sz="2400" b="1" spc="-225">
                <a:latin typeface="Microsoft JhengHei"/>
                <a:cs typeface="Microsoft JhengHei"/>
              </a:rPr>
              <a:t>%</a:t>
            </a:r>
            <a:r>
              <a:rPr sz="2400" b="1" spc="-130">
                <a:latin typeface="Microsoft JhengHei"/>
                <a:cs typeface="Microsoft JhengHei"/>
              </a:rPr>
              <a:t> 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90" dirty="0">
                <a:latin typeface="Microsoft JhengHei"/>
                <a:cs typeface="Microsoft JhengHei"/>
              </a:rPr>
              <a:t>中国成为</a:t>
            </a:r>
            <a:r>
              <a:rPr sz="2400" b="1" spc="80" dirty="0">
                <a:latin typeface="Microsoft JhengHei"/>
                <a:cs typeface="Microsoft JhengHei"/>
              </a:rPr>
              <a:t>美</a:t>
            </a:r>
            <a:r>
              <a:rPr sz="2400" b="1" spc="90" dirty="0">
                <a:latin typeface="Microsoft JhengHei"/>
                <a:cs typeface="Microsoft JhengHei"/>
              </a:rPr>
              <a:t>国</a:t>
            </a:r>
            <a:r>
              <a:rPr sz="2400" b="1" dirty="0">
                <a:latin typeface="Microsoft JhengHei"/>
                <a:cs typeface="Microsoft JhengHei"/>
              </a:rPr>
              <a:t>转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329" y="2949248"/>
            <a:ext cx="3394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移国内矛盾的重要对</a:t>
            </a:r>
            <a:r>
              <a:rPr sz="2400" b="1" spc="10" dirty="0">
                <a:latin typeface="Microsoft JhengHei"/>
                <a:cs typeface="Microsoft JhengHei"/>
              </a:rPr>
              <a:t>象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9" y="3701033"/>
            <a:ext cx="875538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100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79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Microsoft JhengHei"/>
                <a:cs typeface="Microsoft JhengHei"/>
              </a:rPr>
              <a:t>美国在</a:t>
            </a:r>
            <a:r>
              <a:rPr sz="2400" b="1" spc="30" dirty="0">
                <a:latin typeface="Microsoft JhengHei"/>
                <a:cs typeface="Microsoft JhengHei"/>
              </a:rPr>
              <a:t>国际</a:t>
            </a:r>
            <a:r>
              <a:rPr sz="2400" b="1" spc="45" dirty="0">
                <a:latin typeface="Microsoft JhengHei"/>
                <a:cs typeface="Microsoft JhengHei"/>
              </a:rPr>
              <a:t>贸易中</a:t>
            </a:r>
            <a:r>
              <a:rPr sz="2400" b="1" spc="30" dirty="0">
                <a:latin typeface="Microsoft JhengHei"/>
                <a:cs typeface="Microsoft JhengHei"/>
              </a:rPr>
              <a:t>整体</a:t>
            </a:r>
            <a:r>
              <a:rPr sz="2400" b="1" spc="45" dirty="0">
                <a:latin typeface="Microsoft JhengHei"/>
                <a:cs typeface="Microsoft JhengHei"/>
              </a:rPr>
              <a:t>受</a:t>
            </a:r>
            <a:r>
              <a:rPr sz="2400" b="1" spc="75" dirty="0">
                <a:latin typeface="Microsoft JhengHei"/>
                <a:cs typeface="Microsoft JhengHei"/>
              </a:rPr>
              <a:t>益</a:t>
            </a:r>
            <a:r>
              <a:rPr sz="2400" b="1" spc="50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支撑</a:t>
            </a:r>
            <a:r>
              <a:rPr sz="2400" b="1" spc="45" dirty="0">
                <a:latin typeface="Microsoft JhengHei"/>
                <a:cs typeface="Microsoft JhengHei"/>
              </a:rPr>
              <a:t>了高</a:t>
            </a:r>
            <a:r>
              <a:rPr sz="2400" b="1" spc="30" dirty="0">
                <a:latin typeface="Microsoft JhengHei"/>
                <a:cs typeface="Microsoft JhengHei"/>
              </a:rPr>
              <a:t>消</a:t>
            </a:r>
            <a:r>
              <a:rPr sz="2400" b="1" spc="45" dirty="0">
                <a:latin typeface="Microsoft JhengHei"/>
                <a:cs typeface="Microsoft JhengHei"/>
              </a:rPr>
              <a:t>费</a:t>
            </a:r>
            <a:r>
              <a:rPr sz="2400" b="1" spc="30" dirty="0">
                <a:latin typeface="Microsoft JhengHei"/>
                <a:cs typeface="Microsoft JhengHei"/>
              </a:rPr>
              <a:t>模</a:t>
            </a:r>
            <a:r>
              <a:rPr sz="2400" b="1" spc="65" dirty="0">
                <a:latin typeface="Microsoft JhengHei"/>
                <a:cs typeface="Microsoft JhengHei"/>
              </a:rPr>
              <a:t>式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但</a:t>
            </a:r>
            <a:r>
              <a:rPr sz="2400" b="1" spc="45" dirty="0">
                <a:latin typeface="Microsoft JhengHei"/>
                <a:cs typeface="Microsoft JhengHei"/>
              </a:rPr>
              <a:t>是</a:t>
            </a:r>
            <a:r>
              <a:rPr sz="2400" b="1" spc="30" dirty="0">
                <a:latin typeface="Microsoft JhengHei"/>
                <a:cs typeface="Microsoft JhengHei"/>
              </a:rPr>
              <a:t>贸</a:t>
            </a:r>
            <a:r>
              <a:rPr sz="2400" b="1" spc="45" dirty="0">
                <a:latin typeface="Microsoft JhengHei"/>
                <a:cs typeface="Microsoft JhengHei"/>
              </a:rPr>
              <a:t>易</a:t>
            </a:r>
            <a:r>
              <a:rPr sz="2400" b="1" spc="-1405" dirty="0">
                <a:latin typeface="Microsoft JhengHei"/>
                <a:cs typeface="Microsoft JhengHei"/>
              </a:rPr>
              <a:t>的 </a:t>
            </a:r>
            <a:r>
              <a:rPr sz="2400" b="1" spc="45" dirty="0">
                <a:latin typeface="Microsoft JhengHei"/>
                <a:cs typeface="Microsoft JhengHei"/>
              </a:rPr>
              <a:t>收入分</a:t>
            </a:r>
            <a:r>
              <a:rPr sz="2400" b="1" spc="30" dirty="0">
                <a:latin typeface="Microsoft JhengHei"/>
                <a:cs typeface="Microsoft JhengHei"/>
              </a:rPr>
              <a:t>配效</a:t>
            </a:r>
            <a:r>
              <a:rPr sz="2400" b="1" spc="45" dirty="0">
                <a:latin typeface="Microsoft JhengHei"/>
                <a:cs typeface="Microsoft JhengHei"/>
              </a:rPr>
              <a:t>应十分</a:t>
            </a:r>
            <a:r>
              <a:rPr sz="2400" b="1" spc="30" dirty="0">
                <a:latin typeface="Microsoft JhengHei"/>
                <a:cs typeface="Microsoft JhengHei"/>
              </a:rPr>
              <a:t>明</a:t>
            </a:r>
            <a:r>
              <a:rPr sz="2400" b="1" spc="60" dirty="0">
                <a:latin typeface="Microsoft JhengHei"/>
                <a:cs typeface="Microsoft JhengHei"/>
              </a:rPr>
              <a:t>显</a:t>
            </a:r>
            <a:r>
              <a:rPr sz="2400" b="1" spc="45" dirty="0">
                <a:latin typeface="Microsoft JhengHei"/>
                <a:cs typeface="Microsoft JhengHei"/>
              </a:rPr>
              <a:t>，美</a:t>
            </a:r>
            <a:r>
              <a:rPr sz="2400" b="1" spc="50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科技</a:t>
            </a:r>
            <a:r>
              <a:rPr sz="2400" b="1" spc="45" dirty="0">
                <a:latin typeface="Microsoft JhengHei"/>
                <a:cs typeface="Microsoft JhengHei"/>
              </a:rPr>
              <a:t>和金融具</a:t>
            </a:r>
            <a:r>
              <a:rPr sz="2400" b="1" spc="30" dirty="0">
                <a:latin typeface="Microsoft JhengHei"/>
                <a:cs typeface="Microsoft JhengHei"/>
              </a:rPr>
              <a:t>有</a:t>
            </a:r>
            <a:r>
              <a:rPr sz="2400" b="1" spc="45" dirty="0">
                <a:latin typeface="Microsoft JhengHei"/>
                <a:cs typeface="Microsoft JhengHei"/>
              </a:rPr>
              <a:t>比较</a:t>
            </a:r>
            <a:r>
              <a:rPr sz="2400" b="1" spc="30" dirty="0">
                <a:latin typeface="Microsoft JhengHei"/>
                <a:cs typeface="Microsoft JhengHei"/>
              </a:rPr>
              <a:t>优</a:t>
            </a:r>
            <a:r>
              <a:rPr sz="2400" b="1" spc="45" dirty="0">
                <a:latin typeface="Microsoft JhengHei"/>
                <a:cs typeface="Microsoft JhengHei"/>
              </a:rPr>
              <a:t>势</a:t>
            </a:r>
            <a:r>
              <a:rPr sz="2400" b="1" spc="30" dirty="0">
                <a:latin typeface="Microsoft JhengHei"/>
                <a:cs typeface="Microsoft JhengHei"/>
              </a:rPr>
              <a:t>因</a:t>
            </a:r>
            <a:r>
              <a:rPr sz="2400" b="1" spc="45" dirty="0">
                <a:latin typeface="Microsoft JhengHei"/>
                <a:cs typeface="Microsoft JhengHei"/>
              </a:rPr>
              <a:t>此</a:t>
            </a:r>
            <a:r>
              <a:rPr sz="2400" b="1" dirty="0">
                <a:latin typeface="Microsoft JhengHei"/>
                <a:cs typeface="Microsoft JhengHei"/>
              </a:rPr>
              <a:t>受 </a:t>
            </a:r>
            <a:r>
              <a:rPr sz="2400" b="1" spc="45" dirty="0">
                <a:latin typeface="Microsoft JhengHei"/>
                <a:cs typeface="Microsoft JhengHei"/>
              </a:rPr>
              <a:t>益，但</a:t>
            </a:r>
            <a:r>
              <a:rPr sz="2400" b="1" spc="30" dirty="0">
                <a:latin typeface="Microsoft JhengHei"/>
                <a:cs typeface="Microsoft JhengHei"/>
              </a:rPr>
              <a:t>制造</a:t>
            </a:r>
            <a:r>
              <a:rPr sz="2400" b="1" spc="45" dirty="0">
                <a:latin typeface="Microsoft JhengHei"/>
                <a:cs typeface="Microsoft JhengHei"/>
              </a:rPr>
              <a:t>业（</a:t>
            </a:r>
            <a:r>
              <a:rPr sz="2400" b="1" spc="40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低</a:t>
            </a:r>
            <a:r>
              <a:rPr sz="2400" b="1" spc="35" dirty="0">
                <a:latin typeface="Microsoft JhengHei"/>
                <a:cs typeface="Microsoft JhengHei"/>
              </a:rPr>
              <a:t>端</a:t>
            </a:r>
            <a:r>
              <a:rPr sz="2400" b="1" spc="45" dirty="0">
                <a:latin typeface="Microsoft JhengHei"/>
                <a:cs typeface="Microsoft JhengHei"/>
              </a:rPr>
              <a:t>）受损</a:t>
            </a:r>
            <a:r>
              <a:rPr sz="2400" b="1" spc="30" dirty="0">
                <a:latin typeface="Microsoft JhengHei"/>
                <a:cs typeface="Microsoft JhengHei"/>
              </a:rPr>
              <a:t>，因</a:t>
            </a:r>
            <a:r>
              <a:rPr sz="2400" b="1" spc="45" dirty="0">
                <a:latin typeface="Microsoft JhengHei"/>
                <a:cs typeface="Microsoft JhengHei"/>
              </a:rPr>
              <a:t>此</a:t>
            </a:r>
            <a:r>
              <a:rPr sz="2400" b="1" spc="-210" dirty="0">
                <a:latin typeface="Microsoft JhengHei"/>
                <a:cs typeface="Microsoft JhengHei"/>
              </a:rPr>
              <a:t>2016</a:t>
            </a:r>
            <a:r>
              <a:rPr sz="2400" b="1" spc="40" dirty="0">
                <a:latin typeface="Microsoft JhengHei"/>
                <a:cs typeface="Microsoft JhengHei"/>
              </a:rPr>
              <a:t>年</a:t>
            </a:r>
            <a:r>
              <a:rPr sz="2400" b="1" spc="30" dirty="0">
                <a:latin typeface="Microsoft JhengHei"/>
                <a:cs typeface="Microsoft JhengHei"/>
              </a:rPr>
              <a:t>选</a:t>
            </a:r>
            <a:r>
              <a:rPr sz="2400" b="1" spc="50" dirty="0">
                <a:latin typeface="Microsoft JhengHei"/>
                <a:cs typeface="Microsoft JhengHei"/>
              </a:rPr>
              <a:t>战</a:t>
            </a:r>
            <a:r>
              <a:rPr sz="2400" b="1" spc="40" dirty="0">
                <a:latin typeface="Microsoft JhengHei"/>
                <a:cs typeface="Microsoft JhengHei"/>
              </a:rPr>
              <a:t>硅谷</a:t>
            </a:r>
            <a:r>
              <a:rPr sz="2400" b="1" spc="30" dirty="0">
                <a:latin typeface="Microsoft JhengHei"/>
                <a:cs typeface="Microsoft JhengHei"/>
              </a:rPr>
              <a:t>和华</a:t>
            </a:r>
            <a:r>
              <a:rPr sz="2400" b="1" spc="40" dirty="0">
                <a:latin typeface="Microsoft JhengHei"/>
                <a:cs typeface="Microsoft JhengHei"/>
              </a:rPr>
              <a:t>尔</a:t>
            </a:r>
            <a:r>
              <a:rPr sz="2400" b="1" dirty="0">
                <a:latin typeface="Microsoft JhengHei"/>
                <a:cs typeface="Microsoft JhengHei"/>
              </a:rPr>
              <a:t>街 </a:t>
            </a:r>
            <a:r>
              <a:rPr sz="2400" b="1" spc="45" dirty="0">
                <a:latin typeface="Microsoft JhengHei"/>
                <a:cs typeface="Microsoft JhengHei"/>
              </a:rPr>
              <a:t>反对特</a:t>
            </a:r>
            <a:r>
              <a:rPr sz="2400" b="1" spc="30" dirty="0">
                <a:latin typeface="Microsoft JhengHei"/>
                <a:cs typeface="Microsoft JhengHei"/>
              </a:rPr>
              <a:t>朗</a:t>
            </a:r>
            <a:r>
              <a:rPr sz="2400" b="1" spc="45" dirty="0">
                <a:latin typeface="Microsoft JhengHei"/>
                <a:cs typeface="Microsoft JhengHei"/>
              </a:rPr>
              <a:t>普，</a:t>
            </a:r>
            <a:r>
              <a:rPr sz="2400" b="1" spc="50" dirty="0">
                <a:latin typeface="Microsoft JhengHei"/>
                <a:cs typeface="Microsoft JhengHei"/>
              </a:rPr>
              <a:t>而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35" dirty="0">
                <a:latin typeface="Microsoft JhengHei"/>
                <a:cs typeface="Microsoft JhengHei"/>
              </a:rPr>
              <a:t>铁锈</a:t>
            </a:r>
            <a:r>
              <a:rPr sz="2400" b="1" spc="45" dirty="0">
                <a:latin typeface="Microsoft JhengHei"/>
                <a:cs typeface="Microsoft JhengHei"/>
              </a:rPr>
              <a:t>州”失</a:t>
            </a:r>
            <a:r>
              <a:rPr sz="2400" b="1" spc="30" dirty="0">
                <a:latin typeface="Microsoft JhengHei"/>
                <a:cs typeface="Microsoft JhengHei"/>
              </a:rPr>
              <a:t>落的</a:t>
            </a:r>
            <a:r>
              <a:rPr sz="2400" b="1" spc="45" dirty="0">
                <a:latin typeface="Microsoft JhengHei"/>
                <a:cs typeface="Microsoft JhengHei"/>
              </a:rPr>
              <a:t>工人</a:t>
            </a:r>
            <a:r>
              <a:rPr sz="2400" b="1" spc="30" dirty="0">
                <a:latin typeface="Microsoft JhengHei"/>
                <a:cs typeface="Microsoft JhengHei"/>
              </a:rPr>
              <a:t>支</a:t>
            </a:r>
            <a:r>
              <a:rPr sz="2400" b="1" spc="65" dirty="0">
                <a:latin typeface="Microsoft JhengHei"/>
                <a:cs typeface="Microsoft JhengHei"/>
              </a:rPr>
              <a:t>持</a:t>
            </a:r>
            <a:r>
              <a:rPr sz="2400" b="1" spc="35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大选</a:t>
            </a:r>
            <a:r>
              <a:rPr sz="2400" b="1" spc="30" dirty="0">
                <a:latin typeface="Microsoft JhengHei"/>
                <a:cs typeface="Microsoft JhengHei"/>
              </a:rPr>
              <a:t>期</a:t>
            </a:r>
            <a:r>
              <a:rPr sz="2400" b="1" spc="45" dirty="0">
                <a:latin typeface="Microsoft JhengHei"/>
                <a:cs typeface="Microsoft JhengHei"/>
              </a:rPr>
              <a:t>间</a:t>
            </a:r>
            <a:r>
              <a:rPr sz="2400" b="1" spc="30" dirty="0">
                <a:latin typeface="Microsoft JhengHei"/>
                <a:cs typeface="Microsoft JhengHei"/>
              </a:rPr>
              <a:t>特</a:t>
            </a:r>
            <a:r>
              <a:rPr sz="2400" b="1" spc="45" dirty="0">
                <a:latin typeface="Microsoft JhengHei"/>
                <a:cs typeface="Microsoft JhengHei"/>
              </a:rPr>
              <a:t>朗</a:t>
            </a:r>
            <a:r>
              <a:rPr sz="2400" b="1" dirty="0">
                <a:latin typeface="Microsoft JhengHei"/>
                <a:cs typeface="Microsoft JhengHei"/>
              </a:rPr>
              <a:t>普 </a:t>
            </a:r>
            <a:r>
              <a:rPr sz="2400" b="1" spc="45" dirty="0">
                <a:latin typeface="Microsoft JhengHei"/>
                <a:cs typeface="Microsoft JhengHei"/>
              </a:rPr>
              <a:t>的政策</a:t>
            </a:r>
            <a:r>
              <a:rPr sz="2400" b="1" spc="30" dirty="0">
                <a:latin typeface="Microsoft JhengHei"/>
                <a:cs typeface="Microsoft JhengHei"/>
              </a:rPr>
              <a:t>主张</a:t>
            </a:r>
            <a:r>
              <a:rPr sz="2400" b="1" spc="45" dirty="0">
                <a:latin typeface="Microsoft JhengHei"/>
                <a:cs typeface="Microsoft JhengHei"/>
              </a:rPr>
              <a:t>是贸易</a:t>
            </a:r>
            <a:r>
              <a:rPr sz="2400" b="1" spc="30" dirty="0">
                <a:latin typeface="Microsoft JhengHei"/>
                <a:cs typeface="Microsoft JhengHei"/>
              </a:rPr>
              <a:t>保护</a:t>
            </a:r>
            <a:r>
              <a:rPr sz="2400" b="1" spc="45" dirty="0">
                <a:latin typeface="Microsoft JhengHei"/>
                <a:cs typeface="Microsoft JhengHei"/>
              </a:rPr>
              <a:t>主</a:t>
            </a:r>
            <a:r>
              <a:rPr sz="2400" b="1" spc="75" dirty="0">
                <a:latin typeface="Microsoft JhengHei"/>
                <a:cs typeface="Microsoft JhengHei"/>
              </a:rPr>
              <a:t>义</a:t>
            </a:r>
            <a:r>
              <a:rPr sz="2400" b="1" spc="50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民粹</a:t>
            </a:r>
            <a:r>
              <a:rPr sz="2400" b="1" spc="45" dirty="0">
                <a:latin typeface="Microsoft JhengHei"/>
                <a:cs typeface="Microsoft JhengHei"/>
              </a:rPr>
              <a:t>主义</a:t>
            </a:r>
            <a:r>
              <a:rPr sz="2400" b="1" spc="30" dirty="0">
                <a:latin typeface="Microsoft JhengHei"/>
                <a:cs typeface="Microsoft JhengHei"/>
              </a:rPr>
              <a:t>和</a:t>
            </a:r>
            <a:r>
              <a:rPr sz="2400" b="1" spc="45" dirty="0">
                <a:latin typeface="Microsoft JhengHei"/>
                <a:cs typeface="Microsoft JhengHei"/>
              </a:rPr>
              <a:t>自</a:t>
            </a:r>
            <a:r>
              <a:rPr sz="2400" b="1" spc="30" dirty="0">
                <a:latin typeface="Microsoft JhengHei"/>
                <a:cs typeface="Microsoft JhengHei"/>
              </a:rPr>
              <a:t>由</a:t>
            </a:r>
            <a:r>
              <a:rPr sz="2400" b="1" spc="45" dirty="0">
                <a:latin typeface="Microsoft JhengHei"/>
                <a:cs typeface="Microsoft JhengHei"/>
              </a:rPr>
              <a:t>主义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混</a:t>
            </a:r>
            <a:r>
              <a:rPr sz="2400" b="1" spc="30" dirty="0">
                <a:latin typeface="Microsoft JhengHei"/>
                <a:cs typeface="Microsoft JhengHei"/>
              </a:rPr>
              <a:t>合</a:t>
            </a:r>
            <a:r>
              <a:rPr sz="2400" b="1" spc="80" dirty="0">
                <a:latin typeface="Microsoft JhengHei"/>
                <a:cs typeface="Microsoft JhengHei"/>
              </a:rPr>
              <a:t>体</a:t>
            </a:r>
            <a:r>
              <a:rPr sz="2400" b="1" dirty="0">
                <a:latin typeface="Microsoft JhengHei"/>
                <a:cs typeface="Microsoft JhengHei"/>
              </a:rPr>
              <a:t>。 </a:t>
            </a:r>
            <a:r>
              <a:rPr sz="2400" b="1" spc="45" dirty="0">
                <a:latin typeface="Microsoft JhengHei"/>
                <a:cs typeface="Microsoft JhengHei"/>
              </a:rPr>
              <a:t>胜选后</a:t>
            </a:r>
            <a:r>
              <a:rPr sz="2400" b="1" spc="30" dirty="0">
                <a:latin typeface="Microsoft JhengHei"/>
                <a:cs typeface="Microsoft JhengHei"/>
              </a:rPr>
              <a:t>他开</a:t>
            </a:r>
            <a:r>
              <a:rPr sz="2400" b="1" spc="45" dirty="0">
                <a:latin typeface="Microsoft JhengHei"/>
                <a:cs typeface="Microsoft JhengHei"/>
              </a:rPr>
              <a:t>始签署</a:t>
            </a:r>
            <a:r>
              <a:rPr sz="2400" b="1" spc="30" dirty="0">
                <a:latin typeface="Microsoft JhengHei"/>
                <a:cs typeface="Microsoft JhengHei"/>
              </a:rPr>
              <a:t>税改</a:t>
            </a:r>
            <a:r>
              <a:rPr sz="2400" b="1" spc="45" dirty="0">
                <a:latin typeface="Microsoft JhengHei"/>
                <a:cs typeface="Microsoft JhengHei"/>
              </a:rPr>
              <a:t>法</a:t>
            </a:r>
            <a:r>
              <a:rPr sz="2400" b="1" spc="75" dirty="0">
                <a:latin typeface="Microsoft JhengHei"/>
                <a:cs typeface="Microsoft JhengHei"/>
              </a:rPr>
              <a:t>案</a:t>
            </a:r>
            <a:r>
              <a:rPr sz="2400" b="1" spc="50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加快</a:t>
            </a:r>
            <a:r>
              <a:rPr sz="2400" b="1" spc="45" dirty="0">
                <a:latin typeface="Microsoft JhengHei"/>
                <a:cs typeface="Microsoft JhengHei"/>
              </a:rPr>
              <a:t>加息</a:t>
            </a:r>
            <a:r>
              <a:rPr sz="2400" b="1" spc="30" dirty="0">
                <a:latin typeface="Microsoft JhengHei"/>
                <a:cs typeface="Microsoft JhengHei"/>
              </a:rPr>
              <a:t>节</a:t>
            </a:r>
            <a:r>
              <a:rPr sz="2400" b="1" spc="60" dirty="0">
                <a:latin typeface="Microsoft JhengHei"/>
                <a:cs typeface="Microsoft JhengHei"/>
              </a:rPr>
              <a:t>奏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收紧</a:t>
            </a:r>
            <a:r>
              <a:rPr sz="2400" b="1" spc="30" dirty="0">
                <a:latin typeface="Microsoft JhengHei"/>
                <a:cs typeface="Microsoft JhengHei"/>
              </a:rPr>
              <a:t>移</a:t>
            </a:r>
            <a:r>
              <a:rPr sz="2400" b="1" spc="45" dirty="0">
                <a:latin typeface="Microsoft JhengHei"/>
                <a:cs typeface="Microsoft JhengHei"/>
              </a:rPr>
              <a:t>民</a:t>
            </a:r>
            <a:r>
              <a:rPr sz="2400" b="1" spc="30" dirty="0">
                <a:latin typeface="Microsoft JhengHei"/>
                <a:cs typeface="Microsoft JhengHei"/>
              </a:rPr>
              <a:t>政</a:t>
            </a:r>
            <a:r>
              <a:rPr sz="2400" b="1" spc="60" dirty="0">
                <a:latin typeface="Microsoft JhengHei"/>
                <a:cs typeface="Microsoft JhengHei"/>
              </a:rPr>
              <a:t>策</a:t>
            </a:r>
            <a:r>
              <a:rPr sz="2400" b="1" dirty="0">
                <a:latin typeface="Microsoft JhengHei"/>
                <a:cs typeface="Microsoft JhengHei"/>
              </a:rPr>
              <a:t>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1512" y="5889823"/>
            <a:ext cx="4007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对中日欧全面开打贸易战</a:t>
            </a:r>
            <a:r>
              <a:rPr sz="2400" b="1" spc="10" dirty="0">
                <a:latin typeface="Microsoft JhengHei"/>
                <a:cs typeface="Microsoft JhengHei"/>
              </a:rPr>
              <a:t>等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3978" y="4705222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349" y="1289380"/>
            <a:ext cx="9064625" cy="406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利用美元体系迫使中国开放金</a:t>
            </a:r>
            <a:r>
              <a:rPr sz="2800" b="1" i="1" spc="10" dirty="0">
                <a:latin typeface="SimSun"/>
                <a:cs typeface="SimSun"/>
              </a:rPr>
              <a:t>融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打</a:t>
            </a:r>
            <a:r>
              <a:rPr sz="2800" b="1" i="1" dirty="0">
                <a:latin typeface="SimSun"/>
                <a:cs typeface="SimSun"/>
              </a:rPr>
              <a:t>压</a:t>
            </a:r>
            <a:r>
              <a:rPr sz="2800" b="1" i="1" spc="-10" dirty="0">
                <a:latin typeface="SimSun"/>
                <a:cs typeface="SimSun"/>
              </a:rPr>
              <a:t>中</a:t>
            </a:r>
            <a:r>
              <a:rPr sz="2800" b="1" i="1" dirty="0">
                <a:latin typeface="SimSun"/>
                <a:cs typeface="SimSun"/>
              </a:rPr>
              <a:t>国</a:t>
            </a:r>
            <a:r>
              <a:rPr sz="2800" b="1" i="1" spc="-10" dirty="0">
                <a:latin typeface="SimSun"/>
                <a:cs typeface="SimSun"/>
              </a:rPr>
              <a:t>制</a:t>
            </a:r>
            <a:r>
              <a:rPr sz="2800" b="1" i="1" spc="-15" dirty="0">
                <a:latin typeface="SimSun"/>
                <a:cs typeface="SimSun"/>
              </a:rPr>
              <a:t>造</a:t>
            </a:r>
            <a:endParaRPr sz="2800">
              <a:latin typeface="SimSun"/>
              <a:cs typeface="SimSun"/>
            </a:endParaRPr>
          </a:p>
          <a:p>
            <a:pPr marL="12700" algn="just">
              <a:lnSpc>
                <a:spcPct val="100000"/>
              </a:lnSpc>
              <a:spcBef>
                <a:spcPts val="1830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88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美元体系：</a:t>
            </a:r>
            <a:endParaRPr sz="2400">
              <a:latin typeface="Microsoft JhengHei"/>
              <a:cs typeface="Microsoft JhengHei"/>
            </a:endParaRPr>
          </a:p>
          <a:p>
            <a:pPr marL="756285" marR="313055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商品美元</a:t>
            </a:r>
            <a:r>
              <a:rPr sz="2400" b="1" spc="20" dirty="0">
                <a:latin typeface="Microsoft JhengHei"/>
                <a:cs typeface="Microsoft JhengHei"/>
              </a:rPr>
              <a:t>还</a:t>
            </a:r>
            <a:r>
              <a:rPr sz="2400" b="1" spc="5" dirty="0">
                <a:latin typeface="Microsoft JhengHei"/>
                <a:cs typeface="Microsoft JhengHei"/>
              </a:rPr>
              <a:t>流机制：</a:t>
            </a:r>
            <a:r>
              <a:rPr sz="2400" b="1" spc="20" dirty="0">
                <a:latin typeface="Microsoft JhengHei"/>
                <a:cs typeface="Microsoft JhengHei"/>
              </a:rPr>
              <a:t>世</a:t>
            </a:r>
            <a:r>
              <a:rPr sz="2400" b="1" spc="5" dirty="0">
                <a:latin typeface="Microsoft JhengHei"/>
                <a:cs typeface="Microsoft JhengHei"/>
              </a:rPr>
              <a:t>界上最大</a:t>
            </a:r>
            <a:r>
              <a:rPr sz="2400" b="1" spc="20" dirty="0">
                <a:latin typeface="Microsoft JhengHei"/>
                <a:cs typeface="Microsoft JhengHei"/>
              </a:rPr>
              <a:t>的</a:t>
            </a:r>
            <a:r>
              <a:rPr sz="2400" b="1" spc="5" dirty="0">
                <a:latin typeface="Microsoft JhengHei"/>
                <a:cs typeface="Microsoft JhengHei"/>
              </a:rPr>
              <a:t>债权国要</a:t>
            </a:r>
            <a:r>
              <a:rPr sz="2400" b="1" spc="20" dirty="0">
                <a:latin typeface="Microsoft JhengHei"/>
                <a:cs typeface="Microsoft JhengHei"/>
              </a:rPr>
              <a:t>维</a:t>
            </a:r>
            <a:r>
              <a:rPr sz="2400" b="1" spc="5" dirty="0">
                <a:latin typeface="Microsoft JhengHei"/>
                <a:cs typeface="Microsoft JhengHei"/>
              </a:rPr>
              <a:t>持世界上最</a:t>
            </a:r>
            <a:r>
              <a:rPr sz="2400" b="1" dirty="0">
                <a:latin typeface="Microsoft JhengHei"/>
                <a:cs typeface="Microsoft JhengHei"/>
              </a:rPr>
              <a:t>大 </a:t>
            </a:r>
            <a:r>
              <a:rPr sz="2400" b="1" spc="20" dirty="0">
                <a:latin typeface="Microsoft JhengHei"/>
                <a:cs typeface="Microsoft JhengHei"/>
              </a:rPr>
              <a:t>的债</a:t>
            </a:r>
            <a:r>
              <a:rPr sz="2400" b="1" spc="5" dirty="0">
                <a:latin typeface="Microsoft JhengHei"/>
                <a:cs typeface="Microsoft JhengHei"/>
              </a:rPr>
              <a:t>务</a:t>
            </a:r>
            <a:r>
              <a:rPr sz="2400" b="1" spc="20" dirty="0">
                <a:latin typeface="Microsoft JhengHei"/>
                <a:cs typeface="Microsoft JhengHei"/>
              </a:rPr>
              <a:t>国</a:t>
            </a:r>
            <a:r>
              <a:rPr sz="2400" b="1" spc="5" dirty="0">
                <a:latin typeface="Microsoft JhengHei"/>
                <a:cs typeface="Microsoft JhengHei"/>
              </a:rPr>
              <a:t>的</a:t>
            </a:r>
            <a:r>
              <a:rPr sz="2400" b="1" spc="20" dirty="0">
                <a:latin typeface="Microsoft JhengHei"/>
                <a:cs typeface="Microsoft JhengHei"/>
              </a:rPr>
              <a:t>货币</a:t>
            </a:r>
            <a:r>
              <a:rPr sz="2400" b="1" spc="5" dirty="0">
                <a:latin typeface="Microsoft JhengHei"/>
                <a:cs typeface="Microsoft JhengHei"/>
              </a:rPr>
              <a:t>稳</a:t>
            </a:r>
            <a:r>
              <a:rPr sz="2400" b="1" spc="45" dirty="0">
                <a:latin typeface="Microsoft JhengHei"/>
                <a:cs typeface="Microsoft JhengHei"/>
              </a:rPr>
              <a:t>定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这是</a:t>
            </a:r>
            <a:r>
              <a:rPr sz="2400" b="1" spc="5" dirty="0">
                <a:latin typeface="Microsoft JhengHei"/>
                <a:cs typeface="Microsoft JhengHei"/>
              </a:rPr>
              <a:t>我</a:t>
            </a:r>
            <a:r>
              <a:rPr sz="2400" b="1" spc="20" dirty="0">
                <a:latin typeface="Microsoft JhengHei"/>
                <a:cs typeface="Microsoft JhengHei"/>
              </a:rPr>
              <a:t>们</a:t>
            </a:r>
            <a:r>
              <a:rPr sz="2400" b="1" spc="5" dirty="0">
                <a:latin typeface="Microsoft JhengHei"/>
                <a:cs typeface="Microsoft JhengHei"/>
              </a:rPr>
              <a:t>要</a:t>
            </a:r>
            <a:r>
              <a:rPr sz="2400" b="1" spc="20" dirty="0">
                <a:latin typeface="Microsoft JhengHei"/>
                <a:cs typeface="Microsoft JhengHei"/>
              </a:rPr>
              <a:t>承担</a:t>
            </a:r>
            <a:r>
              <a:rPr sz="2400" b="1" spc="5" dirty="0">
                <a:latin typeface="Microsoft JhengHei"/>
                <a:cs typeface="Microsoft JhengHei"/>
              </a:rPr>
              <a:t>的</a:t>
            </a:r>
            <a:r>
              <a:rPr sz="2400" b="1" spc="20" dirty="0">
                <a:latin typeface="Microsoft JhengHei"/>
                <a:cs typeface="Microsoft JhengHei"/>
              </a:rPr>
              <a:t>被</a:t>
            </a:r>
            <a:r>
              <a:rPr sz="2400" b="1" spc="5" dirty="0">
                <a:latin typeface="Microsoft JhengHei"/>
                <a:cs typeface="Microsoft JhengHei"/>
              </a:rPr>
              <a:t>动</a:t>
            </a:r>
            <a:r>
              <a:rPr sz="2400" b="1" spc="20" dirty="0">
                <a:latin typeface="Microsoft JhengHei"/>
                <a:cs typeface="Microsoft JhengHei"/>
              </a:rPr>
              <a:t>责</a:t>
            </a:r>
            <a:r>
              <a:rPr sz="2400" b="1" spc="50" dirty="0">
                <a:latin typeface="Microsoft JhengHei"/>
                <a:cs typeface="Microsoft JhengHei"/>
              </a:rPr>
              <a:t>任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也</a:t>
            </a:r>
            <a:r>
              <a:rPr sz="2400" b="1" spc="10" dirty="0">
                <a:latin typeface="Microsoft JhengHei"/>
                <a:cs typeface="Microsoft JhengHei"/>
              </a:rPr>
              <a:t>是</a:t>
            </a:r>
            <a:r>
              <a:rPr sz="2400" b="1" dirty="0">
                <a:latin typeface="Microsoft JhengHei"/>
                <a:cs typeface="Microsoft JhengHei"/>
              </a:rPr>
              <a:t>我 </a:t>
            </a:r>
            <a:r>
              <a:rPr sz="2400" b="1" spc="10" dirty="0">
                <a:latin typeface="Microsoft JhengHei"/>
                <a:cs typeface="Microsoft JhengHei"/>
              </a:rPr>
              <a:t>们大量购买美国国债、公司债的原因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石油交易</a:t>
            </a:r>
            <a:r>
              <a:rPr sz="2400" b="1" spc="20" dirty="0">
                <a:latin typeface="Microsoft JhengHei"/>
                <a:cs typeface="Microsoft JhengHei"/>
              </a:rPr>
              <a:t>的</a:t>
            </a:r>
            <a:r>
              <a:rPr sz="2400" b="1" spc="5" dirty="0">
                <a:latin typeface="Microsoft JhengHei"/>
                <a:cs typeface="Microsoft JhengHei"/>
              </a:rPr>
              <a:t>美元计价</a:t>
            </a:r>
            <a:r>
              <a:rPr sz="2400" b="1" spc="20" dirty="0">
                <a:latin typeface="Microsoft JhengHei"/>
                <a:cs typeface="Microsoft JhengHei"/>
              </a:rPr>
              <a:t>机</a:t>
            </a:r>
            <a:r>
              <a:rPr sz="2400" b="1" spc="5" dirty="0">
                <a:latin typeface="Microsoft JhengHei"/>
                <a:cs typeface="Microsoft JhengHei"/>
              </a:rPr>
              <a:t>制：各国</a:t>
            </a:r>
            <a:r>
              <a:rPr sz="2400" b="1" spc="20" dirty="0">
                <a:latin typeface="Microsoft JhengHei"/>
                <a:cs typeface="Microsoft JhengHei"/>
              </a:rPr>
              <a:t>要</a:t>
            </a:r>
            <a:r>
              <a:rPr sz="2400" b="1" spc="5" dirty="0">
                <a:latin typeface="Microsoft JhengHei"/>
                <a:cs typeface="Microsoft JhengHei"/>
              </a:rPr>
              <a:t>进口石油</a:t>
            </a:r>
            <a:r>
              <a:rPr sz="2400" b="1" spc="20" dirty="0">
                <a:latin typeface="Microsoft JhengHei"/>
                <a:cs typeface="Microsoft JhengHei"/>
              </a:rPr>
              <a:t>必</a:t>
            </a:r>
            <a:r>
              <a:rPr sz="2400" b="1" spc="5" dirty="0">
                <a:latin typeface="Microsoft JhengHei"/>
                <a:cs typeface="Microsoft JhengHei"/>
              </a:rPr>
              <a:t>须用美元</a:t>
            </a:r>
            <a:r>
              <a:rPr sz="2400" b="1" spc="20" dirty="0">
                <a:latin typeface="Microsoft JhengHei"/>
                <a:cs typeface="Microsoft JhengHei"/>
              </a:rPr>
              <a:t>支</a:t>
            </a:r>
            <a:r>
              <a:rPr sz="2400" b="1" spc="65" dirty="0">
                <a:latin typeface="Microsoft JhengHei"/>
                <a:cs typeface="Microsoft JhengHei"/>
              </a:rPr>
              <a:t>付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10" dirty="0">
                <a:latin typeface="Microsoft JhengHei"/>
                <a:cs typeface="Microsoft JhengHei"/>
              </a:rPr>
              <a:t>因而就必须储备美元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316865" indent="-287020">
              <a:lnSpc>
                <a:spcPct val="100000"/>
              </a:lnSpc>
              <a:spcBef>
                <a:spcPts val="1200"/>
              </a:spcBef>
              <a:tabLst>
                <a:tab pos="6248400" algn="l"/>
              </a:tabLst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55" dirty="0">
                <a:latin typeface="Microsoft JhengHei"/>
                <a:cs typeface="Microsoft JhengHei"/>
              </a:rPr>
              <a:t>美国对</a:t>
            </a:r>
            <a:r>
              <a:rPr sz="2400" b="1" spc="65" dirty="0">
                <a:latin typeface="Microsoft JhengHei"/>
                <a:cs typeface="Microsoft JhengHei"/>
              </a:rPr>
              <a:t>外</a:t>
            </a:r>
            <a:r>
              <a:rPr sz="2400" b="1" spc="55" dirty="0">
                <a:latin typeface="Microsoft JhengHei"/>
                <a:cs typeface="Microsoft JhengHei"/>
              </a:rPr>
              <a:t>债务的</a:t>
            </a:r>
            <a:r>
              <a:rPr sz="2400" b="1" spc="65" dirty="0">
                <a:latin typeface="Microsoft JhengHei"/>
                <a:cs typeface="Microsoft JhengHei"/>
              </a:rPr>
              <a:t>本</a:t>
            </a:r>
            <a:r>
              <a:rPr sz="2400" b="1" spc="55" dirty="0">
                <a:latin typeface="Microsoft JhengHei"/>
                <a:cs typeface="Microsoft JhengHei"/>
              </a:rPr>
              <a:t>币计价</a:t>
            </a:r>
            <a:r>
              <a:rPr sz="2400" b="1" spc="65" dirty="0">
                <a:latin typeface="Microsoft JhengHei"/>
                <a:cs typeface="Microsoft JhengHei"/>
              </a:rPr>
              <a:t>机</a:t>
            </a:r>
            <a:r>
              <a:rPr sz="2400" b="1" spc="55" dirty="0">
                <a:latin typeface="Microsoft JhengHei"/>
                <a:cs typeface="Microsoft JhengHei"/>
              </a:rPr>
              <a:t>制：美</a:t>
            </a:r>
            <a:r>
              <a:rPr sz="2400" b="1" spc="100" dirty="0">
                <a:latin typeface="Microsoft JhengHei"/>
                <a:cs typeface="Microsoft JhengHei"/>
              </a:rPr>
              <a:t>国</a:t>
            </a:r>
            <a:r>
              <a:rPr sz="2400" b="1" spc="-220" dirty="0">
                <a:latin typeface="Microsoft JhengHei"/>
                <a:cs typeface="Microsoft JhengHei"/>
              </a:rPr>
              <a:t>8</a:t>
            </a:r>
            <a:r>
              <a:rPr sz="2400" b="1" spc="-229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55" dirty="0">
                <a:latin typeface="Microsoft JhengHei"/>
                <a:cs typeface="Microsoft JhengHei"/>
              </a:rPr>
              <a:t>以上的</a:t>
            </a:r>
            <a:r>
              <a:rPr sz="2400" b="1" spc="65" dirty="0">
                <a:latin typeface="Microsoft JhengHei"/>
                <a:cs typeface="Microsoft JhengHei"/>
              </a:rPr>
              <a:t>对</a:t>
            </a:r>
            <a:r>
              <a:rPr sz="2400" b="1" spc="55" dirty="0">
                <a:latin typeface="Microsoft JhengHei"/>
                <a:cs typeface="Microsoft JhengHei"/>
              </a:rPr>
              <a:t>外债务</a:t>
            </a:r>
            <a:r>
              <a:rPr sz="2400" b="1" dirty="0">
                <a:latin typeface="Microsoft JhengHei"/>
                <a:cs typeface="Microsoft JhengHei"/>
              </a:rPr>
              <a:t>是 </a:t>
            </a:r>
            <a:r>
              <a:rPr sz="2400" b="1" spc="10" dirty="0">
                <a:latin typeface="Microsoft JhengHei"/>
                <a:cs typeface="Microsoft JhengHei"/>
              </a:rPr>
              <a:t>以自己可以印刷的美元计价</a:t>
            </a:r>
            <a:r>
              <a:rPr sz="2400" b="1" spc="15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289380"/>
            <a:ext cx="8755380" cy="214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利用美元体系迫使中国开放金</a:t>
            </a:r>
            <a:r>
              <a:rPr sz="2800" b="1" i="1" spc="10" dirty="0">
                <a:latin typeface="SimSun"/>
                <a:cs typeface="SimSun"/>
              </a:rPr>
              <a:t>融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打</a:t>
            </a:r>
            <a:r>
              <a:rPr sz="2800" b="1" i="1" dirty="0">
                <a:latin typeface="SimSun"/>
                <a:cs typeface="SimSun"/>
              </a:rPr>
              <a:t>压</a:t>
            </a:r>
            <a:r>
              <a:rPr sz="2800" b="1" i="1" spc="-10" dirty="0">
                <a:latin typeface="SimSun"/>
                <a:cs typeface="SimSun"/>
              </a:rPr>
              <a:t>中</a:t>
            </a:r>
            <a:r>
              <a:rPr sz="2800" b="1" i="1" dirty="0">
                <a:latin typeface="SimSun"/>
                <a:cs typeface="SimSun"/>
              </a:rPr>
              <a:t>国</a:t>
            </a:r>
            <a:r>
              <a:rPr sz="2800" b="1" i="1" spc="-10" dirty="0">
                <a:latin typeface="SimSun"/>
                <a:cs typeface="SimSun"/>
              </a:rPr>
              <a:t>制</a:t>
            </a:r>
            <a:r>
              <a:rPr sz="2800" b="1" i="1" spc="-15" dirty="0">
                <a:latin typeface="SimSun"/>
                <a:cs typeface="SimSun"/>
              </a:rPr>
              <a:t>造</a:t>
            </a:r>
            <a:endParaRPr sz="2800">
              <a:latin typeface="SimSun"/>
              <a:cs typeface="SimSun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830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79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Microsoft JhengHei"/>
                <a:cs typeface="Microsoft JhengHei"/>
              </a:rPr>
              <a:t>由于中</a:t>
            </a:r>
            <a:r>
              <a:rPr sz="2400" b="1" spc="30" dirty="0">
                <a:latin typeface="Microsoft JhengHei"/>
                <a:cs typeface="Microsoft JhengHei"/>
              </a:rPr>
              <a:t>国处</a:t>
            </a:r>
            <a:r>
              <a:rPr sz="2400" b="1" spc="60" dirty="0">
                <a:latin typeface="Microsoft JhengHei"/>
                <a:cs typeface="Microsoft JhengHei"/>
              </a:rPr>
              <a:t>在</a:t>
            </a:r>
            <a:r>
              <a:rPr sz="2400" b="1" spc="50" dirty="0">
                <a:latin typeface="Microsoft JhengHei"/>
                <a:cs typeface="Microsoft JhengHei"/>
              </a:rPr>
              <a:t>“</a:t>
            </a:r>
            <a:r>
              <a:rPr sz="2400" b="1" spc="45" dirty="0">
                <a:latin typeface="Microsoft JhengHei"/>
                <a:cs typeface="Microsoft JhengHei"/>
              </a:rPr>
              <a:t>美</a:t>
            </a:r>
            <a:r>
              <a:rPr sz="2400" b="1" spc="30" dirty="0">
                <a:latin typeface="Microsoft JhengHei"/>
                <a:cs typeface="Microsoft JhengHei"/>
              </a:rPr>
              <a:t>元体</a:t>
            </a:r>
            <a:r>
              <a:rPr sz="2400" b="1" spc="55" dirty="0">
                <a:latin typeface="Microsoft JhengHei"/>
                <a:cs typeface="Microsoft JhengHei"/>
              </a:rPr>
              <a:t>系</a:t>
            </a:r>
            <a:r>
              <a:rPr sz="2400" b="1" spc="45" dirty="0">
                <a:latin typeface="Microsoft JhengHei"/>
                <a:cs typeface="Microsoft JhengHei"/>
              </a:rPr>
              <a:t>”当</a:t>
            </a:r>
            <a:r>
              <a:rPr sz="2400" b="1" spc="35" dirty="0">
                <a:latin typeface="Microsoft JhengHei"/>
                <a:cs typeface="Microsoft JhengHei"/>
              </a:rPr>
              <a:t>中，</a:t>
            </a:r>
            <a:r>
              <a:rPr sz="2400" b="1" spc="45" dirty="0">
                <a:latin typeface="Microsoft JhengHei"/>
                <a:cs typeface="Microsoft JhengHei"/>
              </a:rPr>
              <a:t>不仅</a:t>
            </a:r>
            <a:r>
              <a:rPr sz="2400" b="1" spc="30" dirty="0">
                <a:latin typeface="Microsoft JhengHei"/>
                <a:cs typeface="Microsoft JhengHei"/>
              </a:rPr>
              <a:t>使</a:t>
            </a:r>
            <a:r>
              <a:rPr sz="2400" b="1" spc="45" dirty="0">
                <a:latin typeface="Microsoft JhengHei"/>
                <a:cs typeface="Microsoft JhengHei"/>
              </a:rPr>
              <a:t>得</a:t>
            </a:r>
            <a:r>
              <a:rPr sz="2400" b="1" spc="30" dirty="0">
                <a:latin typeface="Microsoft JhengHei"/>
                <a:cs typeface="Microsoft JhengHei"/>
              </a:rPr>
              <a:t>我</a:t>
            </a:r>
            <a:r>
              <a:rPr sz="2400" b="1" spc="45" dirty="0">
                <a:latin typeface="Microsoft JhengHei"/>
                <a:cs typeface="Microsoft JhengHei"/>
              </a:rPr>
              <a:t>们拥</a:t>
            </a:r>
            <a:r>
              <a:rPr sz="2400" b="1" spc="30" dirty="0">
                <a:latin typeface="Microsoft JhengHei"/>
                <a:cs typeface="Microsoft JhengHei"/>
              </a:rPr>
              <a:t>有</a:t>
            </a:r>
            <a:r>
              <a:rPr sz="2400" b="1" spc="45" dirty="0">
                <a:latin typeface="Microsoft JhengHei"/>
                <a:cs typeface="Microsoft JhengHei"/>
              </a:rPr>
              <a:t>大</a:t>
            </a:r>
            <a:r>
              <a:rPr sz="2400" b="1" spc="30" dirty="0">
                <a:latin typeface="Microsoft JhengHei"/>
                <a:cs typeface="Microsoft JhengHei"/>
              </a:rPr>
              <a:t>量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-1390" dirty="0">
                <a:latin typeface="Microsoft JhengHei"/>
                <a:cs typeface="Microsoft JhengHei"/>
              </a:rPr>
              <a:t>美 </a:t>
            </a:r>
            <a:r>
              <a:rPr sz="2400" b="1" spc="45" dirty="0">
                <a:latin typeface="Microsoft JhengHei"/>
                <a:cs typeface="Microsoft JhengHei"/>
              </a:rPr>
              <a:t>国国</a:t>
            </a:r>
            <a:r>
              <a:rPr sz="2400" b="1" spc="50" dirty="0">
                <a:latin typeface="Microsoft JhengHei"/>
                <a:cs typeface="Microsoft JhengHei"/>
              </a:rPr>
              <a:t>债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而</a:t>
            </a:r>
            <a:r>
              <a:rPr sz="2400" b="1" spc="45" dirty="0">
                <a:latin typeface="Microsoft JhengHei"/>
                <a:cs typeface="Microsoft JhengHei"/>
              </a:rPr>
              <a:t>且基础</a:t>
            </a:r>
            <a:r>
              <a:rPr sz="2400" b="1" spc="30" dirty="0">
                <a:latin typeface="Microsoft JhengHei"/>
                <a:cs typeface="Microsoft JhengHei"/>
              </a:rPr>
              <a:t>货币</a:t>
            </a:r>
            <a:r>
              <a:rPr sz="2400" b="1" spc="45" dirty="0">
                <a:latin typeface="Microsoft JhengHei"/>
                <a:cs typeface="Microsoft JhengHei"/>
              </a:rPr>
              <a:t>发行也</a:t>
            </a:r>
            <a:r>
              <a:rPr sz="2400" b="1" spc="30" dirty="0">
                <a:latin typeface="Microsoft JhengHei"/>
                <a:cs typeface="Microsoft JhengHei"/>
              </a:rPr>
              <a:t>对其</a:t>
            </a:r>
            <a:r>
              <a:rPr sz="2400" b="1" spc="45" dirty="0">
                <a:latin typeface="Microsoft JhengHei"/>
                <a:cs typeface="Microsoft JhengHei"/>
              </a:rPr>
              <a:t>产生</a:t>
            </a:r>
            <a:r>
              <a:rPr sz="2400" b="1" spc="30" dirty="0">
                <a:latin typeface="Microsoft JhengHei"/>
                <a:cs typeface="Microsoft JhengHei"/>
              </a:rPr>
              <a:t>严</a:t>
            </a:r>
            <a:r>
              <a:rPr sz="2400" b="1" spc="45" dirty="0">
                <a:latin typeface="Microsoft JhengHei"/>
                <a:cs typeface="Microsoft JhengHei"/>
              </a:rPr>
              <a:t>重</a:t>
            </a:r>
            <a:r>
              <a:rPr sz="2400" b="1" spc="30" dirty="0">
                <a:latin typeface="Microsoft JhengHei"/>
                <a:cs typeface="Microsoft JhengHei"/>
              </a:rPr>
              <a:t>依</a:t>
            </a:r>
            <a:r>
              <a:rPr sz="2400" b="1" spc="90" dirty="0">
                <a:latin typeface="Microsoft JhengHei"/>
                <a:cs typeface="Microsoft JhengHei"/>
              </a:rPr>
              <a:t>赖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30" dirty="0">
                <a:latin typeface="Microsoft JhengHei"/>
                <a:cs typeface="Microsoft JhengHei"/>
              </a:rPr>
              <a:t>如</a:t>
            </a:r>
            <a:r>
              <a:rPr sz="2400" b="1" spc="45" dirty="0">
                <a:latin typeface="Microsoft JhengHei"/>
                <a:cs typeface="Microsoft JhengHei"/>
              </a:rPr>
              <a:t>果</a:t>
            </a:r>
            <a:r>
              <a:rPr sz="2400" b="1" spc="30" dirty="0">
                <a:latin typeface="Microsoft JhengHei"/>
                <a:cs typeface="Microsoft JhengHei"/>
              </a:rPr>
              <a:t>我</a:t>
            </a:r>
            <a:r>
              <a:rPr sz="2400" b="1" spc="45" dirty="0">
                <a:latin typeface="Microsoft JhengHei"/>
                <a:cs typeface="Microsoft JhengHei"/>
              </a:rPr>
              <a:t>们</a:t>
            </a:r>
            <a:r>
              <a:rPr sz="2400" b="1" dirty="0">
                <a:latin typeface="Microsoft JhengHei"/>
                <a:cs typeface="Microsoft JhengHei"/>
              </a:rPr>
              <a:t>的 </a:t>
            </a:r>
            <a:r>
              <a:rPr sz="2400" b="1" spc="45" dirty="0">
                <a:latin typeface="Microsoft JhengHei"/>
                <a:cs typeface="Microsoft JhengHei"/>
              </a:rPr>
              <a:t>美元储</a:t>
            </a:r>
            <a:r>
              <a:rPr sz="2400" b="1" spc="30" dirty="0">
                <a:latin typeface="Microsoft JhengHei"/>
                <a:cs typeface="Microsoft JhengHei"/>
              </a:rPr>
              <a:t>备大</a:t>
            </a:r>
            <a:r>
              <a:rPr sz="2400" b="1" spc="45" dirty="0">
                <a:latin typeface="Microsoft JhengHei"/>
                <a:cs typeface="Microsoft JhengHei"/>
              </a:rPr>
              <a:t>幅度减</a:t>
            </a:r>
            <a:r>
              <a:rPr sz="2400" b="1" spc="60" dirty="0">
                <a:latin typeface="Microsoft JhengHei"/>
                <a:cs typeface="Microsoft JhengHei"/>
              </a:rPr>
              <a:t>少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那人民</a:t>
            </a:r>
            <a:r>
              <a:rPr sz="2400" b="1" spc="30" dirty="0">
                <a:latin typeface="Microsoft JhengHei"/>
                <a:cs typeface="Microsoft JhengHei"/>
              </a:rPr>
              <a:t>币发</a:t>
            </a:r>
            <a:r>
              <a:rPr sz="2400" b="1" spc="45" dirty="0">
                <a:latin typeface="Microsoft JhengHei"/>
                <a:cs typeface="Microsoft JhengHei"/>
              </a:rPr>
              <a:t>行的</a:t>
            </a:r>
            <a:r>
              <a:rPr sz="2400" b="1" spc="30" dirty="0">
                <a:latin typeface="Microsoft JhengHei"/>
                <a:cs typeface="Microsoft JhengHei"/>
              </a:rPr>
              <a:t>信</a:t>
            </a:r>
            <a:r>
              <a:rPr sz="2400" b="1" spc="45" dirty="0">
                <a:latin typeface="Microsoft JhengHei"/>
                <a:cs typeface="Microsoft JhengHei"/>
              </a:rPr>
              <a:t>用</a:t>
            </a:r>
            <a:r>
              <a:rPr sz="2400" b="1" spc="30" dirty="0">
                <a:latin typeface="Microsoft JhengHei"/>
                <a:cs typeface="Microsoft JhengHei"/>
              </a:rPr>
              <a:t>基</a:t>
            </a:r>
            <a:r>
              <a:rPr sz="2400" b="1" spc="45" dirty="0">
                <a:latin typeface="Microsoft JhengHei"/>
                <a:cs typeface="Microsoft JhengHei"/>
              </a:rPr>
              <a:t>础就</a:t>
            </a:r>
            <a:r>
              <a:rPr sz="2400" b="1" spc="30" dirty="0">
                <a:latin typeface="Microsoft JhengHei"/>
                <a:cs typeface="Microsoft JhengHei"/>
              </a:rPr>
              <a:t>会</a:t>
            </a:r>
            <a:r>
              <a:rPr sz="2400" b="1" spc="45" dirty="0">
                <a:latin typeface="Microsoft JhengHei"/>
                <a:cs typeface="Microsoft JhengHei"/>
              </a:rPr>
              <a:t>出</a:t>
            </a:r>
            <a:r>
              <a:rPr sz="2400" b="1" spc="30" dirty="0">
                <a:latin typeface="Microsoft JhengHei"/>
                <a:cs typeface="Microsoft JhengHei"/>
              </a:rPr>
              <a:t>问</a:t>
            </a:r>
            <a:r>
              <a:rPr sz="2400" b="1" spc="90" dirty="0">
                <a:latin typeface="Microsoft JhengHei"/>
                <a:cs typeface="Microsoft JhengHei"/>
              </a:rPr>
              <a:t>题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5" dirty="0">
                <a:latin typeface="Microsoft JhengHei"/>
                <a:cs typeface="Microsoft JhengHei"/>
              </a:rPr>
              <a:t>我们赚取外汇的能力也将受到影</a:t>
            </a:r>
            <a:r>
              <a:rPr sz="2400" b="1" spc="15" dirty="0">
                <a:latin typeface="Microsoft JhengHei"/>
                <a:cs typeface="Microsoft JhengHei"/>
              </a:rPr>
              <a:t>响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" y="1107488"/>
            <a:ext cx="9061450" cy="4935967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4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美国国家战略安全问题</a:t>
            </a:r>
            <a:endParaRPr sz="2800">
              <a:latin typeface="SimSun"/>
              <a:cs typeface="SimSun"/>
            </a:endParaRPr>
          </a:p>
          <a:p>
            <a:pPr marL="367665" marR="5080" indent="-355600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45" dirty="0">
                <a:latin typeface="Microsoft JhengHei"/>
                <a:cs typeface="Microsoft JhengHei"/>
              </a:rPr>
              <a:t>国安</a:t>
            </a:r>
            <a:r>
              <a:rPr sz="2400" b="1" spc="30" dirty="0">
                <a:latin typeface="Microsoft JhengHei"/>
                <a:cs typeface="Microsoft JhengHei"/>
              </a:rPr>
              <a:t>团</a:t>
            </a:r>
            <a:r>
              <a:rPr sz="2400" b="1" spc="45" dirty="0">
                <a:latin typeface="Microsoft JhengHei"/>
                <a:cs typeface="Microsoft JhengHei"/>
              </a:rPr>
              <a:t>队</a:t>
            </a:r>
            <a:r>
              <a:rPr sz="2400" b="1" spc="30" dirty="0">
                <a:latin typeface="Microsoft JhengHei"/>
                <a:cs typeface="Microsoft JhengHei"/>
              </a:rPr>
              <a:t>已</a:t>
            </a:r>
            <a:r>
              <a:rPr sz="2400" b="1" spc="45" dirty="0">
                <a:latin typeface="Microsoft JhengHei"/>
                <a:cs typeface="Microsoft JhengHei"/>
              </a:rPr>
              <a:t>经深</a:t>
            </a:r>
            <a:r>
              <a:rPr sz="2400" b="1" spc="30" dirty="0">
                <a:latin typeface="Microsoft JhengHei"/>
                <a:cs typeface="Microsoft JhengHei"/>
              </a:rPr>
              <a:t>入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美</a:t>
            </a:r>
            <a:r>
              <a:rPr sz="2400" b="1" spc="45" dirty="0">
                <a:latin typeface="Microsoft JhengHei"/>
                <a:cs typeface="Microsoft JhengHei"/>
              </a:rPr>
              <a:t>经贸</a:t>
            </a:r>
            <a:r>
              <a:rPr sz="2400" b="1" spc="30" dirty="0">
                <a:latin typeface="Microsoft JhengHei"/>
                <a:cs typeface="Microsoft JhengHei"/>
              </a:rPr>
              <a:t>谈</a:t>
            </a:r>
            <a:r>
              <a:rPr sz="2400" b="1" spc="85" dirty="0">
                <a:latin typeface="Microsoft JhengHei"/>
                <a:cs typeface="Microsoft JhengHei"/>
              </a:rPr>
              <a:t>判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95" dirty="0">
                <a:latin typeface="Microsoft JhengHei"/>
                <a:cs typeface="Microsoft JhengHei"/>
              </a:rPr>
              <a:t>8</a:t>
            </a:r>
            <a:r>
              <a:rPr sz="2400" b="1" spc="45" dirty="0">
                <a:latin typeface="Microsoft JhengHei"/>
                <a:cs typeface="Microsoft JhengHei"/>
              </a:rPr>
              <a:t>年</a:t>
            </a:r>
            <a:r>
              <a:rPr sz="2400" b="1" spc="35" dirty="0">
                <a:latin typeface="Microsoft JhengHei"/>
                <a:cs typeface="Microsoft JhengHei"/>
              </a:rPr>
              <a:t>《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贸</a:t>
            </a:r>
            <a:r>
              <a:rPr sz="2400" b="1" spc="30" dirty="0">
                <a:latin typeface="Microsoft JhengHei"/>
                <a:cs typeface="Microsoft JhengHei"/>
              </a:rPr>
              <a:t>易</a:t>
            </a:r>
            <a:r>
              <a:rPr sz="2400" b="1" spc="45" dirty="0">
                <a:latin typeface="Microsoft JhengHei"/>
                <a:cs typeface="Microsoft JhengHei"/>
              </a:rPr>
              <a:t>壁垒</a:t>
            </a:r>
            <a:r>
              <a:rPr sz="2400" b="1" spc="30" dirty="0">
                <a:latin typeface="Microsoft JhengHei"/>
                <a:cs typeface="Microsoft JhengHei"/>
              </a:rPr>
              <a:t>清</a:t>
            </a:r>
            <a:r>
              <a:rPr sz="2400" b="1" spc="55" dirty="0">
                <a:latin typeface="Microsoft JhengHei"/>
                <a:cs typeface="Microsoft JhengHei"/>
              </a:rPr>
              <a:t>单</a:t>
            </a:r>
            <a:r>
              <a:rPr sz="2400" b="1" spc="-55" dirty="0">
                <a:latin typeface="Microsoft JhengHei"/>
                <a:cs typeface="Microsoft JhengHei"/>
              </a:rPr>
              <a:t>》 </a:t>
            </a:r>
            <a:r>
              <a:rPr sz="2400" b="1" spc="95" dirty="0">
                <a:latin typeface="Microsoft JhengHei"/>
                <a:cs typeface="Microsoft JhengHei"/>
              </a:rPr>
              <a:t>就包</a:t>
            </a:r>
            <a:r>
              <a:rPr sz="2400" b="1" spc="85" dirty="0">
                <a:latin typeface="Microsoft JhengHei"/>
                <a:cs typeface="Microsoft JhengHei"/>
              </a:rPr>
              <a:t>括</a:t>
            </a:r>
            <a:r>
              <a:rPr sz="2400" b="1" spc="80" dirty="0">
                <a:latin typeface="Microsoft JhengHei"/>
                <a:cs typeface="Microsoft JhengHei"/>
              </a:rPr>
              <a:t>网</a:t>
            </a:r>
            <a:r>
              <a:rPr sz="2400" b="1" spc="90" dirty="0">
                <a:latin typeface="Microsoft JhengHei"/>
                <a:cs typeface="Microsoft JhengHei"/>
              </a:rPr>
              <a:t>络安</a:t>
            </a:r>
            <a:r>
              <a:rPr sz="2400" b="1" spc="80" dirty="0">
                <a:latin typeface="Microsoft JhengHei"/>
                <a:cs typeface="Microsoft JhengHei"/>
              </a:rPr>
              <a:t>全</a:t>
            </a:r>
            <a:r>
              <a:rPr sz="2400" b="1" spc="95" dirty="0">
                <a:latin typeface="Microsoft JhengHei"/>
                <a:cs typeface="Microsoft JhengHei"/>
              </a:rPr>
              <a:t>法、</a:t>
            </a:r>
            <a:r>
              <a:rPr sz="2400" b="1" spc="90" dirty="0">
                <a:latin typeface="Microsoft JhengHei"/>
                <a:cs typeface="Microsoft JhengHei"/>
              </a:rPr>
              <a:t>国</a:t>
            </a:r>
            <a:r>
              <a:rPr sz="2400" b="1" spc="80" dirty="0">
                <a:latin typeface="Microsoft JhengHei"/>
                <a:cs typeface="Microsoft JhengHei"/>
              </a:rPr>
              <a:t>家安</a:t>
            </a:r>
            <a:r>
              <a:rPr sz="2400" b="1" spc="90" dirty="0">
                <a:latin typeface="Microsoft JhengHei"/>
                <a:cs typeface="Microsoft JhengHei"/>
              </a:rPr>
              <a:t>全</a:t>
            </a:r>
            <a:r>
              <a:rPr sz="2400" b="1" spc="105" dirty="0">
                <a:latin typeface="Microsoft JhengHei"/>
                <a:cs typeface="Microsoft JhengHei"/>
              </a:rPr>
              <a:t>法</a:t>
            </a:r>
            <a:r>
              <a:rPr sz="2400" b="1" spc="80" dirty="0">
                <a:latin typeface="Microsoft JhengHei"/>
                <a:cs typeface="Microsoft JhengHei"/>
              </a:rPr>
              <a:t>、网</a:t>
            </a:r>
            <a:r>
              <a:rPr sz="2400" b="1" spc="90" dirty="0">
                <a:latin typeface="Microsoft JhengHei"/>
                <a:cs typeface="Microsoft JhengHei"/>
              </a:rPr>
              <a:t>络侵权</a:t>
            </a:r>
            <a:r>
              <a:rPr sz="2400" b="1" spc="95" dirty="0">
                <a:latin typeface="Microsoft JhengHei"/>
                <a:cs typeface="Microsoft JhengHei"/>
              </a:rPr>
              <a:t>。</a:t>
            </a:r>
            <a:r>
              <a:rPr sz="2400" b="1" spc="-200" dirty="0">
                <a:latin typeface="Microsoft JhengHei"/>
                <a:cs typeface="Microsoft JhengHei"/>
              </a:rPr>
              <a:t>2018</a:t>
            </a:r>
            <a:r>
              <a:rPr sz="2400" b="1" spc="95" dirty="0">
                <a:latin typeface="Microsoft JhengHei"/>
                <a:cs typeface="Microsoft JhengHei"/>
              </a:rPr>
              <a:t>年</a:t>
            </a:r>
            <a:r>
              <a:rPr sz="2400" b="1" spc="-135" dirty="0">
                <a:latin typeface="Microsoft JhengHei"/>
                <a:cs typeface="Microsoft JhengHei"/>
              </a:rPr>
              <a:t>6</a:t>
            </a:r>
            <a:r>
              <a:rPr sz="2400" b="1" spc="95" dirty="0">
                <a:latin typeface="Microsoft JhengHei"/>
                <a:cs typeface="Microsoft JhengHei"/>
              </a:rPr>
              <a:t>月</a:t>
            </a:r>
            <a:r>
              <a:rPr sz="2400" b="1" spc="-185" dirty="0">
                <a:latin typeface="Microsoft JhengHei"/>
                <a:cs typeface="Microsoft JhengHei"/>
              </a:rPr>
              <a:t>11</a:t>
            </a:r>
            <a:r>
              <a:rPr sz="2400" b="1" dirty="0">
                <a:latin typeface="Microsoft JhengHei"/>
                <a:cs typeface="Microsoft JhengHei"/>
              </a:rPr>
              <a:t>日 </a:t>
            </a:r>
            <a:r>
              <a:rPr sz="2400" b="1" spc="10" dirty="0">
                <a:latin typeface="Microsoft JhengHei"/>
                <a:cs typeface="Microsoft JhengHei"/>
              </a:rPr>
              <a:t>美国废止了</a:t>
            </a:r>
            <a:r>
              <a:rPr sz="2400" b="1" spc="-220" dirty="0">
                <a:latin typeface="Microsoft JhengHei"/>
                <a:cs typeface="Microsoft JhengHei"/>
              </a:rPr>
              <a:t>2015</a:t>
            </a:r>
            <a:r>
              <a:rPr sz="2400" b="1" spc="10" dirty="0">
                <a:latin typeface="Microsoft JhengHei"/>
                <a:cs typeface="Microsoft JhengHei"/>
              </a:rPr>
              <a:t>年奥巴马政府时期制定的网络中立法案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15" dirty="0">
                <a:latin typeface="Microsoft JhengHei"/>
                <a:cs typeface="Microsoft JhengHei"/>
              </a:rPr>
              <a:t>FBI</a:t>
            </a:r>
            <a:r>
              <a:rPr sz="2400" b="1" spc="10" dirty="0">
                <a:latin typeface="Microsoft JhengHei"/>
                <a:cs typeface="Microsoft JhengHei"/>
              </a:rPr>
              <a:t>约谈千人学</a:t>
            </a:r>
            <a:r>
              <a:rPr sz="2400" b="1" spc="15" dirty="0">
                <a:latin typeface="Microsoft JhengHei"/>
                <a:cs typeface="Microsoft JhengHei"/>
              </a:rPr>
              <a:t>者</a:t>
            </a:r>
            <a:r>
              <a:rPr sz="2400" b="1" spc="10" dirty="0">
                <a:latin typeface="Microsoft JhengHei"/>
                <a:cs typeface="Microsoft JhengHei"/>
              </a:rPr>
              <a:t>，抓华裔工程师，说中国学生都是间谍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美国在继续加强</a:t>
            </a:r>
            <a:r>
              <a:rPr sz="2400" b="1" spc="15" dirty="0">
                <a:latin typeface="Microsoft JhengHei"/>
                <a:cs typeface="Microsoft JhengHei"/>
              </a:rPr>
              <a:t>与</a:t>
            </a:r>
            <a:r>
              <a:rPr sz="2400" b="1" spc="10" dirty="0">
                <a:latin typeface="Microsoft JhengHei"/>
                <a:cs typeface="Microsoft JhengHei"/>
              </a:rPr>
              <a:t>台湾之间的关系，南海问题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310515" indent="-355600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50" dirty="0">
                <a:latin typeface="Microsoft JhengHei"/>
                <a:cs typeface="Microsoft JhengHei"/>
              </a:rPr>
              <a:t>“</a:t>
            </a:r>
            <a:r>
              <a:rPr sz="2400" b="1" spc="45" dirty="0">
                <a:latin typeface="Microsoft JhengHei"/>
                <a:cs typeface="Microsoft JhengHei"/>
              </a:rPr>
              <a:t>十八</a:t>
            </a:r>
            <a:r>
              <a:rPr sz="2400" b="1" spc="35" dirty="0">
                <a:latin typeface="Microsoft JhengHei"/>
                <a:cs typeface="Microsoft JhengHei"/>
              </a:rPr>
              <a:t>大”</a:t>
            </a:r>
            <a:r>
              <a:rPr sz="2400" b="1" spc="45" dirty="0">
                <a:latin typeface="Microsoft JhengHei"/>
                <a:cs typeface="Microsoft JhengHei"/>
              </a:rPr>
              <a:t>之前中</a:t>
            </a:r>
            <a:r>
              <a:rPr sz="2400" b="1" spc="30" dirty="0">
                <a:latin typeface="Microsoft JhengHei"/>
                <a:cs typeface="Microsoft JhengHei"/>
              </a:rPr>
              <a:t>国不</a:t>
            </a:r>
            <a:r>
              <a:rPr sz="2400" b="1" spc="45" dirty="0">
                <a:latin typeface="Microsoft JhengHei"/>
                <a:cs typeface="Microsoft JhengHei"/>
              </a:rPr>
              <a:t>太强调</a:t>
            </a:r>
            <a:r>
              <a:rPr sz="2400" b="1" spc="30" dirty="0">
                <a:latin typeface="Microsoft JhengHei"/>
                <a:cs typeface="Microsoft JhengHei"/>
              </a:rPr>
              <a:t>中国</a:t>
            </a:r>
            <a:r>
              <a:rPr sz="2400" b="1" spc="45" dirty="0">
                <a:latin typeface="Microsoft JhengHei"/>
                <a:cs typeface="Microsoft JhengHei"/>
              </a:rPr>
              <a:t>道</a:t>
            </a:r>
            <a:r>
              <a:rPr sz="2400" b="1" spc="75" dirty="0">
                <a:latin typeface="Microsoft JhengHei"/>
                <a:cs typeface="Microsoft JhengHei"/>
              </a:rPr>
              <a:t>路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十</a:t>
            </a:r>
            <a:r>
              <a:rPr sz="2400" b="1" spc="30" dirty="0">
                <a:latin typeface="Microsoft JhengHei"/>
                <a:cs typeface="Microsoft JhengHei"/>
              </a:rPr>
              <a:t>八</a:t>
            </a:r>
            <a:r>
              <a:rPr sz="2400" b="1" spc="45" dirty="0">
                <a:latin typeface="Microsoft JhengHei"/>
                <a:cs typeface="Microsoft JhengHei"/>
              </a:rPr>
              <a:t>大</a:t>
            </a:r>
            <a:r>
              <a:rPr sz="2400" b="1" spc="55" dirty="0">
                <a:latin typeface="Microsoft JhengHei"/>
                <a:cs typeface="Microsoft JhengHei"/>
              </a:rPr>
              <a:t>后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推</a:t>
            </a:r>
            <a:r>
              <a:rPr sz="2400" b="1" spc="-1405" dirty="0">
                <a:latin typeface="Microsoft JhengHei"/>
                <a:cs typeface="Microsoft JhengHei"/>
              </a:rPr>
              <a:t>出 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40" dirty="0">
                <a:latin typeface="Microsoft JhengHei"/>
                <a:cs typeface="Microsoft JhengHei"/>
              </a:rPr>
              <a:t>一带</a:t>
            </a:r>
            <a:r>
              <a:rPr sz="2400" b="1" spc="30" dirty="0">
                <a:latin typeface="Microsoft JhengHei"/>
                <a:cs typeface="Microsoft JhengHei"/>
              </a:rPr>
              <a:t>一</a:t>
            </a:r>
            <a:r>
              <a:rPr sz="2400" b="1" spc="40" dirty="0">
                <a:latin typeface="Microsoft JhengHei"/>
                <a:cs typeface="Microsoft JhengHei"/>
              </a:rPr>
              <a:t>路</a:t>
            </a:r>
            <a:r>
              <a:rPr sz="2400" b="1" spc="45" dirty="0">
                <a:latin typeface="Microsoft JhengHei"/>
                <a:cs typeface="Microsoft JhengHei"/>
              </a:rPr>
              <a:t>”战略</a:t>
            </a:r>
            <a:r>
              <a:rPr sz="2400" b="1" spc="30" dirty="0">
                <a:latin typeface="Microsoft JhengHei"/>
                <a:cs typeface="Microsoft JhengHei"/>
              </a:rPr>
              <a:t>，强</a:t>
            </a:r>
            <a:r>
              <a:rPr sz="2400" b="1" spc="40" dirty="0">
                <a:latin typeface="Microsoft JhengHei"/>
                <a:cs typeface="Microsoft JhengHei"/>
              </a:rPr>
              <a:t>调道路</a:t>
            </a:r>
            <a:r>
              <a:rPr sz="2400" b="1" spc="30" dirty="0">
                <a:latin typeface="Microsoft JhengHei"/>
                <a:cs typeface="Microsoft JhengHei"/>
              </a:rPr>
              <a:t>自</a:t>
            </a:r>
            <a:r>
              <a:rPr sz="2400" b="1" spc="45" dirty="0">
                <a:latin typeface="Microsoft JhengHei"/>
                <a:cs typeface="Microsoft JhengHei"/>
              </a:rPr>
              <a:t>信、</a:t>
            </a:r>
            <a:r>
              <a:rPr sz="2400" b="1" spc="40" dirty="0">
                <a:latin typeface="Microsoft JhengHei"/>
                <a:cs typeface="Microsoft JhengHei"/>
              </a:rPr>
              <a:t>理</a:t>
            </a:r>
            <a:r>
              <a:rPr sz="2400" b="1" spc="30" dirty="0">
                <a:latin typeface="Microsoft JhengHei"/>
                <a:cs typeface="Microsoft JhengHei"/>
              </a:rPr>
              <a:t>论</a:t>
            </a:r>
            <a:r>
              <a:rPr sz="2400" b="1" spc="40" dirty="0">
                <a:latin typeface="Microsoft JhengHei"/>
                <a:cs typeface="Microsoft JhengHei"/>
              </a:rPr>
              <a:t>自信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40" dirty="0">
                <a:latin typeface="Microsoft JhengHei"/>
                <a:cs typeface="Microsoft JhengHei"/>
              </a:rPr>
              <a:t>制</a:t>
            </a:r>
            <a:r>
              <a:rPr sz="2400" b="1" spc="30" dirty="0">
                <a:latin typeface="Microsoft JhengHei"/>
                <a:cs typeface="Microsoft JhengHei"/>
              </a:rPr>
              <a:t>度</a:t>
            </a:r>
            <a:r>
              <a:rPr sz="2400" b="1" spc="40" dirty="0">
                <a:latin typeface="Microsoft JhengHei"/>
                <a:cs typeface="Microsoft JhengHei"/>
              </a:rPr>
              <a:t>自信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dirty="0">
                <a:latin typeface="Microsoft JhengHei"/>
                <a:cs typeface="Microsoft JhengHei"/>
              </a:rPr>
              <a:t>文 </a:t>
            </a:r>
            <a:r>
              <a:rPr sz="2400" b="1" spc="45" dirty="0">
                <a:latin typeface="Microsoft JhengHei"/>
                <a:cs typeface="Microsoft JhengHei"/>
              </a:rPr>
              <a:t>化自</a:t>
            </a:r>
            <a:r>
              <a:rPr sz="2400" b="1" spc="50" dirty="0">
                <a:latin typeface="Microsoft JhengHei"/>
                <a:cs typeface="Microsoft JhengHei"/>
              </a:rPr>
              <a:t>信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在</a:t>
            </a:r>
            <a:r>
              <a:rPr sz="2400" b="1" spc="45" dirty="0">
                <a:latin typeface="Microsoft JhengHei"/>
                <a:cs typeface="Microsoft JhengHei"/>
              </a:rPr>
              <a:t>叙利</a:t>
            </a:r>
            <a:r>
              <a:rPr sz="2400" b="1" spc="55" dirty="0">
                <a:latin typeface="Microsoft JhengHei"/>
                <a:cs typeface="Microsoft JhengHei"/>
              </a:rPr>
              <a:t>亚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伊</a:t>
            </a:r>
            <a:r>
              <a:rPr sz="2400" b="1" spc="45" dirty="0">
                <a:latin typeface="Microsoft JhengHei"/>
                <a:cs typeface="Microsoft JhengHei"/>
              </a:rPr>
              <a:t>朗等问</a:t>
            </a:r>
            <a:r>
              <a:rPr sz="2400" b="1" spc="30" dirty="0">
                <a:latin typeface="Microsoft JhengHei"/>
                <a:cs typeface="Microsoft JhengHei"/>
              </a:rPr>
              <a:t>题上</a:t>
            </a:r>
            <a:r>
              <a:rPr sz="2400" b="1" spc="45" dirty="0">
                <a:latin typeface="Microsoft JhengHei"/>
                <a:cs typeface="Microsoft JhengHei"/>
              </a:rPr>
              <a:t>也与</a:t>
            </a:r>
            <a:r>
              <a:rPr sz="2400" b="1" spc="30" dirty="0">
                <a:latin typeface="Microsoft JhengHei"/>
                <a:cs typeface="Microsoft JhengHei"/>
              </a:rPr>
              <a:t>美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不</a:t>
            </a:r>
            <a:r>
              <a:rPr sz="2400" b="1" spc="75" dirty="0">
                <a:latin typeface="Microsoft JhengHei"/>
                <a:cs typeface="Microsoft JhengHei"/>
              </a:rPr>
              <a:t>和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30" dirty="0">
                <a:latin typeface="Microsoft JhengHei"/>
                <a:cs typeface="Microsoft JhengHei"/>
              </a:rPr>
              <a:t>这</a:t>
            </a:r>
            <a:r>
              <a:rPr sz="2400" b="1" spc="45" dirty="0">
                <a:latin typeface="Microsoft JhengHei"/>
                <a:cs typeface="Microsoft JhengHei"/>
              </a:rPr>
              <a:t>被</a:t>
            </a:r>
            <a:r>
              <a:rPr sz="2400" b="1" spc="30" dirty="0">
                <a:latin typeface="Microsoft JhengHei"/>
                <a:cs typeface="Microsoft JhengHei"/>
              </a:rPr>
              <a:t>西</a:t>
            </a:r>
            <a:r>
              <a:rPr sz="2400" b="1" spc="45" dirty="0">
                <a:latin typeface="Microsoft JhengHei"/>
                <a:cs typeface="Microsoft JhengHei"/>
              </a:rPr>
              <a:t>方</a:t>
            </a:r>
            <a:r>
              <a:rPr sz="2400" b="1" dirty="0">
                <a:latin typeface="Microsoft JhengHei"/>
                <a:cs typeface="Microsoft JhengHei"/>
              </a:rPr>
              <a:t>解 </a:t>
            </a:r>
            <a:r>
              <a:rPr sz="2400" b="1" spc="45" dirty="0">
                <a:latin typeface="Microsoft JhengHei"/>
                <a:cs typeface="Microsoft JhengHei"/>
              </a:rPr>
              <a:t>读为中</a:t>
            </a:r>
            <a:r>
              <a:rPr sz="2400" b="1" spc="30" dirty="0">
                <a:latin typeface="Microsoft JhengHei"/>
                <a:cs typeface="Microsoft JhengHei"/>
              </a:rPr>
              <a:t>国意</a:t>
            </a:r>
            <a:r>
              <a:rPr sz="2400" b="1" spc="45" dirty="0">
                <a:latin typeface="Microsoft JhengHei"/>
                <a:cs typeface="Microsoft JhengHei"/>
              </a:rPr>
              <a:t>欲在国</a:t>
            </a:r>
            <a:r>
              <a:rPr sz="2400" b="1" spc="30" dirty="0">
                <a:latin typeface="Microsoft JhengHei"/>
                <a:cs typeface="Microsoft JhengHei"/>
              </a:rPr>
              <a:t>际上</a:t>
            </a:r>
            <a:r>
              <a:rPr sz="2400" b="1" spc="45" dirty="0">
                <a:latin typeface="Microsoft JhengHei"/>
                <a:cs typeface="Microsoft JhengHei"/>
              </a:rPr>
              <a:t>扩张中</a:t>
            </a:r>
            <a:r>
              <a:rPr sz="2400" b="1" spc="30" dirty="0">
                <a:latin typeface="Microsoft JhengHei"/>
                <a:cs typeface="Microsoft JhengHei"/>
              </a:rPr>
              <a:t>国模</a:t>
            </a:r>
            <a:r>
              <a:rPr sz="2400" b="1" spc="90" dirty="0">
                <a:latin typeface="Microsoft JhengHei"/>
                <a:cs typeface="Microsoft JhengHei"/>
              </a:rPr>
              <a:t>式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道</a:t>
            </a:r>
            <a:r>
              <a:rPr sz="2400" b="1" spc="55" dirty="0">
                <a:latin typeface="Microsoft JhengHei"/>
                <a:cs typeface="Microsoft JhengHei"/>
              </a:rPr>
              <a:t>路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全</a:t>
            </a:r>
            <a:r>
              <a:rPr sz="2400" b="1" spc="45" dirty="0">
                <a:latin typeface="Microsoft JhengHei"/>
                <a:cs typeface="Microsoft JhengHei"/>
              </a:rPr>
              <a:t>面</a:t>
            </a:r>
            <a:r>
              <a:rPr sz="2400" b="1" spc="30" dirty="0">
                <a:latin typeface="Microsoft JhengHei"/>
                <a:cs typeface="Microsoft JhengHei"/>
              </a:rPr>
              <a:t>挑</a:t>
            </a:r>
            <a:r>
              <a:rPr sz="2400" b="1" spc="45" dirty="0">
                <a:latin typeface="Microsoft JhengHei"/>
                <a:cs typeface="Microsoft JhengHei"/>
              </a:rPr>
              <a:t>战</a:t>
            </a:r>
            <a:r>
              <a:rPr sz="2400" b="1" dirty="0">
                <a:latin typeface="Microsoft JhengHei"/>
                <a:cs typeface="Microsoft JhengHei"/>
              </a:rPr>
              <a:t>美 </a:t>
            </a:r>
            <a:r>
              <a:rPr sz="2400" b="1" spc="10">
                <a:latin typeface="Microsoft JhengHei"/>
                <a:cs typeface="Microsoft JhengHei"/>
              </a:rPr>
              <a:t>国模式和美国道路以及西方主导的世界秩</a:t>
            </a:r>
            <a:r>
              <a:rPr sz="2400" b="1" spc="15">
                <a:latin typeface="Microsoft JhengHei"/>
                <a:cs typeface="Microsoft JhengHei"/>
              </a:rPr>
              <a:t>序</a:t>
            </a:r>
            <a:r>
              <a:rPr sz="2400" b="1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1095" cy="350329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5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意识形态和文化领域的冲突</a:t>
            </a:r>
            <a:endParaRPr sz="2800">
              <a:latin typeface="SimSun"/>
              <a:cs typeface="SimSun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22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45" dirty="0">
                <a:latin typeface="Microsoft JhengHei"/>
                <a:cs typeface="Microsoft JhengHei"/>
              </a:rPr>
              <a:t>在意思</a:t>
            </a:r>
            <a:r>
              <a:rPr sz="2400" b="1" spc="30" dirty="0">
                <a:latin typeface="Microsoft JhengHei"/>
                <a:cs typeface="Microsoft JhengHei"/>
              </a:rPr>
              <a:t>形态</a:t>
            </a:r>
            <a:r>
              <a:rPr sz="2400" b="1" spc="60" dirty="0">
                <a:latin typeface="Microsoft JhengHei"/>
                <a:cs typeface="Microsoft JhengHei"/>
              </a:rPr>
              <a:t>上</a:t>
            </a:r>
            <a:r>
              <a:rPr sz="2400" b="1" spc="50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美</a:t>
            </a:r>
            <a:r>
              <a:rPr sz="2400" b="1" spc="30" dirty="0">
                <a:latin typeface="Microsoft JhengHei"/>
                <a:cs typeface="Microsoft JhengHei"/>
              </a:rPr>
              <a:t>国是</a:t>
            </a:r>
            <a:r>
              <a:rPr sz="2400" b="1" spc="45" dirty="0">
                <a:latin typeface="Microsoft JhengHei"/>
                <a:cs typeface="Microsoft JhengHei"/>
              </a:rPr>
              <a:t>典型</a:t>
            </a:r>
            <a:r>
              <a:rPr sz="2400" b="1" spc="60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资本</a:t>
            </a:r>
            <a:r>
              <a:rPr sz="2400" b="1" spc="45" dirty="0">
                <a:latin typeface="Microsoft JhengHei"/>
                <a:cs typeface="Microsoft JhengHei"/>
              </a:rPr>
              <a:t>主</a:t>
            </a:r>
            <a:r>
              <a:rPr sz="2400" b="1" spc="55" dirty="0">
                <a:latin typeface="Microsoft JhengHei"/>
                <a:cs typeface="Microsoft JhengHei"/>
              </a:rPr>
              <a:t>义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奉</a:t>
            </a:r>
            <a:r>
              <a:rPr sz="2400" b="1" spc="30" dirty="0">
                <a:latin typeface="Microsoft JhengHei"/>
                <a:cs typeface="Microsoft JhengHei"/>
              </a:rPr>
              <a:t>行</a:t>
            </a:r>
            <a:r>
              <a:rPr sz="2400" b="1" spc="45" dirty="0">
                <a:latin typeface="Microsoft JhengHei"/>
                <a:cs typeface="Microsoft JhengHei"/>
              </a:rPr>
              <a:t>个人</a:t>
            </a:r>
            <a:r>
              <a:rPr sz="2400" b="1" spc="30" dirty="0">
                <a:latin typeface="Microsoft JhengHei"/>
                <a:cs typeface="Microsoft JhengHei"/>
              </a:rPr>
              <a:t>主</a:t>
            </a:r>
            <a:r>
              <a:rPr sz="2400" b="1" spc="60" dirty="0">
                <a:latin typeface="Microsoft JhengHei"/>
                <a:cs typeface="Microsoft JhengHei"/>
              </a:rPr>
              <a:t>义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自</a:t>
            </a:r>
            <a:r>
              <a:rPr sz="2400" b="1" spc="-1370" dirty="0">
                <a:latin typeface="Microsoft JhengHei"/>
                <a:cs typeface="Microsoft JhengHei"/>
              </a:rPr>
              <a:t>由 </a:t>
            </a:r>
            <a:r>
              <a:rPr sz="2400" b="1" spc="45" dirty="0">
                <a:latin typeface="Microsoft JhengHei"/>
                <a:cs typeface="Microsoft JhengHei"/>
              </a:rPr>
              <a:t>主义；</a:t>
            </a:r>
            <a:r>
              <a:rPr sz="2400" b="1" spc="30" dirty="0">
                <a:latin typeface="Microsoft JhengHei"/>
                <a:cs typeface="Microsoft JhengHei"/>
              </a:rPr>
              <a:t>中国</a:t>
            </a:r>
            <a:r>
              <a:rPr sz="2400" b="1" spc="45" dirty="0">
                <a:latin typeface="Microsoft JhengHei"/>
                <a:cs typeface="Microsoft JhengHei"/>
              </a:rPr>
              <a:t>坚</a:t>
            </a:r>
            <a:r>
              <a:rPr sz="2400" b="1" spc="65" dirty="0">
                <a:latin typeface="Microsoft JhengHei"/>
                <a:cs typeface="Microsoft JhengHei"/>
              </a:rPr>
              <a:t>持</a:t>
            </a:r>
            <a:r>
              <a:rPr sz="2400" b="1" spc="45" dirty="0">
                <a:latin typeface="Microsoft JhengHei"/>
                <a:cs typeface="Microsoft JhengHei"/>
              </a:rPr>
              <a:t>马</a:t>
            </a:r>
            <a:r>
              <a:rPr sz="2400" b="1" spc="30" dirty="0">
                <a:latin typeface="Microsoft JhengHei"/>
                <a:cs typeface="Microsoft JhengHei"/>
              </a:rPr>
              <a:t>克思</a:t>
            </a:r>
            <a:r>
              <a:rPr sz="2400" b="1" spc="45" dirty="0">
                <a:latin typeface="Microsoft JhengHei"/>
                <a:cs typeface="Microsoft JhengHei"/>
              </a:rPr>
              <a:t>主义共</a:t>
            </a:r>
            <a:r>
              <a:rPr sz="2400" b="1" spc="30" dirty="0">
                <a:latin typeface="Microsoft JhengHei"/>
                <a:cs typeface="Microsoft JhengHei"/>
              </a:rPr>
              <a:t>产主</a:t>
            </a:r>
            <a:r>
              <a:rPr sz="2400" b="1" spc="65" dirty="0">
                <a:latin typeface="Microsoft JhengHei"/>
                <a:cs typeface="Microsoft JhengHei"/>
              </a:rPr>
              <a:t>义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集</a:t>
            </a:r>
            <a:r>
              <a:rPr sz="2400" b="1" spc="45" dirty="0">
                <a:latin typeface="Microsoft JhengHei"/>
                <a:cs typeface="Microsoft JhengHei"/>
              </a:rPr>
              <a:t>体</a:t>
            </a:r>
            <a:r>
              <a:rPr sz="2400" b="1" spc="30" dirty="0">
                <a:latin typeface="Microsoft JhengHei"/>
                <a:cs typeface="Microsoft JhengHei"/>
              </a:rPr>
              <a:t>主</a:t>
            </a:r>
            <a:r>
              <a:rPr sz="2400" b="1" spc="55" dirty="0">
                <a:latin typeface="Microsoft JhengHei"/>
                <a:cs typeface="Microsoft JhengHei"/>
              </a:rPr>
              <a:t>义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家</a:t>
            </a:r>
            <a:r>
              <a:rPr sz="2400" b="1" spc="30" dirty="0">
                <a:latin typeface="Microsoft JhengHei"/>
                <a:cs typeface="Microsoft JhengHei"/>
              </a:rPr>
              <a:t>大</a:t>
            </a:r>
            <a:r>
              <a:rPr sz="2400" b="1" spc="45" dirty="0">
                <a:latin typeface="Microsoft JhengHei"/>
                <a:cs typeface="Microsoft JhengHei"/>
              </a:rPr>
              <a:t>一</a:t>
            </a:r>
            <a:r>
              <a:rPr sz="2400" b="1" dirty="0">
                <a:latin typeface="Microsoft JhengHei"/>
                <a:cs typeface="Microsoft JhengHei"/>
              </a:rPr>
              <a:t>统 </a:t>
            </a:r>
            <a:r>
              <a:rPr sz="2400" b="1" spc="10" dirty="0">
                <a:latin typeface="Microsoft JhengHei"/>
                <a:cs typeface="Microsoft JhengHei"/>
              </a:rPr>
              <a:t>和稳定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</a:pPr>
            <a:r>
              <a:rPr sz="2400" b="1" spc="45" dirty="0">
                <a:latin typeface="Microsoft JhengHei"/>
                <a:cs typeface="Microsoft JhengHei"/>
              </a:rPr>
              <a:t>中国一</a:t>
            </a:r>
            <a:r>
              <a:rPr sz="2400" b="1" spc="30" dirty="0">
                <a:latin typeface="Microsoft JhengHei"/>
                <a:cs typeface="Microsoft JhengHei"/>
              </a:rPr>
              <a:t>直认</a:t>
            </a:r>
            <a:r>
              <a:rPr sz="2400" b="1" spc="45" dirty="0">
                <a:latin typeface="Microsoft JhengHei"/>
                <a:cs typeface="Microsoft JhengHei"/>
              </a:rPr>
              <a:t>为可以</a:t>
            </a:r>
            <a:r>
              <a:rPr sz="2400" b="1" spc="30" dirty="0">
                <a:latin typeface="Microsoft JhengHei"/>
                <a:cs typeface="Microsoft JhengHei"/>
              </a:rPr>
              <a:t>和不</a:t>
            </a:r>
            <a:r>
              <a:rPr sz="2400" b="1" spc="45" dirty="0">
                <a:latin typeface="Microsoft JhengHei"/>
                <a:cs typeface="Microsoft JhengHei"/>
              </a:rPr>
              <a:t>同制</a:t>
            </a:r>
            <a:r>
              <a:rPr sz="2400" b="1" spc="80" dirty="0">
                <a:latin typeface="Microsoft JhengHei"/>
                <a:cs typeface="Microsoft JhengHei"/>
              </a:rPr>
              <a:t>度</a:t>
            </a:r>
            <a:r>
              <a:rPr sz="2400" b="1" spc="35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意</a:t>
            </a:r>
            <a:r>
              <a:rPr sz="2400" b="1" spc="45" dirty="0">
                <a:latin typeface="Microsoft JhengHei"/>
                <a:cs typeface="Microsoft JhengHei"/>
              </a:rPr>
              <a:t>识形</a:t>
            </a:r>
            <a:r>
              <a:rPr sz="2400" b="1" spc="30" dirty="0">
                <a:latin typeface="Microsoft JhengHei"/>
                <a:cs typeface="Microsoft JhengHei"/>
              </a:rPr>
              <a:t>态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50" dirty="0">
                <a:latin typeface="Microsoft JhengHei"/>
                <a:cs typeface="Microsoft JhengHei"/>
              </a:rPr>
              <a:t>家</a:t>
            </a:r>
            <a:r>
              <a:rPr sz="2400" b="1" spc="45" dirty="0">
                <a:latin typeface="Microsoft JhengHei"/>
                <a:cs typeface="Microsoft JhengHei"/>
              </a:rPr>
              <a:t>合作</a:t>
            </a:r>
            <a:r>
              <a:rPr sz="2400" b="1" spc="30" dirty="0">
                <a:latin typeface="Microsoft JhengHei"/>
                <a:cs typeface="Microsoft JhengHei"/>
              </a:rPr>
              <a:t>共</a:t>
            </a:r>
            <a:r>
              <a:rPr sz="2400" b="1" spc="55" dirty="0">
                <a:latin typeface="Microsoft JhengHei"/>
                <a:cs typeface="Microsoft JhengHei"/>
              </a:rPr>
              <a:t>赢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美</a:t>
            </a:r>
            <a:r>
              <a:rPr sz="2400" b="1" spc="-1375" dirty="0">
                <a:latin typeface="Microsoft JhengHei"/>
                <a:cs typeface="Microsoft JhengHei"/>
              </a:rPr>
              <a:t>国 </a:t>
            </a:r>
            <a:r>
              <a:rPr sz="2400" b="1" spc="45" dirty="0">
                <a:latin typeface="Microsoft JhengHei"/>
                <a:cs typeface="Microsoft JhengHei"/>
              </a:rPr>
              <a:t>之前也</a:t>
            </a:r>
            <a:r>
              <a:rPr sz="2400" b="1" spc="30" dirty="0">
                <a:latin typeface="Microsoft JhengHei"/>
                <a:cs typeface="Microsoft JhengHei"/>
              </a:rPr>
              <a:t>这么</a:t>
            </a:r>
            <a:r>
              <a:rPr sz="2400" b="1" spc="45" dirty="0">
                <a:latin typeface="Microsoft JhengHei"/>
                <a:cs typeface="Microsoft JhengHei"/>
              </a:rPr>
              <a:t>认</a:t>
            </a:r>
            <a:r>
              <a:rPr sz="2400" b="1" spc="65" dirty="0">
                <a:latin typeface="Microsoft JhengHei"/>
                <a:cs typeface="Microsoft JhengHei"/>
              </a:rPr>
              <a:t>为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35" dirty="0">
                <a:latin typeface="Microsoft JhengHei"/>
                <a:cs typeface="Microsoft JhengHei"/>
              </a:rPr>
              <a:t>但是</a:t>
            </a:r>
            <a:r>
              <a:rPr sz="2400" b="1" spc="45" dirty="0">
                <a:latin typeface="Microsoft JhengHei"/>
                <a:cs typeface="Microsoft JhengHei"/>
              </a:rPr>
              <a:t>，现实</a:t>
            </a:r>
            <a:r>
              <a:rPr sz="2400" b="1" spc="30" dirty="0">
                <a:latin typeface="Microsoft JhengHei"/>
                <a:cs typeface="Microsoft JhengHei"/>
              </a:rPr>
              <a:t>情况</a:t>
            </a:r>
            <a:r>
              <a:rPr sz="2400" b="1" spc="45" dirty="0">
                <a:latin typeface="Microsoft JhengHei"/>
                <a:cs typeface="Microsoft JhengHei"/>
              </a:rPr>
              <a:t>是随</a:t>
            </a:r>
            <a:r>
              <a:rPr sz="2400" b="1" spc="30" dirty="0">
                <a:latin typeface="Microsoft JhengHei"/>
                <a:cs typeface="Microsoft JhengHei"/>
              </a:rPr>
              <a:t>着</a:t>
            </a:r>
            <a:r>
              <a:rPr sz="2400" b="1" spc="45" dirty="0">
                <a:latin typeface="Microsoft JhengHei"/>
                <a:cs typeface="Microsoft JhengHei"/>
              </a:rPr>
              <a:t>中</a:t>
            </a:r>
            <a:r>
              <a:rPr sz="2400" b="1" spc="30" dirty="0">
                <a:latin typeface="Microsoft JhengHei"/>
                <a:cs typeface="Microsoft JhengHei"/>
              </a:rPr>
              <a:t>国</a:t>
            </a:r>
            <a:r>
              <a:rPr sz="2400" b="1" spc="45" dirty="0">
                <a:latin typeface="Microsoft JhengHei"/>
                <a:cs typeface="Microsoft JhengHei"/>
              </a:rPr>
              <a:t>经济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发</a:t>
            </a:r>
            <a:r>
              <a:rPr sz="2400" b="1" spc="30" dirty="0">
                <a:latin typeface="Microsoft JhengHei"/>
                <a:cs typeface="Microsoft JhengHei"/>
              </a:rPr>
              <a:t>展</a:t>
            </a:r>
            <a:r>
              <a:rPr sz="2400" b="1" spc="45" dirty="0">
                <a:latin typeface="Microsoft JhengHei"/>
                <a:cs typeface="Microsoft JhengHei"/>
              </a:rPr>
              <a:t>和</a:t>
            </a:r>
            <a:r>
              <a:rPr sz="2400" b="1" dirty="0">
                <a:latin typeface="Microsoft JhengHei"/>
                <a:cs typeface="Microsoft JhengHei"/>
              </a:rPr>
              <a:t>国 </a:t>
            </a:r>
            <a:r>
              <a:rPr sz="2400" b="1" spc="45" dirty="0">
                <a:latin typeface="Microsoft JhengHei"/>
                <a:cs typeface="Microsoft JhengHei"/>
              </a:rPr>
              <a:t>力的强</a:t>
            </a:r>
            <a:r>
              <a:rPr sz="2400" b="1" spc="30" dirty="0">
                <a:latin typeface="Microsoft JhengHei"/>
                <a:cs typeface="Microsoft JhengHei"/>
              </a:rPr>
              <a:t>大加</a:t>
            </a:r>
            <a:r>
              <a:rPr sz="2400" b="1" spc="45" dirty="0">
                <a:latin typeface="Microsoft JhengHei"/>
                <a:cs typeface="Microsoft JhengHei"/>
              </a:rPr>
              <a:t>之美国</a:t>
            </a:r>
            <a:r>
              <a:rPr sz="2400" b="1" spc="30" dirty="0">
                <a:latin typeface="Microsoft JhengHei"/>
                <a:cs typeface="Microsoft JhengHei"/>
              </a:rPr>
              <a:t>等西</a:t>
            </a:r>
            <a:r>
              <a:rPr sz="2400" b="1" spc="45" dirty="0">
                <a:latin typeface="Microsoft JhengHei"/>
                <a:cs typeface="Microsoft JhengHei"/>
              </a:rPr>
              <a:t>方国家</a:t>
            </a:r>
            <a:r>
              <a:rPr sz="2400" b="1" spc="30" dirty="0">
                <a:latin typeface="Microsoft JhengHei"/>
                <a:cs typeface="Microsoft JhengHei"/>
              </a:rPr>
              <a:t>自身</a:t>
            </a:r>
            <a:r>
              <a:rPr sz="2400" b="1" spc="45" dirty="0">
                <a:latin typeface="Microsoft JhengHei"/>
                <a:cs typeface="Microsoft JhengHei"/>
              </a:rPr>
              <a:t>问题</a:t>
            </a:r>
            <a:r>
              <a:rPr sz="2400" b="1" spc="30" dirty="0">
                <a:latin typeface="Microsoft JhengHei"/>
                <a:cs typeface="Microsoft JhengHei"/>
              </a:rPr>
              <a:t>重</a:t>
            </a:r>
            <a:r>
              <a:rPr sz="2400" b="1" spc="100" dirty="0">
                <a:latin typeface="Microsoft JhengHei"/>
                <a:cs typeface="Microsoft JhengHei"/>
              </a:rPr>
              <a:t>重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中国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政</a:t>
            </a:r>
            <a:r>
              <a:rPr sz="2400" b="1" spc="30" dirty="0">
                <a:latin typeface="Microsoft JhengHei"/>
                <a:cs typeface="Microsoft JhengHei"/>
              </a:rPr>
              <a:t>治</a:t>
            </a:r>
            <a:r>
              <a:rPr sz="2400" b="1" spc="45" dirty="0">
                <a:latin typeface="Microsoft JhengHei"/>
                <a:cs typeface="Microsoft JhengHei"/>
              </a:rPr>
              <a:t>制</a:t>
            </a:r>
            <a:r>
              <a:rPr sz="2400" b="1" dirty="0">
                <a:latin typeface="Microsoft JhengHei"/>
                <a:cs typeface="Microsoft JhengHei"/>
              </a:rPr>
              <a:t>度 </a:t>
            </a:r>
            <a:r>
              <a:rPr sz="2400" b="1" spc="10" dirty="0">
                <a:latin typeface="Microsoft JhengHei"/>
                <a:cs typeface="Microsoft JhengHei"/>
              </a:rPr>
              <a:t>和意识形态势必在世界范围内扩大影响</a:t>
            </a:r>
            <a:r>
              <a:rPr sz="2400" b="1" spc="15" dirty="0">
                <a:latin typeface="Microsoft JhengHei"/>
                <a:cs typeface="Microsoft JhengHei"/>
              </a:rPr>
              <a:t>力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59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美国挑起贸易争端的原因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1095" cy="2252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dirty="0">
                <a:latin typeface="SimSun"/>
                <a:cs typeface="SimSun"/>
              </a:rPr>
              <a:t>5</a:t>
            </a:r>
            <a:r>
              <a:rPr sz="2800" b="1" i="1" spc="-5" dirty="0">
                <a:latin typeface="SimSun"/>
                <a:cs typeface="SimSun"/>
              </a:rPr>
              <a:t>、</a:t>
            </a:r>
            <a:r>
              <a:rPr sz="2800" b="1" i="1" spc="-10" dirty="0">
                <a:latin typeface="SimSun"/>
                <a:cs typeface="SimSun"/>
              </a:rPr>
              <a:t>意识形态和文化领域的冲突</a:t>
            </a:r>
            <a:endParaRPr sz="2800">
              <a:latin typeface="SimSun"/>
              <a:cs typeface="SimSun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225"/>
              </a:spcBef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80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Microsoft JhengHei"/>
                <a:cs typeface="Microsoft JhengHei"/>
              </a:rPr>
              <a:t>亨廷</a:t>
            </a:r>
            <a:r>
              <a:rPr sz="2400" b="1" spc="50" dirty="0">
                <a:latin typeface="Microsoft JhengHei"/>
                <a:cs typeface="Microsoft JhengHei"/>
              </a:rPr>
              <a:t>顿</a:t>
            </a:r>
            <a:r>
              <a:rPr sz="2400" b="1" spc="35" dirty="0">
                <a:latin typeface="Microsoft JhengHei"/>
                <a:cs typeface="Microsoft JhengHei"/>
              </a:rPr>
              <a:t>《</a:t>
            </a:r>
            <a:r>
              <a:rPr sz="2400" b="1" spc="30" dirty="0">
                <a:latin typeface="Microsoft JhengHei"/>
                <a:cs typeface="Microsoft JhengHei"/>
              </a:rPr>
              <a:t>文</a:t>
            </a:r>
            <a:r>
              <a:rPr sz="2400" b="1" spc="45" dirty="0">
                <a:latin typeface="Microsoft JhengHei"/>
                <a:cs typeface="Microsoft JhengHei"/>
              </a:rPr>
              <a:t>明的冲</a:t>
            </a:r>
            <a:r>
              <a:rPr sz="2400" b="1" spc="30" dirty="0">
                <a:latin typeface="Microsoft JhengHei"/>
                <a:cs typeface="Microsoft JhengHei"/>
              </a:rPr>
              <a:t>突与</a:t>
            </a:r>
            <a:r>
              <a:rPr sz="2400" b="1" spc="45" dirty="0">
                <a:latin typeface="Microsoft JhengHei"/>
                <a:cs typeface="Microsoft JhengHei"/>
              </a:rPr>
              <a:t>世界秩</a:t>
            </a:r>
            <a:r>
              <a:rPr sz="2400" b="1" spc="30" dirty="0">
                <a:latin typeface="Microsoft JhengHei"/>
                <a:cs typeface="Microsoft JhengHei"/>
              </a:rPr>
              <a:t>序的</a:t>
            </a:r>
            <a:r>
              <a:rPr sz="2400" b="1" spc="45" dirty="0">
                <a:latin typeface="Microsoft JhengHei"/>
                <a:cs typeface="Microsoft JhengHei"/>
              </a:rPr>
              <a:t>重</a:t>
            </a:r>
            <a:r>
              <a:rPr sz="2400" b="1" spc="80" dirty="0">
                <a:latin typeface="Microsoft JhengHei"/>
                <a:cs typeface="Microsoft JhengHei"/>
              </a:rPr>
              <a:t>建</a:t>
            </a:r>
            <a:r>
              <a:rPr sz="2400" b="1" spc="45" dirty="0">
                <a:latin typeface="Microsoft JhengHei"/>
                <a:cs typeface="Microsoft JhengHei"/>
              </a:rPr>
              <a:t>》</a:t>
            </a:r>
            <a:r>
              <a:rPr sz="2400" b="1" spc="-105" dirty="0">
                <a:latin typeface="Microsoft JhengHei"/>
                <a:cs typeface="Microsoft JhengHei"/>
              </a:rPr>
              <a:t>（1996）：</a:t>
            </a:r>
            <a:r>
              <a:rPr sz="2400" b="1" spc="30" dirty="0">
                <a:latin typeface="Microsoft JhengHei"/>
                <a:cs typeface="Microsoft JhengHei"/>
              </a:rPr>
              <a:t>意识</a:t>
            </a:r>
            <a:r>
              <a:rPr sz="2400" b="1" spc="45" dirty="0">
                <a:latin typeface="Microsoft JhengHei"/>
                <a:cs typeface="Microsoft JhengHei"/>
              </a:rPr>
              <a:t>形</a:t>
            </a:r>
            <a:r>
              <a:rPr sz="2400" b="1" spc="-1350" dirty="0">
                <a:latin typeface="Microsoft JhengHei"/>
                <a:cs typeface="Microsoft JhengHei"/>
              </a:rPr>
              <a:t>态 </a:t>
            </a:r>
            <a:r>
              <a:rPr sz="2400" b="1" spc="45" dirty="0">
                <a:latin typeface="Microsoft JhengHei"/>
                <a:cs typeface="Microsoft JhengHei"/>
              </a:rPr>
              <a:t>的冲突</a:t>
            </a:r>
            <a:r>
              <a:rPr sz="2400" b="1" spc="30" dirty="0">
                <a:latin typeface="Microsoft JhengHei"/>
                <a:cs typeface="Microsoft JhengHei"/>
              </a:rPr>
              <a:t>过去</a:t>
            </a:r>
            <a:r>
              <a:rPr sz="2400" b="1" spc="45" dirty="0">
                <a:latin typeface="Microsoft JhengHei"/>
                <a:cs typeface="Microsoft JhengHei"/>
              </a:rPr>
              <a:t>之后将</a:t>
            </a:r>
            <a:r>
              <a:rPr sz="2400" b="1" spc="30" dirty="0">
                <a:latin typeface="Microsoft JhengHei"/>
                <a:cs typeface="Microsoft JhengHei"/>
              </a:rPr>
              <a:t>是文</a:t>
            </a:r>
            <a:r>
              <a:rPr sz="2400" b="1" spc="45" dirty="0">
                <a:latin typeface="Microsoft JhengHei"/>
                <a:cs typeface="Microsoft JhengHei"/>
              </a:rPr>
              <a:t>明的冲</a:t>
            </a:r>
            <a:r>
              <a:rPr sz="2400" b="1" spc="70" dirty="0">
                <a:latin typeface="Microsoft JhengHei"/>
                <a:cs typeface="Microsoft JhengHei"/>
              </a:rPr>
              <a:t>突</a:t>
            </a:r>
            <a:r>
              <a:rPr sz="2400" b="1" spc="35" dirty="0">
                <a:latin typeface="Microsoft JhengHei"/>
                <a:cs typeface="Microsoft JhengHei"/>
              </a:rPr>
              <a:t>。</a:t>
            </a:r>
            <a:r>
              <a:rPr sz="2400" b="1" spc="45" dirty="0">
                <a:latin typeface="Microsoft JhengHei"/>
                <a:cs typeface="Microsoft JhengHei"/>
              </a:rPr>
              <a:t>今后</a:t>
            </a:r>
            <a:r>
              <a:rPr sz="2400" b="1" spc="30" dirty="0">
                <a:latin typeface="Microsoft JhengHei"/>
                <a:cs typeface="Microsoft JhengHei"/>
              </a:rPr>
              <a:t>东</a:t>
            </a:r>
            <a:r>
              <a:rPr sz="2400" b="1" spc="45" dirty="0">
                <a:latin typeface="Microsoft JhengHei"/>
                <a:cs typeface="Microsoft JhengHei"/>
              </a:rPr>
              <a:t>方</a:t>
            </a:r>
            <a:r>
              <a:rPr sz="2400" b="1" spc="30" dirty="0">
                <a:latin typeface="Microsoft JhengHei"/>
                <a:cs typeface="Microsoft JhengHei"/>
              </a:rPr>
              <a:t>文</a:t>
            </a:r>
            <a:r>
              <a:rPr sz="2400" b="1" spc="55" dirty="0">
                <a:latin typeface="Microsoft JhengHei"/>
                <a:cs typeface="Microsoft JhengHei"/>
              </a:rPr>
              <a:t>明</a:t>
            </a:r>
            <a:r>
              <a:rPr sz="2400" b="1" spc="45" dirty="0">
                <a:latin typeface="Microsoft JhengHei"/>
                <a:cs typeface="Microsoft JhengHei"/>
              </a:rPr>
              <a:t>（</a:t>
            </a:r>
            <a:r>
              <a:rPr sz="2400" b="1" spc="30" dirty="0">
                <a:latin typeface="Microsoft JhengHei"/>
                <a:cs typeface="Microsoft JhengHei"/>
              </a:rPr>
              <a:t>主</a:t>
            </a:r>
            <a:r>
              <a:rPr sz="2400" b="1" spc="45" dirty="0">
                <a:latin typeface="Microsoft JhengHei"/>
                <a:cs typeface="Microsoft JhengHei"/>
              </a:rPr>
              <a:t>要</a:t>
            </a:r>
            <a:r>
              <a:rPr sz="2400" b="1" spc="30" dirty="0">
                <a:latin typeface="Microsoft JhengHei"/>
                <a:cs typeface="Microsoft JhengHei"/>
              </a:rPr>
              <a:t>是</a:t>
            </a:r>
            <a:r>
              <a:rPr sz="2400" b="1" spc="45" dirty="0">
                <a:latin typeface="Microsoft JhengHei"/>
                <a:cs typeface="Microsoft JhengHei"/>
              </a:rPr>
              <a:t>以</a:t>
            </a:r>
            <a:r>
              <a:rPr sz="2400" b="1" dirty="0">
                <a:latin typeface="Microsoft JhengHei"/>
                <a:cs typeface="Microsoft JhengHei"/>
              </a:rPr>
              <a:t>中 </a:t>
            </a:r>
            <a:r>
              <a:rPr sz="2400" b="1" spc="45" dirty="0">
                <a:latin typeface="Microsoft JhengHei"/>
                <a:cs typeface="Microsoft JhengHei"/>
              </a:rPr>
              <a:t>国为代</a:t>
            </a:r>
            <a:r>
              <a:rPr sz="2400" b="1" spc="30" dirty="0">
                <a:latin typeface="Microsoft JhengHei"/>
                <a:cs typeface="Microsoft JhengHei"/>
              </a:rPr>
              <a:t>表的</a:t>
            </a:r>
            <a:r>
              <a:rPr sz="2400" b="1" spc="45" dirty="0">
                <a:latin typeface="Microsoft JhengHei"/>
                <a:cs typeface="Microsoft JhengHei"/>
              </a:rPr>
              <a:t>儒教文</a:t>
            </a:r>
            <a:r>
              <a:rPr sz="2400" b="1" spc="30" dirty="0">
                <a:latin typeface="Microsoft JhengHei"/>
                <a:cs typeface="Microsoft JhengHei"/>
              </a:rPr>
              <a:t>明和</a:t>
            </a:r>
            <a:r>
              <a:rPr sz="2400" b="1" spc="45" dirty="0">
                <a:latin typeface="Microsoft JhengHei"/>
                <a:cs typeface="Microsoft JhengHei"/>
              </a:rPr>
              <a:t>伊斯兰</a:t>
            </a:r>
            <a:r>
              <a:rPr sz="2400" b="1" spc="30" dirty="0">
                <a:latin typeface="Microsoft JhengHei"/>
                <a:cs typeface="Microsoft JhengHei"/>
              </a:rPr>
              <a:t>文</a:t>
            </a:r>
            <a:r>
              <a:rPr sz="2400" b="1" spc="75" dirty="0">
                <a:latin typeface="Microsoft JhengHei"/>
                <a:cs typeface="Microsoft JhengHei"/>
              </a:rPr>
              <a:t>明</a:t>
            </a:r>
            <a:r>
              <a:rPr sz="2400" b="1" spc="45" dirty="0">
                <a:latin typeface="Microsoft JhengHei"/>
                <a:cs typeface="Microsoft JhengHei"/>
              </a:rPr>
              <a:t>），</a:t>
            </a:r>
            <a:r>
              <a:rPr sz="2400" b="1" spc="30" dirty="0">
                <a:latin typeface="Microsoft JhengHei"/>
                <a:cs typeface="Microsoft JhengHei"/>
              </a:rPr>
              <a:t>将</a:t>
            </a:r>
            <a:r>
              <a:rPr sz="2400" b="1" spc="45" dirty="0">
                <a:latin typeface="Microsoft JhengHei"/>
                <a:cs typeface="Microsoft JhengHei"/>
              </a:rPr>
              <a:t>对</a:t>
            </a:r>
            <a:r>
              <a:rPr sz="2400" b="1" spc="30" dirty="0">
                <a:latin typeface="Microsoft JhengHei"/>
                <a:cs typeface="Microsoft JhengHei"/>
              </a:rPr>
              <a:t>美</a:t>
            </a:r>
            <a:r>
              <a:rPr sz="2400" b="1" spc="45" dirty="0">
                <a:latin typeface="Microsoft JhengHei"/>
                <a:cs typeface="Microsoft JhengHei"/>
              </a:rPr>
              <a:t>国乃</a:t>
            </a:r>
            <a:r>
              <a:rPr sz="2400" b="1" spc="30" dirty="0">
                <a:latin typeface="Microsoft JhengHei"/>
                <a:cs typeface="Microsoft JhengHei"/>
              </a:rPr>
              <a:t>至</a:t>
            </a:r>
            <a:r>
              <a:rPr sz="2400" b="1" spc="45" dirty="0">
                <a:latin typeface="Microsoft JhengHei"/>
                <a:cs typeface="Microsoft JhengHei"/>
              </a:rPr>
              <a:t>整</a:t>
            </a:r>
            <a:r>
              <a:rPr sz="2400" b="1" spc="55" dirty="0">
                <a:latin typeface="Microsoft JhengHei"/>
                <a:cs typeface="Microsoft JhengHei"/>
              </a:rPr>
              <a:t>个</a:t>
            </a:r>
            <a:r>
              <a:rPr sz="2400" b="1" spc="45" dirty="0">
                <a:latin typeface="Microsoft JhengHei"/>
                <a:cs typeface="Microsoft JhengHei"/>
              </a:rPr>
              <a:t>西方 </a:t>
            </a:r>
            <a:r>
              <a:rPr sz="2400" b="1" spc="5" dirty="0">
                <a:latin typeface="Microsoft JhengHei"/>
                <a:cs typeface="Microsoft JhengHei"/>
              </a:rPr>
              <a:t>文</a:t>
            </a:r>
            <a:r>
              <a:rPr sz="2400" b="1" spc="10" dirty="0">
                <a:latin typeface="Microsoft JhengHei"/>
                <a:cs typeface="Microsoft JhengHei"/>
              </a:rPr>
              <a:t>明</a:t>
            </a:r>
            <a:r>
              <a:rPr sz="2400" b="1" spc="5" dirty="0">
                <a:latin typeface="Microsoft JhengHei"/>
                <a:cs typeface="Microsoft JhengHei"/>
              </a:rPr>
              <a:t>形成巨大的挑</a:t>
            </a:r>
            <a:r>
              <a:rPr sz="2400" b="1" spc="10" dirty="0">
                <a:latin typeface="Microsoft JhengHei"/>
                <a:cs typeface="Microsoft JhengHei"/>
              </a:rPr>
              <a:t>战</a:t>
            </a:r>
            <a:r>
              <a:rPr sz="2400" b="1" spc="5" dirty="0">
                <a:latin typeface="Microsoft JhengHei"/>
                <a:cs typeface="Microsoft JhengHei"/>
              </a:rPr>
              <a:t>。这一观点被斥为新种族主</a:t>
            </a:r>
            <a:r>
              <a:rPr sz="2400" b="1" spc="10" dirty="0">
                <a:latin typeface="Microsoft JhengHei"/>
                <a:cs typeface="Microsoft JhengHei"/>
              </a:rPr>
              <a:t>义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中国如何应对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1396713"/>
            <a:ext cx="9063355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认清形</a:t>
            </a:r>
            <a:r>
              <a:rPr sz="2800" b="1" i="1" spc="-15" dirty="0">
                <a:latin typeface="SimSun"/>
                <a:cs typeface="SimSun"/>
              </a:rPr>
              <a:t>势</a:t>
            </a:r>
            <a:r>
              <a:rPr sz="2800" b="1" i="1" spc="-10" dirty="0">
                <a:latin typeface="SimSun"/>
                <a:cs typeface="SimSun"/>
              </a:rPr>
              <a:t>，</a:t>
            </a:r>
            <a:r>
              <a:rPr sz="2800" b="1" i="1" spc="-5" dirty="0">
                <a:latin typeface="SimSun"/>
                <a:cs typeface="SimSun"/>
              </a:rPr>
              <a:t>不盲目自大</a:t>
            </a:r>
            <a:endParaRPr sz="2800">
              <a:latin typeface="SimSun"/>
              <a:cs typeface="SimSun"/>
            </a:endParaRPr>
          </a:p>
          <a:p>
            <a:pPr marL="253365">
              <a:lnSpc>
                <a:spcPct val="100000"/>
              </a:lnSpc>
              <a:spcBef>
                <a:spcPts val="2170"/>
              </a:spcBef>
            </a:pPr>
            <a:r>
              <a:rPr sz="2800" b="1" spc="-5" dirty="0">
                <a:latin typeface="Microsoft JhengHei"/>
                <a:cs typeface="Microsoft JhengHei"/>
              </a:rPr>
              <a:t>在思想上我们该做怎样的准备？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67665" marR="312420" indent="-355600">
              <a:lnSpc>
                <a:spcPct val="100000"/>
              </a:lnSpc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45" dirty="0">
                <a:latin typeface="Microsoft JhengHei"/>
                <a:cs typeface="Microsoft JhengHei"/>
              </a:rPr>
              <a:t>我们这</a:t>
            </a:r>
            <a:r>
              <a:rPr sz="2400" b="1" spc="30" dirty="0">
                <a:latin typeface="Microsoft JhengHei"/>
                <a:cs typeface="Microsoft JhengHei"/>
              </a:rPr>
              <a:t>一代</a:t>
            </a:r>
            <a:r>
              <a:rPr sz="2400" b="1" spc="45" dirty="0">
                <a:latin typeface="Microsoft JhengHei"/>
                <a:cs typeface="Microsoft JhengHei"/>
              </a:rPr>
              <a:t>人没有</a:t>
            </a:r>
            <a:r>
              <a:rPr sz="2400" b="1" spc="30" dirty="0">
                <a:latin typeface="Microsoft JhengHei"/>
                <a:cs typeface="Microsoft JhengHei"/>
              </a:rPr>
              <a:t>经历</a:t>
            </a:r>
            <a:r>
              <a:rPr sz="2400" b="1" spc="45" dirty="0">
                <a:latin typeface="Microsoft JhengHei"/>
                <a:cs typeface="Microsoft JhengHei"/>
              </a:rPr>
              <a:t>过低</a:t>
            </a:r>
            <a:r>
              <a:rPr sz="2400" b="1" spc="80" dirty="0">
                <a:latin typeface="Microsoft JhengHei"/>
                <a:cs typeface="Microsoft JhengHei"/>
              </a:rPr>
              <a:t>迷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其</a:t>
            </a:r>
            <a:r>
              <a:rPr sz="2400" b="1" spc="45" dirty="0">
                <a:latin typeface="Microsoft JhengHei"/>
                <a:cs typeface="Microsoft JhengHei"/>
              </a:rPr>
              <a:t>实以</a:t>
            </a:r>
            <a:r>
              <a:rPr sz="2400" b="1" spc="30" dirty="0">
                <a:latin typeface="Microsoft JhengHei"/>
                <a:cs typeface="Microsoft JhengHei"/>
              </a:rPr>
              <a:t>全</a:t>
            </a:r>
            <a:r>
              <a:rPr sz="2400" b="1" spc="45" dirty="0">
                <a:latin typeface="Microsoft JhengHei"/>
                <a:cs typeface="Microsoft JhengHei"/>
              </a:rPr>
              <a:t>世</a:t>
            </a:r>
            <a:r>
              <a:rPr sz="2400" b="1" spc="30" dirty="0">
                <a:latin typeface="Microsoft JhengHei"/>
                <a:cs typeface="Microsoft JhengHei"/>
              </a:rPr>
              <a:t>界</a:t>
            </a:r>
            <a:r>
              <a:rPr sz="2400" b="1" spc="45" dirty="0">
                <a:latin typeface="Microsoft JhengHei"/>
                <a:cs typeface="Microsoft JhengHei"/>
              </a:rPr>
              <a:t>的经</a:t>
            </a:r>
            <a:r>
              <a:rPr sz="2400" b="1" spc="30" dirty="0">
                <a:latin typeface="Microsoft JhengHei"/>
                <a:cs typeface="Microsoft JhengHei"/>
              </a:rPr>
              <a:t>验</a:t>
            </a:r>
            <a:r>
              <a:rPr sz="2400" b="1" spc="45" dirty="0">
                <a:latin typeface="Microsoft JhengHei"/>
                <a:cs typeface="Microsoft JhengHei"/>
              </a:rPr>
              <a:t>来</a:t>
            </a:r>
            <a:r>
              <a:rPr sz="2400" b="1" spc="65" dirty="0">
                <a:latin typeface="Microsoft JhengHei"/>
                <a:cs typeface="Microsoft JhengHei"/>
              </a:rPr>
              <a:t>看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-60" dirty="0">
                <a:latin typeface="Microsoft JhengHei"/>
                <a:cs typeface="Microsoft JhengHei"/>
              </a:rPr>
              <a:t>这 </a:t>
            </a:r>
            <a:r>
              <a:rPr sz="2400" b="1" spc="10" dirty="0">
                <a:latin typeface="Microsoft JhengHei"/>
                <a:cs typeface="Microsoft JhengHei"/>
              </a:rPr>
              <a:t>是很罕见的。简单的改革都做完</a:t>
            </a:r>
            <a:r>
              <a:rPr sz="2400" b="1" spc="15" dirty="0">
                <a:latin typeface="Microsoft JhengHei"/>
                <a:cs typeface="Microsoft JhengHei"/>
              </a:rPr>
              <a:t>了</a:t>
            </a:r>
            <a:r>
              <a:rPr sz="2400" b="1" spc="10" dirty="0">
                <a:latin typeface="Microsoft JhengHei"/>
                <a:cs typeface="Microsoft JhengHei"/>
              </a:rPr>
              <a:t>，剩下的都是非常难做</a:t>
            </a:r>
            <a:r>
              <a:rPr sz="2400" b="1" spc="15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marR="5080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220" dirty="0">
                <a:latin typeface="Microsoft JhengHei"/>
                <a:cs typeface="Microsoft JhengHei"/>
              </a:rPr>
              <a:t>201</a:t>
            </a:r>
            <a:r>
              <a:rPr sz="2400" b="1" spc="-135" dirty="0">
                <a:latin typeface="Microsoft JhengHei"/>
                <a:cs typeface="Microsoft JhengHei"/>
              </a:rPr>
              <a:t>8</a:t>
            </a:r>
            <a:r>
              <a:rPr sz="2400" b="1" spc="95" dirty="0">
                <a:latin typeface="Microsoft JhengHei"/>
                <a:cs typeface="Microsoft JhengHei"/>
              </a:rPr>
              <a:t>年</a:t>
            </a:r>
            <a:r>
              <a:rPr sz="2400" b="1" spc="-595" dirty="0">
                <a:latin typeface="Microsoft JhengHei"/>
                <a:cs typeface="Microsoft JhengHei"/>
              </a:rPr>
              <a:t>G</a:t>
            </a:r>
            <a:r>
              <a:rPr sz="2400" b="1" spc="-220" dirty="0">
                <a:latin typeface="Microsoft JhengHei"/>
                <a:cs typeface="Microsoft JhengHei"/>
              </a:rPr>
              <a:t>3</a:t>
            </a:r>
            <a:r>
              <a:rPr sz="2400" b="1" spc="-135" dirty="0">
                <a:latin typeface="Microsoft JhengHei"/>
                <a:cs typeface="Microsoft JhengHei"/>
              </a:rPr>
              <a:t>0</a:t>
            </a:r>
            <a:r>
              <a:rPr sz="2400" b="1" spc="95" dirty="0">
                <a:latin typeface="Microsoft JhengHei"/>
                <a:cs typeface="Microsoft JhengHei"/>
              </a:rPr>
              <a:t>国际银行业研讨会</a:t>
            </a:r>
            <a:r>
              <a:rPr sz="2400" b="1" spc="100" dirty="0">
                <a:latin typeface="Microsoft JhengHei"/>
                <a:cs typeface="Microsoft JhengHei"/>
              </a:rPr>
              <a:t>上</a:t>
            </a:r>
            <a:r>
              <a:rPr sz="2400" b="1" spc="95" dirty="0">
                <a:latin typeface="Microsoft JhengHei"/>
                <a:cs typeface="Microsoft JhengHei"/>
              </a:rPr>
              <a:t>，央行行长易</a:t>
            </a:r>
            <a:r>
              <a:rPr sz="2400" b="1" spc="80" dirty="0">
                <a:latin typeface="Microsoft JhengHei"/>
                <a:cs typeface="Microsoft JhengHei"/>
              </a:rPr>
              <a:t>纲</a:t>
            </a:r>
            <a:r>
              <a:rPr sz="2400" b="1" spc="90" dirty="0">
                <a:latin typeface="Microsoft JhengHei"/>
                <a:cs typeface="Microsoft JhengHei"/>
              </a:rPr>
              <a:t>谈到中</a:t>
            </a:r>
            <a:r>
              <a:rPr sz="2400" b="1" spc="80" dirty="0">
                <a:latin typeface="Microsoft JhengHei"/>
                <a:cs typeface="Microsoft JhengHei"/>
              </a:rPr>
              <a:t>美</a:t>
            </a:r>
            <a:r>
              <a:rPr sz="2400" b="1" spc="90" dirty="0">
                <a:latin typeface="Microsoft JhengHei"/>
                <a:cs typeface="Microsoft JhengHei"/>
              </a:rPr>
              <a:t>贸</a:t>
            </a:r>
            <a:r>
              <a:rPr sz="2400" b="1" dirty="0">
                <a:latin typeface="Microsoft JhengHei"/>
                <a:cs typeface="Microsoft JhengHei"/>
              </a:rPr>
              <a:t>易</a:t>
            </a:r>
            <a:r>
              <a:rPr sz="2400" b="1" spc="45" dirty="0">
                <a:latin typeface="Microsoft JhengHei"/>
                <a:cs typeface="Microsoft JhengHei"/>
              </a:rPr>
              <a:t>摩 擦</a:t>
            </a:r>
            <a:r>
              <a:rPr sz="2400" b="1" spc="30" dirty="0">
                <a:latin typeface="Microsoft JhengHei"/>
                <a:cs typeface="Microsoft JhengHei"/>
              </a:rPr>
              <a:t>时</a:t>
            </a:r>
            <a:r>
              <a:rPr sz="2400" b="1" spc="55" dirty="0">
                <a:latin typeface="Microsoft JhengHei"/>
                <a:cs typeface="Microsoft JhengHei"/>
              </a:rPr>
              <a:t>说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5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将</a:t>
            </a:r>
            <a:r>
              <a:rPr sz="2400" b="1" spc="45" dirty="0">
                <a:latin typeface="Microsoft JhengHei"/>
                <a:cs typeface="Microsoft JhengHei"/>
              </a:rPr>
              <a:t>遵循</a:t>
            </a:r>
            <a:r>
              <a:rPr sz="2400" b="1" spc="30" dirty="0">
                <a:latin typeface="Microsoft JhengHei"/>
                <a:cs typeface="Microsoft JhengHei"/>
              </a:rPr>
              <a:t>既</a:t>
            </a:r>
            <a:r>
              <a:rPr sz="2400" b="1" spc="45" dirty="0">
                <a:latin typeface="Microsoft JhengHei"/>
                <a:cs typeface="Microsoft JhengHei"/>
              </a:rPr>
              <a:t>有</a:t>
            </a:r>
            <a:r>
              <a:rPr sz="2400" b="1" spc="30" dirty="0">
                <a:latin typeface="Microsoft JhengHei"/>
                <a:cs typeface="Microsoft JhengHei"/>
              </a:rPr>
              <a:t>的</a:t>
            </a:r>
            <a:r>
              <a:rPr sz="2400" b="1" spc="45" dirty="0">
                <a:latin typeface="Microsoft JhengHei"/>
                <a:cs typeface="Microsoft JhengHei"/>
              </a:rPr>
              <a:t>原</a:t>
            </a:r>
            <a:r>
              <a:rPr sz="2400" b="1" spc="70" dirty="0">
                <a:latin typeface="Microsoft JhengHei"/>
                <a:cs typeface="Microsoft JhengHei"/>
              </a:rPr>
              <a:t>则</a:t>
            </a:r>
            <a:r>
              <a:rPr sz="2400" b="1" spc="35" dirty="0">
                <a:latin typeface="Microsoft JhengHei"/>
                <a:cs typeface="Microsoft JhengHei"/>
              </a:rPr>
              <a:t>，</a:t>
            </a:r>
            <a:r>
              <a:rPr sz="2400" b="1" spc="45" dirty="0">
                <a:latin typeface="Microsoft JhengHei"/>
                <a:cs typeface="Microsoft JhengHei"/>
              </a:rPr>
              <a:t>也</a:t>
            </a:r>
            <a:r>
              <a:rPr sz="2400" b="1" spc="30" dirty="0">
                <a:latin typeface="Microsoft JhengHei"/>
                <a:cs typeface="Microsoft JhengHei"/>
              </a:rPr>
              <a:t>做</a:t>
            </a:r>
            <a:r>
              <a:rPr sz="2400" b="1" spc="45" dirty="0">
                <a:latin typeface="Microsoft JhengHei"/>
                <a:cs typeface="Microsoft JhengHei"/>
              </a:rPr>
              <a:t>好了</a:t>
            </a:r>
            <a:r>
              <a:rPr sz="2400" b="1" spc="30" dirty="0">
                <a:latin typeface="Microsoft JhengHei"/>
                <a:cs typeface="Microsoft JhengHei"/>
              </a:rPr>
              <a:t>最</a:t>
            </a:r>
            <a:r>
              <a:rPr sz="2400" b="1" spc="45" dirty="0">
                <a:latin typeface="Microsoft JhengHei"/>
                <a:cs typeface="Microsoft JhengHei"/>
              </a:rPr>
              <a:t>坏</a:t>
            </a:r>
            <a:r>
              <a:rPr sz="2400" b="1" spc="30" dirty="0">
                <a:latin typeface="Microsoft JhengHei"/>
                <a:cs typeface="Microsoft JhengHei"/>
              </a:rPr>
              <a:t>情</a:t>
            </a:r>
            <a:r>
              <a:rPr sz="2400" b="1" spc="45" dirty="0">
                <a:latin typeface="Microsoft JhengHei"/>
                <a:cs typeface="Microsoft JhengHei"/>
              </a:rPr>
              <a:t>况的</a:t>
            </a:r>
            <a:r>
              <a:rPr sz="2400" b="1" spc="30" dirty="0">
                <a:latin typeface="Microsoft JhengHei"/>
                <a:cs typeface="Microsoft JhengHei"/>
              </a:rPr>
              <a:t>准</a:t>
            </a:r>
            <a:r>
              <a:rPr sz="2400" b="1" spc="60" dirty="0">
                <a:latin typeface="Microsoft JhengHei"/>
                <a:cs typeface="Microsoft JhengHei"/>
              </a:rPr>
              <a:t>备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-220" dirty="0">
                <a:latin typeface="Microsoft JhengHei"/>
                <a:cs typeface="Microsoft JhengHei"/>
              </a:rPr>
              <a:t>2020</a:t>
            </a:r>
            <a:r>
              <a:rPr sz="2400" b="1" spc="10" dirty="0">
                <a:latin typeface="Microsoft JhengHei"/>
                <a:cs typeface="Microsoft JhengHei"/>
              </a:rPr>
              <a:t>年，更加艰</a:t>
            </a:r>
            <a:r>
              <a:rPr sz="2400" b="1" spc="15" dirty="0">
                <a:latin typeface="Microsoft JhengHei"/>
                <a:cs typeface="Microsoft JhengHei"/>
              </a:rPr>
              <a:t>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8709" y="5235227"/>
            <a:ext cx="4953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Microsoft JhengHei"/>
                <a:cs typeface="Microsoft JhengHei"/>
              </a:rPr>
              <a:t>做最坏的准备，尽最大的努力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中国如何应对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289380"/>
            <a:ext cx="8770620" cy="39106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具体策略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00000"/>
              </a:lnSpc>
              <a:spcBef>
                <a:spcPts val="1610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95" dirty="0">
                <a:latin typeface="Microsoft JhengHei"/>
                <a:cs typeface="Microsoft JhengHei"/>
              </a:rPr>
              <a:t>对外，</a:t>
            </a:r>
            <a:r>
              <a:rPr sz="2400" b="1" spc="80" dirty="0">
                <a:latin typeface="Microsoft JhengHei"/>
                <a:cs typeface="Microsoft JhengHei"/>
              </a:rPr>
              <a:t>与</a:t>
            </a:r>
            <a:r>
              <a:rPr sz="2400" b="1" spc="90" dirty="0">
                <a:latin typeface="Microsoft JhengHei"/>
                <a:cs typeface="Microsoft JhengHei"/>
              </a:rPr>
              <a:t>美方继</a:t>
            </a:r>
            <a:r>
              <a:rPr sz="2400" b="1" spc="80" dirty="0">
                <a:latin typeface="Microsoft JhengHei"/>
                <a:cs typeface="Microsoft JhengHei"/>
              </a:rPr>
              <a:t>续</a:t>
            </a:r>
            <a:r>
              <a:rPr sz="2400" b="1" spc="90" dirty="0">
                <a:latin typeface="Microsoft JhengHei"/>
                <a:cs typeface="Microsoft JhengHei"/>
              </a:rPr>
              <a:t>谈</a:t>
            </a:r>
            <a:r>
              <a:rPr sz="2400" b="1" spc="110" dirty="0">
                <a:latin typeface="Microsoft JhengHei"/>
                <a:cs typeface="Microsoft JhengHei"/>
              </a:rPr>
              <a:t>判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尽</a:t>
            </a:r>
            <a:r>
              <a:rPr sz="2400" b="1" spc="90" dirty="0">
                <a:latin typeface="Microsoft JhengHei"/>
                <a:cs typeface="Microsoft JhengHei"/>
              </a:rPr>
              <a:t>量联合</a:t>
            </a:r>
            <a:r>
              <a:rPr sz="2400" b="1" spc="80" dirty="0">
                <a:latin typeface="Microsoft JhengHei"/>
                <a:cs typeface="Microsoft JhengHei"/>
              </a:rPr>
              <a:t>更</a:t>
            </a:r>
            <a:r>
              <a:rPr sz="2400" b="1" spc="90" dirty="0">
                <a:latin typeface="Microsoft JhengHei"/>
                <a:cs typeface="Microsoft JhengHei"/>
              </a:rPr>
              <a:t>多的朋</a:t>
            </a:r>
            <a:r>
              <a:rPr sz="2400" b="1" spc="105" dirty="0">
                <a:latin typeface="Microsoft JhengHei"/>
                <a:cs typeface="Microsoft JhengHei"/>
              </a:rPr>
              <a:t>友</a:t>
            </a:r>
            <a:r>
              <a:rPr sz="2400" b="1" spc="95" dirty="0">
                <a:latin typeface="Microsoft JhengHei"/>
                <a:cs typeface="Microsoft JhengHei"/>
              </a:rPr>
              <a:t>，寻求</a:t>
            </a:r>
            <a:r>
              <a:rPr sz="2400" b="1" spc="-745" dirty="0">
                <a:latin typeface="Microsoft JhengHei"/>
                <a:cs typeface="Microsoft JhengHei"/>
              </a:rPr>
              <a:t>WT</a:t>
            </a:r>
            <a:r>
              <a:rPr sz="2400" b="1" spc="-670" dirty="0">
                <a:latin typeface="Microsoft JhengHei"/>
                <a:cs typeface="Microsoft JhengHei"/>
              </a:rPr>
              <a:t>O</a:t>
            </a:r>
            <a:r>
              <a:rPr sz="2400" b="1" spc="95" dirty="0">
                <a:latin typeface="Microsoft JhengHei"/>
                <a:cs typeface="Microsoft JhengHei"/>
              </a:rPr>
              <a:t>等国 </a:t>
            </a:r>
            <a:r>
              <a:rPr sz="2400" b="1" spc="10" dirty="0">
                <a:latin typeface="Microsoft JhengHei"/>
                <a:cs typeface="Microsoft JhengHei"/>
              </a:rPr>
              <a:t>际协调机制，避免贸易</a:t>
            </a:r>
            <a:r>
              <a:rPr sz="2400" b="1" spc="15" dirty="0">
                <a:latin typeface="Microsoft JhengHei"/>
                <a:cs typeface="Microsoft JhengHei"/>
              </a:rPr>
              <a:t>战</a:t>
            </a:r>
            <a:r>
              <a:rPr sz="2400" b="1" spc="10" dirty="0">
                <a:latin typeface="Microsoft JhengHei"/>
                <a:cs typeface="Microsoft JhengHei"/>
              </a:rPr>
              <a:t>、中美冲突升级扩</a:t>
            </a:r>
            <a:r>
              <a:rPr sz="2400" b="1" spc="15" dirty="0">
                <a:latin typeface="Microsoft JhengHei"/>
                <a:cs typeface="Microsoft JhengHei"/>
              </a:rPr>
              <a:t>大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916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对内，坚定不移</a:t>
            </a:r>
            <a:r>
              <a:rPr sz="2400" b="1" spc="15" dirty="0">
                <a:latin typeface="Microsoft JhengHei"/>
                <a:cs typeface="Microsoft JhengHei"/>
              </a:rPr>
              <a:t>地</a:t>
            </a:r>
            <a:r>
              <a:rPr sz="2400" b="1" spc="10" dirty="0">
                <a:latin typeface="Microsoft JhengHei"/>
                <a:cs typeface="Microsoft JhengHei"/>
              </a:rPr>
              <a:t>推动新一轮改革开放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更加有效地扩大内需、补短板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推动供给侧结构性改革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发展科学技术和生产力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484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90" dirty="0">
                <a:latin typeface="SimSun"/>
                <a:cs typeface="SimSun"/>
              </a:rPr>
              <a:t> </a:t>
            </a:r>
            <a:r>
              <a:rPr sz="3600" spc="-5" dirty="0"/>
              <a:t>为什么要改革开放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1074893"/>
            <a:ext cx="6241415" cy="47980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3200" b="1" i="1" spc="-5" dirty="0">
                <a:latin typeface="SimSun"/>
                <a:cs typeface="SimSun"/>
              </a:rPr>
              <a:t>改革开放的历史依据</a:t>
            </a:r>
            <a:endParaRPr sz="32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994"/>
              </a:spcBef>
            </a:pPr>
            <a:r>
              <a:rPr sz="2800" b="1" dirty="0">
                <a:latin typeface="SimSun"/>
                <a:cs typeface="SimSun"/>
              </a:rPr>
              <a:t>1949</a:t>
            </a:r>
            <a:r>
              <a:rPr sz="2800" b="1" i="1" spc="-10" dirty="0">
                <a:latin typeface="SimSun"/>
                <a:cs typeface="SimSun"/>
              </a:rPr>
              <a:t>至</a:t>
            </a:r>
            <a:r>
              <a:rPr sz="2800" b="1" dirty="0">
                <a:latin typeface="SimSun"/>
                <a:cs typeface="SimSun"/>
              </a:rPr>
              <a:t>1957</a:t>
            </a:r>
            <a:r>
              <a:rPr sz="2800" b="1" i="1" spc="-5" dirty="0">
                <a:latin typeface="SimSun"/>
                <a:cs typeface="SimSun"/>
              </a:rPr>
              <a:t>年社会主义建设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50"/>
              </a:spcBef>
            </a:pPr>
            <a:r>
              <a:rPr sz="2800" b="1" dirty="0">
                <a:latin typeface="SimSun"/>
                <a:cs typeface="SimSun"/>
              </a:rPr>
              <a:t>1957</a:t>
            </a:r>
            <a:r>
              <a:rPr sz="2800" b="1" i="1" spc="-5" dirty="0">
                <a:latin typeface="SimSun"/>
                <a:cs typeface="SimSun"/>
              </a:rPr>
              <a:t>年整风运动→反右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40"/>
              </a:spcBef>
            </a:pPr>
            <a:r>
              <a:rPr sz="2800" b="1" dirty="0">
                <a:latin typeface="SimSun"/>
                <a:cs typeface="SimSun"/>
              </a:rPr>
              <a:t>1958</a:t>
            </a:r>
            <a:r>
              <a:rPr sz="2800" b="1" i="1" spc="-5" dirty="0">
                <a:latin typeface="SimSun"/>
                <a:cs typeface="SimSun"/>
              </a:rPr>
              <a:t>年三面红旗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50"/>
              </a:spcBef>
            </a:pPr>
            <a:r>
              <a:rPr sz="2800" b="1" dirty="0">
                <a:latin typeface="SimSun"/>
                <a:cs typeface="SimSun"/>
              </a:rPr>
              <a:t>1958</a:t>
            </a:r>
            <a:r>
              <a:rPr sz="2800" b="1" i="1" spc="-5" dirty="0">
                <a:latin typeface="SimSun"/>
                <a:cs typeface="SimSun"/>
              </a:rPr>
              <a:t>年底至</a:t>
            </a:r>
            <a:r>
              <a:rPr sz="2800" b="1" dirty="0">
                <a:latin typeface="SimSun"/>
                <a:cs typeface="SimSun"/>
              </a:rPr>
              <a:t>1959</a:t>
            </a:r>
            <a:r>
              <a:rPr sz="2800" b="1" i="1" spc="-5" dirty="0">
                <a:latin typeface="SimSun"/>
                <a:cs typeface="SimSun"/>
              </a:rPr>
              <a:t>年</a:t>
            </a:r>
            <a:r>
              <a:rPr sz="2800" b="1" dirty="0">
                <a:latin typeface="SimSun"/>
                <a:cs typeface="SimSun"/>
              </a:rPr>
              <a:t>7</a:t>
            </a:r>
            <a:r>
              <a:rPr sz="2800" b="1" i="1" spc="-5" dirty="0">
                <a:latin typeface="SimSun"/>
                <a:cs typeface="SimSun"/>
              </a:rPr>
              <a:t>月庐山会议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45"/>
              </a:spcBef>
            </a:pPr>
            <a:r>
              <a:rPr sz="2800" b="1" dirty="0">
                <a:latin typeface="SimSun"/>
                <a:cs typeface="SimSun"/>
              </a:rPr>
              <a:t>1959</a:t>
            </a:r>
            <a:r>
              <a:rPr sz="2800" b="1" i="1" spc="-5" dirty="0">
                <a:latin typeface="SimSun"/>
                <a:cs typeface="SimSun"/>
              </a:rPr>
              <a:t>年至</a:t>
            </a:r>
            <a:r>
              <a:rPr sz="2800" b="1" dirty="0">
                <a:latin typeface="SimSun"/>
                <a:cs typeface="SimSun"/>
              </a:rPr>
              <a:t>1961</a:t>
            </a:r>
            <a:r>
              <a:rPr sz="2800" b="1" i="1" spc="-5" dirty="0">
                <a:latin typeface="SimSun"/>
                <a:cs typeface="SimSun"/>
              </a:rPr>
              <a:t>年三年自然灾害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40"/>
              </a:spcBef>
            </a:pPr>
            <a:r>
              <a:rPr sz="2800" b="1" dirty="0">
                <a:latin typeface="SimSun"/>
                <a:cs typeface="SimSun"/>
              </a:rPr>
              <a:t>1962</a:t>
            </a:r>
            <a:r>
              <a:rPr sz="2800" b="1" i="1" spc="-10" dirty="0">
                <a:latin typeface="SimSun"/>
                <a:cs typeface="SimSun"/>
              </a:rPr>
              <a:t>年</a:t>
            </a:r>
            <a:r>
              <a:rPr sz="2800" b="1" dirty="0">
                <a:latin typeface="SimSun"/>
                <a:cs typeface="SimSun"/>
              </a:rPr>
              <a:t>9</a:t>
            </a:r>
            <a:r>
              <a:rPr sz="2800" b="1" i="1" spc="-10" dirty="0">
                <a:latin typeface="SimSun"/>
                <a:cs typeface="SimSun"/>
              </a:rPr>
              <a:t>月八届十中全会</a:t>
            </a:r>
            <a:endParaRPr sz="2800">
              <a:latin typeface="SimSun"/>
              <a:cs typeface="SimSun"/>
            </a:endParaRPr>
          </a:p>
          <a:p>
            <a:pPr marL="865505">
              <a:lnSpc>
                <a:spcPct val="100000"/>
              </a:lnSpc>
              <a:spcBef>
                <a:spcPts val="1350"/>
              </a:spcBef>
            </a:pPr>
            <a:r>
              <a:rPr sz="2800" b="1" dirty="0">
                <a:latin typeface="SimSun"/>
                <a:cs typeface="SimSun"/>
              </a:rPr>
              <a:t>1963</a:t>
            </a:r>
            <a:r>
              <a:rPr sz="2800" b="1" i="1" spc="-5" dirty="0">
                <a:latin typeface="SimSun"/>
                <a:cs typeface="SimSun"/>
              </a:rPr>
              <a:t>年至</a:t>
            </a:r>
            <a:r>
              <a:rPr sz="2800" b="1" dirty="0">
                <a:latin typeface="SimSun"/>
                <a:cs typeface="SimSun"/>
              </a:rPr>
              <a:t>1965</a:t>
            </a:r>
            <a:r>
              <a:rPr sz="2800" b="1" i="1" spc="-5" dirty="0">
                <a:latin typeface="SimSun"/>
                <a:cs typeface="SimSun"/>
              </a:rPr>
              <a:t>年社会主义教育运动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6018377"/>
            <a:ext cx="431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1966</a:t>
            </a:r>
            <a:r>
              <a:rPr sz="2800" b="1" i="1" spc="-10" dirty="0">
                <a:latin typeface="SimSun"/>
                <a:cs typeface="SimSun"/>
              </a:rPr>
              <a:t>年至</a:t>
            </a:r>
            <a:r>
              <a:rPr sz="2800" b="1" dirty="0">
                <a:latin typeface="SimSun"/>
                <a:cs typeface="SimSun"/>
              </a:rPr>
              <a:t>1976</a:t>
            </a:r>
            <a:r>
              <a:rPr sz="2800" b="1" i="1" spc="-10" dirty="0">
                <a:latin typeface="SimSun"/>
                <a:cs typeface="SimSun"/>
              </a:rPr>
              <a:t>年文化大革命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中国如何应对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8764270" cy="293541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具体策略</a:t>
            </a:r>
            <a:endParaRPr sz="2800">
              <a:latin typeface="SimSun"/>
              <a:cs typeface="SimSun"/>
            </a:endParaRPr>
          </a:p>
          <a:p>
            <a:pPr marL="367665" marR="14604" indent="-3556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-150" dirty="0">
                <a:latin typeface="Microsoft JhengHei"/>
                <a:cs typeface="Microsoft JhengHei"/>
              </a:rPr>
              <a:t>1</a:t>
            </a:r>
            <a:r>
              <a:rPr sz="2400" b="1" spc="85" dirty="0">
                <a:latin typeface="Microsoft JhengHei"/>
                <a:cs typeface="Microsoft JhengHei"/>
              </a:rPr>
              <a:t>、</a:t>
            </a:r>
            <a:r>
              <a:rPr sz="2400" b="1" spc="95" dirty="0">
                <a:latin typeface="Microsoft JhengHei"/>
                <a:cs typeface="Microsoft JhengHei"/>
              </a:rPr>
              <a:t>转</a:t>
            </a:r>
            <a:r>
              <a:rPr sz="2400" b="1" spc="80" dirty="0">
                <a:latin typeface="Microsoft JhengHei"/>
                <a:cs typeface="Microsoft JhengHei"/>
              </a:rPr>
              <a:t>向</a:t>
            </a:r>
            <a:r>
              <a:rPr sz="2400" b="1" spc="90" dirty="0">
                <a:latin typeface="Microsoft JhengHei"/>
                <a:cs typeface="Microsoft JhengHei"/>
              </a:rPr>
              <a:t>内</a:t>
            </a:r>
            <a:r>
              <a:rPr sz="2400" b="1" spc="80" dirty="0">
                <a:latin typeface="Microsoft JhengHei"/>
                <a:cs typeface="Microsoft JhengHei"/>
              </a:rPr>
              <a:t>需增</a:t>
            </a:r>
            <a:r>
              <a:rPr sz="2400" b="1" spc="105" dirty="0">
                <a:latin typeface="Microsoft JhengHei"/>
                <a:cs typeface="Microsoft JhengHei"/>
              </a:rPr>
              <a:t>长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但不</a:t>
            </a:r>
            <a:r>
              <a:rPr sz="2400" b="1" spc="90" dirty="0">
                <a:latin typeface="Microsoft JhengHei"/>
                <a:cs typeface="Microsoft JhengHei"/>
              </a:rPr>
              <a:t>能再</a:t>
            </a:r>
            <a:r>
              <a:rPr sz="2400" b="1" spc="80" dirty="0">
                <a:latin typeface="Microsoft JhengHei"/>
                <a:cs typeface="Microsoft JhengHei"/>
              </a:rPr>
              <a:t>靠货</a:t>
            </a:r>
            <a:r>
              <a:rPr sz="2400" b="1" spc="90" dirty="0">
                <a:latin typeface="Microsoft JhengHei"/>
                <a:cs typeface="Microsoft JhengHei"/>
              </a:rPr>
              <a:t>币放</a:t>
            </a:r>
            <a:r>
              <a:rPr sz="2400" b="1" spc="105" dirty="0">
                <a:latin typeface="Microsoft JhengHei"/>
                <a:cs typeface="Microsoft JhengHei"/>
              </a:rPr>
              <a:t>水</a:t>
            </a:r>
            <a:r>
              <a:rPr sz="2400" b="1" spc="85" dirty="0">
                <a:latin typeface="Microsoft JhengHei"/>
                <a:cs typeface="Microsoft JhengHei"/>
              </a:rPr>
              <a:t>、</a:t>
            </a:r>
            <a:r>
              <a:rPr sz="2400" b="1" spc="95" dirty="0">
                <a:latin typeface="Microsoft JhengHei"/>
                <a:cs typeface="Microsoft JhengHei"/>
              </a:rPr>
              <a:t>加杠</a:t>
            </a:r>
            <a:r>
              <a:rPr sz="2400" b="1" spc="80" dirty="0">
                <a:latin typeface="Microsoft JhengHei"/>
                <a:cs typeface="Microsoft JhengHei"/>
              </a:rPr>
              <a:t>杆、</a:t>
            </a:r>
            <a:r>
              <a:rPr sz="2400" b="1" spc="90" dirty="0">
                <a:latin typeface="Microsoft JhengHei"/>
                <a:cs typeface="Microsoft JhengHei"/>
              </a:rPr>
              <a:t>经济</a:t>
            </a:r>
            <a:r>
              <a:rPr sz="2400" b="1" spc="80" dirty="0">
                <a:latin typeface="Microsoft JhengHei"/>
                <a:cs typeface="Microsoft JhengHei"/>
              </a:rPr>
              <a:t>泡</a:t>
            </a:r>
            <a:r>
              <a:rPr sz="2400" b="1" dirty="0">
                <a:latin typeface="Microsoft JhengHei"/>
                <a:cs typeface="Microsoft JhengHei"/>
              </a:rPr>
              <a:t>沫 </a:t>
            </a:r>
            <a:r>
              <a:rPr sz="2400" b="1" spc="10" dirty="0">
                <a:latin typeface="Microsoft JhengHei"/>
                <a:cs typeface="Microsoft JhengHei"/>
              </a:rPr>
              <a:t>化的方式，而要靠增</a:t>
            </a:r>
            <a:r>
              <a:rPr sz="2400" b="1" spc="15" dirty="0">
                <a:latin typeface="Microsoft JhengHei"/>
                <a:cs typeface="Microsoft JhengHei"/>
              </a:rPr>
              <a:t>加</a:t>
            </a:r>
            <a:r>
              <a:rPr sz="2400" b="1" spc="-220" dirty="0">
                <a:latin typeface="Microsoft JhengHei"/>
                <a:cs typeface="Microsoft JhengHei"/>
              </a:rPr>
              <a:t>10</a:t>
            </a:r>
            <a:r>
              <a:rPr sz="2400" b="1" spc="10" dirty="0">
                <a:latin typeface="Microsoft JhengHei"/>
                <a:cs typeface="Microsoft JhengHei"/>
              </a:rPr>
              <a:t>亿中低端收入人群收入的方式</a:t>
            </a:r>
            <a:endParaRPr sz="2400">
              <a:latin typeface="Microsoft JhengHei"/>
              <a:cs typeface="Microsoft JhengHei"/>
            </a:endParaRPr>
          </a:p>
          <a:p>
            <a:pPr marL="756285" marR="16510" indent="-287020">
              <a:lnSpc>
                <a:spcPct val="100000"/>
              </a:lnSpc>
              <a:spcBef>
                <a:spcPts val="1200"/>
              </a:spcBef>
              <a:tabLst>
                <a:tab pos="5930900" algn="l"/>
              </a:tabLst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20" dirty="0">
                <a:latin typeface="Microsoft JhengHei"/>
                <a:cs typeface="Microsoft JhengHei"/>
              </a:rPr>
              <a:t>2018</a:t>
            </a:r>
            <a:r>
              <a:rPr sz="2400" b="1" spc="595" dirty="0">
                <a:latin typeface="Microsoft JhengHei"/>
                <a:cs typeface="Microsoft JhengHei"/>
              </a:rPr>
              <a:t>.</a:t>
            </a:r>
            <a:r>
              <a:rPr sz="2400" b="1" spc="-220" dirty="0">
                <a:latin typeface="Microsoft JhengHei"/>
                <a:cs typeface="Microsoft JhengHei"/>
              </a:rPr>
              <a:t>9</a:t>
            </a:r>
            <a:r>
              <a:rPr sz="2400" b="1" spc="60" dirty="0">
                <a:latin typeface="Microsoft JhengHei"/>
                <a:cs typeface="Microsoft JhengHei"/>
              </a:rPr>
              <a:t>《</a:t>
            </a:r>
            <a:r>
              <a:rPr sz="2400" b="1" spc="65" dirty="0">
                <a:latin typeface="Microsoft JhengHei"/>
                <a:cs typeface="Microsoft JhengHei"/>
              </a:rPr>
              <a:t>关</a:t>
            </a:r>
            <a:r>
              <a:rPr sz="2400" b="1" spc="55" dirty="0">
                <a:latin typeface="Microsoft JhengHei"/>
                <a:cs typeface="Microsoft JhengHei"/>
              </a:rPr>
              <a:t>于</a:t>
            </a:r>
            <a:r>
              <a:rPr sz="2400" b="1" spc="65" dirty="0">
                <a:latin typeface="Microsoft JhengHei"/>
                <a:cs typeface="Microsoft JhengHei"/>
              </a:rPr>
              <a:t>完</a:t>
            </a:r>
            <a:r>
              <a:rPr sz="2400" b="1" spc="55" dirty="0">
                <a:latin typeface="Microsoft JhengHei"/>
                <a:cs typeface="Microsoft JhengHei"/>
              </a:rPr>
              <a:t>善</a:t>
            </a:r>
            <a:r>
              <a:rPr sz="2400" b="1" spc="65" dirty="0">
                <a:latin typeface="Microsoft JhengHei"/>
                <a:cs typeface="Microsoft JhengHei"/>
              </a:rPr>
              <a:t>促</a:t>
            </a:r>
            <a:r>
              <a:rPr sz="2400" b="1" spc="75" dirty="0">
                <a:latin typeface="Microsoft JhengHei"/>
                <a:cs typeface="Microsoft JhengHei"/>
              </a:rPr>
              <a:t>进</a:t>
            </a:r>
            <a:r>
              <a:rPr sz="2400" b="1" spc="70" dirty="0">
                <a:latin typeface="Microsoft JhengHei"/>
                <a:cs typeface="Microsoft JhengHei"/>
              </a:rPr>
              <a:t>消</a:t>
            </a:r>
            <a:r>
              <a:rPr sz="2400" b="1" spc="60" dirty="0">
                <a:latin typeface="Microsoft JhengHei"/>
                <a:cs typeface="Microsoft JhengHei"/>
              </a:rPr>
              <a:t>费</a:t>
            </a:r>
            <a:r>
              <a:rPr sz="2400" b="1" spc="65" dirty="0">
                <a:latin typeface="Microsoft JhengHei"/>
                <a:cs typeface="Microsoft JhengHei"/>
              </a:rPr>
              <a:t>体</a:t>
            </a:r>
            <a:r>
              <a:rPr sz="2400" b="1" spc="55" dirty="0">
                <a:latin typeface="Microsoft JhengHei"/>
                <a:cs typeface="Microsoft JhengHei"/>
              </a:rPr>
              <a:t>制</a:t>
            </a:r>
            <a:r>
              <a:rPr sz="2400" b="1" spc="65" dirty="0">
                <a:latin typeface="Microsoft JhengHei"/>
                <a:cs typeface="Microsoft JhengHei"/>
              </a:rPr>
              <a:t>机</a:t>
            </a:r>
            <a:r>
              <a:rPr sz="2400" b="1" dirty="0">
                <a:latin typeface="Microsoft JhengHei"/>
                <a:cs typeface="Microsoft JhengHei"/>
              </a:rPr>
              <a:t>制	</a:t>
            </a:r>
            <a:r>
              <a:rPr sz="2400" b="1" spc="65" dirty="0">
                <a:latin typeface="Microsoft JhengHei"/>
                <a:cs typeface="Microsoft JhengHei"/>
              </a:rPr>
              <a:t>进</a:t>
            </a:r>
            <a:r>
              <a:rPr sz="2400" b="1" spc="55" dirty="0">
                <a:latin typeface="Microsoft JhengHei"/>
                <a:cs typeface="Microsoft JhengHei"/>
              </a:rPr>
              <a:t>一</a:t>
            </a:r>
            <a:r>
              <a:rPr sz="2400" b="1" spc="65" dirty="0">
                <a:latin typeface="Microsoft JhengHei"/>
                <a:cs typeface="Microsoft JhengHei"/>
              </a:rPr>
              <a:t>步</a:t>
            </a:r>
            <a:r>
              <a:rPr sz="2400" b="1" spc="55" dirty="0">
                <a:latin typeface="Microsoft JhengHei"/>
                <a:cs typeface="Microsoft JhengHei"/>
              </a:rPr>
              <a:t>激</a:t>
            </a:r>
            <a:r>
              <a:rPr sz="2400" b="1" spc="65" dirty="0">
                <a:latin typeface="Microsoft JhengHei"/>
                <a:cs typeface="Microsoft JhengHei"/>
              </a:rPr>
              <a:t>发</a:t>
            </a:r>
            <a:r>
              <a:rPr sz="2400" b="1" spc="55" dirty="0">
                <a:latin typeface="Microsoft JhengHei"/>
                <a:cs typeface="Microsoft JhengHei"/>
              </a:rPr>
              <a:t>居</a:t>
            </a:r>
            <a:r>
              <a:rPr sz="2400" b="1" spc="65" dirty="0">
                <a:latin typeface="Microsoft JhengHei"/>
                <a:cs typeface="Microsoft JhengHei"/>
              </a:rPr>
              <a:t>民</a:t>
            </a:r>
            <a:r>
              <a:rPr sz="2400" b="1" spc="55" dirty="0">
                <a:latin typeface="Microsoft JhengHei"/>
                <a:cs typeface="Microsoft JhengHei"/>
              </a:rPr>
              <a:t>消</a:t>
            </a:r>
            <a:r>
              <a:rPr sz="2400" b="1" dirty="0">
                <a:latin typeface="Microsoft JhengHei"/>
                <a:cs typeface="Microsoft JhengHei"/>
              </a:rPr>
              <a:t>费 </a:t>
            </a:r>
            <a:r>
              <a:rPr sz="2400" b="1" spc="10" dirty="0">
                <a:latin typeface="Microsoft JhengHei"/>
                <a:cs typeface="Microsoft JhengHei"/>
              </a:rPr>
              <a:t>潜力的若干意见</a:t>
            </a:r>
            <a:r>
              <a:rPr sz="2400" b="1" dirty="0">
                <a:latin typeface="Microsoft JhengHei"/>
                <a:cs typeface="Microsoft JhengHei"/>
              </a:rPr>
              <a:t>》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400" spc="-75">
                <a:latin typeface="SimSun"/>
                <a:cs typeface="SimSun"/>
              </a:rPr>
              <a:t>–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>
                <a:latin typeface="SimSun"/>
                <a:cs typeface="SimSun"/>
              </a:rPr>
              <a:t>(</a:t>
            </a:r>
            <a:r>
              <a:rPr sz="3600" spc="-5"/>
              <a:t>三</a:t>
            </a:r>
            <a:r>
              <a:rPr lang="en-US" altLang="zh-CN" sz="3600" i="0" spc="-5">
                <a:latin typeface="SimSun"/>
                <a:cs typeface="SimSun"/>
              </a:rPr>
              <a:t>)</a:t>
            </a:r>
            <a:r>
              <a:rPr sz="3600" spc="-5"/>
              <a:t>中国如何应对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6915150" cy="29851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具体策略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-220" dirty="0">
                <a:latin typeface="Microsoft JhengHei"/>
                <a:cs typeface="Microsoft JhengHei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、推动供给侧结构性改革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大力放活服务业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下决心实施国企改革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大规模降低个人和企</a:t>
            </a:r>
            <a:r>
              <a:rPr sz="2400" b="1" spc="10" dirty="0">
                <a:latin typeface="Microsoft JhengHei"/>
                <a:cs typeface="Microsoft JhengHei"/>
              </a:rPr>
              <a:t>业</a:t>
            </a:r>
            <a:r>
              <a:rPr sz="2400" b="1" spc="5" dirty="0">
                <a:latin typeface="Microsoft JhengHei"/>
                <a:cs typeface="Microsoft JhengHei"/>
              </a:rPr>
              <a:t>税</a:t>
            </a:r>
            <a:r>
              <a:rPr sz="2400" b="1" spc="10" dirty="0">
                <a:latin typeface="Microsoft JhengHei"/>
                <a:cs typeface="Microsoft JhengHei"/>
              </a:rPr>
              <a:t>负</a:t>
            </a:r>
            <a:r>
              <a:rPr sz="2400" b="1" spc="5" dirty="0">
                <a:latin typeface="Microsoft JhengHei"/>
                <a:cs typeface="Microsoft JhengHei"/>
              </a:rPr>
              <a:t>、企业基础性成本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促进金融回归本</a:t>
            </a:r>
            <a:r>
              <a:rPr sz="2400" b="1" spc="15" dirty="0">
                <a:latin typeface="Microsoft JhengHei"/>
                <a:cs typeface="Microsoft JhengHei"/>
              </a:rPr>
              <a:t>源</a:t>
            </a:r>
            <a:r>
              <a:rPr sz="2400" b="1" spc="10" dirty="0">
                <a:latin typeface="Microsoft JhengHei"/>
                <a:cs typeface="Microsoft JhengHei"/>
              </a:rPr>
              <a:t>，更好地服务实体经济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</a:pPr>
            <a:r>
              <a:rPr sz="2400" spc="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“</a:t>
            </a:r>
            <a:r>
              <a:rPr sz="2400" b="1" spc="10" dirty="0">
                <a:latin typeface="Microsoft JhengHei"/>
                <a:cs typeface="Microsoft JhengHei"/>
              </a:rPr>
              <a:t>房子是用来住</a:t>
            </a:r>
            <a:r>
              <a:rPr sz="2400" b="1" spc="15" dirty="0">
                <a:latin typeface="Microsoft JhengHei"/>
                <a:cs typeface="Microsoft JhengHei"/>
              </a:rPr>
              <a:t>的</a:t>
            </a:r>
            <a:r>
              <a:rPr sz="2400" b="1" spc="10" dirty="0">
                <a:latin typeface="Microsoft JhengHei"/>
                <a:cs typeface="Microsoft JhengHei"/>
              </a:rPr>
              <a:t>，不是用来炒的</a:t>
            </a:r>
            <a:r>
              <a:rPr sz="2400" b="1" dirty="0">
                <a:latin typeface="Microsoft JhengHei"/>
                <a:cs typeface="Microsoft JhengHei"/>
              </a:rPr>
              <a:t>”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828294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三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中国如何应对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1107488"/>
            <a:ext cx="5741670" cy="445121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530"/>
              </a:spcBef>
            </a:pPr>
            <a:r>
              <a:rPr sz="2800" b="1" i="1" spc="-5" dirty="0">
                <a:latin typeface="SimSun"/>
                <a:cs typeface="SimSun"/>
              </a:rPr>
              <a:t>具体策略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r>
              <a:rPr sz="1900" spc="965" dirty="0">
                <a:latin typeface="Wingdings"/>
                <a:cs typeface="Wingdings"/>
              </a:rPr>
              <a:t>⚫</a:t>
            </a:r>
            <a:r>
              <a:rPr sz="1900" spc="965" dirty="0">
                <a:latin typeface="Times New Roman"/>
                <a:cs typeface="Times New Roman"/>
              </a:rPr>
              <a:t>	</a:t>
            </a:r>
            <a:r>
              <a:rPr sz="2400" b="1" spc="-220" dirty="0">
                <a:latin typeface="Microsoft JhengHei"/>
                <a:cs typeface="Microsoft JhengHei"/>
              </a:rPr>
              <a:t>3</a:t>
            </a:r>
            <a:r>
              <a:rPr sz="2400" b="1" spc="10" dirty="0">
                <a:latin typeface="Microsoft JhengHei"/>
                <a:cs typeface="Microsoft JhengHei"/>
              </a:rPr>
              <a:t>、发展基础科</a:t>
            </a:r>
            <a:r>
              <a:rPr sz="2400" b="1" spc="15" dirty="0">
                <a:latin typeface="Microsoft JhengHei"/>
                <a:cs typeface="Microsoft JhengHei"/>
              </a:rPr>
              <a:t>学</a:t>
            </a:r>
            <a:r>
              <a:rPr sz="2400" b="1" spc="10" dirty="0">
                <a:latin typeface="Microsoft JhengHei"/>
                <a:cs typeface="Microsoft JhengHei"/>
              </a:rPr>
              <a:t>、</a:t>
            </a:r>
            <a:r>
              <a:rPr sz="2400" b="1" spc="10">
                <a:latin typeface="Microsoft JhengHei"/>
                <a:cs typeface="Microsoft JhengHei"/>
              </a:rPr>
              <a:t>高科技等大国重器</a:t>
            </a:r>
            <a:r>
              <a:rPr sz="2400" b="1">
                <a:latin typeface="Microsoft JhengHei"/>
                <a:cs typeface="Microsoft JhengHei"/>
              </a:rPr>
              <a:t>。</a:t>
            </a:r>
            <a:endParaRPr lang="en-US" sz="2400" b="1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67665" algn="l"/>
              </a:tabLst>
            </a:pPr>
            <a:endParaRPr lang="en-US" sz="2400" b="1">
              <a:latin typeface="Microsoft JhengHei"/>
              <a:cs typeface="Microsoft JhengHei"/>
            </a:endParaRPr>
          </a:p>
          <a:p>
            <a:pPr marL="393065" marR="0" lvl="0" indent="0" algn="l" defTabSz="914400" rtl="0" eaLnBrk="1" fontAlgn="auto" latinLnBrk="0" hangingPunct="1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1200" cap="none" spc="-5" normalizeH="0" baseline="0" noProof="0">
                <a:ln>
                  <a:noFill/>
                </a:ln>
                <a:effectLst/>
                <a:uLnTx/>
                <a:uFillTx/>
                <a:latin typeface="SimSun"/>
                <a:ea typeface="+mn-ea"/>
                <a:cs typeface="SimSun"/>
              </a:rPr>
              <a:t>核心：全面深化改革开放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imSun"/>
              <a:ea typeface="+mn-ea"/>
              <a:cs typeface="SimSun"/>
            </a:endParaRPr>
          </a:p>
          <a:p>
            <a:pPr marL="367665" marR="12065" lvl="0" indent="-355600" algn="just" defTabSz="914400" rtl="0" eaLnBrk="1" fontAlgn="auto" latinLnBrk="0" hangingPunct="1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  <a:defRPr/>
            </a:pPr>
            <a:r>
              <a:rPr kumimoji="0" lang="en-US" altLang="zh-CN" sz="2400" b="1" i="0" u="none" strike="noStrike" kern="1200" cap="none" spc="-204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2020</a:t>
            </a:r>
            <a:r>
              <a:rPr kumimoji="0" lang="zh-CN" altLang="en-US" sz="2400" b="1" i="0" u="none" strike="noStrike" kern="1200" cap="none" spc="7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年</a:t>
            </a:r>
            <a:r>
              <a:rPr kumimoji="0" lang="en-US" altLang="zh-CN" sz="2400" b="1" i="0" u="none" strike="noStrike" kern="1200" cap="none" spc="-16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5</a:t>
            </a:r>
            <a:r>
              <a:rPr kumimoji="0" lang="zh-CN" altLang="en-US" sz="2400" b="1" i="0" u="none" strike="noStrike" kern="1200" cap="none" spc="6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月</a:t>
            </a:r>
            <a:r>
              <a:rPr kumimoji="0" lang="en-US" altLang="zh-CN" sz="2400" b="1" i="0" u="none" strike="noStrike" kern="1200" cap="none" spc="-19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11</a:t>
            </a:r>
            <a:r>
              <a:rPr kumimoji="0" lang="zh-CN" altLang="en-US" sz="2400" b="1" i="0" u="none" strike="noStrike" kern="1200" cap="none" spc="7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日</a:t>
            </a:r>
            <a:r>
              <a:rPr kumimoji="0" lang="zh-CN" altLang="en-US" sz="2400" b="1" i="0" u="none" strike="noStrike" kern="1200" cap="none" spc="7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lang="en-US" altLang="zh-CN" sz="2400" b="1" i="0" u="none" strike="noStrike" kern="1200" cap="none" spc="6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《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中共</a:t>
            </a:r>
            <a:r>
              <a:rPr kumimoji="0" lang="zh-CN" altLang="en-US" sz="2400" b="1" i="0" u="none" strike="noStrike" kern="1200" cap="none" spc="5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央</a:t>
            </a:r>
            <a:r>
              <a:rPr kumimoji="0" lang="zh-CN" altLang="en-US" sz="2400" b="1" i="0" u="none" strike="noStrike" kern="1200" cap="none" spc="7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国</a:t>
            </a:r>
            <a:r>
              <a:rPr kumimoji="0" lang="zh-CN" altLang="en-US" sz="2400" b="1" i="0" u="none" strike="noStrike" kern="1200" cap="none" spc="5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务院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出台</a:t>
            </a:r>
            <a:r>
              <a:rPr kumimoji="0" lang="zh-CN" altLang="en-US" sz="2400" b="1" i="0" u="none" strike="noStrike" kern="1200" cap="none" spc="5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关于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新时</a:t>
            </a:r>
            <a:r>
              <a:rPr kumimoji="0" lang="zh-CN" altLang="en-US" sz="2400" b="1" i="0" u="none" strike="noStrike" kern="1200" cap="none" spc="5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代加</a:t>
            </a:r>
            <a:r>
              <a:rPr kumimoji="0" lang="zh-CN" altLang="en-US" sz="2400" b="1" i="0" u="none" strike="noStrike" kern="1200" cap="none" spc="6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快</a:t>
            </a:r>
            <a:r>
              <a:rPr kumimoji="0" lang="zh-CN" altLang="en-US" sz="2400" b="1" i="0" u="none" strike="noStrike" kern="1200" cap="none" spc="-138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完 </a:t>
            </a:r>
            <a:r>
              <a:rPr kumimoji="0" lang="zh-CN" altLang="en-US" sz="2400" b="1" i="0" u="none" strike="noStrike" kern="1200" cap="none" spc="1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善社会主义市场经济体制的意</a:t>
            </a:r>
            <a:r>
              <a:rPr kumimoji="0" lang="zh-CN" altLang="en-US" sz="2400" b="1" i="0" u="none" strike="noStrike" kern="1200" cap="none" spc="1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67665" marR="12700" lvl="0" indent="-35560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FFCC"/>
              </a:buClr>
              <a:buSzPct val="79166"/>
              <a:buFont typeface="Wingdings"/>
              <a:buChar char="⚫"/>
              <a:tabLst>
                <a:tab pos="368300" algn="l"/>
              </a:tabLst>
              <a:defRPr/>
            </a:pPr>
            <a:r>
              <a:rPr kumimoji="0" lang="en-US" altLang="zh-CN" sz="2400" b="1" i="0" u="none" strike="noStrike" kern="1200" cap="none" spc="-2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2020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年</a:t>
            </a:r>
            <a:r>
              <a:rPr kumimoji="0" lang="en-US" altLang="zh-CN" sz="2400" b="1" i="0" u="none" strike="noStrike" kern="1200" cap="none" spc="-2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5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月</a:t>
            </a:r>
            <a:r>
              <a:rPr kumimoji="0" lang="en-US" altLang="zh-CN" sz="2400" b="1" i="0" u="none" strike="noStrike" kern="1200" cap="none" spc="-2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17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日</a:t>
            </a:r>
            <a:r>
              <a:rPr kumimoji="0" lang="zh-CN" altLang="en-US" sz="2400" b="1" i="0" u="none" strike="noStrike" kern="1200" cap="none" spc="1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lang="en-US" altLang="zh-CN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《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共中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央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国务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院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关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于新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时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代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推</a:t>
            </a:r>
            <a:r>
              <a:rPr kumimoji="0" lang="zh-CN" altLang="en-US" sz="2400" b="1" i="0" u="none" strike="noStrike" kern="1200" cap="none" spc="2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进西</a:t>
            </a:r>
            <a:r>
              <a:rPr kumimoji="0" lang="zh-CN" altLang="en-US" sz="2400" b="1" i="0" u="none" strike="noStrike" kern="1200" cap="none" spc="5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部大</a:t>
            </a:r>
            <a:r>
              <a:rPr kumimoji="0" lang="zh-CN" altLang="en-US" sz="2400" b="1" i="0" u="none" strike="noStrike" kern="1200" cap="none" spc="-1390" normalizeH="0" baseline="0" noProof="0">
                <a:ln>
                  <a:noFill/>
                </a:ln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开</a:t>
            </a:r>
            <a:endParaRPr lang="zh-CN" altLang="en-US"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2000" y="884011"/>
            <a:ext cx="5528310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四、国内</a:t>
            </a:r>
            <a:r>
              <a:rPr sz="4800" spc="-5" dirty="0"/>
              <a:t>国</a:t>
            </a:r>
            <a:r>
              <a:rPr sz="4800" spc="10" dirty="0"/>
              <a:t>外</a:t>
            </a:r>
            <a:r>
              <a:rPr sz="4800" spc="-5" dirty="0"/>
              <a:t>双循</a:t>
            </a:r>
            <a:r>
              <a:rPr sz="4800" spc="-20" dirty="0"/>
              <a:t>环</a:t>
            </a:r>
            <a:endParaRPr sz="4800"/>
          </a:p>
          <a:p>
            <a:pPr marL="546100" marR="1761489">
              <a:lnSpc>
                <a:spcPct val="150000"/>
              </a:lnSpc>
              <a:spcBef>
                <a:spcPts val="840"/>
              </a:spcBef>
            </a:pPr>
            <a:r>
              <a:rPr sz="3600" i="0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sz="3600" i="0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u="heavy" spc="-5" dirty="0">
                <a:uFill>
                  <a:solidFill>
                    <a:srgbClr val="FF330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国内大循环 </a:t>
            </a:r>
            <a:r>
              <a:rPr sz="3600" dirty="0"/>
              <a:t> </a:t>
            </a:r>
            <a:r>
              <a:rPr sz="3600" i="0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sz="3600" u="heavy" spc="-10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</a:t>
            </a:r>
            <a:r>
              <a:rPr sz="3600" i="0" u="heavy" spc="-5" dirty="0">
                <a:solidFill>
                  <a:srgbClr val="0563C1"/>
                </a:solidFill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sz="3600" u="heavy" spc="-10" dirty="0">
                <a:uFill>
                  <a:solidFill>
                    <a:srgbClr val="FF330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3409" y="6278371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4054" y="4006722"/>
            <a:ext cx="7214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7550">
              <a:lnSpc>
                <a:spcPct val="100000"/>
              </a:lnSpc>
              <a:spcBef>
                <a:spcPts val="95"/>
              </a:spcBef>
            </a:pPr>
            <a:r>
              <a:rPr sz="2800" b="1" spc="30" dirty="0">
                <a:latin typeface="Microsoft JhengHei"/>
                <a:cs typeface="Microsoft JhengHei"/>
              </a:rPr>
              <a:t>形成以国内大循环为主</a:t>
            </a:r>
            <a:r>
              <a:rPr sz="2800" b="1" spc="35" dirty="0">
                <a:latin typeface="Microsoft JhengHei"/>
                <a:cs typeface="Microsoft JhengHei"/>
              </a:rPr>
              <a:t>体</a:t>
            </a:r>
            <a:r>
              <a:rPr sz="2800" b="1" spc="30" dirty="0">
                <a:latin typeface="Microsoft JhengHei"/>
                <a:cs typeface="Microsoft JhengHei"/>
              </a:rPr>
              <a:t>、国内国际</a:t>
            </a:r>
            <a:r>
              <a:rPr sz="2800" b="1" spc="40" dirty="0">
                <a:latin typeface="Microsoft JhengHei"/>
                <a:cs typeface="Microsoft JhengHei"/>
              </a:rPr>
              <a:t>双</a:t>
            </a:r>
            <a:r>
              <a:rPr sz="2800" b="1" spc="-5" dirty="0">
                <a:latin typeface="Microsoft JhengHei"/>
                <a:cs typeface="Microsoft JhengHei"/>
              </a:rPr>
              <a:t>循 </a:t>
            </a:r>
            <a:r>
              <a:rPr sz="2800" b="1" spc="15" dirty="0">
                <a:latin typeface="Microsoft JhengHei"/>
                <a:cs typeface="Microsoft JhengHei"/>
              </a:rPr>
              <a:t>环</a:t>
            </a:r>
            <a:r>
              <a:rPr sz="2800" b="1" dirty="0">
                <a:latin typeface="Microsoft JhengHei"/>
                <a:cs typeface="Microsoft JhengHei"/>
              </a:rPr>
              <a:t>相互促</a:t>
            </a:r>
            <a:r>
              <a:rPr sz="2800" b="1" spc="15" dirty="0">
                <a:latin typeface="Microsoft JhengHei"/>
                <a:cs typeface="Microsoft JhengHei"/>
              </a:rPr>
              <a:t>进</a:t>
            </a:r>
            <a:r>
              <a:rPr sz="2800" b="1" dirty="0">
                <a:latin typeface="Microsoft JhengHei"/>
                <a:cs typeface="Microsoft JhengHei"/>
              </a:rPr>
              <a:t>的新发</a:t>
            </a:r>
            <a:r>
              <a:rPr sz="2800" b="1" spc="15" dirty="0">
                <a:latin typeface="Microsoft JhengHei"/>
                <a:cs typeface="Microsoft JhengHei"/>
              </a:rPr>
              <a:t>展</a:t>
            </a:r>
            <a:r>
              <a:rPr sz="2800" b="1" dirty="0">
                <a:latin typeface="Microsoft JhengHei"/>
                <a:cs typeface="Microsoft JhengHei"/>
              </a:rPr>
              <a:t>格</a:t>
            </a:r>
            <a:r>
              <a:rPr sz="2800" b="1" spc="40" dirty="0">
                <a:latin typeface="Microsoft JhengHei"/>
                <a:cs typeface="Microsoft JhengHei"/>
              </a:rPr>
              <a:t>局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07019" y="3646042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3876" y="4164203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4817" y="5048377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7465" y="5048377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3595" y="5414187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602" y="5779947"/>
            <a:ext cx="13652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0349" y="900811"/>
            <a:ext cx="8145145" cy="516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内循环是因为中美关系和疫情</a:t>
            </a:r>
            <a:r>
              <a:rPr sz="2800" b="1" i="1" spc="5" dirty="0">
                <a:latin typeface="SimSun"/>
                <a:cs typeface="SimSun"/>
              </a:rPr>
              <a:t>不</a:t>
            </a:r>
            <a:r>
              <a:rPr sz="2800" b="1" i="1" spc="-5" dirty="0">
                <a:latin typeface="SimSun"/>
                <a:cs typeface="SimSun"/>
              </a:rPr>
              <a:t>得已</a:t>
            </a:r>
            <a:r>
              <a:rPr sz="2800" b="1" i="1" spc="5" dirty="0">
                <a:latin typeface="SimSun"/>
                <a:cs typeface="SimSun"/>
              </a:rPr>
              <a:t>而</a:t>
            </a:r>
            <a:r>
              <a:rPr sz="2800" b="1" i="1" spc="-5" dirty="0">
                <a:latin typeface="SimSun"/>
                <a:cs typeface="SimSun"/>
              </a:rPr>
              <a:t>为</a:t>
            </a:r>
            <a:r>
              <a:rPr sz="2800" b="1" i="1" spc="5" dirty="0">
                <a:latin typeface="SimSun"/>
                <a:cs typeface="SimSun"/>
              </a:rPr>
              <a:t>之</a:t>
            </a:r>
            <a:r>
              <a:rPr sz="2800" b="1" i="1" spc="-30" dirty="0">
                <a:latin typeface="SimSun"/>
                <a:cs typeface="SimSun"/>
              </a:rPr>
              <a:t>吗</a:t>
            </a:r>
            <a:r>
              <a:rPr sz="2800" b="1" i="1" spc="-15" dirty="0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73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-240" dirty="0">
                <a:latin typeface="Microsoft JhengHei"/>
                <a:cs typeface="Microsoft JhengHei"/>
              </a:rPr>
              <a:t>2020</a:t>
            </a:r>
            <a:r>
              <a:rPr sz="2600" b="1" spc="10" dirty="0">
                <a:latin typeface="Microsoft JhengHei"/>
                <a:cs typeface="Microsoft JhengHei"/>
              </a:rPr>
              <a:t>年前两个季</a:t>
            </a:r>
            <a:r>
              <a:rPr sz="2600" b="1" dirty="0">
                <a:latin typeface="Microsoft JhengHei"/>
                <a:cs typeface="Microsoft JhengHei"/>
              </a:rPr>
              <a:t>度</a:t>
            </a:r>
            <a:r>
              <a:rPr sz="2600" b="1" spc="10" dirty="0">
                <a:latin typeface="Microsoft JhengHei"/>
                <a:cs typeface="Microsoft JhengHei"/>
              </a:rPr>
              <a:t>的外贸</a:t>
            </a:r>
            <a:r>
              <a:rPr sz="2600" b="1" dirty="0">
                <a:latin typeface="Microsoft JhengHei"/>
                <a:cs typeface="Microsoft JhengHei"/>
              </a:rPr>
              <a:t>情</a:t>
            </a:r>
            <a:r>
              <a:rPr sz="2600" b="1" spc="10" dirty="0">
                <a:latin typeface="Microsoft JhengHei"/>
                <a:cs typeface="Microsoft JhengHei"/>
              </a:rPr>
              <a:t>况</a:t>
            </a:r>
            <a:r>
              <a:rPr sz="2600" b="1" dirty="0">
                <a:latin typeface="Microsoft JhengHei"/>
                <a:cs typeface="Microsoft JhengHei"/>
              </a:rPr>
              <a:t>：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一季度贸易几乎全面冻结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二季度出口开始恢复</a:t>
            </a:r>
            <a:endParaRPr sz="2400">
              <a:latin typeface="Microsoft JhengHei"/>
              <a:cs typeface="Microsoft JhengHe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前八个月累计出口突</a:t>
            </a:r>
            <a:r>
              <a:rPr sz="2400" b="1" spc="15" dirty="0">
                <a:latin typeface="Microsoft JhengHei"/>
                <a:cs typeface="Microsoft JhengHei"/>
              </a:rPr>
              <a:t>破</a:t>
            </a:r>
            <a:r>
              <a:rPr sz="2400" b="1" spc="-220" dirty="0">
                <a:latin typeface="Microsoft JhengHei"/>
                <a:cs typeface="Microsoft JhengHei"/>
              </a:rPr>
              <a:t>11</a:t>
            </a:r>
            <a:r>
              <a:rPr sz="2400" b="1" spc="10" dirty="0">
                <a:latin typeface="Microsoft JhengHei"/>
                <a:cs typeface="Microsoft JhengHei"/>
              </a:rPr>
              <a:t>万亿元，同比增</a:t>
            </a:r>
            <a:r>
              <a:rPr sz="2400" b="1" spc="5" dirty="0">
                <a:latin typeface="Microsoft JhengHei"/>
                <a:cs typeface="Microsoft JhengHei"/>
              </a:rPr>
              <a:t>长</a:t>
            </a:r>
            <a:r>
              <a:rPr sz="2400" b="1" spc="50" dirty="0">
                <a:latin typeface="Microsoft JhengHei"/>
                <a:cs typeface="Microsoft JhengHei"/>
              </a:rPr>
              <a:t>0.8</a:t>
            </a:r>
            <a:r>
              <a:rPr sz="2400" b="1" spc="58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；</a:t>
            </a:r>
            <a:endParaRPr sz="2400">
              <a:latin typeface="Microsoft JhengHei"/>
              <a:cs typeface="Microsoft JhengHe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贸易顺差</a:t>
            </a:r>
            <a:r>
              <a:rPr sz="2400" b="1" spc="15" dirty="0">
                <a:latin typeface="Microsoft JhengHei"/>
                <a:cs typeface="Microsoft JhengHei"/>
              </a:rPr>
              <a:t>超</a:t>
            </a:r>
            <a:r>
              <a:rPr sz="2400" b="1" spc="-220" dirty="0">
                <a:latin typeface="Microsoft JhengHei"/>
                <a:cs typeface="Microsoft JhengHei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万亿元，同比增长近</a:t>
            </a:r>
            <a:r>
              <a:rPr sz="2400" b="1" spc="-225" dirty="0">
                <a:latin typeface="Microsoft JhengHei"/>
                <a:cs typeface="Microsoft JhengHei"/>
              </a:rPr>
              <a:t>20</a:t>
            </a:r>
            <a:r>
              <a:rPr sz="2400" b="1" spc="-13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；</a:t>
            </a:r>
            <a:endParaRPr sz="2400">
              <a:latin typeface="Microsoft JhengHei"/>
              <a:cs typeface="Microsoft JhengHei"/>
            </a:endParaRPr>
          </a:p>
          <a:p>
            <a:pPr marL="1155700" marR="5080" lvl="1" indent="-228600" algn="just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95" dirty="0">
                <a:latin typeface="Microsoft JhengHei"/>
                <a:cs typeface="Microsoft JhengHei"/>
              </a:rPr>
              <a:t>国务院发展研究中心原副主任刘世锦预</a:t>
            </a:r>
            <a:r>
              <a:rPr sz="2400" b="1" spc="100" dirty="0">
                <a:latin typeface="Microsoft JhengHei"/>
                <a:cs typeface="Microsoft JhengHei"/>
              </a:rPr>
              <a:t>计</a:t>
            </a:r>
            <a:r>
              <a:rPr sz="2400" b="1" spc="95" dirty="0">
                <a:latin typeface="Microsoft JhengHei"/>
                <a:cs typeface="Microsoft JhengHei"/>
              </a:rPr>
              <a:t>，中国经 </a:t>
            </a:r>
            <a:r>
              <a:rPr sz="2400" b="1" spc="105" dirty="0">
                <a:latin typeface="Microsoft JhengHei"/>
                <a:cs typeface="Microsoft JhengHei"/>
              </a:rPr>
              <a:t>济三</a:t>
            </a:r>
            <a:r>
              <a:rPr sz="2400" b="1" spc="90" dirty="0">
                <a:latin typeface="Microsoft JhengHei"/>
                <a:cs typeface="Microsoft JhengHei"/>
              </a:rPr>
              <a:t>四季</a:t>
            </a:r>
            <a:r>
              <a:rPr sz="2400" b="1" spc="105" dirty="0">
                <a:latin typeface="Microsoft JhengHei"/>
                <a:cs typeface="Microsoft JhengHei"/>
              </a:rPr>
              <a:t>度应</a:t>
            </a:r>
            <a:r>
              <a:rPr sz="2400" b="1" spc="90" dirty="0">
                <a:latin typeface="Microsoft JhengHei"/>
                <a:cs typeface="Microsoft JhengHei"/>
              </a:rPr>
              <a:t>该能</a:t>
            </a:r>
            <a:r>
              <a:rPr sz="2400" b="1" spc="105" dirty="0">
                <a:latin typeface="Microsoft JhengHei"/>
                <a:cs typeface="Microsoft JhengHei"/>
              </a:rPr>
              <a:t>恢复</a:t>
            </a:r>
            <a:r>
              <a:rPr sz="2400" b="1" spc="135" dirty="0">
                <a:latin typeface="Microsoft JhengHei"/>
                <a:cs typeface="Microsoft JhengHei"/>
              </a:rPr>
              <a:t>到</a:t>
            </a:r>
            <a:r>
              <a:rPr sz="2400" b="1" spc="-229" dirty="0">
                <a:latin typeface="Microsoft JhengHei"/>
                <a:cs typeface="Microsoft JhengHei"/>
              </a:rPr>
              <a:t>5</a:t>
            </a:r>
            <a:r>
              <a:rPr sz="2400" b="1" spc="-175" dirty="0">
                <a:latin typeface="Microsoft JhengHei"/>
                <a:cs typeface="Microsoft JhengHei"/>
              </a:rPr>
              <a:t> </a:t>
            </a:r>
            <a:r>
              <a:rPr sz="2400" b="1" spc="-210" dirty="0">
                <a:latin typeface="Microsoft JhengHei"/>
                <a:cs typeface="Microsoft JhengHei"/>
              </a:rPr>
              <a:t>—6</a:t>
            </a:r>
            <a:r>
              <a:rPr sz="2400" b="1" spc="-105" dirty="0">
                <a:latin typeface="Microsoft JhengHei"/>
                <a:cs typeface="Microsoft JhengHei"/>
              </a:rPr>
              <a:t> </a:t>
            </a:r>
            <a:r>
              <a:rPr sz="2400" b="1" spc="110" dirty="0">
                <a:latin typeface="Microsoft JhengHei"/>
                <a:cs typeface="Microsoft JhengHei"/>
              </a:rPr>
              <a:t>，</a:t>
            </a:r>
            <a:r>
              <a:rPr sz="2400" b="1" spc="90" dirty="0">
                <a:latin typeface="Microsoft JhengHei"/>
                <a:cs typeface="Microsoft JhengHei"/>
              </a:rPr>
              <a:t>全</a:t>
            </a:r>
            <a:r>
              <a:rPr sz="2400" b="1" spc="105" dirty="0">
                <a:latin typeface="Microsoft JhengHei"/>
                <a:cs typeface="Microsoft JhengHei"/>
              </a:rPr>
              <a:t>年可</a:t>
            </a:r>
            <a:r>
              <a:rPr sz="2400" b="1" spc="90" dirty="0">
                <a:latin typeface="Microsoft JhengHei"/>
                <a:cs typeface="Microsoft JhengHei"/>
              </a:rPr>
              <a:t>以争</a:t>
            </a:r>
            <a:r>
              <a:rPr sz="2400" b="1" spc="105" dirty="0">
                <a:latin typeface="Microsoft JhengHei"/>
                <a:cs typeface="Microsoft JhengHei"/>
              </a:rPr>
              <a:t>取</a:t>
            </a:r>
            <a:r>
              <a:rPr sz="2400" b="1" dirty="0">
                <a:latin typeface="Microsoft JhengHei"/>
                <a:cs typeface="Microsoft JhengHei"/>
              </a:rPr>
              <a:t>实 </a:t>
            </a:r>
            <a:r>
              <a:rPr sz="2400" b="1" spc="95" dirty="0">
                <a:latin typeface="Microsoft JhengHei"/>
                <a:cs typeface="Microsoft JhengHei"/>
              </a:rPr>
              <a:t>现</a:t>
            </a:r>
            <a:r>
              <a:rPr sz="2400" b="1" spc="-229" dirty="0">
                <a:latin typeface="Microsoft JhengHei"/>
                <a:cs typeface="Microsoft JhengHei"/>
              </a:rPr>
              <a:t>3</a:t>
            </a:r>
            <a:r>
              <a:rPr sz="2400" b="1" spc="-135" dirty="0">
                <a:latin typeface="Microsoft JhengHei"/>
                <a:cs typeface="Microsoft JhengHei"/>
              </a:rPr>
              <a:t> </a:t>
            </a:r>
            <a:r>
              <a:rPr sz="2400" b="1" spc="95" dirty="0">
                <a:latin typeface="Microsoft JhengHei"/>
                <a:cs typeface="Microsoft JhengHei"/>
              </a:rPr>
              <a:t>左右的增长。在正常情况下，明年的增速会在</a:t>
            </a:r>
            <a:endParaRPr sz="2400">
              <a:latin typeface="Microsoft JhengHei"/>
              <a:cs typeface="Microsoft JhengHei"/>
            </a:endParaRPr>
          </a:p>
          <a:p>
            <a:pPr marL="1155700" algn="just">
              <a:lnSpc>
                <a:spcPct val="100000"/>
              </a:lnSpc>
            </a:pPr>
            <a:r>
              <a:rPr sz="2400" b="1" spc="-229" dirty="0">
                <a:latin typeface="Microsoft JhengHei"/>
                <a:cs typeface="Microsoft JhengHei"/>
              </a:rPr>
              <a:t>7</a:t>
            </a:r>
            <a:r>
              <a:rPr sz="2400" b="1" spc="-125" dirty="0">
                <a:latin typeface="Microsoft JhengHei"/>
                <a:cs typeface="Microsoft JhengHei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左右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甚至更高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30540" cy="4266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内循环是因为中美关系和疫情</a:t>
            </a:r>
            <a:r>
              <a:rPr sz="2800" b="1" i="1" spc="5" dirty="0">
                <a:latin typeface="SimSun"/>
                <a:cs typeface="SimSun"/>
              </a:rPr>
              <a:t>不</a:t>
            </a:r>
            <a:r>
              <a:rPr sz="2800" b="1" i="1" spc="-5" dirty="0">
                <a:latin typeface="SimSun"/>
                <a:cs typeface="SimSun"/>
              </a:rPr>
              <a:t>得已</a:t>
            </a:r>
            <a:r>
              <a:rPr sz="2800" b="1" i="1" spc="5" dirty="0">
                <a:latin typeface="SimSun"/>
                <a:cs typeface="SimSun"/>
              </a:rPr>
              <a:t>而</a:t>
            </a:r>
            <a:r>
              <a:rPr sz="2800" b="1" i="1" spc="-5" dirty="0">
                <a:latin typeface="SimSun"/>
                <a:cs typeface="SimSun"/>
              </a:rPr>
              <a:t>为</a:t>
            </a:r>
            <a:r>
              <a:rPr sz="2800" b="1" i="1" spc="5" dirty="0">
                <a:latin typeface="SimSun"/>
                <a:cs typeface="SimSun"/>
              </a:rPr>
              <a:t>之</a:t>
            </a:r>
            <a:r>
              <a:rPr sz="2800" b="1" i="1" spc="-30" dirty="0">
                <a:latin typeface="SimSun"/>
                <a:cs typeface="SimSun"/>
              </a:rPr>
              <a:t>吗</a:t>
            </a:r>
            <a:r>
              <a:rPr sz="2800" b="1" i="1" spc="-15" dirty="0">
                <a:latin typeface="SimSun"/>
                <a:cs typeface="SimSun"/>
              </a:rPr>
              <a:t>？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indent="-355600" algn="just">
              <a:lnSpc>
                <a:spcPct val="100000"/>
              </a:lnSpc>
              <a:spcBef>
                <a:spcPts val="173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十九大</a:t>
            </a:r>
            <a:r>
              <a:rPr sz="2600" b="1" dirty="0">
                <a:latin typeface="Microsoft JhengHei"/>
                <a:cs typeface="Microsoft JhengHei"/>
              </a:rPr>
              <a:t>报</a:t>
            </a:r>
            <a:r>
              <a:rPr sz="2600" b="1" spc="10" dirty="0">
                <a:latin typeface="Microsoft JhengHei"/>
                <a:cs typeface="Microsoft JhengHei"/>
              </a:rPr>
              <a:t>告的判</a:t>
            </a:r>
            <a:r>
              <a:rPr sz="2600" b="1" dirty="0">
                <a:latin typeface="Microsoft JhengHei"/>
                <a:cs typeface="Microsoft JhengHei"/>
              </a:rPr>
              <a:t>断</a:t>
            </a:r>
            <a:endParaRPr sz="2600">
              <a:latin typeface="Microsoft JhengHei"/>
              <a:cs typeface="Microsoft JhengHei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中国特色社会主义进入新时代，</a:t>
            </a:r>
            <a:r>
              <a:rPr sz="2400" b="1" spc="114" dirty="0">
                <a:latin typeface="Microsoft JhengHei"/>
                <a:cs typeface="Microsoft JhengHei"/>
              </a:rPr>
              <a:t>我</a:t>
            </a:r>
            <a:r>
              <a:rPr sz="2400" b="1" spc="105" dirty="0">
                <a:latin typeface="Microsoft JhengHei"/>
                <a:cs typeface="Microsoft JhengHei"/>
              </a:rPr>
              <a:t>国</a:t>
            </a:r>
            <a:r>
              <a:rPr sz="2400" b="1" spc="114" dirty="0">
                <a:latin typeface="Microsoft JhengHei"/>
                <a:cs typeface="Microsoft JhengHei"/>
              </a:rPr>
              <a:t>社会主</a:t>
            </a:r>
            <a:r>
              <a:rPr sz="2400" b="1" spc="105" dirty="0">
                <a:latin typeface="Microsoft JhengHei"/>
                <a:cs typeface="Microsoft JhengHei"/>
              </a:rPr>
              <a:t>要</a:t>
            </a:r>
            <a:r>
              <a:rPr sz="2400" b="1" spc="114" dirty="0">
                <a:latin typeface="Microsoft JhengHei"/>
                <a:cs typeface="Microsoft JhengHei"/>
              </a:rPr>
              <a:t>矛盾</a:t>
            </a:r>
            <a:r>
              <a:rPr sz="2400" b="1" dirty="0">
                <a:latin typeface="Microsoft JhengHei"/>
                <a:cs typeface="Microsoft JhengHei"/>
              </a:rPr>
              <a:t>已 </a:t>
            </a:r>
            <a:r>
              <a:rPr sz="2400" b="1" spc="5" dirty="0">
                <a:latin typeface="Microsoft JhengHei"/>
                <a:cs typeface="Microsoft JhengHei"/>
              </a:rPr>
              <a:t>经转化</a:t>
            </a:r>
            <a:r>
              <a:rPr sz="2400" b="1" spc="15" dirty="0">
                <a:latin typeface="Microsoft JhengHei"/>
                <a:cs typeface="Microsoft JhengHei"/>
              </a:rPr>
              <a:t>为人</a:t>
            </a:r>
            <a:r>
              <a:rPr sz="2400" b="1" spc="5" dirty="0">
                <a:latin typeface="Microsoft JhengHei"/>
                <a:cs typeface="Microsoft JhengHei"/>
              </a:rPr>
              <a:t>民日益</a:t>
            </a:r>
            <a:r>
              <a:rPr sz="2400" b="1" spc="15" dirty="0">
                <a:latin typeface="Microsoft JhengHei"/>
                <a:cs typeface="Microsoft JhengHei"/>
              </a:rPr>
              <a:t>增长</a:t>
            </a:r>
            <a:r>
              <a:rPr sz="2400" b="1" spc="35" dirty="0">
                <a:latin typeface="Microsoft JhengHei"/>
                <a:cs typeface="Microsoft JhengHei"/>
              </a:rPr>
              <a:t>的</a:t>
            </a:r>
            <a:r>
              <a:rPr sz="2400" b="1" spc="5" dirty="0">
                <a:latin typeface="Microsoft JhengHei"/>
                <a:cs typeface="Microsoft JhengHei"/>
              </a:rPr>
              <a:t>美好</a:t>
            </a:r>
            <a:r>
              <a:rPr sz="2400" b="1" spc="15" dirty="0">
                <a:latin typeface="Microsoft JhengHei"/>
                <a:cs typeface="Microsoft JhengHei"/>
              </a:rPr>
              <a:t>生活</a:t>
            </a:r>
            <a:r>
              <a:rPr sz="2400" b="1" spc="5" dirty="0">
                <a:latin typeface="Microsoft JhengHei"/>
                <a:cs typeface="Microsoft JhengHei"/>
              </a:rPr>
              <a:t>需</a:t>
            </a:r>
            <a:r>
              <a:rPr sz="2400" b="1" spc="20" dirty="0">
                <a:latin typeface="Microsoft JhengHei"/>
                <a:cs typeface="Microsoft JhengHei"/>
              </a:rPr>
              <a:t>要</a:t>
            </a:r>
            <a:r>
              <a:rPr sz="2400" b="1" spc="5" dirty="0">
                <a:latin typeface="Microsoft JhengHei"/>
                <a:cs typeface="Microsoft JhengHei"/>
              </a:rPr>
              <a:t>和不</a:t>
            </a:r>
            <a:r>
              <a:rPr sz="2400" b="1" spc="15" dirty="0">
                <a:latin typeface="Microsoft JhengHei"/>
                <a:cs typeface="Microsoft JhengHei"/>
              </a:rPr>
              <a:t>平</a:t>
            </a:r>
            <a:r>
              <a:rPr sz="2400" b="1" spc="5" dirty="0">
                <a:latin typeface="Microsoft JhengHei"/>
                <a:cs typeface="Microsoft JhengHei"/>
              </a:rPr>
              <a:t>衡不充</a:t>
            </a:r>
            <a:r>
              <a:rPr sz="2400" b="1" dirty="0">
                <a:latin typeface="Microsoft JhengHei"/>
                <a:cs typeface="Microsoft JhengHei"/>
              </a:rPr>
              <a:t>分 </a:t>
            </a:r>
            <a:r>
              <a:rPr sz="2400" b="1" spc="10" dirty="0">
                <a:latin typeface="Microsoft JhengHei"/>
                <a:cs typeface="Microsoft JhengHei"/>
              </a:rPr>
              <a:t>的发展之间的矛盾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204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中国经</a:t>
            </a:r>
            <a:r>
              <a:rPr sz="2600" b="1" dirty="0">
                <a:latin typeface="Microsoft JhengHei"/>
                <a:cs typeface="Microsoft JhengHei"/>
              </a:rPr>
              <a:t>济</a:t>
            </a:r>
            <a:r>
              <a:rPr sz="2600" b="1" spc="10" dirty="0">
                <a:latin typeface="Microsoft JhengHei"/>
                <a:cs typeface="Microsoft JhengHei"/>
              </a:rPr>
              <a:t>已到了</a:t>
            </a:r>
            <a:r>
              <a:rPr sz="2600" b="1" dirty="0">
                <a:latin typeface="Microsoft JhengHei"/>
                <a:cs typeface="Microsoft JhengHei"/>
              </a:rPr>
              <a:t>服</a:t>
            </a:r>
            <a:r>
              <a:rPr sz="2600" b="1" spc="10" dirty="0">
                <a:latin typeface="Microsoft JhengHei"/>
                <a:cs typeface="Microsoft JhengHei"/>
              </a:rPr>
              <a:t>务业逐</a:t>
            </a:r>
            <a:r>
              <a:rPr sz="2600" b="1" dirty="0">
                <a:latin typeface="Microsoft JhengHei"/>
                <a:cs typeface="Microsoft JhengHei"/>
              </a:rPr>
              <a:t>步</a:t>
            </a:r>
            <a:r>
              <a:rPr sz="2600" b="1" spc="10" dirty="0">
                <a:latin typeface="Microsoft JhengHei"/>
                <a:cs typeface="Microsoft JhengHei"/>
              </a:rPr>
              <a:t>处于主</a:t>
            </a:r>
            <a:r>
              <a:rPr sz="2600" b="1" dirty="0">
                <a:latin typeface="Microsoft JhengHei"/>
                <a:cs typeface="Microsoft JhengHei"/>
              </a:rPr>
              <a:t>导</a:t>
            </a:r>
            <a:r>
              <a:rPr sz="2600" b="1" spc="10" dirty="0">
                <a:latin typeface="Microsoft JhengHei"/>
                <a:cs typeface="Microsoft JhengHei"/>
              </a:rPr>
              <a:t>地位的</a:t>
            </a:r>
            <a:r>
              <a:rPr sz="2600" b="1" dirty="0">
                <a:latin typeface="Microsoft JhengHei"/>
                <a:cs typeface="Microsoft JhengHei"/>
              </a:rPr>
              <a:t>增</a:t>
            </a:r>
            <a:r>
              <a:rPr sz="2600" b="1" spc="10" dirty="0">
                <a:latin typeface="Microsoft JhengHei"/>
                <a:cs typeface="Microsoft JhengHei"/>
              </a:rPr>
              <a:t>长阶</a:t>
            </a:r>
            <a:r>
              <a:rPr sz="2600" b="1" dirty="0">
                <a:latin typeface="Microsoft JhengHei"/>
                <a:cs typeface="Microsoft JhengHei"/>
              </a:rPr>
              <a:t>段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服务业难以对外贸易，这就必然提</a:t>
            </a:r>
            <a:r>
              <a:rPr sz="2400" b="1" spc="105" dirty="0">
                <a:latin typeface="Microsoft JhengHei"/>
                <a:cs typeface="Microsoft JhengHei"/>
              </a:rPr>
              <a:t>升</a:t>
            </a:r>
            <a:r>
              <a:rPr sz="2400" b="1" spc="114" dirty="0">
                <a:latin typeface="Microsoft JhengHei"/>
                <a:cs typeface="Microsoft JhengHei"/>
              </a:rPr>
              <a:t>内需在</a:t>
            </a:r>
            <a:r>
              <a:rPr sz="2400" b="1" spc="100" dirty="0">
                <a:latin typeface="Microsoft JhengHei"/>
                <a:cs typeface="Microsoft JhengHei"/>
              </a:rPr>
              <a:t>整</a:t>
            </a:r>
            <a:r>
              <a:rPr sz="2400" b="1" spc="114" dirty="0">
                <a:latin typeface="Microsoft JhengHei"/>
                <a:cs typeface="Microsoft JhengHei"/>
              </a:rPr>
              <a:t>体经</a:t>
            </a:r>
            <a:r>
              <a:rPr sz="2400" b="1" dirty="0">
                <a:latin typeface="Microsoft JhengHei"/>
                <a:cs typeface="Microsoft JhengHei"/>
              </a:rPr>
              <a:t>济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活动中的比重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21357" y="1981200"/>
            <a:ext cx="482981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zh-CN" altLang="en-US" sz="2400" b="1">
                <a:latin typeface="+mj-ea"/>
                <a:ea typeface="+mj-ea"/>
                <a:cs typeface="Microsoft YaHei"/>
              </a:rPr>
              <a:t>扩大内需</a:t>
            </a:r>
            <a:endParaRPr lang="zh-CN" altLang="en-US" sz="2400" b="1">
              <a:latin typeface="+mj-ea"/>
              <a:ea typeface="+mj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>
                <a:latin typeface="+mj-ea"/>
                <a:ea typeface="+mj-ea"/>
                <a:cs typeface="Microsoft YaHei"/>
              </a:rPr>
              <a:t>城镇化</a:t>
            </a:r>
            <a:endParaRPr lang="en-US" sz="2400" b="1">
              <a:latin typeface="+mj-ea"/>
              <a:ea typeface="+mj-ea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>
                <a:latin typeface="+mj-ea"/>
                <a:ea typeface="+mj-ea"/>
                <a:cs typeface="Microsoft YaHei"/>
              </a:rPr>
              <a:t>内循环举措</a:t>
            </a:r>
            <a:endParaRPr lang="en-US" sz="2400" b="1" spc="-5">
              <a:latin typeface="+mj-ea"/>
              <a:ea typeface="+mj-ea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>
                <a:latin typeface="+mj-ea"/>
                <a:ea typeface="+mj-ea"/>
                <a:cs typeface="Microsoft YaHei"/>
              </a:rPr>
              <a:t>科技创新</a:t>
            </a:r>
            <a:endParaRPr lang="en-US" sz="2400" b="1">
              <a:latin typeface="+mj-ea"/>
              <a:ea typeface="+mj-ea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>
                <a:latin typeface="+mj-ea"/>
                <a:ea typeface="+mj-ea"/>
                <a:cs typeface="Times New Roman"/>
              </a:rPr>
              <a:t>建新基建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60349" y="900811"/>
            <a:ext cx="2877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SimSun"/>
                <a:cs typeface="SimSun"/>
              </a:rPr>
              <a:t>如何进行内循</a:t>
            </a:r>
            <a:r>
              <a:rPr sz="2800" b="1" i="1" spc="-15" dirty="0">
                <a:latin typeface="SimSun"/>
                <a:cs typeface="SimSun"/>
              </a:rPr>
              <a:t>环？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7563" y="3493642"/>
            <a:ext cx="136525" cy="20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1058" y="3493642"/>
            <a:ext cx="136525" cy="20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" y="942594"/>
            <a:ext cx="8436610" cy="537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建设都</a:t>
            </a:r>
            <a:r>
              <a:rPr sz="2600" b="1" dirty="0">
                <a:latin typeface="Microsoft JhengHei"/>
                <a:cs typeface="Microsoft JhengHei"/>
              </a:rPr>
              <a:t>市</a:t>
            </a:r>
            <a:r>
              <a:rPr sz="2600" b="1" spc="10" dirty="0">
                <a:latin typeface="Microsoft JhengHei"/>
                <a:cs typeface="Microsoft JhengHei"/>
              </a:rPr>
              <a:t>圈城市</a:t>
            </a:r>
            <a:r>
              <a:rPr sz="2600" b="1" dirty="0">
                <a:latin typeface="Microsoft JhengHei"/>
                <a:cs typeface="Microsoft JhengHei"/>
              </a:rPr>
              <a:t>群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城乡人口迁移→城镇区域扩张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155" dirty="0">
                <a:latin typeface="SimSun"/>
                <a:cs typeface="SimSun"/>
              </a:rPr>
              <a:t>–</a:t>
            </a:r>
            <a:r>
              <a:rPr sz="2400" b="1" spc="-155" dirty="0">
                <a:latin typeface="Microsoft JhengHei"/>
                <a:cs typeface="Microsoft JhengHei"/>
              </a:rPr>
              <a:t>2000</a:t>
            </a:r>
            <a:r>
              <a:rPr sz="2400" b="1" spc="114" dirty="0">
                <a:latin typeface="Microsoft JhengHei"/>
                <a:cs typeface="Microsoft JhengHei"/>
              </a:rPr>
              <a:t>年</a:t>
            </a:r>
            <a:r>
              <a:rPr sz="2400" b="1" spc="125" dirty="0">
                <a:latin typeface="Microsoft JhengHei"/>
                <a:cs typeface="Microsoft JhengHei"/>
              </a:rPr>
              <a:t>开始</a:t>
            </a:r>
            <a:r>
              <a:rPr sz="2400" b="1" spc="114" dirty="0">
                <a:latin typeface="Microsoft JhengHei"/>
                <a:cs typeface="Microsoft JhengHei"/>
              </a:rPr>
              <a:t>，在</a:t>
            </a:r>
            <a:r>
              <a:rPr sz="2400" b="1" spc="125" dirty="0">
                <a:latin typeface="Microsoft JhengHei"/>
                <a:cs typeface="Microsoft JhengHei"/>
              </a:rPr>
              <a:t>城</a:t>
            </a:r>
            <a:r>
              <a:rPr sz="2400" b="1" spc="114" dirty="0">
                <a:latin typeface="Microsoft JhengHei"/>
                <a:cs typeface="Microsoft JhengHei"/>
              </a:rPr>
              <a:t>市人口</a:t>
            </a:r>
            <a:r>
              <a:rPr sz="2400" b="1" spc="125" dirty="0">
                <a:latin typeface="Microsoft JhengHei"/>
                <a:cs typeface="Microsoft JhengHei"/>
              </a:rPr>
              <a:t>增</a:t>
            </a:r>
            <a:r>
              <a:rPr sz="2400" b="1" spc="114" dirty="0">
                <a:latin typeface="Microsoft JhengHei"/>
                <a:cs typeface="Microsoft JhengHei"/>
              </a:rPr>
              <a:t>长</a:t>
            </a:r>
            <a:r>
              <a:rPr sz="2400" b="1" spc="135" dirty="0">
                <a:latin typeface="Microsoft JhengHei"/>
                <a:cs typeface="Microsoft JhengHei"/>
              </a:rPr>
              <a:t>中</a:t>
            </a:r>
            <a:r>
              <a:rPr sz="2400" b="1" spc="114" dirty="0">
                <a:latin typeface="Microsoft JhengHei"/>
                <a:cs typeface="Microsoft JhengHei"/>
              </a:rPr>
              <a:t>，</a:t>
            </a:r>
            <a:r>
              <a:rPr sz="2400" b="1" spc="125" dirty="0">
                <a:latin typeface="Microsoft JhengHei"/>
                <a:cs typeface="Microsoft JhengHei"/>
              </a:rPr>
              <a:t>城</a:t>
            </a:r>
            <a:r>
              <a:rPr sz="2400" b="1" spc="114" dirty="0">
                <a:latin typeface="Microsoft JhengHei"/>
                <a:cs typeface="Microsoft JhengHei"/>
              </a:rPr>
              <a:t>乡人口</a:t>
            </a:r>
            <a:r>
              <a:rPr sz="2400" b="1" spc="125" dirty="0">
                <a:latin typeface="Microsoft JhengHei"/>
                <a:cs typeface="Microsoft JhengHei"/>
              </a:rPr>
              <a:t>迁</a:t>
            </a:r>
            <a:r>
              <a:rPr sz="2400" b="1" spc="114" dirty="0">
                <a:latin typeface="Microsoft JhengHei"/>
                <a:cs typeface="Microsoft JhengHei"/>
              </a:rPr>
              <a:t>移贡</a:t>
            </a:r>
            <a:r>
              <a:rPr sz="2400" b="1" dirty="0">
                <a:latin typeface="Microsoft JhengHei"/>
                <a:cs typeface="Microsoft JhengHei"/>
              </a:rPr>
              <a:t>献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tabLst>
                <a:tab pos="1524635" algn="l"/>
                <a:tab pos="535813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了</a:t>
            </a:r>
            <a:r>
              <a:rPr sz="2400" b="1" spc="-225" dirty="0">
                <a:latin typeface="Microsoft JhengHei"/>
                <a:cs typeface="Microsoft JhengHei"/>
              </a:rPr>
              <a:t>56	</a:t>
            </a:r>
            <a:r>
              <a:rPr sz="2400" b="1" spc="10" dirty="0">
                <a:latin typeface="Microsoft JhengHei"/>
                <a:cs typeface="Microsoft JhengHei"/>
              </a:rPr>
              <a:t>，城镇区域扩张贡献</a:t>
            </a:r>
            <a:r>
              <a:rPr sz="2400" b="1" spc="15" dirty="0">
                <a:latin typeface="Microsoft JhengHei"/>
                <a:cs typeface="Microsoft JhengHei"/>
              </a:rPr>
              <a:t>了</a:t>
            </a:r>
            <a:r>
              <a:rPr sz="2400" b="1" spc="-20" dirty="0">
                <a:latin typeface="Microsoft JhengHei"/>
                <a:cs typeface="Microsoft JhengHei"/>
              </a:rPr>
              <a:t>34.6	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5" dirty="0">
                <a:latin typeface="Microsoft JhengHei"/>
                <a:cs typeface="Microsoft JhengHei"/>
              </a:rPr>
              <a:t>在</a:t>
            </a:r>
            <a:r>
              <a:rPr sz="2400" b="1" spc="114" dirty="0">
                <a:latin typeface="Microsoft JhengHei"/>
                <a:cs typeface="Microsoft JhengHei"/>
              </a:rPr>
              <a:t>广</a:t>
            </a:r>
            <a:r>
              <a:rPr sz="2400" b="1" spc="105" dirty="0">
                <a:latin typeface="Microsoft JhengHei"/>
                <a:cs typeface="Microsoft JhengHei"/>
              </a:rPr>
              <a:t>东</a:t>
            </a:r>
            <a:r>
              <a:rPr sz="2400" b="1" spc="114" dirty="0">
                <a:latin typeface="Microsoft JhengHei"/>
                <a:cs typeface="Microsoft JhengHei"/>
              </a:rPr>
              <a:t>沿</a:t>
            </a:r>
            <a:r>
              <a:rPr sz="2400" b="1" spc="105" dirty="0">
                <a:latin typeface="Microsoft JhengHei"/>
                <a:cs typeface="Microsoft JhengHei"/>
              </a:rPr>
              <a:t>海</a:t>
            </a:r>
            <a:r>
              <a:rPr sz="2400" b="1" spc="114" dirty="0">
                <a:latin typeface="Microsoft JhengHei"/>
                <a:cs typeface="Microsoft JhengHei"/>
              </a:rPr>
              <a:t>一</a:t>
            </a:r>
            <a:r>
              <a:rPr sz="2400" b="1" spc="105" dirty="0">
                <a:latin typeface="Microsoft JhengHei"/>
                <a:cs typeface="Microsoft JhengHei"/>
              </a:rPr>
              <a:t>些</a:t>
            </a:r>
            <a:r>
              <a:rPr sz="2400" b="1" spc="114" dirty="0">
                <a:latin typeface="Microsoft JhengHei"/>
                <a:cs typeface="Microsoft JhengHei"/>
              </a:rPr>
              <a:t>城</a:t>
            </a:r>
            <a:r>
              <a:rPr sz="2400" b="1" spc="105" dirty="0">
                <a:latin typeface="Microsoft JhengHei"/>
                <a:cs typeface="Microsoft JhengHei"/>
              </a:rPr>
              <a:t>市产</a:t>
            </a:r>
            <a:r>
              <a:rPr sz="2400" b="1" spc="114" dirty="0">
                <a:latin typeface="Microsoft JhengHei"/>
                <a:cs typeface="Microsoft JhengHei"/>
              </a:rPr>
              <a:t>业升</a:t>
            </a:r>
            <a:r>
              <a:rPr sz="2400" b="1" spc="105" dirty="0">
                <a:latin typeface="Microsoft JhengHei"/>
                <a:cs typeface="Microsoft JhengHei"/>
              </a:rPr>
              <a:t>级的</a:t>
            </a:r>
            <a:r>
              <a:rPr sz="2400" b="1" spc="114" dirty="0">
                <a:latin typeface="Microsoft JhengHei"/>
                <a:cs typeface="Microsoft JhengHei"/>
              </a:rPr>
              <a:t>同时</a:t>
            </a:r>
            <a:r>
              <a:rPr sz="2400" b="1" spc="105" dirty="0">
                <a:latin typeface="Microsoft JhengHei"/>
                <a:cs typeface="Microsoft JhengHei"/>
              </a:rPr>
              <a:t>农民</a:t>
            </a:r>
            <a:r>
              <a:rPr sz="2400" b="1" spc="114" dirty="0">
                <a:latin typeface="Microsoft JhengHei"/>
                <a:cs typeface="Microsoft JhengHei"/>
              </a:rPr>
              <a:t>工却</a:t>
            </a:r>
            <a:r>
              <a:rPr sz="2400" b="1" spc="105" dirty="0">
                <a:latin typeface="Microsoft JhengHei"/>
                <a:cs typeface="Microsoft JhengHei"/>
              </a:rPr>
              <a:t>回流</a:t>
            </a:r>
            <a:r>
              <a:rPr sz="2400" b="1" spc="180" dirty="0">
                <a:latin typeface="Microsoft JhengHei"/>
                <a:cs typeface="Microsoft JhengHei"/>
              </a:rPr>
              <a:t>了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5" dirty="0">
                <a:latin typeface="Microsoft JhengHei"/>
                <a:cs typeface="Microsoft JhengHei"/>
              </a:rPr>
              <a:t>但并没有回流到家</a:t>
            </a:r>
            <a:r>
              <a:rPr sz="2400" b="1" spc="10" dirty="0">
                <a:latin typeface="Microsoft JhengHei"/>
                <a:cs typeface="Microsoft JhengHei"/>
              </a:rPr>
              <a:t>乡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而是回流到大城市周</a:t>
            </a:r>
            <a:r>
              <a:rPr sz="2400" b="1" spc="-10" dirty="0">
                <a:latin typeface="Microsoft JhengHei"/>
                <a:cs typeface="Microsoft JhengHei"/>
              </a:rPr>
              <a:t>边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31242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发达经济体在与中国目前相似阶段</a:t>
            </a:r>
            <a:r>
              <a:rPr sz="2400" b="1" spc="110" dirty="0">
                <a:latin typeface="Microsoft JhengHei"/>
                <a:cs typeface="Microsoft JhengHei"/>
              </a:rPr>
              <a:t>时</a:t>
            </a:r>
            <a:r>
              <a:rPr sz="2400" b="1" spc="120" dirty="0">
                <a:latin typeface="Microsoft JhengHei"/>
                <a:cs typeface="Microsoft JhengHei"/>
              </a:rPr>
              <a:t>，</a:t>
            </a:r>
            <a:r>
              <a:rPr sz="2400" b="1" spc="114" dirty="0">
                <a:latin typeface="Microsoft JhengHei"/>
                <a:cs typeface="Microsoft JhengHei"/>
              </a:rPr>
              <a:t>也出</a:t>
            </a:r>
            <a:r>
              <a:rPr sz="2400" b="1" spc="105" dirty="0">
                <a:latin typeface="Microsoft JhengHei"/>
                <a:cs typeface="Microsoft JhengHei"/>
              </a:rPr>
              <a:t>现</a:t>
            </a:r>
            <a:r>
              <a:rPr sz="2400" b="1" spc="114" dirty="0">
                <a:latin typeface="Microsoft JhengHei"/>
                <a:cs typeface="Microsoft JhengHei"/>
              </a:rPr>
              <a:t>了人</a:t>
            </a:r>
            <a:r>
              <a:rPr sz="2400" b="1" dirty="0">
                <a:latin typeface="Microsoft JhengHei"/>
                <a:cs typeface="Microsoft JhengHei"/>
              </a:rPr>
              <a:t>口 </a:t>
            </a:r>
            <a:r>
              <a:rPr sz="2400" b="1" spc="5" dirty="0">
                <a:latin typeface="Microsoft JhengHei"/>
                <a:cs typeface="Microsoft JhengHei"/>
              </a:rPr>
              <a:t>从城市</a:t>
            </a:r>
            <a:r>
              <a:rPr sz="2400" b="1" spc="20" dirty="0">
                <a:latin typeface="Microsoft JhengHei"/>
                <a:cs typeface="Microsoft JhengHei"/>
              </a:rPr>
              <a:t>核心</a:t>
            </a:r>
            <a:r>
              <a:rPr sz="2400" b="1" spc="5" dirty="0">
                <a:latin typeface="Microsoft JhengHei"/>
                <a:cs typeface="Microsoft JhengHei"/>
              </a:rPr>
              <a:t>区向郊</a:t>
            </a:r>
            <a:r>
              <a:rPr sz="2400" b="1" spc="20" dirty="0">
                <a:latin typeface="Microsoft JhengHei"/>
                <a:cs typeface="Microsoft JhengHei"/>
              </a:rPr>
              <a:t>区流</a:t>
            </a:r>
            <a:r>
              <a:rPr sz="2400" b="1" spc="5" dirty="0">
                <a:latin typeface="Microsoft JhengHei"/>
                <a:cs typeface="Microsoft JhengHei"/>
              </a:rPr>
              <a:t>动的态</a:t>
            </a:r>
            <a:r>
              <a:rPr sz="2400" b="1" spc="60" dirty="0">
                <a:latin typeface="Microsoft JhengHei"/>
                <a:cs typeface="Microsoft JhengHei"/>
              </a:rPr>
              <a:t>势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带动了大</a:t>
            </a:r>
            <a:r>
              <a:rPr sz="2400" b="1" spc="20" dirty="0">
                <a:latin typeface="Microsoft JhengHei"/>
                <a:cs typeface="Microsoft JhengHei"/>
              </a:rPr>
              <a:t>都</a:t>
            </a:r>
            <a:r>
              <a:rPr sz="2400" b="1" spc="5" dirty="0">
                <a:latin typeface="Microsoft JhengHei"/>
                <a:cs typeface="Microsoft JhengHei"/>
              </a:rPr>
              <a:t>市圈的</a:t>
            </a:r>
            <a:r>
              <a:rPr sz="2400" b="1" dirty="0">
                <a:latin typeface="Microsoft JhengHei"/>
                <a:cs typeface="Microsoft JhengHei"/>
              </a:rPr>
              <a:t>逐 </a:t>
            </a:r>
            <a:r>
              <a:rPr sz="2400" b="1" spc="10" dirty="0">
                <a:latin typeface="Microsoft JhengHei"/>
                <a:cs typeface="Microsoft JhengHei"/>
              </a:rPr>
              <a:t>步形成</a:t>
            </a:r>
            <a:r>
              <a:rPr sz="2400" b="1" spc="20" dirty="0">
                <a:latin typeface="Microsoft JhengHei"/>
                <a:cs typeface="Microsoft JhengHei"/>
              </a:rPr>
              <a:t>。若</a:t>
            </a:r>
            <a:r>
              <a:rPr sz="2400" b="1" spc="10" dirty="0">
                <a:latin typeface="Microsoft JhengHei"/>
                <a:cs typeface="Microsoft JhengHei"/>
              </a:rPr>
              <a:t>干都市</a:t>
            </a:r>
            <a:r>
              <a:rPr sz="2400" b="1" spc="20" dirty="0">
                <a:latin typeface="Microsoft JhengHei"/>
                <a:cs typeface="Microsoft JhengHei"/>
              </a:rPr>
              <a:t>圈相</a:t>
            </a:r>
            <a:r>
              <a:rPr sz="2400" b="1" spc="10" dirty="0">
                <a:latin typeface="Microsoft JhengHei"/>
                <a:cs typeface="Microsoft JhengHei"/>
              </a:rPr>
              <a:t>互连</a:t>
            </a:r>
            <a:r>
              <a:rPr sz="2400" b="1" spc="15" dirty="0">
                <a:latin typeface="Microsoft JhengHei"/>
                <a:cs typeface="Microsoft JhengHei"/>
              </a:rPr>
              <a:t>接</a:t>
            </a:r>
            <a:r>
              <a:rPr sz="2400" b="1" spc="20" dirty="0">
                <a:latin typeface="Microsoft JhengHei"/>
                <a:cs typeface="Microsoft JhengHei"/>
              </a:rPr>
              <a:t>，进</a:t>
            </a:r>
            <a:r>
              <a:rPr sz="2400" b="1" spc="5" dirty="0">
                <a:latin typeface="Microsoft JhengHei"/>
                <a:cs typeface="Microsoft JhengHei"/>
              </a:rPr>
              <a:t>一步形成</a:t>
            </a:r>
            <a:r>
              <a:rPr sz="2400" b="1" spc="20" dirty="0">
                <a:latin typeface="Microsoft JhengHei"/>
                <a:cs typeface="Microsoft JhengHei"/>
              </a:rPr>
              <a:t>大</a:t>
            </a:r>
            <a:r>
              <a:rPr sz="2400" b="1" spc="5" dirty="0">
                <a:latin typeface="Microsoft JhengHei"/>
                <a:cs typeface="Microsoft JhengHei"/>
              </a:rPr>
              <a:t>经济区</a:t>
            </a:r>
            <a:r>
              <a:rPr sz="2400" b="1" dirty="0">
                <a:latin typeface="Microsoft JhengHei"/>
                <a:cs typeface="Microsoft JhengHei"/>
              </a:rPr>
              <a:t>或 </a:t>
            </a:r>
            <a:r>
              <a:rPr sz="2400" b="1" spc="10" dirty="0">
                <a:latin typeface="Microsoft JhengHei"/>
                <a:cs typeface="Microsoft JhengHei"/>
              </a:rPr>
              <a:t>城市群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475" y="1040909"/>
            <a:ext cx="8147050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建设都</a:t>
            </a:r>
            <a:r>
              <a:rPr sz="2600" b="1" dirty="0">
                <a:latin typeface="Microsoft JhengHei"/>
                <a:cs typeface="Microsoft JhengHei"/>
              </a:rPr>
              <a:t>市</a:t>
            </a:r>
            <a:r>
              <a:rPr sz="2600" b="1" spc="10" dirty="0">
                <a:latin typeface="Microsoft JhengHei"/>
                <a:cs typeface="Microsoft JhengHei"/>
              </a:rPr>
              <a:t>圈城市</a:t>
            </a:r>
            <a:r>
              <a:rPr sz="2600" b="1" dirty="0">
                <a:latin typeface="Microsoft JhengHei"/>
                <a:cs typeface="Microsoft JhengHei"/>
              </a:rPr>
              <a:t>群</a:t>
            </a:r>
            <a:endParaRPr sz="2600">
              <a:latin typeface="Microsoft JhengHei"/>
              <a:cs typeface="Microsoft JhengHei"/>
            </a:endParaRPr>
          </a:p>
          <a:p>
            <a:pPr marL="756285" marR="635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使都市圈成为重要性不亚于沿海大</a:t>
            </a:r>
            <a:r>
              <a:rPr sz="2400" b="1" spc="105" dirty="0">
                <a:latin typeface="Microsoft JhengHei"/>
                <a:cs typeface="Microsoft JhengHei"/>
              </a:rPr>
              <a:t>城</a:t>
            </a:r>
            <a:r>
              <a:rPr sz="2400" b="1" spc="120" dirty="0">
                <a:latin typeface="Microsoft JhengHei"/>
                <a:cs typeface="Microsoft JhengHei"/>
              </a:rPr>
              <a:t>市的中</a:t>
            </a:r>
            <a:r>
              <a:rPr sz="2400" b="1" spc="105" dirty="0">
                <a:latin typeface="Microsoft JhengHei"/>
                <a:cs typeface="Microsoft JhengHei"/>
              </a:rPr>
              <a:t>国</a:t>
            </a:r>
            <a:r>
              <a:rPr sz="2400" b="1" spc="120" dirty="0">
                <a:latin typeface="Microsoft JhengHei"/>
                <a:cs typeface="Microsoft JhengHei"/>
              </a:rPr>
              <a:t>经济增 </a:t>
            </a:r>
            <a:r>
              <a:rPr sz="2400" b="1" spc="5" dirty="0">
                <a:latin typeface="Microsoft JhengHei"/>
                <a:cs typeface="Microsoft JhengHei"/>
              </a:rPr>
              <a:t>长重要载</a:t>
            </a:r>
            <a:r>
              <a:rPr sz="2400" b="1" spc="10" dirty="0">
                <a:latin typeface="Microsoft JhengHei"/>
                <a:cs typeface="Microsoft JhengHei"/>
              </a:rPr>
              <a:t>体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经济从过去外循环主导下的外贸加</a:t>
            </a:r>
            <a:r>
              <a:rPr sz="2400" b="1" spc="105" dirty="0">
                <a:latin typeface="Microsoft JhengHei"/>
                <a:cs typeface="Microsoft JhengHei"/>
              </a:rPr>
              <a:t>工</a:t>
            </a:r>
            <a:r>
              <a:rPr sz="2400" b="1" spc="120" dirty="0">
                <a:latin typeface="Microsoft JhengHei"/>
                <a:cs typeface="Microsoft JhengHei"/>
              </a:rPr>
              <a:t>大进大</a:t>
            </a:r>
            <a:r>
              <a:rPr sz="2400" b="1" spc="110" dirty="0">
                <a:latin typeface="Microsoft JhengHei"/>
                <a:cs typeface="Microsoft JhengHei"/>
              </a:rPr>
              <a:t>出</a:t>
            </a:r>
            <a:r>
              <a:rPr sz="2400" b="1" spc="120" dirty="0">
                <a:latin typeface="Microsoft JhengHei"/>
                <a:cs typeface="Microsoft JhengHei"/>
              </a:rPr>
              <a:t>、从东 </a:t>
            </a:r>
            <a:r>
              <a:rPr sz="2400" b="1" spc="5" dirty="0">
                <a:latin typeface="Microsoft JhengHei"/>
                <a:cs typeface="Microsoft JhengHei"/>
              </a:rPr>
              <a:t>部沿海</a:t>
            </a:r>
            <a:r>
              <a:rPr sz="2400" b="1" spc="20" dirty="0">
                <a:latin typeface="Microsoft JhengHei"/>
                <a:cs typeface="Microsoft JhengHei"/>
              </a:rPr>
              <a:t>到中</a:t>
            </a:r>
            <a:r>
              <a:rPr sz="2400" b="1" spc="5" dirty="0">
                <a:latin typeface="Microsoft JhengHei"/>
                <a:cs typeface="Microsoft JhengHei"/>
              </a:rPr>
              <a:t>西部的</a:t>
            </a:r>
            <a:r>
              <a:rPr sz="2400" b="1" spc="20" dirty="0">
                <a:latin typeface="Microsoft JhengHei"/>
                <a:cs typeface="Microsoft JhengHei"/>
              </a:rPr>
              <a:t>梯度</a:t>
            </a:r>
            <a:r>
              <a:rPr sz="2400" b="1" spc="5" dirty="0">
                <a:latin typeface="Microsoft JhengHei"/>
                <a:cs typeface="Microsoft JhengHei"/>
              </a:rPr>
              <a:t>发</a:t>
            </a:r>
            <a:r>
              <a:rPr sz="2400" b="1" spc="40" dirty="0">
                <a:latin typeface="Microsoft JhengHei"/>
                <a:cs typeface="Microsoft JhengHei"/>
              </a:rPr>
              <a:t>展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演变</a:t>
            </a:r>
            <a:r>
              <a:rPr sz="2400" b="1" spc="5" dirty="0">
                <a:latin typeface="Microsoft JhengHei"/>
                <a:cs typeface="Microsoft JhengHei"/>
              </a:rPr>
              <a:t>为都市圈</a:t>
            </a:r>
            <a:r>
              <a:rPr sz="2400" b="1" spc="20" dirty="0">
                <a:latin typeface="Microsoft JhengHei"/>
                <a:cs typeface="Microsoft JhengHei"/>
              </a:rPr>
              <a:t>主</a:t>
            </a:r>
            <a:r>
              <a:rPr sz="2400" b="1" spc="5" dirty="0">
                <a:latin typeface="Microsoft JhengHei"/>
                <a:cs typeface="Microsoft JhengHei"/>
              </a:rPr>
              <a:t>导的高</a:t>
            </a:r>
            <a:r>
              <a:rPr sz="2400" b="1" dirty="0">
                <a:latin typeface="Microsoft JhengHei"/>
                <a:cs typeface="Microsoft JhengHei"/>
              </a:rPr>
              <a:t>端 </a:t>
            </a:r>
            <a:r>
              <a:rPr sz="2400" b="1" spc="10" dirty="0">
                <a:latin typeface="Microsoft JhengHei"/>
                <a:cs typeface="Microsoft JhengHei"/>
              </a:rPr>
              <a:t>产业加速突破、产业链条横向合作的协同发展格</a:t>
            </a:r>
            <a:r>
              <a:rPr sz="2400" b="1" spc="15" dirty="0">
                <a:latin typeface="Microsoft JhengHei"/>
                <a:cs typeface="Microsoft JhengHei"/>
              </a:rPr>
              <a:t>局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395801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67665" algn="l"/>
              </a:tabLst>
            </a:pPr>
            <a:r>
              <a:rPr sz="2050" b="0" spc="1045" dirty="0">
                <a:latin typeface="Wingdings"/>
                <a:cs typeface="Wingdings"/>
              </a:rPr>
              <a:t>⚫</a:t>
            </a:r>
            <a:r>
              <a:rPr sz="2050" b="0" spc="1045" dirty="0">
                <a:latin typeface="Times New Roman"/>
                <a:cs typeface="Times New Roman"/>
              </a:rPr>
              <a:t>	</a:t>
            </a:r>
            <a:r>
              <a:rPr spc="10" dirty="0"/>
              <a:t>发展服</a:t>
            </a:r>
            <a:r>
              <a:rPr dirty="0"/>
              <a:t>务业</a:t>
            </a:r>
            <a:endParaRPr sz="205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1195"/>
              </a:spcBef>
            </a:pPr>
            <a:r>
              <a:rPr sz="2400" b="0" dirty="0">
                <a:latin typeface="SimSun"/>
                <a:cs typeface="SimSun"/>
              </a:rPr>
              <a:t>–</a:t>
            </a:r>
            <a:r>
              <a:rPr sz="2400" spc="105" dirty="0"/>
              <a:t>进</a:t>
            </a:r>
            <a:r>
              <a:rPr sz="2400" spc="114" dirty="0"/>
              <a:t>城</a:t>
            </a:r>
            <a:r>
              <a:rPr sz="2400" spc="105" dirty="0"/>
              <a:t>务</a:t>
            </a:r>
            <a:r>
              <a:rPr sz="2400" spc="114" dirty="0"/>
              <a:t>工</a:t>
            </a:r>
            <a:r>
              <a:rPr sz="2400" spc="105" dirty="0"/>
              <a:t>农</a:t>
            </a:r>
            <a:r>
              <a:rPr sz="2400" spc="114" dirty="0"/>
              <a:t>民</a:t>
            </a:r>
            <a:r>
              <a:rPr sz="2400" spc="105" dirty="0"/>
              <a:t>工</a:t>
            </a:r>
            <a:r>
              <a:rPr sz="2400" spc="114" dirty="0"/>
              <a:t>享</a:t>
            </a:r>
            <a:r>
              <a:rPr sz="2400" spc="105" dirty="0"/>
              <a:t>有与</a:t>
            </a:r>
            <a:r>
              <a:rPr sz="2400" spc="114" dirty="0"/>
              <a:t>城市</a:t>
            </a:r>
            <a:r>
              <a:rPr sz="2400" spc="105" dirty="0"/>
              <a:t>居民</a:t>
            </a:r>
            <a:r>
              <a:rPr sz="2400" spc="114" dirty="0"/>
              <a:t>同等</a:t>
            </a:r>
            <a:r>
              <a:rPr sz="2400" spc="105" dirty="0"/>
              <a:t>的基</a:t>
            </a:r>
            <a:r>
              <a:rPr sz="2400" spc="114" dirty="0"/>
              <a:t>本公</a:t>
            </a:r>
            <a:r>
              <a:rPr sz="2400" spc="105" dirty="0"/>
              <a:t>共服</a:t>
            </a:r>
            <a:r>
              <a:rPr sz="2400" spc="180" dirty="0"/>
              <a:t>务</a:t>
            </a:r>
            <a:r>
              <a:rPr sz="2400" dirty="0"/>
              <a:t>， </a:t>
            </a:r>
            <a:r>
              <a:rPr sz="2400" spc="5" dirty="0"/>
              <a:t>不仅能释放出巨大的需</a:t>
            </a:r>
            <a:r>
              <a:rPr sz="2400" spc="10" dirty="0"/>
              <a:t>求</a:t>
            </a:r>
            <a:r>
              <a:rPr sz="2400" spc="5" dirty="0"/>
              <a:t>，还有投资动</a:t>
            </a:r>
            <a:r>
              <a:rPr sz="2400" spc="10" dirty="0"/>
              <a:t>力</a:t>
            </a:r>
            <a:r>
              <a:rPr sz="2400" dirty="0"/>
              <a:t>。</a:t>
            </a:r>
            <a:endParaRPr sz="2400">
              <a:latin typeface="SimSun"/>
              <a:cs typeface="SimSun"/>
            </a:endParaRPr>
          </a:p>
          <a:p>
            <a:pPr marL="756285" marR="29464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latin typeface="SimSun"/>
                <a:cs typeface="SimSun"/>
              </a:rPr>
              <a:t>–</a:t>
            </a:r>
            <a:r>
              <a:rPr sz="2400" spc="120" dirty="0"/>
              <a:t>城市公共服务产业体量大、需求大</a:t>
            </a:r>
            <a:r>
              <a:rPr sz="2400" spc="110" dirty="0"/>
              <a:t>、</a:t>
            </a:r>
            <a:r>
              <a:rPr sz="2400" spc="120" dirty="0"/>
              <a:t>潜力大</a:t>
            </a:r>
            <a:r>
              <a:rPr sz="2400" spc="105" dirty="0"/>
              <a:t>，</a:t>
            </a:r>
            <a:r>
              <a:rPr sz="2400" spc="120" dirty="0"/>
              <a:t>只有这 </a:t>
            </a:r>
            <a:r>
              <a:rPr sz="2400" spc="5" dirty="0"/>
              <a:t>些得到</a:t>
            </a:r>
            <a:r>
              <a:rPr sz="2400" spc="20" dirty="0"/>
              <a:t>发</a:t>
            </a:r>
            <a:r>
              <a:rPr sz="2400" spc="35" dirty="0"/>
              <a:t>展</a:t>
            </a:r>
            <a:r>
              <a:rPr sz="2400" spc="10" dirty="0"/>
              <a:t>，</a:t>
            </a:r>
            <a:r>
              <a:rPr sz="2400" spc="5" dirty="0"/>
              <a:t>农民</a:t>
            </a:r>
            <a:r>
              <a:rPr sz="2400" spc="20" dirty="0"/>
              <a:t>工才</a:t>
            </a:r>
            <a:r>
              <a:rPr sz="2400" spc="5" dirty="0"/>
              <a:t>能真正</a:t>
            </a:r>
            <a:r>
              <a:rPr sz="2400" spc="20" dirty="0"/>
              <a:t>融入</a:t>
            </a:r>
            <a:r>
              <a:rPr sz="2400" spc="5" dirty="0"/>
              <a:t>城市生</a:t>
            </a:r>
            <a:r>
              <a:rPr sz="2400" spc="40" dirty="0"/>
              <a:t>活</a:t>
            </a:r>
            <a:r>
              <a:rPr sz="2400" spc="20" dirty="0"/>
              <a:t>，</a:t>
            </a:r>
            <a:r>
              <a:rPr sz="2400" spc="10" dirty="0"/>
              <a:t>才能激发 </a:t>
            </a:r>
            <a:r>
              <a:rPr sz="2400" spc="5" dirty="0"/>
              <a:t>城市化</a:t>
            </a:r>
            <a:r>
              <a:rPr sz="2400" spc="20" dirty="0"/>
              <a:t>带来</a:t>
            </a:r>
            <a:r>
              <a:rPr sz="2400" spc="5" dirty="0"/>
              <a:t>的发展</a:t>
            </a:r>
            <a:r>
              <a:rPr sz="2400" spc="20" dirty="0"/>
              <a:t>潜</a:t>
            </a:r>
            <a:r>
              <a:rPr sz="2400" spc="45" dirty="0"/>
              <a:t>力</a:t>
            </a:r>
            <a:r>
              <a:rPr sz="2400" spc="10" dirty="0"/>
              <a:t>，</a:t>
            </a:r>
            <a:r>
              <a:rPr sz="2400" spc="5" dirty="0"/>
              <a:t>进而</a:t>
            </a:r>
            <a:r>
              <a:rPr sz="2400" spc="20" dirty="0"/>
              <a:t>对汽车</a:t>
            </a:r>
            <a:r>
              <a:rPr sz="2400" spc="10" dirty="0"/>
              <a:t>、</a:t>
            </a:r>
            <a:r>
              <a:rPr sz="2400" spc="5" dirty="0"/>
              <a:t>电器</a:t>
            </a:r>
            <a:r>
              <a:rPr sz="2400" spc="20" dirty="0"/>
              <a:t>等</a:t>
            </a:r>
            <a:r>
              <a:rPr sz="2400" spc="5" dirty="0"/>
              <a:t>消费需</a:t>
            </a:r>
            <a:r>
              <a:rPr sz="2400" dirty="0"/>
              <a:t>求 </a:t>
            </a:r>
            <a:r>
              <a:rPr sz="2400" spc="10" dirty="0"/>
              <a:t>乃至工业部门的发展产生推动作</a:t>
            </a:r>
            <a:r>
              <a:rPr sz="2400" spc="15" dirty="0"/>
              <a:t>用</a:t>
            </a:r>
            <a:r>
              <a:rPr sz="2400" dirty="0"/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关于改革开放的三次争论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452" y="1220165"/>
            <a:ext cx="8466455" cy="3926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latin typeface="SimSun"/>
                <a:cs typeface="SimSun"/>
              </a:rPr>
              <a:t>第一次争论：</a:t>
            </a:r>
            <a:endParaRPr sz="3200">
              <a:latin typeface="SimSun"/>
              <a:cs typeface="SimSun"/>
            </a:endParaRPr>
          </a:p>
          <a:p>
            <a:pPr marL="731520" algn="just">
              <a:lnSpc>
                <a:spcPct val="100000"/>
              </a:lnSpc>
              <a:spcBef>
                <a:spcPts val="2670"/>
              </a:spcBef>
            </a:pPr>
            <a:r>
              <a:rPr sz="2400" b="1" spc="-180" dirty="0">
                <a:latin typeface="Microsoft JhengHei"/>
                <a:cs typeface="Microsoft JhengHei"/>
              </a:rPr>
              <a:t>1980-1984</a:t>
            </a:r>
            <a:r>
              <a:rPr sz="2400" b="1" spc="200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围绕社会主义商品经济问题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-190" dirty="0">
                <a:latin typeface="Microsoft JhengHei"/>
                <a:cs typeface="Microsoft JhengHei"/>
              </a:rPr>
              <a:t>1982</a:t>
            </a:r>
            <a:r>
              <a:rPr sz="2400" b="1" spc="125" dirty="0">
                <a:latin typeface="Microsoft JhengHei"/>
                <a:cs typeface="Microsoft JhengHei"/>
              </a:rPr>
              <a:t>年</a:t>
            </a:r>
            <a:r>
              <a:rPr sz="2400" b="1" spc="140" dirty="0">
                <a:latin typeface="Microsoft JhengHei"/>
                <a:cs typeface="Microsoft JhengHei"/>
              </a:rPr>
              <a:t>中</a:t>
            </a:r>
            <a:r>
              <a:rPr sz="2400" b="1" spc="125" dirty="0">
                <a:latin typeface="Microsoft JhengHei"/>
                <a:cs typeface="Microsoft JhengHei"/>
              </a:rPr>
              <a:t>共十二</a:t>
            </a:r>
            <a:r>
              <a:rPr sz="2400" b="1" spc="140" dirty="0">
                <a:latin typeface="Microsoft JhengHei"/>
                <a:cs typeface="Microsoft JhengHei"/>
              </a:rPr>
              <a:t>大</a:t>
            </a:r>
            <a:r>
              <a:rPr sz="2400" b="1" spc="125" dirty="0">
                <a:latin typeface="Microsoft JhengHei"/>
                <a:cs typeface="Microsoft JhengHei"/>
              </a:rPr>
              <a:t>提</a:t>
            </a:r>
            <a:r>
              <a:rPr sz="2400" b="1" spc="150" dirty="0">
                <a:latin typeface="Microsoft JhengHei"/>
                <a:cs typeface="Microsoft JhengHei"/>
              </a:rPr>
              <a:t>出</a:t>
            </a:r>
            <a:r>
              <a:rPr sz="2400" b="1" spc="130" dirty="0">
                <a:latin typeface="Microsoft JhengHei"/>
                <a:cs typeface="Microsoft JhengHei"/>
              </a:rPr>
              <a:t>“</a:t>
            </a:r>
            <a:r>
              <a:rPr sz="2400" b="1" spc="140" dirty="0">
                <a:latin typeface="Microsoft JhengHei"/>
                <a:cs typeface="Microsoft JhengHei"/>
              </a:rPr>
              <a:t>以</a:t>
            </a:r>
            <a:r>
              <a:rPr sz="2400" b="1" spc="125" dirty="0">
                <a:latin typeface="Microsoft JhengHei"/>
                <a:cs typeface="Microsoft JhengHei"/>
              </a:rPr>
              <a:t>计划经</a:t>
            </a:r>
            <a:r>
              <a:rPr sz="2400" b="1" spc="140" dirty="0">
                <a:latin typeface="Microsoft JhengHei"/>
                <a:cs typeface="Microsoft JhengHei"/>
              </a:rPr>
              <a:t>济</a:t>
            </a:r>
            <a:r>
              <a:rPr sz="2400" b="1" spc="125" dirty="0">
                <a:latin typeface="Microsoft JhengHei"/>
                <a:cs typeface="Microsoft JhengHei"/>
              </a:rPr>
              <a:t>为</a:t>
            </a:r>
            <a:r>
              <a:rPr sz="2400" b="1" spc="145" dirty="0">
                <a:latin typeface="Microsoft JhengHei"/>
                <a:cs typeface="Microsoft JhengHei"/>
              </a:rPr>
              <a:t>主</a:t>
            </a:r>
            <a:r>
              <a:rPr sz="2400" b="1" spc="130" dirty="0">
                <a:latin typeface="Microsoft JhengHei"/>
                <a:cs typeface="Microsoft JhengHei"/>
              </a:rPr>
              <a:t>，</a:t>
            </a:r>
            <a:r>
              <a:rPr sz="2400" b="1" spc="140" dirty="0">
                <a:latin typeface="Microsoft JhengHei"/>
                <a:cs typeface="Microsoft JhengHei"/>
              </a:rPr>
              <a:t>市</a:t>
            </a:r>
            <a:r>
              <a:rPr sz="2400" b="1" spc="125" dirty="0">
                <a:latin typeface="Microsoft JhengHei"/>
                <a:cs typeface="Microsoft JhengHei"/>
              </a:rPr>
              <a:t>场调节</a:t>
            </a:r>
            <a:r>
              <a:rPr sz="2400" b="1" dirty="0">
                <a:latin typeface="Microsoft JhengHei"/>
                <a:cs typeface="Microsoft JhengHei"/>
              </a:rPr>
              <a:t>为 </a:t>
            </a:r>
            <a:r>
              <a:rPr sz="2400" b="1" spc="55" dirty="0">
                <a:latin typeface="Microsoft JhengHei"/>
                <a:cs typeface="Microsoft JhengHei"/>
              </a:rPr>
              <a:t>辅”，</a:t>
            </a:r>
            <a:r>
              <a:rPr sz="2400" b="1" spc="40" dirty="0">
                <a:latin typeface="Microsoft JhengHei"/>
                <a:cs typeface="Microsoft JhengHei"/>
              </a:rPr>
              <a:t>此</a:t>
            </a:r>
            <a:r>
              <a:rPr sz="2400" b="1" spc="55" dirty="0">
                <a:latin typeface="Microsoft JhengHei"/>
                <a:cs typeface="Microsoft JhengHei"/>
              </a:rPr>
              <a:t>后经济</a:t>
            </a:r>
            <a:r>
              <a:rPr sz="2400" b="1" spc="40" dirty="0">
                <a:latin typeface="Microsoft JhengHei"/>
                <a:cs typeface="Microsoft JhengHei"/>
              </a:rPr>
              <a:t>学</a:t>
            </a:r>
            <a:r>
              <a:rPr sz="2400" b="1" spc="55" dirty="0">
                <a:latin typeface="Microsoft JhengHei"/>
                <a:cs typeface="Microsoft JhengHei"/>
              </a:rPr>
              <a:t>家薛暮</a:t>
            </a:r>
            <a:r>
              <a:rPr sz="2400" b="1" spc="65" dirty="0">
                <a:latin typeface="Microsoft JhengHei"/>
                <a:cs typeface="Microsoft JhengHei"/>
              </a:rPr>
              <a:t>桥</a:t>
            </a:r>
            <a:r>
              <a:rPr sz="2400" b="1" spc="55" dirty="0">
                <a:latin typeface="Microsoft JhengHei"/>
                <a:cs typeface="Microsoft JhengHei"/>
              </a:rPr>
              <a:t>、吴敬</a:t>
            </a:r>
            <a:r>
              <a:rPr sz="2400" b="1" spc="40" dirty="0">
                <a:latin typeface="Microsoft JhengHei"/>
                <a:cs typeface="Microsoft JhengHei"/>
              </a:rPr>
              <a:t>琏</a:t>
            </a:r>
            <a:r>
              <a:rPr sz="2400" b="1" spc="55" dirty="0">
                <a:latin typeface="Microsoft JhengHei"/>
                <a:cs typeface="Microsoft JhengHei"/>
              </a:rPr>
              <a:t>等提出</a:t>
            </a:r>
            <a:r>
              <a:rPr sz="2400" b="1" spc="40" dirty="0">
                <a:latin typeface="Microsoft JhengHei"/>
                <a:cs typeface="Microsoft JhengHei"/>
              </a:rPr>
              <a:t>经</a:t>
            </a:r>
            <a:r>
              <a:rPr sz="2400" b="1" spc="55" dirty="0">
                <a:latin typeface="Microsoft JhengHei"/>
                <a:cs typeface="Microsoft JhengHei"/>
              </a:rPr>
              <a:t>济体制</a:t>
            </a:r>
            <a:r>
              <a:rPr sz="2400" b="1" spc="40" dirty="0">
                <a:latin typeface="Microsoft JhengHei"/>
                <a:cs typeface="Microsoft JhengHei"/>
              </a:rPr>
              <a:t>改</a:t>
            </a:r>
            <a:r>
              <a:rPr sz="2400" b="1" spc="55" dirty="0">
                <a:latin typeface="Microsoft JhengHei"/>
                <a:cs typeface="Microsoft JhengHei"/>
              </a:rPr>
              <a:t>革是</a:t>
            </a:r>
            <a:r>
              <a:rPr sz="2400" b="1" dirty="0">
                <a:latin typeface="Microsoft JhengHei"/>
                <a:cs typeface="Microsoft JhengHei"/>
              </a:rPr>
              <a:t>建 </a:t>
            </a:r>
            <a:r>
              <a:rPr sz="2400" b="1" spc="60" dirty="0">
                <a:latin typeface="Microsoft JhengHei"/>
                <a:cs typeface="Microsoft JhengHei"/>
              </a:rPr>
              <a:t>立“</a:t>
            </a:r>
            <a:r>
              <a:rPr sz="2400" b="1" spc="55" dirty="0">
                <a:latin typeface="Microsoft JhengHei"/>
                <a:cs typeface="Microsoft JhengHei"/>
              </a:rPr>
              <a:t>社</a:t>
            </a:r>
            <a:r>
              <a:rPr sz="2400" b="1" spc="45" dirty="0">
                <a:latin typeface="Microsoft JhengHei"/>
                <a:cs typeface="Microsoft JhengHei"/>
              </a:rPr>
              <a:t>会</a:t>
            </a:r>
            <a:r>
              <a:rPr sz="2400" b="1" spc="55" dirty="0">
                <a:latin typeface="Microsoft JhengHei"/>
                <a:cs typeface="Microsoft JhengHei"/>
              </a:rPr>
              <a:t>主义有</a:t>
            </a:r>
            <a:r>
              <a:rPr sz="2400" b="1" spc="45" dirty="0">
                <a:latin typeface="Microsoft JhengHei"/>
                <a:cs typeface="Microsoft JhengHei"/>
              </a:rPr>
              <a:t>计</a:t>
            </a:r>
            <a:r>
              <a:rPr sz="2400" b="1" spc="55" dirty="0">
                <a:latin typeface="Microsoft JhengHei"/>
                <a:cs typeface="Microsoft JhengHei"/>
              </a:rPr>
              <a:t>划的商</a:t>
            </a:r>
            <a:r>
              <a:rPr sz="2400" b="1" spc="45" dirty="0">
                <a:latin typeface="Microsoft JhengHei"/>
                <a:cs typeface="Microsoft JhengHei"/>
              </a:rPr>
              <a:t>品</a:t>
            </a:r>
            <a:r>
              <a:rPr sz="2400" b="1" spc="55" dirty="0">
                <a:latin typeface="Microsoft JhengHei"/>
                <a:cs typeface="Microsoft JhengHei"/>
              </a:rPr>
              <a:t>经</a:t>
            </a:r>
            <a:r>
              <a:rPr sz="2400" b="1" spc="90" dirty="0">
                <a:latin typeface="Microsoft JhengHei"/>
                <a:cs typeface="Microsoft JhengHei"/>
              </a:rPr>
              <a:t>济</a:t>
            </a:r>
            <a:r>
              <a:rPr sz="2400" b="1" spc="60" dirty="0">
                <a:latin typeface="Microsoft JhengHei"/>
                <a:cs typeface="Microsoft JhengHei"/>
              </a:rPr>
              <a:t>”。</a:t>
            </a:r>
            <a:r>
              <a:rPr sz="2400" b="1" spc="-215" dirty="0">
                <a:latin typeface="Microsoft JhengHei"/>
                <a:cs typeface="Microsoft JhengHei"/>
              </a:rPr>
              <a:t>1984</a:t>
            </a:r>
            <a:r>
              <a:rPr sz="2400" b="1" spc="55" dirty="0">
                <a:latin typeface="Microsoft JhengHei"/>
                <a:cs typeface="Microsoft JhengHei"/>
              </a:rPr>
              <a:t>年中</a:t>
            </a:r>
            <a:r>
              <a:rPr sz="2400" b="1" spc="45" dirty="0">
                <a:latin typeface="Microsoft JhengHei"/>
                <a:cs typeface="Microsoft JhengHei"/>
              </a:rPr>
              <a:t>共</a:t>
            </a:r>
            <a:r>
              <a:rPr sz="2400" b="1" spc="55" dirty="0">
                <a:latin typeface="Microsoft JhengHei"/>
                <a:cs typeface="Microsoft JhengHei"/>
              </a:rPr>
              <a:t>十二届</a:t>
            </a:r>
            <a:r>
              <a:rPr sz="2400" b="1" spc="45" dirty="0">
                <a:latin typeface="Microsoft JhengHei"/>
                <a:cs typeface="Microsoft JhengHei"/>
              </a:rPr>
              <a:t>三</a:t>
            </a:r>
            <a:r>
              <a:rPr sz="2400" b="1" spc="65" dirty="0">
                <a:latin typeface="Microsoft JhengHei"/>
                <a:cs typeface="Microsoft JhengHei"/>
              </a:rPr>
              <a:t>中</a:t>
            </a:r>
            <a:r>
              <a:rPr sz="2400" b="1" dirty="0">
                <a:latin typeface="Microsoft JhengHei"/>
                <a:cs typeface="Microsoft JhengHei"/>
              </a:rPr>
              <a:t>全 </a:t>
            </a:r>
            <a:r>
              <a:rPr sz="2400" b="1" spc="155" dirty="0">
                <a:latin typeface="Microsoft JhengHei"/>
                <a:cs typeface="Microsoft JhengHei"/>
              </a:rPr>
              <a:t>会作出《中共中央关于经济体制改革的决</a:t>
            </a:r>
            <a:r>
              <a:rPr sz="2400" b="1" spc="160" dirty="0">
                <a:latin typeface="Microsoft JhengHei"/>
                <a:cs typeface="Microsoft JhengHei"/>
              </a:rPr>
              <a:t>定</a:t>
            </a:r>
            <a:r>
              <a:rPr sz="2400" b="1" spc="155" dirty="0">
                <a:latin typeface="Microsoft JhengHei"/>
                <a:cs typeface="Microsoft JhengHei"/>
              </a:rPr>
              <a:t>》，明确提出了  </a:t>
            </a:r>
            <a:r>
              <a:rPr sz="2400" b="1" spc="55" dirty="0">
                <a:latin typeface="Microsoft JhengHei"/>
                <a:cs typeface="Microsoft JhengHei"/>
              </a:rPr>
              <a:t>“有计</a:t>
            </a:r>
            <a:r>
              <a:rPr sz="2400" b="1" spc="40" dirty="0">
                <a:latin typeface="Microsoft JhengHei"/>
                <a:cs typeface="Microsoft JhengHei"/>
              </a:rPr>
              <a:t>划</a:t>
            </a:r>
            <a:r>
              <a:rPr sz="2400" b="1" spc="55" dirty="0">
                <a:latin typeface="Microsoft JhengHei"/>
                <a:cs typeface="Microsoft JhengHei"/>
              </a:rPr>
              <a:t>的商品</a:t>
            </a:r>
            <a:r>
              <a:rPr sz="2400" b="1" spc="40" dirty="0">
                <a:latin typeface="Microsoft JhengHei"/>
                <a:cs typeface="Microsoft JhengHei"/>
              </a:rPr>
              <a:t>经</a:t>
            </a:r>
            <a:r>
              <a:rPr sz="2400" b="1" spc="75" dirty="0">
                <a:latin typeface="Microsoft JhengHei"/>
                <a:cs typeface="Microsoft JhengHei"/>
              </a:rPr>
              <a:t>济</a:t>
            </a:r>
            <a:r>
              <a:rPr sz="2400" b="1" spc="55" dirty="0">
                <a:latin typeface="Microsoft JhengHei"/>
                <a:cs typeface="Microsoft JhengHei"/>
              </a:rPr>
              <a:t>”概</a:t>
            </a:r>
            <a:r>
              <a:rPr sz="2400" b="1" spc="45" dirty="0">
                <a:latin typeface="Microsoft JhengHei"/>
                <a:cs typeface="Microsoft JhengHei"/>
              </a:rPr>
              <a:t>念</a:t>
            </a:r>
            <a:r>
              <a:rPr sz="2400" b="1" spc="55" dirty="0">
                <a:latin typeface="Microsoft JhengHei"/>
                <a:cs typeface="Microsoft JhengHei"/>
              </a:rPr>
              <a:t>，这得</a:t>
            </a:r>
            <a:r>
              <a:rPr sz="2400" b="1" spc="40" dirty="0">
                <a:latin typeface="Microsoft JhengHei"/>
                <a:cs typeface="Microsoft JhengHei"/>
              </a:rPr>
              <a:t>到</a:t>
            </a:r>
            <a:r>
              <a:rPr sz="2400" b="1" spc="55" dirty="0">
                <a:latin typeface="Microsoft JhengHei"/>
                <a:cs typeface="Microsoft JhengHei"/>
              </a:rPr>
              <a:t>邓小平</a:t>
            </a:r>
            <a:r>
              <a:rPr sz="2400" b="1" spc="40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高度评</a:t>
            </a:r>
            <a:r>
              <a:rPr sz="2400" b="1" spc="70" dirty="0">
                <a:latin typeface="Microsoft JhengHei"/>
                <a:cs typeface="Microsoft JhengHei"/>
              </a:rPr>
              <a:t>价</a:t>
            </a:r>
            <a:r>
              <a:rPr sz="2400" b="1" spc="55" dirty="0">
                <a:latin typeface="Microsoft JhengHei"/>
                <a:cs typeface="Microsoft JhengHei"/>
              </a:rPr>
              <a:t>，称之 </a:t>
            </a:r>
            <a:r>
              <a:rPr sz="2400" b="1" spc="10" dirty="0">
                <a:latin typeface="Microsoft JhengHei"/>
                <a:cs typeface="Microsoft JhengHei"/>
              </a:rPr>
              <a:t>为“新的政治经济学”，“讲了老祖宗没有讲过的新</a:t>
            </a:r>
            <a:r>
              <a:rPr sz="2400" b="1" spc="15" dirty="0">
                <a:latin typeface="Microsoft JhengHei"/>
                <a:cs typeface="Microsoft JhengHei"/>
              </a:rPr>
              <a:t>话</a:t>
            </a:r>
            <a:r>
              <a:rPr sz="2400" b="1" spc="10" dirty="0">
                <a:latin typeface="Microsoft JhengHei"/>
                <a:cs typeface="Microsoft JhengHei"/>
              </a:rPr>
              <a:t>”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49" y="1544192"/>
            <a:ext cx="8541385" cy="3087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65"/>
              </a:lnSpc>
              <a:tabLst>
                <a:tab pos="367665" algn="l"/>
              </a:tabLst>
            </a:pPr>
            <a:r>
              <a:rPr sz="2050" spc="1045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使市场</a:t>
            </a:r>
            <a:r>
              <a:rPr sz="2600" b="1" dirty="0">
                <a:latin typeface="Microsoft JhengHei"/>
                <a:cs typeface="Microsoft JhengHei"/>
              </a:rPr>
              <a:t>在</a:t>
            </a:r>
            <a:r>
              <a:rPr sz="2600" b="1" spc="10" dirty="0">
                <a:latin typeface="Microsoft JhengHei"/>
                <a:cs typeface="Microsoft JhengHei"/>
              </a:rPr>
              <a:t>资源配</a:t>
            </a:r>
            <a:r>
              <a:rPr sz="2600" b="1" dirty="0">
                <a:latin typeface="Microsoft JhengHei"/>
                <a:cs typeface="Microsoft JhengHei"/>
              </a:rPr>
              <a:t>置</a:t>
            </a:r>
            <a:r>
              <a:rPr sz="2600" b="1" spc="10" dirty="0">
                <a:latin typeface="Microsoft JhengHei"/>
                <a:cs typeface="Microsoft JhengHei"/>
              </a:rPr>
              <a:t>中起决</a:t>
            </a:r>
            <a:r>
              <a:rPr sz="2600" b="1" dirty="0">
                <a:latin typeface="Microsoft JhengHei"/>
                <a:cs typeface="Microsoft JhengHei"/>
              </a:rPr>
              <a:t>定</a:t>
            </a:r>
            <a:r>
              <a:rPr sz="2600" b="1" spc="10" dirty="0">
                <a:latin typeface="Microsoft JhengHei"/>
                <a:cs typeface="Microsoft JhengHei"/>
              </a:rPr>
              <a:t>性作</a:t>
            </a:r>
            <a:r>
              <a:rPr sz="2600" b="1" dirty="0">
                <a:latin typeface="Microsoft JhengHei"/>
                <a:cs typeface="Microsoft JhengHei"/>
              </a:rPr>
              <a:t>用</a:t>
            </a:r>
            <a:endParaRPr sz="2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中国与高收入国家曾经的变化轨迹比较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基本一致：产业结构变</a:t>
            </a:r>
            <a:r>
              <a:rPr sz="2400" b="1" spc="10" dirty="0">
                <a:latin typeface="Microsoft JhengHei"/>
                <a:cs typeface="Microsoft JhengHei"/>
              </a:rPr>
              <a:t>动</a:t>
            </a:r>
            <a:r>
              <a:rPr sz="2400" b="1" spc="5" dirty="0">
                <a:latin typeface="Microsoft JhengHei"/>
                <a:cs typeface="Microsoft JhengHei"/>
              </a:rPr>
              <a:t>、需求支出结构的变动</a:t>
            </a:r>
            <a:endParaRPr sz="2400">
              <a:latin typeface="Microsoft JhengHei"/>
              <a:cs typeface="Microsoft JhengHei"/>
            </a:endParaRPr>
          </a:p>
          <a:p>
            <a:pPr marL="756285" marR="10922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差距突出：受到政府高度管制的人</a:t>
            </a:r>
            <a:r>
              <a:rPr sz="2400" b="1" spc="105" dirty="0">
                <a:latin typeface="Microsoft JhengHei"/>
                <a:cs typeface="Microsoft JhengHei"/>
              </a:rPr>
              <a:t>力</a:t>
            </a:r>
            <a:r>
              <a:rPr sz="2400" b="1" spc="120" dirty="0">
                <a:latin typeface="Microsoft JhengHei"/>
                <a:cs typeface="Microsoft JhengHei"/>
              </a:rPr>
              <a:t>资本密</a:t>
            </a:r>
            <a:r>
              <a:rPr sz="2400" b="1" spc="105" dirty="0">
                <a:latin typeface="Microsoft JhengHei"/>
                <a:cs typeface="Microsoft JhengHei"/>
              </a:rPr>
              <a:t>集</a:t>
            </a:r>
            <a:r>
              <a:rPr sz="2400" b="1" spc="120" dirty="0">
                <a:latin typeface="Microsoft JhengHei"/>
                <a:cs typeface="Microsoft JhengHei"/>
              </a:rPr>
              <a:t>型产业 </a:t>
            </a:r>
            <a:r>
              <a:rPr sz="2400" b="1" spc="10" dirty="0">
                <a:latin typeface="Microsoft JhengHei"/>
                <a:cs typeface="Microsoft JhengHei"/>
              </a:rPr>
              <a:t>如教育</a:t>
            </a:r>
            <a:r>
              <a:rPr sz="2400" b="1" spc="20" dirty="0">
                <a:latin typeface="Microsoft JhengHei"/>
                <a:cs typeface="Microsoft JhengHei"/>
              </a:rPr>
              <a:t>、</a:t>
            </a:r>
            <a:r>
              <a:rPr sz="2400" b="1" spc="25" dirty="0">
                <a:latin typeface="Microsoft JhengHei"/>
                <a:cs typeface="Microsoft JhengHei"/>
              </a:rPr>
              <a:t>医</a:t>
            </a:r>
            <a:r>
              <a:rPr sz="2400" b="1" spc="10" dirty="0">
                <a:latin typeface="Microsoft JhengHei"/>
                <a:cs typeface="Microsoft JhengHei"/>
              </a:rPr>
              <a:t>疗、</a:t>
            </a:r>
            <a:r>
              <a:rPr sz="2400" b="1" spc="5" dirty="0">
                <a:latin typeface="Microsoft JhengHei"/>
                <a:cs typeface="Microsoft JhengHei"/>
              </a:rPr>
              <a:t>文</a:t>
            </a:r>
            <a:r>
              <a:rPr sz="2400" b="1" spc="20" dirty="0">
                <a:latin typeface="Microsoft JhengHei"/>
                <a:cs typeface="Microsoft JhengHei"/>
              </a:rPr>
              <a:t>化娱乐</a:t>
            </a:r>
            <a:r>
              <a:rPr sz="2400" b="1" spc="10" dirty="0">
                <a:latin typeface="Microsoft JhengHei"/>
                <a:cs typeface="Microsoft JhengHei"/>
              </a:rPr>
              <a:t>、</a:t>
            </a:r>
            <a:r>
              <a:rPr sz="2400" b="1" spc="5" dirty="0">
                <a:latin typeface="Microsoft JhengHei"/>
                <a:cs typeface="Microsoft JhengHei"/>
              </a:rPr>
              <a:t>政</a:t>
            </a:r>
            <a:r>
              <a:rPr sz="2400" b="1" spc="20" dirty="0">
                <a:latin typeface="Microsoft JhengHei"/>
                <a:cs typeface="Microsoft JhengHei"/>
              </a:rPr>
              <a:t>府公</a:t>
            </a:r>
            <a:r>
              <a:rPr sz="2400" b="1" spc="5" dirty="0">
                <a:latin typeface="Microsoft JhengHei"/>
                <a:cs typeface="Microsoft JhengHei"/>
              </a:rPr>
              <a:t>共服</a:t>
            </a:r>
            <a:r>
              <a:rPr sz="2400" b="1" spc="25" dirty="0">
                <a:latin typeface="Microsoft JhengHei"/>
                <a:cs typeface="Microsoft JhengHei"/>
              </a:rPr>
              <a:t>务</a:t>
            </a:r>
            <a:r>
              <a:rPr sz="2400" b="1" spc="10" dirty="0">
                <a:latin typeface="Microsoft JhengHei"/>
                <a:cs typeface="Microsoft JhengHei"/>
              </a:rPr>
              <a:t>、</a:t>
            </a:r>
            <a:r>
              <a:rPr sz="2400" b="1" spc="20" dirty="0">
                <a:latin typeface="Microsoft JhengHei"/>
                <a:cs typeface="Microsoft JhengHei"/>
              </a:rPr>
              <a:t>社</a:t>
            </a:r>
            <a:r>
              <a:rPr sz="2400" b="1" spc="5" dirty="0">
                <a:latin typeface="Microsoft JhengHei"/>
                <a:cs typeface="Microsoft JhengHei"/>
              </a:rPr>
              <a:t>会保障</a:t>
            </a:r>
            <a:r>
              <a:rPr sz="2400" b="1" dirty="0">
                <a:latin typeface="Microsoft JhengHei"/>
                <a:cs typeface="Microsoft JhengHei"/>
              </a:rPr>
              <a:t>等 </a:t>
            </a:r>
            <a:r>
              <a:rPr sz="2400" b="1" spc="5" dirty="0">
                <a:latin typeface="Microsoft JhengHei"/>
                <a:cs typeface="Microsoft JhengHei"/>
              </a:rPr>
              <a:t>产业的</a:t>
            </a:r>
            <a:r>
              <a:rPr sz="2400" b="1" spc="15" dirty="0">
                <a:latin typeface="Microsoft JhengHei"/>
                <a:cs typeface="Microsoft JhengHei"/>
              </a:rPr>
              <a:t>就业</a:t>
            </a:r>
            <a:r>
              <a:rPr sz="2400" b="1" spc="5" dirty="0">
                <a:latin typeface="Microsoft JhengHei"/>
                <a:cs typeface="Microsoft JhengHei"/>
              </a:rPr>
              <a:t>和增加值</a:t>
            </a:r>
            <a:r>
              <a:rPr sz="2400" b="1" spc="15" dirty="0">
                <a:latin typeface="Microsoft JhengHei"/>
                <a:cs typeface="Microsoft JhengHei"/>
              </a:rPr>
              <a:t>低</a:t>
            </a:r>
            <a:r>
              <a:rPr sz="2400" b="1" spc="5" dirty="0">
                <a:latin typeface="Microsoft JhengHei"/>
                <a:cs typeface="Microsoft JhengHei"/>
              </a:rPr>
              <a:t>于其他高</a:t>
            </a:r>
            <a:r>
              <a:rPr sz="2400" b="1" spc="15" dirty="0">
                <a:latin typeface="Microsoft JhengHei"/>
                <a:cs typeface="Microsoft JhengHei"/>
              </a:rPr>
              <a:t>收</a:t>
            </a:r>
            <a:r>
              <a:rPr sz="2400" b="1" spc="5" dirty="0">
                <a:latin typeface="Microsoft JhengHei"/>
                <a:cs typeface="Microsoft JhengHei"/>
              </a:rPr>
              <a:t>入国家类</a:t>
            </a:r>
            <a:r>
              <a:rPr sz="2400" b="1" spc="15" dirty="0">
                <a:latin typeface="Microsoft JhengHei"/>
                <a:cs typeface="Microsoft JhengHei"/>
              </a:rPr>
              <a:t>似</a:t>
            </a:r>
            <a:r>
              <a:rPr sz="2400" b="1" spc="5" dirty="0">
                <a:latin typeface="Microsoft JhengHei"/>
                <a:cs typeface="Microsoft JhengHei"/>
              </a:rPr>
              <a:t>发展阶</a:t>
            </a:r>
            <a:r>
              <a:rPr sz="2400" b="1" spc="85" dirty="0">
                <a:latin typeface="Microsoft JhengHei"/>
                <a:cs typeface="Microsoft JhengHei"/>
              </a:rPr>
              <a:t>段</a:t>
            </a:r>
            <a:r>
              <a:rPr sz="2400" b="1" dirty="0">
                <a:latin typeface="Microsoft JhengHei"/>
                <a:cs typeface="Microsoft JhengHei"/>
              </a:rPr>
              <a:t>，  </a:t>
            </a:r>
            <a:r>
              <a:rPr sz="2400" b="1" spc="10" dirty="0">
                <a:latin typeface="Microsoft JhengHei"/>
                <a:cs typeface="Microsoft JhengHei"/>
              </a:rPr>
              <a:t>城市化率也偏低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49" y="1544192"/>
            <a:ext cx="8541385" cy="293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65"/>
              </a:lnSpc>
              <a:tabLst>
                <a:tab pos="367665" algn="l"/>
              </a:tabLst>
            </a:pPr>
            <a:r>
              <a:rPr sz="2050" spc="1045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使市场</a:t>
            </a:r>
            <a:r>
              <a:rPr sz="2600" b="1" dirty="0">
                <a:latin typeface="Microsoft JhengHei"/>
                <a:cs typeface="Microsoft JhengHei"/>
              </a:rPr>
              <a:t>在</a:t>
            </a:r>
            <a:r>
              <a:rPr sz="2600" b="1" spc="10" dirty="0">
                <a:latin typeface="Microsoft JhengHei"/>
                <a:cs typeface="Microsoft JhengHei"/>
              </a:rPr>
              <a:t>资源配</a:t>
            </a:r>
            <a:r>
              <a:rPr sz="2600" b="1" dirty="0">
                <a:latin typeface="Microsoft JhengHei"/>
                <a:cs typeface="Microsoft JhengHei"/>
              </a:rPr>
              <a:t>置</a:t>
            </a:r>
            <a:r>
              <a:rPr sz="2600" b="1" spc="10" dirty="0">
                <a:latin typeface="Microsoft JhengHei"/>
                <a:cs typeface="Microsoft JhengHei"/>
              </a:rPr>
              <a:t>中起决</a:t>
            </a:r>
            <a:r>
              <a:rPr sz="2600" b="1" dirty="0">
                <a:latin typeface="Microsoft JhengHei"/>
                <a:cs typeface="Microsoft JhengHei"/>
              </a:rPr>
              <a:t>定</a:t>
            </a:r>
            <a:r>
              <a:rPr sz="2600" b="1" spc="10" dirty="0">
                <a:latin typeface="Microsoft JhengHei"/>
                <a:cs typeface="Microsoft JhengHei"/>
              </a:rPr>
              <a:t>性作</a:t>
            </a:r>
            <a:r>
              <a:rPr sz="2600" b="1" dirty="0">
                <a:latin typeface="Microsoft JhengHei"/>
                <a:cs typeface="Microsoft JhengHei"/>
              </a:rPr>
              <a:t>用</a:t>
            </a:r>
            <a:endParaRPr sz="2600">
              <a:latin typeface="Microsoft JhengHei"/>
              <a:cs typeface="Microsoft JhengHei"/>
            </a:endParaRPr>
          </a:p>
          <a:p>
            <a:pPr marL="756285" marR="400050" indent="-28702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改</a:t>
            </a:r>
            <a:r>
              <a:rPr sz="2400" b="1" spc="114" dirty="0">
                <a:latin typeface="Microsoft JhengHei"/>
                <a:cs typeface="Microsoft JhengHei"/>
              </a:rPr>
              <a:t>进</a:t>
            </a:r>
            <a:r>
              <a:rPr sz="2400" b="1" spc="120" dirty="0">
                <a:latin typeface="Microsoft JhengHei"/>
                <a:cs typeface="Microsoft JhengHei"/>
              </a:rPr>
              <a:t>、改正政府过去在管制城市或</a:t>
            </a:r>
            <a:r>
              <a:rPr sz="2400" b="1" spc="105" dirty="0">
                <a:latin typeface="Microsoft JhengHei"/>
                <a:cs typeface="Microsoft JhengHei"/>
              </a:rPr>
              <a:t>者</a:t>
            </a:r>
            <a:r>
              <a:rPr sz="2400" b="1" spc="120" dirty="0">
                <a:latin typeface="Microsoft JhengHei"/>
                <a:cs typeface="Microsoft JhengHei"/>
              </a:rPr>
              <a:t>城市社</a:t>
            </a:r>
            <a:r>
              <a:rPr sz="2400" b="1" spc="105" dirty="0">
                <a:latin typeface="Microsoft JhengHei"/>
                <a:cs typeface="Microsoft JhengHei"/>
              </a:rPr>
              <a:t>会</a:t>
            </a:r>
            <a:r>
              <a:rPr sz="2400" b="1" spc="120" dirty="0">
                <a:latin typeface="Microsoft JhengHei"/>
                <a:cs typeface="Microsoft JhengHei"/>
              </a:rPr>
              <a:t>治理中 </a:t>
            </a:r>
            <a:r>
              <a:rPr sz="2400" b="1" spc="5" dirty="0">
                <a:latin typeface="Microsoft JhengHei"/>
                <a:cs typeface="Microsoft JhengHei"/>
              </a:rPr>
              <a:t>一些不合时</a:t>
            </a:r>
            <a:r>
              <a:rPr sz="2400" b="1" spc="10" dirty="0">
                <a:latin typeface="Microsoft JhengHei"/>
                <a:cs typeface="Microsoft JhengHei"/>
              </a:rPr>
              <a:t>宜</a:t>
            </a:r>
            <a:r>
              <a:rPr sz="2400" b="1" spc="5" dirty="0">
                <a:latin typeface="Microsoft JhengHei"/>
                <a:cs typeface="Microsoft JhengHei"/>
              </a:rPr>
              <a:t>、不符合规律的做</a:t>
            </a:r>
            <a:r>
              <a:rPr sz="2400" b="1" spc="10" dirty="0">
                <a:latin typeface="Microsoft JhengHei"/>
                <a:cs typeface="Microsoft JhengHei"/>
              </a:rPr>
              <a:t>法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实行供给侧改革</a:t>
            </a:r>
            <a:endParaRPr sz="2400">
              <a:latin typeface="Microsoft JhengHei"/>
              <a:cs typeface="Microsoft JhengHei"/>
            </a:endParaRPr>
          </a:p>
          <a:p>
            <a:pPr marL="756285" marR="412115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供给侧改革不仅包括在石油、天然</a:t>
            </a:r>
            <a:r>
              <a:rPr sz="2400" b="1" spc="110" dirty="0">
                <a:latin typeface="Microsoft JhengHei"/>
                <a:cs typeface="Microsoft JhengHei"/>
              </a:rPr>
              <a:t>气</a:t>
            </a:r>
            <a:r>
              <a:rPr sz="2400" b="1" spc="120" dirty="0">
                <a:latin typeface="Microsoft JhengHei"/>
                <a:cs typeface="Microsoft JhengHei"/>
              </a:rPr>
              <a:t>、电力</a:t>
            </a:r>
            <a:r>
              <a:rPr sz="2400" b="1" spc="105" dirty="0">
                <a:latin typeface="Microsoft JhengHei"/>
                <a:cs typeface="Microsoft JhengHei"/>
              </a:rPr>
              <a:t>、</a:t>
            </a:r>
            <a:r>
              <a:rPr sz="2400" b="1" spc="120" dirty="0">
                <a:latin typeface="Microsoft JhengHei"/>
                <a:cs typeface="Microsoft JhengHei"/>
              </a:rPr>
              <a:t>铁路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5" dirty="0">
                <a:latin typeface="Microsoft JhengHei"/>
                <a:cs typeface="Microsoft JhengHei"/>
              </a:rPr>
              <a:t>金融等</a:t>
            </a:r>
            <a:r>
              <a:rPr sz="2400" b="1" spc="20" dirty="0">
                <a:latin typeface="Microsoft JhengHei"/>
                <a:cs typeface="Microsoft JhengHei"/>
              </a:rPr>
              <a:t>基础</a:t>
            </a:r>
            <a:r>
              <a:rPr sz="2400" b="1" spc="5" dirty="0">
                <a:latin typeface="Microsoft JhengHei"/>
                <a:cs typeface="Microsoft JhengHei"/>
              </a:rPr>
              <a:t>产业领</a:t>
            </a:r>
            <a:r>
              <a:rPr sz="2400" b="1" spc="20" dirty="0">
                <a:latin typeface="Microsoft JhengHei"/>
                <a:cs typeface="Microsoft JhengHei"/>
              </a:rPr>
              <a:t>域在</a:t>
            </a:r>
            <a:r>
              <a:rPr sz="2400" b="1" spc="5" dirty="0">
                <a:latin typeface="Microsoft JhengHei"/>
                <a:cs typeface="Microsoft JhengHei"/>
              </a:rPr>
              <a:t>上中下</a:t>
            </a:r>
            <a:r>
              <a:rPr sz="2400" b="1" spc="20" dirty="0">
                <a:latin typeface="Microsoft JhengHei"/>
                <a:cs typeface="Microsoft JhengHei"/>
              </a:rPr>
              <a:t>游全</a:t>
            </a:r>
            <a:r>
              <a:rPr sz="2400" b="1" spc="5" dirty="0">
                <a:latin typeface="Microsoft JhengHei"/>
                <a:cs typeface="Microsoft JhengHei"/>
              </a:rPr>
              <a:t>链条放宽</a:t>
            </a:r>
            <a:r>
              <a:rPr sz="2400" b="1" spc="20" dirty="0">
                <a:latin typeface="Microsoft JhengHei"/>
                <a:cs typeface="Microsoft JhengHei"/>
              </a:rPr>
              <a:t>准</a:t>
            </a:r>
            <a:r>
              <a:rPr sz="2400" b="1" spc="65" dirty="0">
                <a:latin typeface="Microsoft JhengHei"/>
                <a:cs typeface="Microsoft JhengHei"/>
              </a:rPr>
              <a:t>入</a:t>
            </a:r>
            <a:r>
              <a:rPr sz="2400" b="1" spc="10" dirty="0">
                <a:latin typeface="Microsoft JhengHei"/>
                <a:cs typeface="Microsoft JhengHei"/>
              </a:rPr>
              <a:t>，放开 进口，</a:t>
            </a:r>
            <a:r>
              <a:rPr sz="2400" b="1" spc="20" dirty="0">
                <a:latin typeface="Microsoft JhengHei"/>
                <a:cs typeface="Microsoft JhengHei"/>
              </a:rPr>
              <a:t>促进</a:t>
            </a:r>
            <a:r>
              <a:rPr sz="2400" b="1" spc="5" dirty="0">
                <a:latin typeface="Microsoft JhengHei"/>
                <a:cs typeface="Microsoft JhengHei"/>
              </a:rPr>
              <a:t>竞</a:t>
            </a:r>
            <a:r>
              <a:rPr sz="2400" b="1" spc="20" dirty="0">
                <a:latin typeface="Microsoft JhengHei"/>
                <a:cs typeface="Microsoft JhengHei"/>
              </a:rPr>
              <a:t>争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更包</a:t>
            </a:r>
            <a:r>
              <a:rPr sz="2400" b="1" spc="5" dirty="0">
                <a:latin typeface="Microsoft JhengHei"/>
                <a:cs typeface="Microsoft JhengHei"/>
              </a:rPr>
              <a:t>括在教</a:t>
            </a:r>
            <a:r>
              <a:rPr sz="2400" b="1" spc="35" dirty="0">
                <a:latin typeface="Microsoft JhengHei"/>
                <a:cs typeface="Microsoft JhengHei"/>
              </a:rPr>
              <a:t>育</a:t>
            </a:r>
            <a:r>
              <a:rPr sz="2400" b="1" spc="20" dirty="0">
                <a:latin typeface="Microsoft JhengHei"/>
                <a:cs typeface="Microsoft JhengHei"/>
              </a:rPr>
              <a:t>、</a:t>
            </a:r>
            <a:r>
              <a:rPr sz="2400" b="1" spc="10" dirty="0">
                <a:latin typeface="Microsoft JhengHei"/>
                <a:cs typeface="Microsoft JhengHei"/>
              </a:rPr>
              <a:t>医疗、</a:t>
            </a:r>
            <a:r>
              <a:rPr sz="2400" b="1" spc="5" dirty="0">
                <a:latin typeface="Microsoft JhengHei"/>
                <a:cs typeface="Microsoft JhengHei"/>
              </a:rPr>
              <a:t>文</a:t>
            </a:r>
            <a:r>
              <a:rPr sz="2400" b="1" spc="20" dirty="0">
                <a:latin typeface="Microsoft JhengHei"/>
                <a:cs typeface="Microsoft JhengHei"/>
              </a:rPr>
              <a:t>化</a:t>
            </a:r>
            <a:r>
              <a:rPr sz="2400" b="1" spc="5" dirty="0">
                <a:latin typeface="Microsoft JhengHei"/>
                <a:cs typeface="Microsoft JhengHei"/>
              </a:rPr>
              <a:t>娱</a:t>
            </a:r>
            <a:r>
              <a:rPr sz="2400" b="1" spc="15" dirty="0">
                <a:latin typeface="Microsoft JhengHei"/>
                <a:cs typeface="Microsoft JhengHei"/>
              </a:rPr>
              <a:t>乐、</a:t>
            </a:r>
            <a:r>
              <a:rPr sz="2400" b="1" dirty="0">
                <a:latin typeface="Microsoft JhengHei"/>
                <a:cs typeface="Microsoft JhengHei"/>
              </a:rPr>
              <a:t>政 </a:t>
            </a:r>
            <a:r>
              <a:rPr sz="2400" b="1" spc="10" dirty="0">
                <a:latin typeface="Microsoft JhengHei"/>
                <a:cs typeface="Microsoft JhengHei"/>
              </a:rPr>
              <a:t>府公共服务、社会保障等领域的放开准</a:t>
            </a:r>
            <a:r>
              <a:rPr sz="2400" b="1" spc="15" dirty="0">
                <a:latin typeface="Microsoft JhengHei"/>
                <a:cs typeface="Microsoft JhengHei"/>
              </a:rPr>
              <a:t>入</a:t>
            </a:r>
            <a:r>
              <a:rPr sz="2400" b="1" spc="10" dirty="0">
                <a:latin typeface="Microsoft JhengHei"/>
                <a:cs typeface="Microsoft JhengHei"/>
              </a:rPr>
              <a:t>，引进竞争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、城镇化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675" y="2653741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JhengHei"/>
                <a:cs typeface="Microsoft JhengHei"/>
              </a:rPr>
              <a:t>建设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Microsoft JhengHei"/>
                <a:cs typeface="Microsoft JhengHei"/>
              </a:rPr>
              <a:t>都市圈城市群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994" y="2571750"/>
            <a:ext cx="9410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发展 服务业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858" y="2655823"/>
            <a:ext cx="215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发挥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/>
                <a:cs typeface="Microsoft JhengHei"/>
              </a:rPr>
              <a:t>市场决定性作用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45780" cy="522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扩大就</a:t>
            </a:r>
            <a:r>
              <a:rPr sz="2600" b="1" spc="-5" dirty="0">
                <a:latin typeface="Microsoft JhengHei"/>
                <a:cs typeface="Microsoft JhengHei"/>
              </a:rPr>
              <a:t>业</a:t>
            </a:r>
            <a:r>
              <a:rPr sz="2600" b="1" spc="10" dirty="0">
                <a:latin typeface="Microsoft JhengHei"/>
                <a:cs typeface="Microsoft JhengHei"/>
              </a:rPr>
              <a:t>，持续</a:t>
            </a:r>
            <a:r>
              <a:rPr sz="2600" b="1" dirty="0">
                <a:latin typeface="Microsoft JhengHei"/>
                <a:cs typeface="Microsoft JhengHei"/>
              </a:rPr>
              <a:t>提</a:t>
            </a:r>
            <a:r>
              <a:rPr sz="2600" b="1" spc="10" dirty="0">
                <a:latin typeface="Microsoft JhengHei"/>
                <a:cs typeface="Microsoft JhengHei"/>
              </a:rPr>
              <a:t>高居民</a:t>
            </a:r>
            <a:r>
              <a:rPr sz="2600" b="1" dirty="0">
                <a:latin typeface="Microsoft JhengHei"/>
                <a:cs typeface="Microsoft JhengHei"/>
              </a:rPr>
              <a:t>收入</a:t>
            </a:r>
            <a:endParaRPr sz="26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李克强在人代会闭幕后的记者会上</a:t>
            </a:r>
            <a:r>
              <a:rPr sz="2400" b="1" spc="105" dirty="0">
                <a:latin typeface="Microsoft JhengHei"/>
                <a:cs typeface="Microsoft JhengHei"/>
              </a:rPr>
              <a:t>披</a:t>
            </a:r>
            <a:r>
              <a:rPr sz="2400" b="1" spc="120" dirty="0">
                <a:latin typeface="Microsoft JhengHei"/>
                <a:cs typeface="Microsoft JhengHei"/>
              </a:rPr>
              <a:t>露：中</a:t>
            </a:r>
            <a:r>
              <a:rPr sz="2400" b="1" spc="105" dirty="0">
                <a:latin typeface="Microsoft JhengHei"/>
                <a:cs typeface="Microsoft JhengHei"/>
              </a:rPr>
              <a:t>国</a:t>
            </a:r>
            <a:r>
              <a:rPr sz="2400" b="1" spc="120" dirty="0">
                <a:latin typeface="Microsoft JhengHei"/>
                <a:cs typeface="Microsoft JhengHei"/>
              </a:rPr>
              <a:t>是一个 </a:t>
            </a:r>
            <a:r>
              <a:rPr sz="2400" b="1" spc="65" dirty="0">
                <a:latin typeface="Microsoft JhengHei"/>
                <a:cs typeface="Microsoft JhengHei"/>
              </a:rPr>
              <a:t>人口众</a:t>
            </a:r>
            <a:r>
              <a:rPr sz="2400" b="1" spc="55" dirty="0">
                <a:latin typeface="Microsoft JhengHei"/>
                <a:cs typeface="Microsoft JhengHei"/>
              </a:rPr>
              <a:t>多</a:t>
            </a:r>
            <a:r>
              <a:rPr sz="2400" b="1" spc="65" dirty="0">
                <a:latin typeface="Microsoft JhengHei"/>
                <a:cs typeface="Microsoft JhengHei"/>
              </a:rPr>
              <a:t>的发展</a:t>
            </a:r>
            <a:r>
              <a:rPr sz="2400" b="1" spc="55" dirty="0">
                <a:latin typeface="Microsoft JhengHei"/>
                <a:cs typeface="Microsoft JhengHei"/>
              </a:rPr>
              <a:t>中</a:t>
            </a:r>
            <a:r>
              <a:rPr sz="2400" b="1" spc="65" dirty="0">
                <a:latin typeface="Microsoft JhengHei"/>
                <a:cs typeface="Microsoft JhengHei"/>
              </a:rPr>
              <a:t>国</a:t>
            </a:r>
            <a:r>
              <a:rPr sz="2400" b="1" spc="90" dirty="0">
                <a:latin typeface="Microsoft JhengHei"/>
                <a:cs typeface="Microsoft JhengHei"/>
              </a:rPr>
              <a:t>家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我</a:t>
            </a:r>
            <a:r>
              <a:rPr sz="2400" b="1" spc="65" dirty="0">
                <a:latin typeface="Microsoft JhengHei"/>
                <a:cs typeface="Microsoft JhengHei"/>
              </a:rPr>
              <a:t>们人均</a:t>
            </a:r>
            <a:r>
              <a:rPr sz="2400" b="1" spc="55" dirty="0">
                <a:latin typeface="Microsoft JhengHei"/>
                <a:cs typeface="Microsoft JhengHei"/>
              </a:rPr>
              <a:t>年</a:t>
            </a:r>
            <a:r>
              <a:rPr sz="2400" b="1" spc="65" dirty="0">
                <a:latin typeface="Microsoft JhengHei"/>
                <a:cs typeface="Microsoft JhengHei"/>
              </a:rPr>
              <a:t>可支配</a:t>
            </a:r>
            <a:r>
              <a:rPr sz="2400" b="1" spc="55" dirty="0">
                <a:latin typeface="Microsoft JhengHei"/>
                <a:cs typeface="Microsoft JhengHei"/>
              </a:rPr>
              <a:t>收</a:t>
            </a:r>
            <a:r>
              <a:rPr sz="2400" b="1" spc="65" dirty="0">
                <a:latin typeface="Microsoft JhengHei"/>
                <a:cs typeface="Microsoft JhengHei"/>
              </a:rPr>
              <a:t>入</a:t>
            </a:r>
            <a:r>
              <a:rPr sz="2400" b="1" spc="95" dirty="0">
                <a:latin typeface="Microsoft JhengHei"/>
                <a:cs typeface="Microsoft JhengHei"/>
              </a:rPr>
              <a:t>是</a:t>
            </a:r>
            <a:r>
              <a:rPr sz="2400" b="1" spc="-170" dirty="0">
                <a:latin typeface="Microsoft JhengHei"/>
                <a:cs typeface="Microsoft JhengHei"/>
              </a:rPr>
              <a:t>3</a:t>
            </a:r>
            <a:r>
              <a:rPr sz="2400" b="1" dirty="0">
                <a:latin typeface="Microsoft JhengHei"/>
                <a:cs typeface="Microsoft JhengHei"/>
              </a:rPr>
              <a:t>万 </a:t>
            </a:r>
            <a:r>
              <a:rPr sz="2400" b="1" spc="70" dirty="0">
                <a:latin typeface="Microsoft JhengHei"/>
                <a:cs typeface="Microsoft JhengHei"/>
              </a:rPr>
              <a:t>元人民</a:t>
            </a:r>
            <a:r>
              <a:rPr sz="2400" b="1" spc="60" dirty="0">
                <a:latin typeface="Microsoft JhengHei"/>
                <a:cs typeface="Microsoft JhengHei"/>
              </a:rPr>
              <a:t>币</a:t>
            </a:r>
            <a:r>
              <a:rPr sz="2400" b="1" spc="75" dirty="0">
                <a:latin typeface="Microsoft JhengHei"/>
                <a:cs typeface="Microsoft JhengHei"/>
              </a:rPr>
              <a:t>，</a:t>
            </a:r>
            <a:r>
              <a:rPr sz="2400" b="1" spc="70" dirty="0">
                <a:latin typeface="Microsoft JhengHei"/>
                <a:cs typeface="Microsoft JhengHei"/>
              </a:rPr>
              <a:t>但是</a:t>
            </a:r>
            <a:r>
              <a:rPr sz="2400" b="1" spc="60" dirty="0">
                <a:latin typeface="Microsoft JhengHei"/>
                <a:cs typeface="Microsoft JhengHei"/>
              </a:rPr>
              <a:t>有</a:t>
            </a:r>
            <a:r>
              <a:rPr sz="2400" b="1" spc="-170" dirty="0">
                <a:latin typeface="Microsoft JhengHei"/>
                <a:cs typeface="Microsoft JhengHei"/>
              </a:rPr>
              <a:t>6</a:t>
            </a:r>
            <a:r>
              <a:rPr sz="2400" b="1" spc="70" dirty="0">
                <a:latin typeface="Microsoft JhengHei"/>
                <a:cs typeface="Microsoft JhengHei"/>
              </a:rPr>
              <a:t>亿中低</a:t>
            </a:r>
            <a:r>
              <a:rPr sz="2400" b="1" spc="60" dirty="0">
                <a:latin typeface="Microsoft JhengHei"/>
                <a:cs typeface="Microsoft JhengHei"/>
              </a:rPr>
              <a:t>收</a:t>
            </a:r>
            <a:r>
              <a:rPr sz="2400" b="1" spc="70" dirty="0">
                <a:latin typeface="Microsoft JhengHei"/>
                <a:cs typeface="Microsoft JhengHei"/>
              </a:rPr>
              <a:t>入及以</a:t>
            </a:r>
            <a:r>
              <a:rPr sz="2400" b="1" spc="60" dirty="0">
                <a:latin typeface="Microsoft JhengHei"/>
                <a:cs typeface="Microsoft JhengHei"/>
              </a:rPr>
              <a:t>下</a:t>
            </a:r>
            <a:r>
              <a:rPr sz="2400" b="1" spc="70" dirty="0">
                <a:latin typeface="Microsoft JhengHei"/>
                <a:cs typeface="Microsoft JhengHei"/>
              </a:rPr>
              <a:t>人</a:t>
            </a:r>
            <a:r>
              <a:rPr sz="2400" b="1" spc="75" dirty="0">
                <a:latin typeface="Microsoft JhengHei"/>
                <a:cs typeface="Microsoft JhengHei"/>
              </a:rPr>
              <a:t>群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他</a:t>
            </a:r>
            <a:r>
              <a:rPr sz="2400" b="1" spc="65" dirty="0">
                <a:latin typeface="Microsoft JhengHei"/>
                <a:cs typeface="Microsoft JhengHei"/>
              </a:rPr>
              <a:t>们平</a:t>
            </a:r>
            <a:r>
              <a:rPr sz="2400" b="1" dirty="0">
                <a:latin typeface="Microsoft JhengHei"/>
                <a:cs typeface="Microsoft JhengHei"/>
              </a:rPr>
              <a:t>均 </a:t>
            </a:r>
            <a:r>
              <a:rPr sz="2400" b="1" spc="5" dirty="0">
                <a:latin typeface="Microsoft JhengHei"/>
                <a:cs typeface="Microsoft JhengHei"/>
              </a:rPr>
              <a:t>每个月的</a:t>
            </a:r>
            <a:r>
              <a:rPr sz="2400" b="1" spc="20" dirty="0">
                <a:latin typeface="Microsoft JhengHei"/>
                <a:cs typeface="Microsoft JhengHei"/>
              </a:rPr>
              <a:t>收</a:t>
            </a:r>
            <a:r>
              <a:rPr sz="2400" b="1" spc="5" dirty="0">
                <a:latin typeface="Microsoft JhengHei"/>
                <a:cs typeface="Microsoft JhengHei"/>
              </a:rPr>
              <a:t>入也</a:t>
            </a:r>
            <a:r>
              <a:rPr sz="2400" b="1" spc="30" dirty="0">
                <a:latin typeface="Microsoft JhengHei"/>
                <a:cs typeface="Microsoft JhengHei"/>
              </a:rPr>
              <a:t>就</a:t>
            </a:r>
            <a:r>
              <a:rPr sz="2400" b="1" spc="-220" dirty="0">
                <a:latin typeface="Microsoft JhengHei"/>
                <a:cs typeface="Microsoft JhengHei"/>
              </a:rPr>
              <a:t>1000</a:t>
            </a:r>
            <a:r>
              <a:rPr sz="2400" b="1" spc="10" dirty="0">
                <a:latin typeface="Microsoft JhengHei"/>
                <a:cs typeface="Microsoft JhengHei"/>
              </a:rPr>
              <a:t>元左右</a:t>
            </a:r>
            <a:r>
              <a:rPr sz="2400" b="1" spc="-175" dirty="0">
                <a:latin typeface="Microsoft JhengHei"/>
                <a:cs typeface="Microsoft JhengHei"/>
              </a:rPr>
              <a:t>，1000</a:t>
            </a:r>
            <a:r>
              <a:rPr sz="2400" b="1" spc="10" dirty="0">
                <a:latin typeface="Microsoft JhengHei"/>
                <a:cs typeface="Microsoft JhengHei"/>
              </a:rPr>
              <a:t>元在一</a:t>
            </a:r>
            <a:r>
              <a:rPr sz="2400" b="1" spc="20" dirty="0">
                <a:latin typeface="Microsoft JhengHei"/>
                <a:cs typeface="Microsoft JhengHei"/>
              </a:rPr>
              <a:t>个</a:t>
            </a:r>
            <a:r>
              <a:rPr sz="2400" b="1" spc="10" dirty="0">
                <a:latin typeface="Microsoft JhengHei"/>
                <a:cs typeface="Microsoft JhengHei"/>
              </a:rPr>
              <a:t>中等城</a:t>
            </a:r>
            <a:r>
              <a:rPr sz="2400" b="1" dirty="0">
                <a:latin typeface="Microsoft JhengHei"/>
                <a:cs typeface="Microsoft JhengHei"/>
              </a:rPr>
              <a:t>市 </a:t>
            </a:r>
            <a:r>
              <a:rPr sz="2400" b="1" spc="10" dirty="0">
                <a:latin typeface="Microsoft JhengHei"/>
                <a:cs typeface="Microsoft JhengHei"/>
              </a:rPr>
              <a:t>可能租房都困难，现在又碰到疫情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2032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55" dirty="0">
                <a:latin typeface="Microsoft JhengHei"/>
                <a:cs typeface="Microsoft JhengHei"/>
              </a:rPr>
              <a:t>按原本</a:t>
            </a:r>
            <a:r>
              <a:rPr sz="2400" b="1" spc="65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账还</a:t>
            </a:r>
            <a:r>
              <a:rPr sz="2400" b="1" spc="75" dirty="0">
                <a:latin typeface="Microsoft JhengHei"/>
                <a:cs typeface="Microsoft JhengHei"/>
              </a:rPr>
              <a:t>有</a:t>
            </a:r>
            <a:r>
              <a:rPr sz="2400" b="1" spc="-220" dirty="0">
                <a:latin typeface="Microsoft JhengHei"/>
                <a:cs typeface="Microsoft JhengHei"/>
              </a:rPr>
              <a:t>50</a:t>
            </a:r>
            <a:r>
              <a:rPr sz="2400" b="1" spc="-160" dirty="0">
                <a:latin typeface="Microsoft JhengHei"/>
                <a:cs typeface="Microsoft JhengHei"/>
              </a:rPr>
              <a:t>0</a:t>
            </a:r>
            <a:r>
              <a:rPr sz="2400" b="1" spc="60" dirty="0">
                <a:latin typeface="Microsoft JhengHei"/>
                <a:cs typeface="Microsoft JhengHei"/>
              </a:rPr>
              <a:t>多万</a:t>
            </a:r>
            <a:r>
              <a:rPr sz="2400" b="1" spc="55" dirty="0">
                <a:latin typeface="Microsoft JhengHei"/>
                <a:cs typeface="Microsoft JhengHei"/>
              </a:rPr>
              <a:t>贫</a:t>
            </a:r>
            <a:r>
              <a:rPr sz="2400" b="1" spc="65" dirty="0">
                <a:latin typeface="Microsoft JhengHei"/>
                <a:cs typeface="Microsoft JhengHei"/>
              </a:rPr>
              <a:t>困</a:t>
            </a:r>
            <a:r>
              <a:rPr sz="2400" b="1" spc="55" dirty="0">
                <a:latin typeface="Microsoft JhengHei"/>
                <a:cs typeface="Microsoft JhengHei"/>
              </a:rPr>
              <a:t>人</a:t>
            </a:r>
            <a:r>
              <a:rPr sz="2400" b="1" spc="65" dirty="0">
                <a:latin typeface="Microsoft JhengHei"/>
                <a:cs typeface="Microsoft JhengHei"/>
              </a:rPr>
              <a:t>口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70" dirty="0">
                <a:latin typeface="Microsoft JhengHei"/>
                <a:cs typeface="Microsoft JhengHei"/>
              </a:rPr>
              <a:t>受</a:t>
            </a:r>
            <a:r>
              <a:rPr sz="2400" b="1" spc="60" dirty="0">
                <a:latin typeface="Microsoft JhengHei"/>
                <a:cs typeface="Microsoft JhengHei"/>
              </a:rPr>
              <a:t>这次疫</a:t>
            </a:r>
            <a:r>
              <a:rPr sz="2400" b="1" spc="70" dirty="0">
                <a:latin typeface="Microsoft JhengHei"/>
                <a:cs typeface="Microsoft JhengHei"/>
              </a:rPr>
              <a:t>情</a:t>
            </a:r>
            <a:r>
              <a:rPr sz="2400" b="1" spc="60" dirty="0">
                <a:latin typeface="Microsoft JhengHei"/>
                <a:cs typeface="Microsoft JhengHei"/>
              </a:rPr>
              <a:t>冲</a:t>
            </a:r>
            <a:r>
              <a:rPr sz="2400" b="1" spc="65" dirty="0">
                <a:latin typeface="Microsoft JhengHei"/>
                <a:cs typeface="Microsoft JhengHei"/>
              </a:rPr>
              <a:t>击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10" dirty="0">
                <a:latin typeface="Microsoft JhengHei"/>
                <a:cs typeface="Microsoft JhengHei"/>
              </a:rPr>
              <a:t>可能会有一些人返贫，脱贫的任务更重</a:t>
            </a:r>
            <a:r>
              <a:rPr sz="2400" b="1" spc="-5" dirty="0">
                <a:latin typeface="Microsoft JhengHei"/>
                <a:cs typeface="Microsoft JhengHei"/>
              </a:rPr>
              <a:t>了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177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现在低</a:t>
            </a:r>
            <a:r>
              <a:rPr sz="2400" b="1" spc="130" dirty="0">
                <a:latin typeface="Microsoft JhengHei"/>
                <a:cs typeface="Microsoft JhengHei"/>
              </a:rPr>
              <a:t>保</a:t>
            </a:r>
            <a:r>
              <a:rPr sz="2400" b="1" spc="120" dirty="0">
                <a:latin typeface="Microsoft JhengHei"/>
                <a:cs typeface="Microsoft JhengHei"/>
              </a:rPr>
              <a:t>、</a:t>
            </a:r>
            <a:r>
              <a:rPr sz="2400" b="1" spc="114" dirty="0">
                <a:latin typeface="Microsoft JhengHei"/>
                <a:cs typeface="Microsoft JhengHei"/>
              </a:rPr>
              <a:t>失业</a:t>
            </a:r>
            <a:r>
              <a:rPr sz="2400" b="1" spc="125" dirty="0">
                <a:latin typeface="Microsoft JhengHei"/>
                <a:cs typeface="Microsoft JhengHei"/>
              </a:rPr>
              <a:t>保障</a:t>
            </a:r>
            <a:r>
              <a:rPr sz="2400" b="1" spc="120" dirty="0">
                <a:latin typeface="Microsoft JhengHei"/>
                <a:cs typeface="Microsoft JhengHei"/>
              </a:rPr>
              <a:t>、</a:t>
            </a:r>
            <a:r>
              <a:rPr sz="2400" b="1" spc="114" dirty="0">
                <a:latin typeface="Microsoft JhengHei"/>
                <a:cs typeface="Microsoft JhengHei"/>
              </a:rPr>
              <a:t>特</a:t>
            </a:r>
            <a:r>
              <a:rPr sz="2400" b="1" spc="125" dirty="0">
                <a:latin typeface="Microsoft JhengHei"/>
                <a:cs typeface="Microsoft JhengHei"/>
              </a:rPr>
              <a:t>困</a:t>
            </a:r>
            <a:r>
              <a:rPr sz="2400" b="1" spc="114" dirty="0">
                <a:latin typeface="Microsoft JhengHei"/>
                <a:cs typeface="Microsoft JhengHei"/>
              </a:rPr>
              <a:t>救助等</a:t>
            </a:r>
            <a:r>
              <a:rPr sz="2400" b="1" spc="125" dirty="0">
                <a:latin typeface="Microsoft JhengHei"/>
                <a:cs typeface="Microsoft JhengHei"/>
              </a:rPr>
              <a:t>人</a:t>
            </a:r>
            <a:r>
              <a:rPr sz="2400" b="1" spc="114" dirty="0">
                <a:latin typeface="Microsoft JhengHei"/>
                <a:cs typeface="Microsoft JhengHei"/>
              </a:rPr>
              <a:t>员大概</a:t>
            </a:r>
            <a:r>
              <a:rPr sz="2400" b="1" spc="125" dirty="0">
                <a:latin typeface="Microsoft JhengHei"/>
                <a:cs typeface="Microsoft JhengHei"/>
              </a:rPr>
              <a:t>一</a:t>
            </a:r>
            <a:r>
              <a:rPr sz="2400" b="1" spc="145" dirty="0">
                <a:latin typeface="Microsoft JhengHei"/>
                <a:cs typeface="Microsoft JhengHei"/>
              </a:rPr>
              <a:t>年</a:t>
            </a:r>
            <a:r>
              <a:rPr sz="2400" b="1" spc="-195" dirty="0">
                <a:latin typeface="Microsoft JhengHei"/>
                <a:cs typeface="Microsoft JhengHei"/>
              </a:rPr>
              <a:t>6000 </a:t>
            </a:r>
            <a:r>
              <a:rPr sz="2400" b="1" spc="5" dirty="0">
                <a:latin typeface="Microsoft JhengHei"/>
                <a:cs typeface="Microsoft JhengHei"/>
              </a:rPr>
              <a:t>万人左右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我们预计今年人数会增加较</a:t>
            </a:r>
            <a:r>
              <a:rPr sz="2400" b="1" spc="10" dirty="0">
                <a:latin typeface="Microsoft JhengHei"/>
                <a:cs typeface="Microsoft JhengHei"/>
              </a:rPr>
              <a:t>多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47050" cy="486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扩大就</a:t>
            </a:r>
            <a:r>
              <a:rPr sz="2600" b="1" spc="-5" dirty="0">
                <a:latin typeface="Microsoft JhengHei"/>
                <a:cs typeface="Microsoft JhengHei"/>
              </a:rPr>
              <a:t>业</a:t>
            </a:r>
            <a:r>
              <a:rPr sz="2600" b="1" spc="10" dirty="0">
                <a:latin typeface="Microsoft JhengHei"/>
                <a:cs typeface="Microsoft JhengHei"/>
              </a:rPr>
              <a:t>，持续</a:t>
            </a:r>
            <a:r>
              <a:rPr sz="2600" b="1" dirty="0">
                <a:latin typeface="Microsoft JhengHei"/>
                <a:cs typeface="Microsoft JhengHei"/>
              </a:rPr>
              <a:t>提</a:t>
            </a:r>
            <a:r>
              <a:rPr sz="2600" b="1" spc="10" dirty="0">
                <a:latin typeface="Microsoft JhengHei"/>
                <a:cs typeface="Microsoft JhengHei"/>
              </a:rPr>
              <a:t>高居民</a:t>
            </a:r>
            <a:r>
              <a:rPr sz="2600" b="1" dirty="0">
                <a:latin typeface="Microsoft JhengHei"/>
                <a:cs typeface="Microsoft JhengHei"/>
              </a:rPr>
              <a:t>收入</a:t>
            </a:r>
            <a:endParaRPr sz="2600">
              <a:latin typeface="Microsoft JhengHei"/>
              <a:cs typeface="Microsoft JhengHei"/>
            </a:endParaRPr>
          </a:p>
          <a:p>
            <a:pPr marL="756285" marR="2413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进一步健全鼓励就业、</a:t>
            </a:r>
            <a:r>
              <a:rPr sz="2400" b="1" spc="114" dirty="0">
                <a:latin typeface="Microsoft JhengHei"/>
                <a:cs typeface="Microsoft JhengHei"/>
              </a:rPr>
              <a:t>促进就业的</a:t>
            </a:r>
            <a:r>
              <a:rPr sz="2400" b="1" spc="105" dirty="0">
                <a:latin typeface="Microsoft JhengHei"/>
                <a:cs typeface="Microsoft JhengHei"/>
              </a:rPr>
              <a:t>相</a:t>
            </a:r>
            <a:r>
              <a:rPr sz="2400" b="1" spc="114" dirty="0">
                <a:latin typeface="Microsoft JhengHei"/>
                <a:cs typeface="Microsoft JhengHei"/>
              </a:rPr>
              <a:t>关政策</a:t>
            </a:r>
            <a:r>
              <a:rPr sz="2400" b="1" spc="105" dirty="0">
                <a:latin typeface="Microsoft JhengHei"/>
                <a:cs typeface="Microsoft JhengHei"/>
              </a:rPr>
              <a:t>；</a:t>
            </a:r>
            <a:r>
              <a:rPr sz="2400" b="1" spc="114" dirty="0">
                <a:latin typeface="Microsoft JhengHei"/>
                <a:cs typeface="Microsoft JhengHei"/>
              </a:rPr>
              <a:t>加快</a:t>
            </a:r>
            <a:r>
              <a:rPr sz="2400" b="1" dirty="0">
                <a:latin typeface="Microsoft JhengHei"/>
                <a:cs typeface="Microsoft JhengHei"/>
              </a:rPr>
              <a:t>形 </a:t>
            </a:r>
            <a:r>
              <a:rPr sz="2400" b="1" spc="5" dirty="0">
                <a:latin typeface="Microsoft JhengHei"/>
                <a:cs typeface="Microsoft JhengHei"/>
              </a:rPr>
              <a:t>成以创业带动就业的新格</a:t>
            </a:r>
            <a:r>
              <a:rPr sz="2400" b="1" spc="10" dirty="0">
                <a:latin typeface="Microsoft JhengHei"/>
                <a:cs typeface="Microsoft JhengHei"/>
              </a:rPr>
              <a:t>局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1905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深化收入分配制度改革，</a:t>
            </a:r>
            <a:r>
              <a:rPr sz="2400" b="1" spc="114" dirty="0">
                <a:latin typeface="Microsoft JhengHei"/>
                <a:cs typeface="Microsoft JhengHei"/>
              </a:rPr>
              <a:t>进一步降</a:t>
            </a:r>
            <a:r>
              <a:rPr sz="2400" b="1" spc="105" dirty="0">
                <a:latin typeface="Microsoft JhengHei"/>
                <a:cs typeface="Microsoft JhengHei"/>
              </a:rPr>
              <a:t>低</a:t>
            </a:r>
            <a:r>
              <a:rPr sz="2400" b="1" spc="114" dirty="0">
                <a:latin typeface="Microsoft JhengHei"/>
                <a:cs typeface="Microsoft JhengHei"/>
              </a:rPr>
              <a:t>个人所</a:t>
            </a:r>
            <a:r>
              <a:rPr sz="2400" b="1" spc="105" dirty="0">
                <a:latin typeface="Microsoft JhengHei"/>
                <a:cs typeface="Microsoft JhengHei"/>
              </a:rPr>
              <a:t>得</a:t>
            </a:r>
            <a:r>
              <a:rPr sz="2400" b="1" spc="114" dirty="0">
                <a:latin typeface="Microsoft JhengHei"/>
                <a:cs typeface="Microsoft JhengHei"/>
              </a:rPr>
              <a:t>税率</a:t>
            </a:r>
            <a:r>
              <a:rPr sz="2400" b="1" dirty="0">
                <a:latin typeface="Microsoft JhengHei"/>
                <a:cs typeface="Microsoft JhengHei"/>
              </a:rPr>
              <a:t>； </a:t>
            </a:r>
            <a:r>
              <a:rPr sz="2400" b="1" spc="5" dirty="0">
                <a:latin typeface="Microsoft JhengHei"/>
                <a:cs typeface="Microsoft JhengHei"/>
              </a:rPr>
              <a:t>提高劳</a:t>
            </a:r>
            <a:r>
              <a:rPr sz="2400" b="1" spc="20" dirty="0">
                <a:latin typeface="Microsoft JhengHei"/>
                <a:cs typeface="Microsoft JhengHei"/>
              </a:rPr>
              <a:t>动报</a:t>
            </a:r>
            <a:r>
              <a:rPr sz="2400" b="1" spc="5" dirty="0">
                <a:latin typeface="Microsoft JhengHei"/>
                <a:cs typeface="Microsoft JhengHei"/>
              </a:rPr>
              <a:t>酬在国</a:t>
            </a:r>
            <a:r>
              <a:rPr sz="2400" b="1" spc="20" dirty="0">
                <a:latin typeface="Microsoft JhengHei"/>
                <a:cs typeface="Microsoft JhengHei"/>
              </a:rPr>
              <a:t>民收</a:t>
            </a:r>
            <a:r>
              <a:rPr sz="2400" b="1" spc="5" dirty="0">
                <a:latin typeface="Microsoft JhengHei"/>
                <a:cs typeface="Microsoft JhengHei"/>
              </a:rPr>
              <a:t>入初次</a:t>
            </a:r>
            <a:r>
              <a:rPr sz="2400" b="1" spc="20" dirty="0">
                <a:latin typeface="Microsoft JhengHei"/>
                <a:cs typeface="Microsoft JhengHei"/>
              </a:rPr>
              <a:t>分配</a:t>
            </a:r>
            <a:r>
              <a:rPr sz="2400" b="1" spc="5" dirty="0">
                <a:latin typeface="Microsoft JhengHei"/>
                <a:cs typeface="Microsoft JhengHei"/>
              </a:rPr>
              <a:t>中的比</a:t>
            </a:r>
            <a:r>
              <a:rPr sz="2400" b="1" spc="60" dirty="0">
                <a:latin typeface="Microsoft JhengHei"/>
                <a:cs typeface="Microsoft JhengHei"/>
              </a:rPr>
              <a:t>重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在未来若 干年内将</a:t>
            </a:r>
            <a:r>
              <a:rPr sz="2400" b="1" spc="-204" dirty="0">
                <a:latin typeface="Microsoft JhengHei"/>
                <a:cs typeface="Microsoft JhengHei"/>
              </a:rPr>
              <a:t>4</a:t>
            </a:r>
            <a:r>
              <a:rPr sz="2400" b="1" spc="5" dirty="0">
                <a:latin typeface="Microsoft JhengHei"/>
                <a:cs typeface="Microsoft JhengHei"/>
              </a:rPr>
              <a:t>亿中等收</a:t>
            </a:r>
            <a:r>
              <a:rPr sz="2400" b="1" spc="20" dirty="0">
                <a:latin typeface="Microsoft JhengHei"/>
                <a:cs typeface="Microsoft JhengHei"/>
              </a:rPr>
              <a:t>入</a:t>
            </a:r>
            <a:r>
              <a:rPr sz="2400" b="1" spc="5" dirty="0">
                <a:latin typeface="Microsoft JhengHei"/>
                <a:cs typeface="Microsoft JhengHei"/>
              </a:rPr>
              <a:t>人群实现</a:t>
            </a:r>
            <a:r>
              <a:rPr sz="2400" b="1" spc="20" dirty="0">
                <a:latin typeface="Microsoft JhengHei"/>
                <a:cs typeface="Microsoft JhengHei"/>
              </a:rPr>
              <a:t>倍</a:t>
            </a:r>
            <a:r>
              <a:rPr sz="2400" b="1" spc="35" dirty="0">
                <a:latin typeface="Microsoft JhengHei"/>
                <a:cs typeface="Microsoft JhengHei"/>
              </a:rPr>
              <a:t>增</a:t>
            </a:r>
            <a:r>
              <a:rPr sz="2400" b="1" spc="10" dirty="0">
                <a:latin typeface="Microsoft JhengHei"/>
                <a:cs typeface="Microsoft JhengHei"/>
              </a:rPr>
              <a:t>，将</a:t>
            </a:r>
            <a:r>
              <a:rPr sz="2400" b="1" spc="-220" dirty="0">
                <a:latin typeface="Microsoft JhengHei"/>
                <a:cs typeface="Microsoft JhengHei"/>
              </a:rPr>
              <a:t>6</a:t>
            </a:r>
            <a:r>
              <a:rPr sz="2400" b="1" spc="20" dirty="0">
                <a:latin typeface="Microsoft JhengHei"/>
                <a:cs typeface="Microsoft JhengHei"/>
              </a:rPr>
              <a:t>亿</a:t>
            </a:r>
            <a:r>
              <a:rPr sz="2400" b="1" spc="5" dirty="0">
                <a:latin typeface="Microsoft JhengHei"/>
                <a:cs typeface="Microsoft JhengHei"/>
              </a:rPr>
              <a:t>中低收入</a:t>
            </a:r>
            <a:r>
              <a:rPr sz="2400" b="1" dirty="0">
                <a:latin typeface="Microsoft JhengHei"/>
                <a:cs typeface="Microsoft JhengHei"/>
              </a:rPr>
              <a:t>人 </a:t>
            </a:r>
            <a:r>
              <a:rPr sz="2400" b="1" spc="10" dirty="0">
                <a:latin typeface="Microsoft JhengHei"/>
                <a:cs typeface="Microsoft JhengHei"/>
              </a:rPr>
              <a:t>群减半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以此为基础，形成以中高收入人群</a:t>
            </a:r>
            <a:r>
              <a:rPr sz="2400" b="1" spc="105" dirty="0">
                <a:latin typeface="Microsoft JhengHei"/>
                <a:cs typeface="Microsoft JhengHei"/>
              </a:rPr>
              <a:t>消</a:t>
            </a:r>
            <a:r>
              <a:rPr sz="2400" b="1" spc="120" dirty="0">
                <a:latin typeface="Microsoft JhengHei"/>
                <a:cs typeface="Microsoft JhengHei"/>
              </a:rPr>
              <a:t>费为引</a:t>
            </a:r>
            <a:r>
              <a:rPr sz="2400" b="1" spc="110" dirty="0">
                <a:latin typeface="Microsoft JhengHei"/>
                <a:cs typeface="Microsoft JhengHei"/>
              </a:rPr>
              <a:t>领</a:t>
            </a:r>
            <a:r>
              <a:rPr sz="2400" b="1" spc="120" dirty="0">
                <a:latin typeface="Microsoft JhengHei"/>
                <a:cs typeface="Microsoft JhengHei"/>
              </a:rPr>
              <a:t>、中低 </a:t>
            </a:r>
            <a:r>
              <a:rPr sz="2400" b="1" spc="10" dirty="0">
                <a:latin typeface="Microsoft JhengHei"/>
                <a:cs typeface="Microsoft JhengHei"/>
              </a:rPr>
              <a:t>收入人群消费为基础并逐步提升的消费结</a:t>
            </a:r>
            <a:r>
              <a:rPr sz="2400" b="1" spc="15" dirty="0">
                <a:latin typeface="Microsoft JhengHei"/>
                <a:cs typeface="Microsoft JhengHei"/>
              </a:rPr>
              <a:t>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436610" cy="507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稳定市</a:t>
            </a:r>
            <a:r>
              <a:rPr sz="2600" b="1" dirty="0">
                <a:latin typeface="Microsoft JhengHei"/>
                <a:cs typeface="Microsoft JhengHei"/>
              </a:rPr>
              <a:t>场</a:t>
            </a:r>
            <a:r>
              <a:rPr sz="2600" b="1" spc="10" dirty="0">
                <a:latin typeface="Microsoft JhengHei"/>
                <a:cs typeface="Microsoft JhengHei"/>
              </a:rPr>
              <a:t>预</a:t>
            </a:r>
            <a:r>
              <a:rPr sz="2600" b="1" spc="20" dirty="0">
                <a:latin typeface="Microsoft JhengHei"/>
                <a:cs typeface="Microsoft JhengHei"/>
              </a:rPr>
              <a:t>期</a:t>
            </a:r>
            <a:r>
              <a:rPr sz="2600" b="1" spc="10" dirty="0">
                <a:latin typeface="Microsoft JhengHei"/>
                <a:cs typeface="Microsoft JhengHei"/>
              </a:rPr>
              <a:t>、</a:t>
            </a:r>
            <a:r>
              <a:rPr sz="2600" b="1" dirty="0">
                <a:latin typeface="Microsoft JhengHei"/>
                <a:cs typeface="Microsoft JhengHei"/>
              </a:rPr>
              <a:t>提</a:t>
            </a:r>
            <a:r>
              <a:rPr sz="2600" b="1" spc="10" dirty="0">
                <a:latin typeface="Microsoft JhengHei"/>
                <a:cs typeface="Microsoft JhengHei"/>
              </a:rPr>
              <a:t>高社会</a:t>
            </a:r>
            <a:r>
              <a:rPr sz="2600" b="1" dirty="0">
                <a:latin typeface="Microsoft JhengHei"/>
                <a:cs typeface="Microsoft JhengHei"/>
              </a:rPr>
              <a:t>资</a:t>
            </a:r>
            <a:r>
              <a:rPr sz="2600" b="1" spc="10" dirty="0">
                <a:latin typeface="Microsoft JhengHei"/>
                <a:cs typeface="Microsoft JhengHei"/>
              </a:rPr>
              <a:t>本投资</a:t>
            </a:r>
            <a:r>
              <a:rPr sz="2600" b="1" dirty="0">
                <a:latin typeface="Microsoft JhengHei"/>
                <a:cs typeface="Microsoft JhengHei"/>
              </a:rPr>
              <a:t>积</a:t>
            </a:r>
            <a:r>
              <a:rPr sz="2600" b="1" spc="10" dirty="0">
                <a:latin typeface="Microsoft JhengHei"/>
                <a:cs typeface="Microsoft JhengHei"/>
              </a:rPr>
              <a:t>极</a:t>
            </a:r>
            <a:r>
              <a:rPr sz="2600" b="1" dirty="0">
                <a:latin typeface="Microsoft JhengHei"/>
                <a:cs typeface="Microsoft JhengHei"/>
              </a:rPr>
              <a:t>性</a:t>
            </a:r>
            <a:endParaRPr sz="2600">
              <a:latin typeface="Microsoft JhengHei"/>
              <a:cs typeface="Microsoft JhengHei"/>
            </a:endParaRPr>
          </a:p>
          <a:p>
            <a:pPr marL="756285" marR="3098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中小企业受疫情冲击最为严重，“</a:t>
            </a:r>
            <a:r>
              <a:rPr sz="2400" b="1" spc="105" dirty="0">
                <a:latin typeface="Microsoft JhengHei"/>
                <a:cs typeface="Microsoft JhengHei"/>
              </a:rPr>
              <a:t>六</a:t>
            </a:r>
            <a:r>
              <a:rPr sz="2400" b="1" spc="120" dirty="0">
                <a:latin typeface="Microsoft JhengHei"/>
                <a:cs typeface="Microsoft JhengHei"/>
              </a:rPr>
              <a:t>稳”“</a:t>
            </a:r>
            <a:r>
              <a:rPr sz="2400" b="1" spc="105" dirty="0">
                <a:latin typeface="Microsoft JhengHei"/>
                <a:cs typeface="Microsoft JhengHei"/>
              </a:rPr>
              <a:t>六</a:t>
            </a:r>
            <a:r>
              <a:rPr sz="2400" b="1" spc="120" dirty="0">
                <a:latin typeface="Microsoft JhengHei"/>
                <a:cs typeface="Microsoft JhengHei"/>
              </a:rPr>
              <a:t>保”</a:t>
            </a:r>
            <a:r>
              <a:rPr sz="2400" b="1" dirty="0">
                <a:latin typeface="Microsoft JhengHei"/>
                <a:cs typeface="Microsoft JhengHei"/>
              </a:rPr>
              <a:t>关 </a:t>
            </a:r>
            <a:r>
              <a:rPr sz="2400" b="1" spc="5" dirty="0">
                <a:latin typeface="Microsoft JhengHei"/>
                <a:cs typeface="Microsoft JhengHei"/>
              </a:rPr>
              <a:t>键是要</a:t>
            </a:r>
            <a:r>
              <a:rPr sz="2400" b="1" spc="15" dirty="0">
                <a:latin typeface="Microsoft JhengHei"/>
                <a:cs typeface="Microsoft JhengHei"/>
              </a:rPr>
              <a:t>稳定</a:t>
            </a:r>
            <a:r>
              <a:rPr sz="2400" b="1" spc="5" dirty="0">
                <a:latin typeface="Microsoft JhengHei"/>
                <a:cs typeface="Microsoft JhengHei"/>
              </a:rPr>
              <a:t>民营企</a:t>
            </a:r>
            <a:r>
              <a:rPr sz="2400" b="1" spc="15" dirty="0">
                <a:latin typeface="Microsoft JhengHei"/>
                <a:cs typeface="Microsoft JhengHei"/>
              </a:rPr>
              <a:t>业家</a:t>
            </a:r>
            <a:r>
              <a:rPr sz="2400" b="1" spc="5" dirty="0">
                <a:latin typeface="Microsoft JhengHei"/>
                <a:cs typeface="Microsoft JhengHei"/>
              </a:rPr>
              <a:t>的信</a:t>
            </a:r>
            <a:r>
              <a:rPr sz="2400" b="1" spc="40" dirty="0">
                <a:latin typeface="Microsoft JhengHei"/>
                <a:cs typeface="Microsoft JhengHei"/>
              </a:rPr>
              <a:t>心</a:t>
            </a:r>
            <a:r>
              <a:rPr sz="2400" b="1" spc="20" dirty="0">
                <a:latin typeface="Microsoft JhengHei"/>
                <a:cs typeface="Microsoft JhengHei"/>
              </a:rPr>
              <a:t>、</a:t>
            </a:r>
            <a:r>
              <a:rPr sz="2400" b="1" spc="15" dirty="0">
                <a:latin typeface="Microsoft JhengHei"/>
                <a:cs typeface="Microsoft JhengHei"/>
              </a:rPr>
              <a:t>营</a:t>
            </a:r>
            <a:r>
              <a:rPr sz="2400" b="1" spc="5" dirty="0">
                <a:latin typeface="Microsoft JhengHei"/>
                <a:cs typeface="Microsoft JhengHei"/>
              </a:rPr>
              <a:t>造中国经</a:t>
            </a:r>
            <a:r>
              <a:rPr sz="2400" b="1" spc="15" dirty="0">
                <a:latin typeface="Microsoft JhengHei"/>
                <a:cs typeface="Microsoft JhengHei"/>
              </a:rPr>
              <a:t>济</a:t>
            </a:r>
            <a:r>
              <a:rPr sz="2400" b="1" spc="5" dirty="0">
                <a:latin typeface="Microsoft JhengHei"/>
                <a:cs typeface="Microsoft JhengHei"/>
              </a:rPr>
              <a:t>长期向</a:t>
            </a:r>
            <a:r>
              <a:rPr sz="2400" b="1" dirty="0">
                <a:latin typeface="Microsoft JhengHei"/>
                <a:cs typeface="Microsoft JhengHei"/>
              </a:rPr>
              <a:t>好 </a:t>
            </a:r>
            <a:r>
              <a:rPr sz="2400" b="1" spc="10" dirty="0">
                <a:latin typeface="Microsoft JhengHei"/>
                <a:cs typeface="Microsoft JhengHei"/>
              </a:rPr>
              <a:t>的预期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5" dirty="0">
                <a:latin typeface="Microsoft JhengHei"/>
                <a:cs typeface="Microsoft JhengHei"/>
              </a:rPr>
              <a:t>落实</a:t>
            </a:r>
            <a:r>
              <a:rPr sz="2400" b="1" spc="114" dirty="0">
                <a:latin typeface="Microsoft JhengHei"/>
                <a:cs typeface="Microsoft JhengHei"/>
              </a:rPr>
              <a:t>习近</a:t>
            </a:r>
            <a:r>
              <a:rPr sz="2400" b="1" spc="125" dirty="0">
                <a:latin typeface="Microsoft JhengHei"/>
                <a:cs typeface="Microsoft JhengHei"/>
              </a:rPr>
              <a:t>平在</a:t>
            </a:r>
            <a:r>
              <a:rPr sz="2400" b="1" spc="114" dirty="0">
                <a:latin typeface="Microsoft JhengHei"/>
                <a:cs typeface="Microsoft JhengHei"/>
              </a:rPr>
              <a:t>民营</a:t>
            </a:r>
            <a:r>
              <a:rPr sz="2400" b="1" spc="125" dirty="0">
                <a:latin typeface="Microsoft JhengHei"/>
                <a:cs typeface="Microsoft JhengHei"/>
              </a:rPr>
              <a:t>企业</a:t>
            </a:r>
            <a:r>
              <a:rPr sz="2400" b="1" spc="114" dirty="0">
                <a:latin typeface="Microsoft JhengHei"/>
                <a:cs typeface="Microsoft JhengHei"/>
              </a:rPr>
              <a:t>座谈</a:t>
            </a:r>
            <a:r>
              <a:rPr sz="2400" b="1" spc="125" dirty="0">
                <a:latin typeface="Microsoft JhengHei"/>
                <a:cs typeface="Microsoft JhengHei"/>
              </a:rPr>
              <a:t>会上的</a:t>
            </a:r>
            <a:r>
              <a:rPr sz="2400" b="1" spc="105" dirty="0">
                <a:latin typeface="Microsoft JhengHei"/>
                <a:cs typeface="Microsoft JhengHei"/>
              </a:rPr>
              <a:t>讲</a:t>
            </a:r>
            <a:r>
              <a:rPr sz="2400" b="1" spc="165" dirty="0">
                <a:latin typeface="Microsoft JhengHei"/>
                <a:cs typeface="Microsoft JhengHei"/>
              </a:rPr>
              <a:t>话</a:t>
            </a:r>
            <a:r>
              <a:rPr sz="2400" b="1" spc="-130" dirty="0">
                <a:latin typeface="Microsoft JhengHei"/>
                <a:cs typeface="Microsoft JhengHei"/>
              </a:rPr>
              <a:t>（20181101）：  </a:t>
            </a:r>
            <a:r>
              <a:rPr sz="2400" b="1" spc="5" dirty="0">
                <a:latin typeface="Microsoft JhengHei"/>
                <a:cs typeface="Microsoft JhengHei"/>
              </a:rPr>
              <a:t>切实减</a:t>
            </a:r>
            <a:r>
              <a:rPr sz="2400" b="1" spc="20" dirty="0">
                <a:latin typeface="Microsoft JhengHei"/>
                <a:cs typeface="Microsoft JhengHei"/>
              </a:rPr>
              <a:t>轻企</a:t>
            </a:r>
            <a:r>
              <a:rPr sz="2400" b="1" spc="5" dirty="0">
                <a:latin typeface="Microsoft JhengHei"/>
                <a:cs typeface="Microsoft JhengHei"/>
              </a:rPr>
              <a:t>业税费</a:t>
            </a:r>
            <a:r>
              <a:rPr sz="2400" b="1" spc="20" dirty="0">
                <a:latin typeface="Microsoft JhengHei"/>
                <a:cs typeface="Microsoft JhengHei"/>
              </a:rPr>
              <a:t>负担</a:t>
            </a:r>
            <a:r>
              <a:rPr sz="2400" b="1" spc="5" dirty="0">
                <a:latin typeface="Microsoft JhengHei"/>
                <a:cs typeface="Microsoft JhengHei"/>
              </a:rPr>
              <a:t>；采取</a:t>
            </a:r>
            <a:r>
              <a:rPr sz="2400" b="1" spc="20" dirty="0">
                <a:latin typeface="Microsoft JhengHei"/>
                <a:cs typeface="Microsoft JhengHei"/>
              </a:rPr>
              <a:t>措施</a:t>
            </a:r>
            <a:r>
              <a:rPr sz="2400" b="1" spc="5" dirty="0">
                <a:latin typeface="Microsoft JhengHei"/>
                <a:cs typeface="Microsoft JhengHei"/>
              </a:rPr>
              <a:t>解决民营</a:t>
            </a:r>
            <a:r>
              <a:rPr sz="2400" b="1" spc="20" dirty="0">
                <a:latin typeface="Microsoft JhengHei"/>
                <a:cs typeface="Microsoft JhengHei"/>
              </a:rPr>
              <a:t>企</a:t>
            </a:r>
            <a:r>
              <a:rPr sz="2400" b="1" spc="5" dirty="0">
                <a:latin typeface="Microsoft JhengHei"/>
                <a:cs typeface="Microsoft JhengHei"/>
              </a:rPr>
              <a:t>业融资</a:t>
            </a:r>
            <a:r>
              <a:rPr sz="2400" b="1" dirty="0">
                <a:latin typeface="Microsoft JhengHei"/>
                <a:cs typeface="Microsoft JhengHei"/>
              </a:rPr>
              <a:t>难 </a:t>
            </a:r>
            <a:r>
              <a:rPr sz="2400" b="1" spc="5" dirty="0">
                <a:latin typeface="Microsoft JhengHei"/>
                <a:cs typeface="Microsoft JhengHei"/>
              </a:rPr>
              <a:t>融资贵</a:t>
            </a:r>
            <a:r>
              <a:rPr sz="2400" b="1" spc="20" dirty="0">
                <a:latin typeface="Microsoft JhengHei"/>
                <a:cs typeface="Microsoft JhengHei"/>
              </a:rPr>
              <a:t>的问</a:t>
            </a:r>
            <a:r>
              <a:rPr sz="2400" b="1" spc="5" dirty="0">
                <a:latin typeface="Microsoft JhengHei"/>
                <a:cs typeface="Microsoft JhengHei"/>
              </a:rPr>
              <a:t>题；营</a:t>
            </a:r>
            <a:r>
              <a:rPr sz="2400" b="1" spc="20" dirty="0">
                <a:latin typeface="Microsoft JhengHei"/>
                <a:cs typeface="Microsoft JhengHei"/>
              </a:rPr>
              <a:t>造公</a:t>
            </a:r>
            <a:r>
              <a:rPr sz="2400" b="1" spc="5" dirty="0">
                <a:latin typeface="Microsoft JhengHei"/>
                <a:cs typeface="Microsoft JhengHei"/>
              </a:rPr>
              <a:t>平的竞</a:t>
            </a:r>
            <a:r>
              <a:rPr sz="2400" b="1" spc="20" dirty="0">
                <a:latin typeface="Microsoft JhengHei"/>
                <a:cs typeface="Microsoft JhengHei"/>
              </a:rPr>
              <a:t>争环</a:t>
            </a:r>
            <a:r>
              <a:rPr sz="2400" b="1" spc="50" dirty="0">
                <a:latin typeface="Microsoft JhengHei"/>
                <a:cs typeface="Microsoft JhengHei"/>
              </a:rPr>
              <a:t>境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特别</a:t>
            </a:r>
            <a:r>
              <a:rPr sz="2400" b="1" spc="20" dirty="0">
                <a:latin typeface="Microsoft JhengHei"/>
                <a:cs typeface="Microsoft JhengHei"/>
              </a:rPr>
              <a:t>是</a:t>
            </a:r>
            <a:r>
              <a:rPr sz="2400" b="1" spc="5" dirty="0">
                <a:latin typeface="Microsoft JhengHei"/>
                <a:cs typeface="Microsoft JhengHei"/>
              </a:rPr>
              <a:t>鼓励民</a:t>
            </a:r>
            <a:r>
              <a:rPr sz="2400" b="1" dirty="0">
                <a:latin typeface="Microsoft JhengHei"/>
                <a:cs typeface="Microsoft JhengHei"/>
              </a:rPr>
              <a:t>营 </a:t>
            </a:r>
            <a:r>
              <a:rPr sz="2400" b="1" spc="5" dirty="0">
                <a:latin typeface="Microsoft JhengHei"/>
                <a:cs typeface="Microsoft JhengHei"/>
              </a:rPr>
              <a:t>企业参</a:t>
            </a:r>
            <a:r>
              <a:rPr sz="2400" b="1" spc="20" dirty="0">
                <a:latin typeface="Microsoft JhengHei"/>
                <a:cs typeface="Microsoft JhengHei"/>
              </a:rPr>
              <a:t>与国</a:t>
            </a:r>
            <a:r>
              <a:rPr sz="2400" b="1" spc="5" dirty="0">
                <a:latin typeface="Microsoft JhengHei"/>
                <a:cs typeface="Microsoft JhengHei"/>
              </a:rPr>
              <a:t>有企业</a:t>
            </a:r>
            <a:r>
              <a:rPr sz="2400" b="1" spc="20" dirty="0">
                <a:latin typeface="Microsoft JhengHei"/>
                <a:cs typeface="Microsoft JhengHei"/>
              </a:rPr>
              <a:t>改革</a:t>
            </a:r>
            <a:r>
              <a:rPr sz="2400" b="1" spc="5" dirty="0">
                <a:latin typeface="Microsoft JhengHei"/>
                <a:cs typeface="Microsoft JhengHei"/>
              </a:rPr>
              <a:t>；完善</a:t>
            </a:r>
            <a:r>
              <a:rPr sz="2400" b="1" spc="20" dirty="0">
                <a:latin typeface="Microsoft JhengHei"/>
                <a:cs typeface="Microsoft JhengHei"/>
              </a:rPr>
              <a:t>政策</a:t>
            </a:r>
            <a:r>
              <a:rPr sz="2400" b="1" spc="5" dirty="0">
                <a:latin typeface="Microsoft JhengHei"/>
                <a:cs typeface="Microsoft JhengHei"/>
              </a:rPr>
              <a:t>执行方</a:t>
            </a:r>
            <a:r>
              <a:rPr sz="2400" b="1" spc="60" dirty="0">
                <a:latin typeface="Microsoft JhengHei"/>
                <a:cs typeface="Microsoft JhengHei"/>
              </a:rPr>
              <a:t>式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将“加强 产权保</a:t>
            </a:r>
            <a:r>
              <a:rPr sz="2400" b="1" spc="20" dirty="0">
                <a:latin typeface="Microsoft JhengHei"/>
                <a:cs typeface="Microsoft JhengHei"/>
              </a:rPr>
              <a:t>护</a:t>
            </a:r>
            <a:r>
              <a:rPr sz="2400" b="1" spc="25" dirty="0">
                <a:latin typeface="Microsoft JhengHei"/>
                <a:cs typeface="Microsoft JhengHei"/>
              </a:rPr>
              <a:t>”</a:t>
            </a:r>
            <a:r>
              <a:rPr sz="2400" b="1" spc="5" dirty="0">
                <a:latin typeface="Microsoft JhengHei"/>
                <a:cs typeface="Microsoft JhengHei"/>
              </a:rPr>
              <a:t>落到实</a:t>
            </a:r>
            <a:r>
              <a:rPr sz="2400" b="1" spc="20" dirty="0">
                <a:latin typeface="Microsoft JhengHei"/>
                <a:cs typeface="Microsoft JhengHei"/>
              </a:rPr>
              <a:t>处；</a:t>
            </a:r>
            <a:r>
              <a:rPr sz="2400" b="1" spc="5" dirty="0">
                <a:latin typeface="Microsoft JhengHei"/>
                <a:cs typeface="Microsoft JhengHei"/>
              </a:rPr>
              <a:t>构建亲</a:t>
            </a:r>
            <a:r>
              <a:rPr sz="2400" b="1" spc="20" dirty="0">
                <a:latin typeface="Microsoft JhengHei"/>
                <a:cs typeface="Microsoft JhengHei"/>
              </a:rPr>
              <a:t>清新</a:t>
            </a:r>
            <a:r>
              <a:rPr sz="2400" b="1" spc="5" dirty="0">
                <a:latin typeface="Microsoft JhengHei"/>
                <a:cs typeface="Microsoft JhengHei"/>
              </a:rPr>
              <a:t>型政商关</a:t>
            </a:r>
            <a:r>
              <a:rPr sz="2400" b="1" spc="20" dirty="0">
                <a:latin typeface="Microsoft JhengHei"/>
                <a:cs typeface="Microsoft JhengHei"/>
              </a:rPr>
              <a:t>系</a:t>
            </a:r>
            <a:r>
              <a:rPr sz="2400" b="1" spc="5" dirty="0">
                <a:latin typeface="Microsoft JhengHei"/>
                <a:cs typeface="Microsoft JhengHei"/>
              </a:rPr>
              <a:t>；保护</a:t>
            </a:r>
            <a:r>
              <a:rPr sz="2400" b="1" dirty="0">
                <a:latin typeface="Microsoft JhengHei"/>
                <a:cs typeface="Microsoft JhengHei"/>
              </a:rPr>
              <a:t>企 </a:t>
            </a:r>
            <a:r>
              <a:rPr sz="2400" b="1" spc="10" dirty="0">
                <a:latin typeface="Microsoft JhengHei"/>
                <a:cs typeface="Microsoft JhengHei"/>
              </a:rPr>
              <a:t>业家人身和财产安全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31809" cy="501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以供给</a:t>
            </a:r>
            <a:r>
              <a:rPr sz="2600" b="1" dirty="0">
                <a:latin typeface="Microsoft JhengHei"/>
                <a:cs typeface="Microsoft JhengHei"/>
              </a:rPr>
              <a:t>侧</a:t>
            </a:r>
            <a:r>
              <a:rPr sz="2600" b="1" spc="10" dirty="0">
                <a:latin typeface="Microsoft JhengHei"/>
                <a:cs typeface="Microsoft JhengHei"/>
              </a:rPr>
              <a:t>结构性</a:t>
            </a:r>
            <a:r>
              <a:rPr sz="2600" b="1" dirty="0">
                <a:latin typeface="Microsoft JhengHei"/>
                <a:cs typeface="Microsoft JhengHei"/>
              </a:rPr>
              <a:t>改</a:t>
            </a:r>
            <a:r>
              <a:rPr sz="2600" b="1" spc="10" dirty="0">
                <a:latin typeface="Microsoft JhengHei"/>
                <a:cs typeface="Microsoft JhengHei"/>
              </a:rPr>
              <a:t>革为主</a:t>
            </a:r>
            <a:r>
              <a:rPr sz="2600" b="1" spc="15" dirty="0">
                <a:latin typeface="Microsoft JhengHei"/>
                <a:cs typeface="Microsoft JhengHei"/>
              </a:rPr>
              <a:t>线</a:t>
            </a:r>
            <a:r>
              <a:rPr sz="2600" b="1" spc="10" dirty="0">
                <a:latin typeface="Microsoft JhengHei"/>
                <a:cs typeface="Microsoft JhengHei"/>
              </a:rPr>
              <a:t>，提高</a:t>
            </a:r>
            <a:r>
              <a:rPr sz="2600" b="1" dirty="0">
                <a:latin typeface="Microsoft JhengHei"/>
                <a:cs typeface="Microsoft JhengHei"/>
              </a:rPr>
              <a:t>资</a:t>
            </a:r>
            <a:r>
              <a:rPr sz="2600" b="1" spc="10" dirty="0">
                <a:latin typeface="Microsoft JhengHei"/>
                <a:cs typeface="Microsoft JhengHei"/>
              </a:rPr>
              <a:t>源配置</a:t>
            </a:r>
            <a:r>
              <a:rPr sz="2600" b="1" dirty="0">
                <a:latin typeface="Microsoft JhengHei"/>
                <a:cs typeface="Microsoft JhengHei"/>
              </a:rPr>
              <a:t>效率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需求不足</a:t>
            </a:r>
            <a:r>
              <a:rPr sz="2400" b="1" spc="15" dirty="0">
                <a:latin typeface="Microsoft JhengHei"/>
                <a:cs typeface="Microsoft JhengHei"/>
              </a:rPr>
              <a:t>？</a:t>
            </a:r>
            <a:r>
              <a:rPr sz="2400" b="1" spc="10" dirty="0">
                <a:latin typeface="Microsoft JhengHei"/>
                <a:cs typeface="Microsoft JhengHei"/>
              </a:rPr>
              <a:t>供需错配</a:t>
            </a:r>
            <a:r>
              <a:rPr sz="2400" b="1" dirty="0">
                <a:latin typeface="Microsoft JhengHei"/>
                <a:cs typeface="Microsoft JhengHei"/>
              </a:rPr>
              <a:t>！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要素市场</a:t>
            </a:r>
            <a:r>
              <a:rPr sz="2400" b="1" spc="120" dirty="0">
                <a:latin typeface="Microsoft JhengHei"/>
                <a:cs typeface="Microsoft JhengHei"/>
              </a:rPr>
              <a:t>，</a:t>
            </a:r>
            <a:r>
              <a:rPr sz="2400" b="1" spc="114" dirty="0">
                <a:latin typeface="Microsoft JhengHei"/>
                <a:cs typeface="Microsoft JhengHei"/>
              </a:rPr>
              <a:t>改掉阻碍资金、土地、</a:t>
            </a:r>
            <a:r>
              <a:rPr sz="2400" b="1" spc="100" dirty="0">
                <a:latin typeface="Microsoft JhengHei"/>
                <a:cs typeface="Microsoft JhengHei"/>
              </a:rPr>
              <a:t>劳</a:t>
            </a:r>
            <a:r>
              <a:rPr sz="2400" b="1" spc="114" dirty="0">
                <a:latin typeface="Microsoft JhengHei"/>
                <a:cs typeface="Microsoft JhengHei"/>
              </a:rPr>
              <a:t>动力等</a:t>
            </a:r>
            <a:r>
              <a:rPr sz="2400" b="1" spc="100" dirty="0">
                <a:latin typeface="Microsoft JhengHei"/>
                <a:cs typeface="Microsoft JhengHei"/>
              </a:rPr>
              <a:t>要</a:t>
            </a:r>
            <a:r>
              <a:rPr sz="2400" b="1" spc="114" dirty="0">
                <a:latin typeface="Microsoft JhengHei"/>
                <a:cs typeface="Microsoft JhengHei"/>
              </a:rPr>
              <a:t>素合</a:t>
            </a:r>
            <a:r>
              <a:rPr sz="2400" b="1" dirty="0">
                <a:latin typeface="Microsoft JhengHei"/>
                <a:cs typeface="Microsoft JhengHei"/>
              </a:rPr>
              <a:t>理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流动的障碍；</a:t>
            </a:r>
            <a:endParaRPr sz="2400">
              <a:latin typeface="Microsoft JhengHei"/>
              <a:cs typeface="Microsoft JhengHei"/>
            </a:endParaRPr>
          </a:p>
          <a:p>
            <a:pPr marL="756285" marR="8255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产品市</a:t>
            </a:r>
            <a:r>
              <a:rPr sz="2400" b="1" spc="114" dirty="0">
                <a:latin typeface="Microsoft JhengHei"/>
                <a:cs typeface="Microsoft JhengHei"/>
              </a:rPr>
              <a:t>场</a:t>
            </a:r>
            <a:r>
              <a:rPr sz="2400" b="1" spc="120" dirty="0">
                <a:latin typeface="Microsoft JhengHei"/>
                <a:cs typeface="Microsoft JhengHei"/>
              </a:rPr>
              <a:t>，改物流成本过高、</a:t>
            </a:r>
            <a:r>
              <a:rPr sz="2400" b="1" spc="114" dirty="0">
                <a:latin typeface="Microsoft JhengHei"/>
                <a:cs typeface="Microsoft JhengHei"/>
              </a:rPr>
              <a:t>农村</a:t>
            </a:r>
            <a:r>
              <a:rPr sz="2400" b="1" spc="105" dirty="0">
                <a:latin typeface="Microsoft JhengHei"/>
                <a:cs typeface="Microsoft JhengHei"/>
              </a:rPr>
              <a:t>市</a:t>
            </a:r>
            <a:r>
              <a:rPr sz="2400" b="1" spc="114" dirty="0">
                <a:latin typeface="Microsoft JhengHei"/>
                <a:cs typeface="Microsoft JhengHei"/>
              </a:rPr>
              <a:t>场与电</a:t>
            </a:r>
            <a:r>
              <a:rPr sz="2400" b="1" spc="105" dirty="0">
                <a:latin typeface="Microsoft JhengHei"/>
                <a:cs typeface="Microsoft JhengHei"/>
              </a:rPr>
              <a:t>商</a:t>
            </a:r>
            <a:r>
              <a:rPr sz="2400" b="1" spc="114" dirty="0">
                <a:latin typeface="Microsoft JhengHei"/>
                <a:cs typeface="Microsoft JhengHei"/>
              </a:rPr>
              <a:t>对接</a:t>
            </a:r>
            <a:r>
              <a:rPr sz="2400" b="1" dirty="0">
                <a:latin typeface="Microsoft JhengHei"/>
                <a:cs typeface="Microsoft JhengHei"/>
              </a:rPr>
              <a:t>仍 </a:t>
            </a:r>
            <a:r>
              <a:rPr sz="2400" b="1" spc="5" dirty="0">
                <a:latin typeface="Microsoft JhengHei"/>
                <a:cs typeface="Microsoft JhengHei"/>
              </a:rPr>
              <a:t>存在最后一公里的问题；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服务市</a:t>
            </a:r>
            <a:r>
              <a:rPr sz="2400" b="1" spc="114" dirty="0">
                <a:latin typeface="Microsoft JhengHei"/>
                <a:cs typeface="Microsoft JhengHei"/>
              </a:rPr>
              <a:t>场</a:t>
            </a:r>
            <a:r>
              <a:rPr sz="2400" b="1" spc="120" dirty="0">
                <a:latin typeface="Microsoft JhengHei"/>
                <a:cs typeface="Microsoft JhengHei"/>
              </a:rPr>
              <a:t>，受疫情影响，餐饮、商</a:t>
            </a:r>
            <a:r>
              <a:rPr sz="2400" b="1" spc="110" dirty="0">
                <a:latin typeface="Microsoft JhengHei"/>
                <a:cs typeface="Microsoft JhengHei"/>
              </a:rPr>
              <a:t>场</a:t>
            </a:r>
            <a:r>
              <a:rPr sz="2400" b="1" spc="120" dirty="0">
                <a:latin typeface="Microsoft JhengHei"/>
                <a:cs typeface="Microsoft JhengHei"/>
              </a:rPr>
              <a:t>、文化</a:t>
            </a:r>
            <a:r>
              <a:rPr sz="2400" b="1" spc="105" dirty="0">
                <a:latin typeface="Microsoft JhengHei"/>
                <a:cs typeface="Microsoft JhengHei"/>
              </a:rPr>
              <a:t>、</a:t>
            </a:r>
            <a:r>
              <a:rPr sz="2400" b="1" spc="120" dirty="0">
                <a:latin typeface="Microsoft JhengHei"/>
                <a:cs typeface="Microsoft JhengHei"/>
              </a:rPr>
              <a:t>旅游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5" dirty="0">
                <a:latin typeface="Microsoft JhengHei"/>
                <a:cs typeface="Microsoft JhengHei"/>
              </a:rPr>
              <a:t>家政等</a:t>
            </a:r>
            <a:r>
              <a:rPr sz="2400" b="1" spc="20" dirty="0">
                <a:latin typeface="Microsoft JhengHei"/>
                <a:cs typeface="Microsoft JhengHei"/>
              </a:rPr>
              <a:t>生活</a:t>
            </a:r>
            <a:r>
              <a:rPr sz="2400" b="1" spc="5" dirty="0">
                <a:latin typeface="Microsoft JhengHei"/>
                <a:cs typeface="Microsoft JhengHei"/>
              </a:rPr>
              <a:t>服务业</a:t>
            </a:r>
            <a:r>
              <a:rPr sz="2400" b="1" spc="20" dirty="0">
                <a:latin typeface="Microsoft JhengHei"/>
                <a:cs typeface="Microsoft JhengHei"/>
              </a:rPr>
              <a:t>遭受</a:t>
            </a:r>
            <a:r>
              <a:rPr sz="2400" b="1" spc="5" dirty="0">
                <a:latin typeface="Microsoft JhengHei"/>
                <a:cs typeface="Microsoft JhengHei"/>
              </a:rPr>
              <a:t>重</a:t>
            </a:r>
            <a:r>
              <a:rPr sz="2400" b="1" spc="40" dirty="0">
                <a:latin typeface="Microsoft JhengHei"/>
                <a:cs typeface="Microsoft JhengHei"/>
              </a:rPr>
              <a:t>创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20" dirty="0">
                <a:latin typeface="Microsoft JhengHei"/>
                <a:cs typeface="Microsoft JhengHei"/>
              </a:rPr>
              <a:t>教育</a:t>
            </a:r>
            <a:r>
              <a:rPr sz="2400" b="1" spc="10" dirty="0">
                <a:latin typeface="Microsoft JhengHei"/>
                <a:cs typeface="Microsoft JhengHei"/>
              </a:rPr>
              <a:t>、医疗、</a:t>
            </a:r>
            <a:r>
              <a:rPr sz="2400" b="1" spc="20" dirty="0">
                <a:latin typeface="Microsoft JhengHei"/>
                <a:cs typeface="Microsoft JhengHei"/>
              </a:rPr>
              <a:t>养</a:t>
            </a:r>
            <a:r>
              <a:rPr sz="2400" b="1" spc="5" dirty="0">
                <a:latin typeface="Microsoft JhengHei"/>
                <a:cs typeface="Microsoft JhengHei"/>
              </a:rPr>
              <a:t>老等领</a:t>
            </a:r>
            <a:r>
              <a:rPr sz="2400" b="1" dirty="0">
                <a:latin typeface="Microsoft JhengHei"/>
                <a:cs typeface="Microsoft JhengHei"/>
              </a:rPr>
              <a:t>域 </a:t>
            </a:r>
            <a:r>
              <a:rPr sz="2400" b="1" spc="10" dirty="0">
                <a:latin typeface="Microsoft JhengHei"/>
                <a:cs typeface="Microsoft JhengHei"/>
              </a:rPr>
              <a:t>改革有待深化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436610" cy="4169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更好地</a:t>
            </a:r>
            <a:r>
              <a:rPr sz="2600" b="1" dirty="0">
                <a:latin typeface="Microsoft JhengHei"/>
                <a:cs typeface="Microsoft JhengHei"/>
              </a:rPr>
              <a:t>发</a:t>
            </a:r>
            <a:r>
              <a:rPr sz="2600" b="1" spc="10" dirty="0">
                <a:latin typeface="Microsoft JhengHei"/>
                <a:cs typeface="Microsoft JhengHei"/>
              </a:rPr>
              <a:t>挥政府</a:t>
            </a:r>
            <a:r>
              <a:rPr sz="2600" b="1" dirty="0">
                <a:latin typeface="Microsoft JhengHei"/>
                <a:cs typeface="Microsoft JhengHei"/>
              </a:rPr>
              <a:t>的</a:t>
            </a:r>
            <a:r>
              <a:rPr sz="2600" b="1" spc="10" dirty="0">
                <a:latin typeface="Microsoft JhengHei"/>
                <a:cs typeface="Microsoft JhengHei"/>
              </a:rPr>
              <a:t>作</a:t>
            </a:r>
            <a:r>
              <a:rPr sz="2600" b="1" dirty="0">
                <a:latin typeface="Microsoft JhengHei"/>
                <a:cs typeface="Microsoft JhengHei"/>
              </a:rPr>
              <a:t>用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通过政府采购形成当期消费需求；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通过政府支持的公共投资来形成有</a:t>
            </a:r>
            <a:r>
              <a:rPr sz="2400" b="1" spc="105" dirty="0">
                <a:latin typeface="Microsoft JhengHei"/>
                <a:cs typeface="Microsoft JhengHei"/>
              </a:rPr>
              <a:t>效</a:t>
            </a:r>
            <a:r>
              <a:rPr sz="2400" b="1" spc="114" dirty="0">
                <a:latin typeface="Microsoft JhengHei"/>
                <a:cs typeface="Microsoft JhengHei"/>
              </a:rPr>
              <a:t>投资需</a:t>
            </a:r>
            <a:r>
              <a:rPr sz="2400" b="1" spc="100" dirty="0">
                <a:latin typeface="Microsoft JhengHei"/>
                <a:cs typeface="Microsoft JhengHei"/>
              </a:rPr>
              <a:t>求</a:t>
            </a:r>
            <a:r>
              <a:rPr sz="2400" b="1" spc="114" dirty="0">
                <a:latin typeface="Microsoft JhengHei"/>
                <a:cs typeface="Microsoft JhengHei"/>
              </a:rPr>
              <a:t>，</a:t>
            </a:r>
            <a:r>
              <a:rPr sz="2400" b="1" spc="120" dirty="0">
                <a:latin typeface="Microsoft JhengHei"/>
                <a:cs typeface="Microsoft JhengHei"/>
              </a:rPr>
              <a:t>更多 </a:t>
            </a:r>
            <a:r>
              <a:rPr sz="2400" b="1" spc="5" dirty="0">
                <a:latin typeface="Microsoft JhengHei"/>
                <a:cs typeface="Microsoft JhengHei"/>
              </a:rPr>
              <a:t>投向市</a:t>
            </a:r>
            <a:r>
              <a:rPr sz="2400" b="1" spc="20" dirty="0">
                <a:latin typeface="Microsoft JhengHei"/>
                <a:cs typeface="Microsoft JhengHei"/>
              </a:rPr>
              <a:t>场不</a:t>
            </a:r>
            <a:r>
              <a:rPr sz="2400" b="1" spc="5" dirty="0">
                <a:latin typeface="Microsoft JhengHei"/>
                <a:cs typeface="Microsoft JhengHei"/>
              </a:rPr>
              <a:t>能有效配</a:t>
            </a:r>
            <a:r>
              <a:rPr sz="2400" b="1" spc="20" dirty="0">
                <a:latin typeface="Microsoft JhengHei"/>
                <a:cs typeface="Microsoft JhengHei"/>
              </a:rPr>
              <a:t>置</a:t>
            </a:r>
            <a:r>
              <a:rPr sz="2400" b="1" spc="5" dirty="0">
                <a:latin typeface="Microsoft JhengHei"/>
                <a:cs typeface="Microsoft JhengHei"/>
              </a:rPr>
              <a:t>资源的公</a:t>
            </a:r>
            <a:r>
              <a:rPr sz="2400" b="1" spc="20" dirty="0">
                <a:latin typeface="Microsoft JhengHei"/>
                <a:cs typeface="Microsoft JhengHei"/>
              </a:rPr>
              <a:t>共</a:t>
            </a:r>
            <a:r>
              <a:rPr sz="2400" b="1" spc="5" dirty="0">
                <a:latin typeface="Microsoft JhengHei"/>
                <a:cs typeface="Microsoft JhengHei"/>
              </a:rPr>
              <a:t>卫</a:t>
            </a:r>
            <a:r>
              <a:rPr sz="2400" b="1" spc="55" dirty="0">
                <a:latin typeface="Microsoft JhengHei"/>
                <a:cs typeface="Microsoft JhengHei"/>
              </a:rPr>
              <a:t>生</a:t>
            </a:r>
            <a:r>
              <a:rPr sz="2400" b="1" spc="10" dirty="0">
                <a:latin typeface="Microsoft JhengHei"/>
                <a:cs typeface="Microsoft JhengHei"/>
              </a:rPr>
              <a:t>、</a:t>
            </a:r>
            <a:r>
              <a:rPr sz="2400" b="1" spc="5" dirty="0">
                <a:latin typeface="Microsoft JhengHei"/>
                <a:cs typeface="Microsoft JhengHei"/>
              </a:rPr>
              <a:t>城</a:t>
            </a:r>
            <a:r>
              <a:rPr sz="2400" b="1" spc="20" dirty="0">
                <a:latin typeface="Microsoft JhengHei"/>
                <a:cs typeface="Microsoft JhengHei"/>
              </a:rPr>
              <a:t>乡</a:t>
            </a:r>
            <a:r>
              <a:rPr sz="2400" b="1" spc="5" dirty="0">
                <a:latin typeface="Microsoft JhengHei"/>
                <a:cs typeface="Microsoft JhengHei"/>
              </a:rPr>
              <a:t>基础设</a:t>
            </a:r>
            <a:r>
              <a:rPr sz="2400" b="1" spc="35" dirty="0">
                <a:latin typeface="Microsoft JhengHei"/>
                <a:cs typeface="Microsoft JhengHei"/>
              </a:rPr>
              <a:t>施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10" dirty="0">
                <a:latin typeface="Microsoft JhengHei"/>
                <a:cs typeface="Microsoft JhengHei"/>
              </a:rPr>
              <a:t>生态环境保护、重大科技进步等公共领域；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增加住房</a:t>
            </a:r>
            <a:r>
              <a:rPr sz="2400" b="1" spc="120" dirty="0">
                <a:latin typeface="Microsoft JhengHei"/>
                <a:cs typeface="Microsoft JhengHei"/>
              </a:rPr>
              <a:t>、</a:t>
            </a:r>
            <a:r>
              <a:rPr sz="2400" b="1" spc="114" dirty="0">
                <a:latin typeface="Microsoft JhengHei"/>
                <a:cs typeface="Microsoft JhengHei"/>
              </a:rPr>
              <a:t>教育与医疗等方面的财</a:t>
            </a:r>
            <a:r>
              <a:rPr sz="2400" b="1" spc="105" dirty="0">
                <a:latin typeface="Microsoft JhengHei"/>
                <a:cs typeface="Microsoft JhengHei"/>
              </a:rPr>
              <a:t>政</a:t>
            </a:r>
            <a:r>
              <a:rPr sz="2400" b="1" spc="114" dirty="0">
                <a:latin typeface="Microsoft JhengHei"/>
                <a:cs typeface="Microsoft JhengHei"/>
              </a:rPr>
              <a:t>支出，</a:t>
            </a:r>
            <a:r>
              <a:rPr sz="2400" b="1" spc="100" dirty="0">
                <a:latin typeface="Microsoft JhengHei"/>
                <a:cs typeface="Microsoft JhengHei"/>
              </a:rPr>
              <a:t>以</a:t>
            </a:r>
            <a:r>
              <a:rPr sz="2400" b="1" spc="114" dirty="0">
                <a:latin typeface="Microsoft JhengHei"/>
                <a:cs typeface="Microsoft JhengHei"/>
              </a:rPr>
              <a:t>换取</a:t>
            </a:r>
            <a:r>
              <a:rPr sz="2400" b="1" dirty="0">
                <a:latin typeface="Microsoft JhengHei"/>
                <a:cs typeface="Microsoft JhengHei"/>
              </a:rPr>
              <a:t>居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民在这些领域减少支出，将节省的部分用于其他消</a:t>
            </a:r>
            <a:r>
              <a:rPr sz="2400" b="1" spc="15" dirty="0">
                <a:latin typeface="Microsoft JhengHei"/>
                <a:cs typeface="Microsoft JhengHei"/>
              </a:rPr>
              <a:t>费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6608445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扩大进</a:t>
            </a:r>
            <a:r>
              <a:rPr sz="2600" b="1" dirty="0">
                <a:latin typeface="Microsoft JhengHei"/>
                <a:cs typeface="Microsoft JhengHei"/>
              </a:rPr>
              <a:t>出</a:t>
            </a:r>
            <a:r>
              <a:rPr sz="2600" b="1" spc="10" dirty="0">
                <a:latin typeface="Microsoft JhengHei"/>
                <a:cs typeface="Microsoft JhengHei"/>
              </a:rPr>
              <a:t>口贸</a:t>
            </a:r>
            <a:r>
              <a:rPr sz="2600" b="1" dirty="0">
                <a:latin typeface="Microsoft JhengHei"/>
                <a:cs typeface="Microsoft JhengHei"/>
              </a:rPr>
              <a:t>易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持续扩大进口以满足国内多样化个性化需求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以开放的姿态深度融入全球产业链供应链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362" y="1000123"/>
            <a:ext cx="7051675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、构建完整的内需体系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</a:pPr>
            <a:r>
              <a:rPr sz="2400" b="1" i="1" spc="-5" dirty="0">
                <a:latin typeface="Microsoft YaHei"/>
                <a:cs typeface="Microsoft YaHei"/>
              </a:rPr>
              <a:t>扩大就业，提高居民收入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</a:pPr>
            <a:r>
              <a:rPr sz="2400" b="1" i="1" dirty="0">
                <a:latin typeface="Microsoft YaHei"/>
                <a:cs typeface="Microsoft YaHei"/>
              </a:rPr>
              <a:t>稳定市场预期，激发社会资本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3764" y="3733622"/>
            <a:ext cx="5468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Microsoft YaHei"/>
                <a:cs typeface="Microsoft YaHei"/>
              </a:rPr>
              <a:t>供给侧改革，提高资源配置效率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3764" y="4500117"/>
            <a:ext cx="4828540" cy="113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Microsoft YaHei"/>
                <a:cs typeface="Microsoft YaHei"/>
              </a:rPr>
              <a:t>更好地发挥政府作用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2400" b="1" i="1" dirty="0">
                <a:latin typeface="Microsoft YaHei"/>
                <a:cs typeface="Microsoft YaHei"/>
              </a:rPr>
              <a:t>扩大进出口贸易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4780" y="3480942"/>
            <a:ext cx="736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Microsoft YaHei"/>
                <a:cs typeface="Microsoft YaHei"/>
              </a:rPr>
              <a:t>内需 体系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220165"/>
            <a:ext cx="8453120" cy="3926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latin typeface="SimSun"/>
                <a:cs typeface="SimSun"/>
              </a:rPr>
              <a:t>第二次争论：</a:t>
            </a:r>
            <a:endParaRPr sz="3200">
              <a:latin typeface="SimSun"/>
              <a:cs typeface="SimSun"/>
            </a:endParaRPr>
          </a:p>
          <a:p>
            <a:pPr marL="731520" algn="just">
              <a:lnSpc>
                <a:spcPct val="100000"/>
              </a:lnSpc>
              <a:spcBef>
                <a:spcPts val="2670"/>
              </a:spcBef>
            </a:pPr>
            <a:r>
              <a:rPr sz="2400" b="1" spc="-180" dirty="0">
                <a:latin typeface="Microsoft JhengHei"/>
                <a:cs typeface="Microsoft JhengHei"/>
              </a:rPr>
              <a:t>1989-1992</a:t>
            </a:r>
            <a:r>
              <a:rPr sz="2400" b="1" spc="200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围绕建立市场经济体制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75"/>
              </a:spcBef>
            </a:pPr>
            <a:r>
              <a:rPr sz="2400" b="1" spc="-220" dirty="0">
                <a:latin typeface="Microsoft JhengHei"/>
                <a:cs typeface="Microsoft JhengHei"/>
              </a:rPr>
              <a:t>198</a:t>
            </a:r>
            <a:r>
              <a:rPr sz="2400" b="1" spc="-210" dirty="0">
                <a:latin typeface="Microsoft JhengHei"/>
                <a:cs typeface="Microsoft JhengHei"/>
              </a:rPr>
              <a:t>7</a:t>
            </a:r>
            <a:r>
              <a:rPr sz="2400" b="1" spc="25" dirty="0">
                <a:latin typeface="Microsoft JhengHei"/>
                <a:cs typeface="Microsoft JhengHei"/>
              </a:rPr>
              <a:t>年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20" dirty="0">
                <a:latin typeface="Microsoft JhengHei"/>
                <a:cs typeface="Microsoft JhengHei"/>
              </a:rPr>
              <a:t>共十三大</a:t>
            </a:r>
            <a:r>
              <a:rPr sz="2400" b="1" spc="30" dirty="0">
                <a:latin typeface="Microsoft JhengHei"/>
                <a:cs typeface="Microsoft JhengHei"/>
              </a:rPr>
              <a:t>报</a:t>
            </a:r>
            <a:r>
              <a:rPr sz="2400" b="1" spc="20" dirty="0">
                <a:latin typeface="Microsoft JhengHei"/>
                <a:cs typeface="Microsoft JhengHei"/>
              </a:rPr>
              <a:t>告提出</a:t>
            </a:r>
            <a:r>
              <a:rPr sz="2400" b="1" spc="45" dirty="0">
                <a:latin typeface="Microsoft JhengHei"/>
                <a:cs typeface="Microsoft JhengHei"/>
              </a:rPr>
              <a:t>了</a:t>
            </a:r>
            <a:r>
              <a:rPr sz="2400" b="1" spc="35" dirty="0">
                <a:latin typeface="Microsoft JhengHei"/>
                <a:cs typeface="Microsoft JhengHei"/>
              </a:rPr>
              <a:t>“</a:t>
            </a:r>
            <a:r>
              <a:rPr sz="2400" b="1" spc="20" dirty="0">
                <a:latin typeface="Microsoft JhengHei"/>
                <a:cs typeface="Microsoft JhengHei"/>
              </a:rPr>
              <a:t>国家调节</a:t>
            </a:r>
            <a:r>
              <a:rPr sz="2400" b="1" spc="35" dirty="0">
                <a:latin typeface="Microsoft JhengHei"/>
                <a:cs typeface="Microsoft JhengHei"/>
              </a:rPr>
              <a:t>市</a:t>
            </a:r>
            <a:r>
              <a:rPr sz="2400" b="1" spc="25" dirty="0">
                <a:latin typeface="Microsoft JhengHei"/>
                <a:cs typeface="Microsoft JhengHei"/>
              </a:rPr>
              <a:t>场，</a:t>
            </a:r>
            <a:r>
              <a:rPr sz="2400" b="1" spc="20" dirty="0">
                <a:latin typeface="Microsoft JhengHei"/>
                <a:cs typeface="Microsoft JhengHei"/>
              </a:rPr>
              <a:t>市场引 </a:t>
            </a:r>
            <a:r>
              <a:rPr sz="2400" b="1" spc="55" dirty="0">
                <a:latin typeface="Microsoft JhengHei"/>
                <a:cs typeface="Microsoft JhengHei"/>
              </a:rPr>
              <a:t>导企业</a:t>
            </a:r>
            <a:r>
              <a:rPr sz="2400" b="1" spc="45" dirty="0">
                <a:latin typeface="Microsoft JhengHei"/>
                <a:cs typeface="Microsoft JhengHei"/>
              </a:rPr>
              <a:t>”</a:t>
            </a:r>
            <a:r>
              <a:rPr sz="2400" b="1" spc="55" dirty="0">
                <a:latin typeface="Microsoft JhengHei"/>
                <a:cs typeface="Microsoft JhengHei"/>
              </a:rPr>
              <a:t>的说</a:t>
            </a:r>
            <a:r>
              <a:rPr sz="2400" b="1" spc="60" dirty="0">
                <a:latin typeface="Microsoft JhengHei"/>
                <a:cs typeface="Microsoft JhengHei"/>
              </a:rPr>
              <a:t>法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55" dirty="0">
                <a:latin typeface="Microsoft JhengHei"/>
                <a:cs typeface="Microsoft JhengHei"/>
              </a:rPr>
              <a:t>但</a:t>
            </a:r>
            <a:r>
              <a:rPr sz="2400" b="1" spc="-210" dirty="0">
                <a:latin typeface="Microsoft JhengHei"/>
                <a:cs typeface="Microsoft JhengHei"/>
              </a:rPr>
              <a:t>1989</a:t>
            </a:r>
            <a:r>
              <a:rPr sz="2400" b="1" spc="55" dirty="0">
                <a:latin typeface="Microsoft JhengHei"/>
                <a:cs typeface="Microsoft JhengHei"/>
              </a:rPr>
              <a:t>年</a:t>
            </a:r>
            <a:r>
              <a:rPr sz="2400" b="1" spc="45" dirty="0">
                <a:latin typeface="Microsoft JhengHei"/>
                <a:cs typeface="Microsoft JhengHei"/>
              </a:rPr>
              <a:t>有</a:t>
            </a:r>
            <a:r>
              <a:rPr sz="2400" b="1" spc="55" dirty="0">
                <a:latin typeface="Microsoft JhengHei"/>
                <a:cs typeface="Microsoft JhengHei"/>
              </a:rPr>
              <a:t>人认为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60" dirty="0">
                <a:latin typeface="Microsoft JhengHei"/>
                <a:cs typeface="Microsoft JhengHei"/>
              </a:rPr>
              <a:t>市场</a:t>
            </a:r>
            <a:r>
              <a:rPr sz="2400" b="1" spc="55" dirty="0">
                <a:latin typeface="Microsoft JhengHei"/>
                <a:cs typeface="Microsoft JhengHei"/>
              </a:rPr>
              <a:t>化</a:t>
            </a:r>
            <a:r>
              <a:rPr sz="2400" b="1" spc="45" dirty="0">
                <a:latin typeface="Microsoft JhengHei"/>
                <a:cs typeface="Microsoft JhengHei"/>
              </a:rPr>
              <a:t>、</a:t>
            </a:r>
            <a:r>
              <a:rPr sz="2400" b="1" spc="55" dirty="0">
                <a:latin typeface="Microsoft JhengHei"/>
                <a:cs typeface="Microsoft JhengHei"/>
              </a:rPr>
              <a:t>私有化</a:t>
            </a:r>
            <a:r>
              <a:rPr sz="2400" b="1" spc="45" dirty="0">
                <a:latin typeface="Microsoft JhengHei"/>
                <a:cs typeface="Microsoft JhengHei"/>
              </a:rPr>
              <a:t>”</a:t>
            </a:r>
            <a:r>
              <a:rPr sz="2400" b="1" spc="65" dirty="0">
                <a:latin typeface="Microsoft JhengHei"/>
                <a:cs typeface="Microsoft JhengHei"/>
              </a:rPr>
              <a:t>是资 </a:t>
            </a:r>
            <a:r>
              <a:rPr sz="2400" b="1" spc="55" dirty="0">
                <a:latin typeface="Microsoft JhengHei"/>
                <a:cs typeface="Microsoft JhengHei"/>
              </a:rPr>
              <a:t>产阶级</a:t>
            </a:r>
            <a:r>
              <a:rPr sz="2400" b="1" spc="45" dirty="0">
                <a:latin typeface="Microsoft JhengHei"/>
                <a:cs typeface="Microsoft JhengHei"/>
              </a:rPr>
              <a:t>自</a:t>
            </a:r>
            <a:r>
              <a:rPr sz="2400" b="1" spc="55" dirty="0">
                <a:latin typeface="Microsoft JhengHei"/>
                <a:cs typeface="Microsoft JhengHei"/>
              </a:rPr>
              <a:t>由化的</a:t>
            </a:r>
            <a:r>
              <a:rPr sz="2400" b="1" spc="45" dirty="0">
                <a:latin typeface="Microsoft JhengHei"/>
                <a:cs typeface="Microsoft JhengHei"/>
              </a:rPr>
              <a:t>表</a:t>
            </a:r>
            <a:r>
              <a:rPr sz="2400" b="1" spc="80" dirty="0">
                <a:latin typeface="Microsoft JhengHei"/>
                <a:cs typeface="Microsoft JhengHei"/>
              </a:rPr>
              <a:t>现</a:t>
            </a:r>
            <a:r>
              <a:rPr sz="2400" b="1" spc="60" dirty="0">
                <a:latin typeface="Microsoft JhengHei"/>
                <a:cs typeface="Microsoft JhengHei"/>
              </a:rPr>
              <a:t>。</a:t>
            </a:r>
            <a:r>
              <a:rPr sz="2400" b="1" spc="55" dirty="0">
                <a:latin typeface="Microsoft JhengHei"/>
                <a:cs typeface="Microsoft JhengHei"/>
              </a:rPr>
              <a:t>邓</a:t>
            </a:r>
            <a:r>
              <a:rPr sz="2400" b="1" spc="45" dirty="0">
                <a:latin typeface="Microsoft JhengHei"/>
                <a:cs typeface="Microsoft JhengHei"/>
              </a:rPr>
              <a:t>小</a:t>
            </a:r>
            <a:r>
              <a:rPr sz="2400" b="1" spc="55" dirty="0">
                <a:latin typeface="Microsoft JhengHei"/>
                <a:cs typeface="Microsoft JhengHei"/>
              </a:rPr>
              <a:t>平提出</a:t>
            </a:r>
            <a:r>
              <a:rPr sz="2400" b="1" spc="60" dirty="0">
                <a:latin typeface="Microsoft JhengHei"/>
                <a:cs typeface="Microsoft JhengHei"/>
              </a:rPr>
              <a:t>：“计划</a:t>
            </a:r>
            <a:r>
              <a:rPr sz="2400" b="1" spc="45" dirty="0">
                <a:latin typeface="Microsoft JhengHei"/>
                <a:cs typeface="Microsoft JhengHei"/>
              </a:rPr>
              <a:t>多</a:t>
            </a:r>
            <a:r>
              <a:rPr sz="2400" b="1" spc="60" dirty="0">
                <a:latin typeface="Microsoft JhengHei"/>
                <a:cs typeface="Microsoft JhengHei"/>
              </a:rPr>
              <a:t>一点还</a:t>
            </a:r>
            <a:r>
              <a:rPr sz="2400" b="1" spc="45" dirty="0">
                <a:latin typeface="Microsoft JhengHei"/>
                <a:cs typeface="Microsoft JhengHei"/>
              </a:rPr>
              <a:t>是</a:t>
            </a:r>
            <a:r>
              <a:rPr sz="2400" b="1" spc="60" dirty="0">
                <a:latin typeface="Microsoft JhengHei"/>
                <a:cs typeface="Microsoft JhengHei"/>
              </a:rPr>
              <a:t>市场</a:t>
            </a:r>
            <a:r>
              <a:rPr sz="2400" b="1" dirty="0">
                <a:latin typeface="Microsoft JhengHei"/>
                <a:cs typeface="Microsoft JhengHei"/>
              </a:rPr>
              <a:t>多 </a:t>
            </a:r>
            <a:r>
              <a:rPr sz="2400" b="1" spc="60" dirty="0">
                <a:latin typeface="Microsoft JhengHei"/>
                <a:cs typeface="Microsoft JhengHei"/>
              </a:rPr>
              <a:t>一点，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55" dirty="0">
                <a:latin typeface="Microsoft JhengHei"/>
                <a:cs typeface="Microsoft JhengHei"/>
              </a:rPr>
              <a:t>是资本</a:t>
            </a:r>
            <a:r>
              <a:rPr sz="2400" b="1" spc="45" dirty="0">
                <a:latin typeface="Microsoft JhengHei"/>
                <a:cs typeface="Microsoft JhengHei"/>
              </a:rPr>
              <a:t>主</a:t>
            </a:r>
            <a:r>
              <a:rPr sz="2400" b="1" spc="55" dirty="0">
                <a:latin typeface="Microsoft JhengHei"/>
                <a:cs typeface="Microsoft JhengHei"/>
              </a:rPr>
              <a:t>义同社</a:t>
            </a:r>
            <a:r>
              <a:rPr sz="2400" b="1" spc="45" dirty="0">
                <a:latin typeface="Microsoft JhengHei"/>
                <a:cs typeface="Microsoft JhengHei"/>
              </a:rPr>
              <a:t>会</a:t>
            </a:r>
            <a:r>
              <a:rPr sz="2400" b="1" spc="55" dirty="0">
                <a:latin typeface="Microsoft JhengHei"/>
                <a:cs typeface="Microsoft JhengHei"/>
              </a:rPr>
              <a:t>主义的</a:t>
            </a:r>
            <a:r>
              <a:rPr sz="2400" b="1" spc="45" dirty="0">
                <a:latin typeface="Microsoft JhengHei"/>
                <a:cs typeface="Microsoft JhengHei"/>
              </a:rPr>
              <a:t>本</a:t>
            </a:r>
            <a:r>
              <a:rPr sz="2400" b="1" spc="55" dirty="0">
                <a:latin typeface="Microsoft JhengHei"/>
                <a:cs typeface="Microsoft JhengHei"/>
              </a:rPr>
              <a:t>质区</a:t>
            </a:r>
            <a:r>
              <a:rPr sz="2400" b="1" spc="100" dirty="0">
                <a:latin typeface="Microsoft JhengHei"/>
                <a:cs typeface="Microsoft JhengHei"/>
              </a:rPr>
              <a:t>别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55" dirty="0">
                <a:latin typeface="Microsoft JhengHei"/>
                <a:cs typeface="Microsoft JhengHei"/>
              </a:rPr>
              <a:t>计划经</a:t>
            </a:r>
            <a:r>
              <a:rPr sz="2400" b="1" spc="45" dirty="0">
                <a:latin typeface="Microsoft JhengHei"/>
                <a:cs typeface="Microsoft JhengHei"/>
              </a:rPr>
              <a:t>济</a:t>
            </a:r>
            <a:r>
              <a:rPr sz="2400" b="1" spc="55" dirty="0">
                <a:latin typeface="Microsoft JhengHei"/>
                <a:cs typeface="Microsoft JhengHei"/>
              </a:rPr>
              <a:t>不等</a:t>
            </a:r>
            <a:r>
              <a:rPr sz="2400" b="1" dirty="0">
                <a:latin typeface="Microsoft JhengHei"/>
                <a:cs typeface="Microsoft JhengHei"/>
              </a:rPr>
              <a:t>于 </a:t>
            </a:r>
            <a:r>
              <a:rPr sz="2400" b="1" spc="55" dirty="0">
                <a:latin typeface="Microsoft JhengHei"/>
                <a:cs typeface="Microsoft JhengHei"/>
              </a:rPr>
              <a:t>社会主</a:t>
            </a:r>
            <a:r>
              <a:rPr sz="2400" b="1" spc="45" dirty="0">
                <a:latin typeface="Microsoft JhengHei"/>
                <a:cs typeface="Microsoft JhengHei"/>
              </a:rPr>
              <a:t>义</a:t>
            </a:r>
            <a:r>
              <a:rPr sz="2400" b="1" spc="55" dirty="0">
                <a:latin typeface="Microsoft JhengHei"/>
                <a:cs typeface="Microsoft JhengHei"/>
              </a:rPr>
              <a:t>，资本</a:t>
            </a:r>
            <a:r>
              <a:rPr sz="2400" b="1" spc="45" dirty="0">
                <a:latin typeface="Microsoft JhengHei"/>
                <a:cs typeface="Microsoft JhengHei"/>
              </a:rPr>
              <a:t>主</a:t>
            </a:r>
            <a:r>
              <a:rPr sz="2400" b="1" spc="55" dirty="0">
                <a:latin typeface="Microsoft JhengHei"/>
                <a:cs typeface="Microsoft JhengHei"/>
              </a:rPr>
              <a:t>义也有</a:t>
            </a:r>
            <a:r>
              <a:rPr sz="2400" b="1" spc="45" dirty="0">
                <a:latin typeface="Microsoft JhengHei"/>
                <a:cs typeface="Microsoft JhengHei"/>
              </a:rPr>
              <a:t>计</a:t>
            </a:r>
            <a:r>
              <a:rPr sz="2400" b="1" spc="55" dirty="0">
                <a:latin typeface="Microsoft JhengHei"/>
                <a:cs typeface="Microsoft JhengHei"/>
              </a:rPr>
              <a:t>划；市</a:t>
            </a:r>
            <a:r>
              <a:rPr sz="2400" b="1" spc="45" dirty="0">
                <a:latin typeface="Microsoft JhengHei"/>
                <a:cs typeface="Microsoft JhengHei"/>
              </a:rPr>
              <a:t>场</a:t>
            </a:r>
            <a:r>
              <a:rPr sz="2400" b="1" spc="55" dirty="0">
                <a:latin typeface="Microsoft JhengHei"/>
                <a:cs typeface="Microsoft JhengHei"/>
              </a:rPr>
              <a:t>经济不</a:t>
            </a:r>
            <a:r>
              <a:rPr sz="2400" b="1" spc="45" dirty="0">
                <a:latin typeface="Microsoft JhengHei"/>
                <a:cs typeface="Microsoft JhengHei"/>
              </a:rPr>
              <a:t>等</a:t>
            </a:r>
            <a:r>
              <a:rPr sz="2400" b="1" spc="55" dirty="0">
                <a:latin typeface="Microsoft JhengHei"/>
                <a:cs typeface="Microsoft JhengHei"/>
              </a:rPr>
              <a:t>于资本</a:t>
            </a:r>
            <a:r>
              <a:rPr sz="2400" b="1" spc="45" dirty="0">
                <a:latin typeface="Microsoft JhengHei"/>
                <a:cs typeface="Microsoft JhengHei"/>
              </a:rPr>
              <a:t>主</a:t>
            </a:r>
            <a:r>
              <a:rPr sz="2400" b="1" spc="65" dirty="0">
                <a:latin typeface="Microsoft JhengHei"/>
                <a:cs typeface="Microsoft JhengHei"/>
              </a:rPr>
              <a:t>义</a:t>
            </a:r>
            <a:r>
              <a:rPr sz="2400" b="1" spc="55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社 </a:t>
            </a:r>
            <a:r>
              <a:rPr sz="2400" b="1" spc="10" dirty="0">
                <a:latin typeface="Microsoft JhengHei"/>
                <a:cs typeface="Microsoft JhengHei"/>
              </a:rPr>
              <a:t>会主义也有市场。</a:t>
            </a:r>
            <a:r>
              <a:rPr sz="2400" b="1" dirty="0">
                <a:latin typeface="Microsoft JhengHei"/>
                <a:cs typeface="Microsoft JhengHei"/>
              </a:rPr>
              <a:t>”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关于改革开放的三次争论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1746" y="2609469"/>
            <a:ext cx="136525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2992" y="3493642"/>
            <a:ext cx="136525" cy="20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2056" y="3493642"/>
            <a:ext cx="136525" cy="20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1676" y="3493642"/>
            <a:ext cx="136525" cy="20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49" y="900811"/>
            <a:ext cx="8147050" cy="324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、打通支撑科技强国的全流程创</a:t>
            </a:r>
            <a:r>
              <a:rPr sz="2800" b="1" i="1" spc="5" dirty="0">
                <a:latin typeface="SimSun"/>
                <a:cs typeface="SimSun"/>
              </a:rPr>
              <a:t>新</a:t>
            </a:r>
            <a:r>
              <a:rPr sz="2800" b="1" i="1" spc="-5" dirty="0">
                <a:latin typeface="SimSun"/>
                <a:cs typeface="SimSun"/>
              </a:rPr>
              <a:t>链条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基础研发</a:t>
            </a:r>
            <a:endParaRPr sz="2600">
              <a:latin typeface="Microsoft JhengHei"/>
              <a:cs typeface="Microsoft JhengHei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我国全社会研发投入占</a:t>
            </a:r>
            <a:r>
              <a:rPr sz="2400" b="1" spc="15" dirty="0">
                <a:latin typeface="Microsoft JhengHei"/>
                <a:cs typeface="Microsoft JhengHei"/>
              </a:rPr>
              <a:t>到</a:t>
            </a:r>
            <a:r>
              <a:rPr sz="2400" b="1" spc="-509" dirty="0">
                <a:latin typeface="Microsoft JhengHei"/>
                <a:cs typeface="Microsoft JhengHei"/>
              </a:rPr>
              <a:t>GDP</a:t>
            </a:r>
            <a:r>
              <a:rPr sz="2400" b="1" spc="10" dirty="0">
                <a:latin typeface="Microsoft JhengHei"/>
                <a:cs typeface="Microsoft JhengHei"/>
              </a:rPr>
              <a:t>的</a:t>
            </a:r>
            <a:r>
              <a:rPr sz="2400" b="1" spc="50" dirty="0">
                <a:latin typeface="Microsoft JhengHei"/>
                <a:cs typeface="Microsoft JhengHei"/>
              </a:rPr>
              <a:t>2.2</a:t>
            </a:r>
            <a:r>
              <a:rPr sz="2400" b="1" spc="595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，总量排第二；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投向较为分散；一些需要长期投入</a:t>
            </a:r>
            <a:r>
              <a:rPr sz="2400" b="1" spc="105" dirty="0">
                <a:latin typeface="Microsoft JhengHei"/>
                <a:cs typeface="Microsoft JhengHei"/>
              </a:rPr>
              <a:t>的</a:t>
            </a:r>
            <a:r>
              <a:rPr sz="2400" b="1" spc="114" dirty="0">
                <a:latin typeface="Microsoft JhengHei"/>
                <a:cs typeface="Microsoft JhengHei"/>
              </a:rPr>
              <a:t>基础研</a:t>
            </a:r>
            <a:r>
              <a:rPr sz="2400" b="1" spc="105" dirty="0">
                <a:latin typeface="Microsoft JhengHei"/>
                <a:cs typeface="Microsoft JhengHei"/>
              </a:rPr>
              <a:t>究</a:t>
            </a:r>
            <a:r>
              <a:rPr sz="2400" b="1" spc="114" dirty="0">
                <a:latin typeface="Microsoft JhengHei"/>
                <a:cs typeface="Microsoft JhengHei"/>
              </a:rPr>
              <a:t>占比长 </a:t>
            </a:r>
            <a:r>
              <a:rPr sz="2400" b="1" spc="10" dirty="0">
                <a:latin typeface="Microsoft JhengHei"/>
                <a:cs typeface="Microsoft JhengHei"/>
              </a:rPr>
              <a:t>期徘徊在</a:t>
            </a:r>
            <a:r>
              <a:rPr sz="2400" b="1" spc="-229" dirty="0">
                <a:latin typeface="Microsoft JhengHei"/>
                <a:cs typeface="Microsoft JhengHei"/>
              </a:rPr>
              <a:t>5</a:t>
            </a:r>
            <a:r>
              <a:rPr sz="2400" b="1" spc="-135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与世界</a:t>
            </a:r>
            <a:r>
              <a:rPr sz="2400" b="1" spc="20" dirty="0">
                <a:latin typeface="Microsoft JhengHei"/>
                <a:cs typeface="Microsoft JhengHei"/>
              </a:rPr>
              <a:t>主</a:t>
            </a:r>
            <a:r>
              <a:rPr sz="2400" b="1" spc="5" dirty="0">
                <a:latin typeface="Microsoft JhengHei"/>
                <a:cs typeface="Microsoft JhengHei"/>
              </a:rPr>
              <a:t>要创新型</a:t>
            </a:r>
            <a:r>
              <a:rPr sz="2400" b="1" spc="20" dirty="0">
                <a:latin typeface="Microsoft JhengHei"/>
                <a:cs typeface="Microsoft JhengHei"/>
              </a:rPr>
              <a:t>国</a:t>
            </a:r>
            <a:r>
              <a:rPr sz="2400" b="1" spc="5" dirty="0">
                <a:latin typeface="Microsoft JhengHei"/>
                <a:cs typeface="Microsoft JhengHei"/>
              </a:rPr>
              <a:t>家多</a:t>
            </a:r>
            <a:r>
              <a:rPr sz="2400" b="1" spc="40" dirty="0">
                <a:latin typeface="Microsoft JhengHei"/>
                <a:cs typeface="Microsoft JhengHei"/>
              </a:rPr>
              <a:t>为</a:t>
            </a:r>
            <a:r>
              <a:rPr sz="2400" b="1" spc="-225" dirty="0">
                <a:latin typeface="Microsoft JhengHei"/>
                <a:cs typeface="Microsoft JhengHei"/>
              </a:rPr>
              <a:t>15</a:t>
            </a:r>
            <a:r>
              <a:rPr sz="2400" b="1" spc="-145" dirty="0">
                <a:latin typeface="Microsoft JhengHei"/>
                <a:cs typeface="Microsoft JhengHei"/>
              </a:rPr>
              <a:t> </a:t>
            </a:r>
            <a:r>
              <a:rPr sz="2400" b="1" spc="-150" dirty="0">
                <a:latin typeface="Microsoft JhengHei"/>
                <a:cs typeface="Microsoft JhengHei"/>
              </a:rPr>
              <a:t>～20</a:t>
            </a:r>
            <a:r>
              <a:rPr sz="2400" b="1" spc="145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差距 较大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33715" cy="386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、打通支撑科技强国的全流程创</a:t>
            </a:r>
            <a:r>
              <a:rPr sz="2800" b="1" i="1" spc="5" dirty="0">
                <a:latin typeface="SimSun"/>
                <a:cs typeface="SimSun"/>
              </a:rPr>
              <a:t>新</a:t>
            </a:r>
            <a:r>
              <a:rPr sz="2800" b="1" i="1" spc="-5" dirty="0">
                <a:latin typeface="SimSun"/>
                <a:cs typeface="SimSun"/>
              </a:rPr>
              <a:t>链条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基础研发</a:t>
            </a:r>
            <a:endParaRPr sz="26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20" dirty="0">
                <a:latin typeface="Microsoft JhengHei"/>
                <a:cs typeface="Microsoft JhengHei"/>
              </a:rPr>
              <a:t>202</a:t>
            </a:r>
            <a:r>
              <a:rPr sz="2400" b="1" spc="-175" dirty="0">
                <a:latin typeface="Microsoft JhengHei"/>
                <a:cs typeface="Microsoft JhengHei"/>
              </a:rPr>
              <a:t>0</a:t>
            </a:r>
            <a:r>
              <a:rPr sz="2400" b="1" spc="60" dirty="0">
                <a:latin typeface="Microsoft JhengHei"/>
                <a:cs typeface="Microsoft JhengHei"/>
              </a:rPr>
              <a:t>年</a:t>
            </a:r>
            <a:r>
              <a:rPr sz="2400" b="1" spc="-170" dirty="0">
                <a:latin typeface="Microsoft JhengHei"/>
                <a:cs typeface="Microsoft JhengHei"/>
              </a:rPr>
              <a:t>9</a:t>
            </a:r>
            <a:r>
              <a:rPr sz="2400" b="1" spc="75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1</a:t>
            </a:r>
            <a:r>
              <a:rPr sz="2400" b="1" spc="-170" dirty="0">
                <a:latin typeface="Microsoft JhengHei"/>
                <a:cs typeface="Microsoft JhengHei"/>
              </a:rPr>
              <a:t>6</a:t>
            </a:r>
            <a:r>
              <a:rPr sz="2400" b="1" spc="60" dirty="0">
                <a:latin typeface="Microsoft JhengHei"/>
                <a:cs typeface="Microsoft JhengHei"/>
              </a:rPr>
              <a:t>日，</a:t>
            </a:r>
            <a:r>
              <a:rPr sz="2400" b="1" spc="65" dirty="0">
                <a:latin typeface="Microsoft JhengHei"/>
                <a:cs typeface="Microsoft JhengHei"/>
              </a:rPr>
              <a:t>国</a:t>
            </a:r>
            <a:r>
              <a:rPr sz="2400" b="1" spc="55" dirty="0">
                <a:latin typeface="Microsoft JhengHei"/>
                <a:cs typeface="Microsoft JhengHei"/>
              </a:rPr>
              <a:t>新办就</a:t>
            </a:r>
            <a:r>
              <a:rPr sz="2400" b="1" spc="65" dirty="0">
                <a:latin typeface="Microsoft JhengHei"/>
                <a:cs typeface="Microsoft JhengHei"/>
              </a:rPr>
              <a:t>中</a:t>
            </a:r>
            <a:r>
              <a:rPr sz="2400" b="1" spc="55" dirty="0">
                <a:latin typeface="Microsoft JhengHei"/>
                <a:cs typeface="Microsoft JhengHei"/>
              </a:rPr>
              <a:t>国科学</a:t>
            </a:r>
            <a:r>
              <a:rPr sz="2400" b="1" spc="95" dirty="0">
                <a:latin typeface="Microsoft JhengHei"/>
                <a:cs typeface="Microsoft JhengHei"/>
              </a:rPr>
              <a:t>院</a:t>
            </a:r>
            <a:r>
              <a:rPr sz="2400" b="1" spc="60" dirty="0">
                <a:latin typeface="Microsoft JhengHei"/>
                <a:cs typeface="Microsoft JhengHei"/>
              </a:rPr>
              <a:t>“</a:t>
            </a:r>
            <a:r>
              <a:rPr sz="2400" b="1" spc="55" dirty="0">
                <a:latin typeface="Microsoft JhengHei"/>
                <a:cs typeface="Microsoft JhengHei"/>
              </a:rPr>
              <a:t>率先</a:t>
            </a:r>
            <a:r>
              <a:rPr sz="2400" b="1" spc="65" dirty="0">
                <a:latin typeface="Microsoft JhengHei"/>
                <a:cs typeface="Microsoft JhengHei"/>
              </a:rPr>
              <a:t>行动</a:t>
            </a:r>
            <a:r>
              <a:rPr sz="2400" b="1" spc="60" dirty="0">
                <a:latin typeface="Microsoft JhengHei"/>
                <a:cs typeface="Microsoft JhengHei"/>
              </a:rPr>
              <a:t>”</a:t>
            </a:r>
            <a:r>
              <a:rPr sz="2400" b="1" dirty="0">
                <a:latin typeface="Microsoft JhengHei"/>
                <a:cs typeface="Microsoft JhengHei"/>
              </a:rPr>
              <a:t>计 </a:t>
            </a:r>
            <a:r>
              <a:rPr sz="2400" b="1" spc="5" dirty="0">
                <a:latin typeface="Microsoft JhengHei"/>
                <a:cs typeface="Microsoft JhengHei"/>
              </a:rPr>
              <a:t>划第一</a:t>
            </a:r>
            <a:r>
              <a:rPr sz="2400" b="1" spc="15" dirty="0">
                <a:latin typeface="Microsoft JhengHei"/>
                <a:cs typeface="Microsoft JhengHei"/>
              </a:rPr>
              <a:t>阶段</a:t>
            </a:r>
            <a:r>
              <a:rPr sz="2400" b="1" spc="5" dirty="0">
                <a:latin typeface="Microsoft JhengHei"/>
                <a:cs typeface="Microsoft JhengHei"/>
              </a:rPr>
              <a:t>实施进</a:t>
            </a:r>
            <a:r>
              <a:rPr sz="2400" b="1" spc="15" dirty="0">
                <a:latin typeface="Microsoft JhengHei"/>
                <a:cs typeface="Microsoft JhengHei"/>
              </a:rPr>
              <a:t>展情</a:t>
            </a:r>
            <a:r>
              <a:rPr sz="2400" b="1" spc="5" dirty="0">
                <a:latin typeface="Microsoft JhengHei"/>
                <a:cs typeface="Microsoft JhengHei"/>
              </a:rPr>
              <a:t>况举行</a:t>
            </a:r>
            <a:r>
              <a:rPr sz="2400" b="1" spc="15" dirty="0">
                <a:latin typeface="Microsoft JhengHei"/>
                <a:cs typeface="Microsoft JhengHei"/>
              </a:rPr>
              <a:t>发布</a:t>
            </a:r>
            <a:r>
              <a:rPr sz="2400" b="1" spc="50" dirty="0">
                <a:latin typeface="Microsoft JhengHei"/>
                <a:cs typeface="Microsoft JhengHei"/>
              </a:rPr>
              <a:t>会</a:t>
            </a:r>
            <a:r>
              <a:rPr sz="2400" b="1" spc="10" dirty="0">
                <a:latin typeface="Microsoft JhengHei"/>
                <a:cs typeface="Microsoft JhengHei"/>
              </a:rPr>
              <a:t>。</a:t>
            </a:r>
            <a:r>
              <a:rPr sz="2400" b="1" spc="5" dirty="0">
                <a:latin typeface="Microsoft JhengHei"/>
                <a:cs typeface="Microsoft JhengHei"/>
              </a:rPr>
              <a:t>中国</a:t>
            </a:r>
            <a:r>
              <a:rPr sz="2400" b="1" spc="15" dirty="0">
                <a:latin typeface="Microsoft JhengHei"/>
                <a:cs typeface="Microsoft JhengHei"/>
              </a:rPr>
              <a:t>科</a:t>
            </a:r>
            <a:r>
              <a:rPr sz="2400" b="1" spc="5" dirty="0">
                <a:latin typeface="Microsoft JhengHei"/>
                <a:cs typeface="Microsoft JhengHei"/>
              </a:rPr>
              <a:t>学院院</a:t>
            </a:r>
            <a:r>
              <a:rPr sz="2400" b="1" dirty="0">
                <a:latin typeface="Microsoft JhengHei"/>
                <a:cs typeface="Microsoft JhengHei"/>
              </a:rPr>
              <a:t>长 </a:t>
            </a:r>
            <a:r>
              <a:rPr sz="2400" b="1" spc="5" dirty="0">
                <a:latin typeface="Microsoft JhengHei"/>
                <a:cs typeface="Microsoft JhengHei"/>
              </a:rPr>
              <a:t>白春礼</a:t>
            </a:r>
            <a:r>
              <a:rPr sz="2400" b="1" spc="20" dirty="0">
                <a:latin typeface="Microsoft JhengHei"/>
                <a:cs typeface="Microsoft JhengHei"/>
              </a:rPr>
              <a:t>表</a:t>
            </a:r>
            <a:r>
              <a:rPr sz="2400" b="1" spc="35" dirty="0">
                <a:latin typeface="Microsoft JhengHei"/>
                <a:cs typeface="Microsoft JhengHei"/>
              </a:rPr>
              <a:t>示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未来</a:t>
            </a:r>
            <a:r>
              <a:rPr sz="2400" b="1" spc="20" dirty="0">
                <a:latin typeface="Microsoft JhengHei"/>
                <a:cs typeface="Microsoft JhengHei"/>
              </a:rPr>
              <a:t>十年</a:t>
            </a:r>
            <a:r>
              <a:rPr sz="2400" b="1" spc="5" dirty="0">
                <a:latin typeface="Microsoft JhengHei"/>
                <a:cs typeface="Microsoft JhengHei"/>
              </a:rPr>
              <a:t>中科院</a:t>
            </a:r>
            <a:r>
              <a:rPr sz="2400" b="1" spc="20" dirty="0">
                <a:latin typeface="Microsoft JhengHei"/>
                <a:cs typeface="Microsoft JhengHei"/>
              </a:rPr>
              <a:t>会把</a:t>
            </a:r>
            <a:r>
              <a:rPr sz="2400" b="1" spc="5" dirty="0">
                <a:latin typeface="Microsoft JhengHei"/>
                <a:cs typeface="Microsoft JhengHei"/>
              </a:rPr>
              <a:t>美国卡脖</a:t>
            </a:r>
            <a:r>
              <a:rPr sz="2400" b="1" spc="20" dirty="0">
                <a:latin typeface="Microsoft JhengHei"/>
                <a:cs typeface="Microsoft JhengHei"/>
              </a:rPr>
              <a:t>子</a:t>
            </a:r>
            <a:r>
              <a:rPr sz="2400" b="1" spc="5" dirty="0">
                <a:latin typeface="Microsoft JhengHei"/>
                <a:cs typeface="Microsoft JhengHei"/>
              </a:rPr>
              <a:t>的清单</a:t>
            </a:r>
            <a:r>
              <a:rPr sz="2400" b="1" dirty="0">
                <a:latin typeface="Microsoft JhengHei"/>
                <a:cs typeface="Microsoft JhengHei"/>
              </a:rPr>
              <a:t>变 </a:t>
            </a:r>
            <a:r>
              <a:rPr sz="2400" b="1" spc="5" dirty="0">
                <a:latin typeface="Microsoft JhengHei"/>
                <a:cs typeface="Microsoft JhengHei"/>
              </a:rPr>
              <a:t>成中科</a:t>
            </a:r>
            <a:r>
              <a:rPr sz="2400" b="1" spc="20" dirty="0">
                <a:latin typeface="Microsoft JhengHei"/>
                <a:cs typeface="Microsoft JhengHei"/>
              </a:rPr>
              <a:t>院科</a:t>
            </a:r>
            <a:r>
              <a:rPr sz="2400" b="1" spc="5" dirty="0">
                <a:latin typeface="Microsoft JhengHei"/>
                <a:cs typeface="Microsoft JhengHei"/>
              </a:rPr>
              <a:t>研任务</a:t>
            </a:r>
            <a:r>
              <a:rPr sz="2400" b="1" spc="20" dirty="0">
                <a:latin typeface="Microsoft JhengHei"/>
                <a:cs typeface="Microsoft JhengHei"/>
              </a:rPr>
              <a:t>清单</a:t>
            </a:r>
            <a:r>
              <a:rPr sz="2400" b="1" spc="5" dirty="0">
                <a:latin typeface="Microsoft JhengHei"/>
                <a:cs typeface="Microsoft JhengHei"/>
              </a:rPr>
              <a:t>进行布</a:t>
            </a:r>
            <a:r>
              <a:rPr sz="2400" b="1" spc="60" dirty="0">
                <a:latin typeface="Microsoft JhengHei"/>
                <a:cs typeface="Microsoft JhengHei"/>
              </a:rPr>
              <a:t>局</a:t>
            </a:r>
            <a:r>
              <a:rPr sz="2400" b="1" spc="20" dirty="0">
                <a:latin typeface="Microsoft JhengHei"/>
                <a:cs typeface="Microsoft JhengHei"/>
              </a:rPr>
              <a:t>。</a:t>
            </a:r>
            <a:r>
              <a:rPr sz="2400" b="1" spc="10" dirty="0">
                <a:latin typeface="Microsoft JhengHei"/>
                <a:cs typeface="Microsoft JhengHei"/>
              </a:rPr>
              <a:t>白春礼说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包括航空 轮胎、</a:t>
            </a:r>
            <a:r>
              <a:rPr sz="2400" b="1" spc="20" dirty="0">
                <a:latin typeface="Microsoft JhengHei"/>
                <a:cs typeface="Microsoft JhengHei"/>
              </a:rPr>
              <a:t>轴承</a:t>
            </a:r>
            <a:r>
              <a:rPr sz="2400" b="1" spc="15" dirty="0">
                <a:latin typeface="Microsoft JhengHei"/>
                <a:cs typeface="Microsoft JhengHei"/>
              </a:rPr>
              <a:t>钢</a:t>
            </a:r>
            <a:r>
              <a:rPr sz="2400" b="1" spc="10" dirty="0">
                <a:latin typeface="Microsoft JhengHei"/>
                <a:cs typeface="Microsoft JhengHei"/>
              </a:rPr>
              <a:t>、</a:t>
            </a:r>
            <a:r>
              <a:rPr sz="2400" b="1" spc="5" dirty="0">
                <a:latin typeface="Microsoft JhengHei"/>
                <a:cs typeface="Microsoft JhengHei"/>
              </a:rPr>
              <a:t>光</a:t>
            </a:r>
            <a:r>
              <a:rPr sz="2400" b="1" spc="20" dirty="0">
                <a:latin typeface="Microsoft JhengHei"/>
                <a:cs typeface="Microsoft JhengHei"/>
              </a:rPr>
              <a:t>刻机</a:t>
            </a:r>
            <a:r>
              <a:rPr sz="2400" b="1" spc="5" dirty="0">
                <a:latin typeface="Microsoft JhengHei"/>
                <a:cs typeface="Microsoft JhengHei"/>
              </a:rPr>
              <a:t>在内的</a:t>
            </a:r>
            <a:r>
              <a:rPr sz="2400" b="1" spc="20" dirty="0">
                <a:latin typeface="Microsoft JhengHei"/>
                <a:cs typeface="Microsoft JhengHei"/>
              </a:rPr>
              <a:t>一些</a:t>
            </a:r>
            <a:r>
              <a:rPr sz="2400" b="1" spc="5" dirty="0">
                <a:latin typeface="Microsoft JhengHei"/>
                <a:cs typeface="Microsoft JhengHei"/>
              </a:rPr>
              <a:t>关键核心</a:t>
            </a:r>
            <a:r>
              <a:rPr sz="2400" b="1" spc="20" dirty="0">
                <a:latin typeface="Microsoft JhengHei"/>
                <a:cs typeface="Microsoft JhengHei"/>
              </a:rPr>
              <a:t>技</a:t>
            </a:r>
            <a:r>
              <a:rPr sz="2400" b="1" spc="45" dirty="0">
                <a:latin typeface="Microsoft JhengHei"/>
                <a:cs typeface="Microsoft JhengHei"/>
              </a:rPr>
              <a:t>术</a:t>
            </a:r>
            <a:r>
              <a:rPr sz="2400" b="1" spc="10" dirty="0">
                <a:latin typeface="Microsoft JhengHei"/>
                <a:cs typeface="Microsoft JhengHei"/>
              </a:rPr>
              <a:t>、关键 </a:t>
            </a:r>
            <a:r>
              <a:rPr sz="2400" b="1" spc="5" dirty="0">
                <a:latin typeface="Microsoft JhengHei"/>
                <a:cs typeface="Microsoft JhengHei"/>
              </a:rPr>
              <a:t>原材料等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中科院将集中全院的力量来</a:t>
            </a:r>
            <a:r>
              <a:rPr sz="2400" b="1" spc="10" dirty="0">
                <a:latin typeface="Microsoft JhengHei"/>
                <a:cs typeface="Microsoft JhengHei"/>
              </a:rPr>
              <a:t>做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8130540" cy="272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、打通支撑科技强国的全流程创</a:t>
            </a:r>
            <a:r>
              <a:rPr sz="2800" b="1" i="1" spc="5" dirty="0">
                <a:latin typeface="SimSun"/>
                <a:cs typeface="SimSun"/>
              </a:rPr>
              <a:t>新</a:t>
            </a:r>
            <a:r>
              <a:rPr sz="2800" b="1" i="1" spc="-5" dirty="0">
                <a:latin typeface="SimSun"/>
                <a:cs typeface="SimSun"/>
              </a:rPr>
              <a:t>链条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基础研发</a:t>
            </a:r>
            <a:endParaRPr sz="26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中科院在院层面成立了专门的领导</a:t>
            </a:r>
            <a:r>
              <a:rPr sz="2400" b="1" spc="105" dirty="0">
                <a:latin typeface="Microsoft JhengHei"/>
                <a:cs typeface="Microsoft JhengHei"/>
              </a:rPr>
              <a:t>小</a:t>
            </a:r>
            <a:r>
              <a:rPr sz="2400" b="1" spc="125" dirty="0">
                <a:latin typeface="Microsoft JhengHei"/>
                <a:cs typeface="Microsoft JhengHei"/>
              </a:rPr>
              <a:t>组</a:t>
            </a:r>
            <a:r>
              <a:rPr sz="2400" b="1" spc="120" dirty="0">
                <a:latin typeface="Microsoft JhengHei"/>
                <a:cs typeface="Microsoft JhengHei"/>
              </a:rPr>
              <a:t>，</a:t>
            </a:r>
            <a:r>
              <a:rPr sz="2400" b="1" spc="114" dirty="0">
                <a:latin typeface="Microsoft JhengHei"/>
                <a:cs typeface="Microsoft JhengHei"/>
              </a:rPr>
              <a:t>加</a:t>
            </a:r>
            <a:r>
              <a:rPr sz="2400" b="1" spc="105" dirty="0">
                <a:latin typeface="Microsoft JhengHei"/>
                <a:cs typeface="Microsoft JhengHei"/>
              </a:rPr>
              <a:t>强</a:t>
            </a:r>
            <a:r>
              <a:rPr sz="2400" b="1" spc="114" dirty="0">
                <a:latin typeface="Microsoft JhengHei"/>
                <a:cs typeface="Microsoft JhengHei"/>
              </a:rPr>
              <a:t>组织</a:t>
            </a:r>
            <a:r>
              <a:rPr sz="2400" b="1" dirty="0">
                <a:latin typeface="Microsoft JhengHei"/>
                <a:cs typeface="Microsoft JhengHei"/>
              </a:rPr>
              <a:t>推 </a:t>
            </a:r>
            <a:r>
              <a:rPr sz="2400" b="1" spc="5" dirty="0">
                <a:latin typeface="Microsoft JhengHei"/>
                <a:cs typeface="Microsoft JhengHei"/>
              </a:rPr>
              <a:t>进和统</a:t>
            </a:r>
            <a:r>
              <a:rPr sz="2400" b="1" spc="15" dirty="0">
                <a:latin typeface="Microsoft JhengHei"/>
                <a:cs typeface="Microsoft JhengHei"/>
              </a:rPr>
              <a:t>筹协</a:t>
            </a:r>
            <a:r>
              <a:rPr sz="2400" b="1" spc="20" dirty="0">
                <a:latin typeface="Microsoft JhengHei"/>
                <a:cs typeface="Microsoft JhengHei"/>
              </a:rPr>
              <a:t>调</a:t>
            </a:r>
            <a:r>
              <a:rPr sz="2400" b="1" spc="5" dirty="0">
                <a:latin typeface="Microsoft JhengHei"/>
                <a:cs typeface="Microsoft JhengHei"/>
              </a:rPr>
              <a:t>，明</a:t>
            </a:r>
            <a:r>
              <a:rPr sz="2400" b="1" spc="15" dirty="0">
                <a:latin typeface="Microsoft JhengHei"/>
                <a:cs typeface="Microsoft JhengHei"/>
              </a:rPr>
              <a:t>确任</a:t>
            </a:r>
            <a:r>
              <a:rPr sz="2400" b="1" spc="5" dirty="0">
                <a:latin typeface="Microsoft JhengHei"/>
                <a:cs typeface="Microsoft JhengHei"/>
              </a:rPr>
              <a:t>务的组</a:t>
            </a:r>
            <a:r>
              <a:rPr sz="2400" b="1" spc="15" dirty="0">
                <a:latin typeface="Microsoft JhengHei"/>
                <a:cs typeface="Microsoft JhengHei"/>
              </a:rPr>
              <a:t>织单</a:t>
            </a:r>
            <a:r>
              <a:rPr sz="2400" b="1" spc="30" dirty="0">
                <a:latin typeface="Microsoft JhengHei"/>
                <a:cs typeface="Microsoft JhengHei"/>
              </a:rPr>
              <a:t>位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科研</a:t>
            </a:r>
            <a:r>
              <a:rPr sz="2400" b="1" spc="15" dirty="0">
                <a:latin typeface="Microsoft JhengHei"/>
                <a:cs typeface="Microsoft JhengHei"/>
              </a:rPr>
              <a:t>人</a:t>
            </a:r>
            <a:r>
              <a:rPr sz="2400" b="1" spc="5" dirty="0">
                <a:latin typeface="Microsoft JhengHei"/>
                <a:cs typeface="Microsoft JhengHei"/>
              </a:rPr>
              <a:t>员全身</a:t>
            </a:r>
            <a:r>
              <a:rPr sz="2400" b="1" dirty="0">
                <a:latin typeface="Microsoft JhengHei"/>
                <a:cs typeface="Microsoft JhengHei"/>
              </a:rPr>
              <a:t>心 </a:t>
            </a:r>
            <a:r>
              <a:rPr sz="2400" b="1" spc="10" dirty="0">
                <a:latin typeface="Microsoft JhengHei"/>
                <a:cs typeface="Microsoft JhengHei"/>
              </a:rPr>
              <a:t>投入到科技攻关当中，签署军令</a:t>
            </a:r>
            <a:r>
              <a:rPr sz="2400" b="1" dirty="0">
                <a:latin typeface="Microsoft JhengHei"/>
                <a:cs typeface="Microsoft JhengHei"/>
              </a:rPr>
              <a:t>状。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7833995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3</a:t>
            </a:r>
            <a:r>
              <a:rPr sz="2800" b="1" i="1" spc="-5" dirty="0">
                <a:latin typeface="SimSun"/>
                <a:cs typeface="SimSun"/>
              </a:rPr>
              <a:t>、打通支撑科技强国的全流程创</a:t>
            </a:r>
            <a:r>
              <a:rPr sz="2800" b="1" i="1" spc="5" dirty="0">
                <a:latin typeface="SimSun"/>
                <a:cs typeface="SimSun"/>
              </a:rPr>
              <a:t>新</a:t>
            </a:r>
            <a:r>
              <a:rPr sz="2800" b="1" i="1" spc="-5" dirty="0">
                <a:latin typeface="SimSun"/>
                <a:cs typeface="SimSun"/>
              </a:rPr>
              <a:t>链条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规模量产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形成具有国际竞争力的产业集群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发挥资本市</a:t>
            </a:r>
            <a:r>
              <a:rPr sz="2400" b="1" spc="10" dirty="0">
                <a:latin typeface="Microsoft JhengHei"/>
                <a:cs typeface="Microsoft JhengHei"/>
              </a:rPr>
              <a:t>场</a:t>
            </a:r>
            <a:r>
              <a:rPr sz="2400" b="1" spc="5" dirty="0">
                <a:latin typeface="Microsoft JhengHei"/>
                <a:cs typeface="Microsoft JhengHei"/>
              </a:rPr>
              <a:t>，科创板应优先考虑卡脖子技术的量产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900811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4</a:t>
            </a:r>
            <a:r>
              <a:rPr sz="2800" b="1" i="1" spc="-5" dirty="0">
                <a:latin typeface="SimSun"/>
                <a:cs typeface="SimSun"/>
              </a:rPr>
              <a:t>、新基建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一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49" y="2633852"/>
            <a:ext cx="4030979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6350" indent="-355600">
              <a:lnSpc>
                <a:spcPct val="100000"/>
              </a:lnSpc>
              <a:spcBef>
                <a:spcPts val="10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以新基</a:t>
            </a:r>
            <a:r>
              <a:rPr sz="2600" b="1" dirty="0">
                <a:latin typeface="Microsoft JhengHei"/>
                <a:cs typeface="Microsoft JhengHei"/>
              </a:rPr>
              <a:t>建</a:t>
            </a:r>
            <a:r>
              <a:rPr sz="2600" b="1" spc="10" dirty="0">
                <a:latin typeface="Microsoft JhengHei"/>
                <a:cs typeface="Microsoft JhengHei"/>
              </a:rPr>
              <a:t>加快数</a:t>
            </a:r>
            <a:r>
              <a:rPr sz="2600" b="1" dirty="0">
                <a:latin typeface="Microsoft JhengHei"/>
                <a:cs typeface="Microsoft JhengHei"/>
              </a:rPr>
              <a:t>字</a:t>
            </a:r>
            <a:r>
              <a:rPr sz="2600" b="1" spc="10" dirty="0">
                <a:latin typeface="Microsoft JhengHei"/>
                <a:cs typeface="Microsoft JhengHei"/>
              </a:rPr>
              <a:t>经济</a:t>
            </a:r>
            <a:r>
              <a:rPr sz="2600" b="1" spc="-335" dirty="0">
                <a:latin typeface="Microsoft JhengHei"/>
                <a:cs typeface="Microsoft JhengHei"/>
              </a:rPr>
              <a:t>产 </a:t>
            </a:r>
            <a:r>
              <a:rPr sz="2600" b="1" spc="10" dirty="0">
                <a:latin typeface="Microsoft JhengHei"/>
                <a:cs typeface="Microsoft JhengHei"/>
              </a:rPr>
              <a:t>业化</a:t>
            </a:r>
            <a:endParaRPr sz="2600">
              <a:latin typeface="Microsoft JhengHei"/>
              <a:cs typeface="Microsoft JhengHei"/>
            </a:endParaRPr>
          </a:p>
          <a:p>
            <a:pPr marL="367665" marR="6350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以新基</a:t>
            </a:r>
            <a:r>
              <a:rPr sz="2600" b="1" dirty="0">
                <a:latin typeface="Microsoft JhengHei"/>
                <a:cs typeface="Microsoft JhengHei"/>
              </a:rPr>
              <a:t>建</a:t>
            </a:r>
            <a:r>
              <a:rPr sz="2600" b="1" spc="10" dirty="0">
                <a:latin typeface="Microsoft JhengHei"/>
                <a:cs typeface="Microsoft JhengHei"/>
              </a:rPr>
              <a:t>助推传</a:t>
            </a:r>
            <a:r>
              <a:rPr sz="2600" b="1" dirty="0">
                <a:latin typeface="Microsoft JhengHei"/>
                <a:cs typeface="Microsoft JhengHei"/>
              </a:rPr>
              <a:t>统</a:t>
            </a:r>
            <a:r>
              <a:rPr sz="2600" b="1" spc="10" dirty="0">
                <a:latin typeface="Microsoft JhengHei"/>
                <a:cs typeface="Microsoft JhengHei"/>
              </a:rPr>
              <a:t>产业</a:t>
            </a:r>
            <a:r>
              <a:rPr sz="2600" b="1" spc="-335" dirty="0">
                <a:latin typeface="Microsoft JhengHei"/>
                <a:cs typeface="Microsoft JhengHei"/>
              </a:rPr>
              <a:t>数 </a:t>
            </a:r>
            <a:r>
              <a:rPr sz="2600" b="1" spc="10" dirty="0">
                <a:latin typeface="Microsoft JhengHei"/>
                <a:cs typeface="Microsoft JhengHei"/>
              </a:rPr>
              <a:t>字化</a:t>
            </a:r>
            <a:endParaRPr sz="2600">
              <a:latin typeface="Microsoft JhengHei"/>
              <a:cs typeface="Microsoft JhengHei"/>
            </a:endParaRPr>
          </a:p>
          <a:p>
            <a:pPr marL="367665" marR="5080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完善创</a:t>
            </a:r>
            <a:r>
              <a:rPr sz="2600" b="1" dirty="0">
                <a:latin typeface="Microsoft JhengHei"/>
                <a:cs typeface="Microsoft JhengHei"/>
              </a:rPr>
              <a:t>新</a:t>
            </a:r>
            <a:r>
              <a:rPr sz="2600" b="1" spc="10" dirty="0">
                <a:latin typeface="Microsoft JhengHei"/>
                <a:cs typeface="Microsoft JhengHei"/>
              </a:rPr>
              <a:t>体</a:t>
            </a:r>
            <a:r>
              <a:rPr sz="2600" b="1" spc="20" dirty="0">
                <a:latin typeface="Microsoft JhengHei"/>
                <a:cs typeface="Microsoft JhengHei"/>
              </a:rPr>
              <a:t>系</a:t>
            </a:r>
            <a:r>
              <a:rPr sz="2600" b="1" spc="10" dirty="0">
                <a:latin typeface="Microsoft JhengHei"/>
                <a:cs typeface="Microsoft JhengHei"/>
              </a:rPr>
              <a:t>，</a:t>
            </a:r>
            <a:r>
              <a:rPr sz="2600" b="1" dirty="0">
                <a:latin typeface="Microsoft JhengHei"/>
                <a:cs typeface="Microsoft JhengHei"/>
              </a:rPr>
              <a:t>推</a:t>
            </a:r>
            <a:r>
              <a:rPr sz="2600" b="1" spc="10" dirty="0">
                <a:latin typeface="Microsoft JhengHei"/>
                <a:cs typeface="Microsoft JhengHei"/>
              </a:rPr>
              <a:t>动引</a:t>
            </a:r>
            <a:r>
              <a:rPr sz="2600" b="1" spc="-335" dirty="0">
                <a:latin typeface="Microsoft JhengHei"/>
                <a:cs typeface="Microsoft JhengHei"/>
              </a:rPr>
              <a:t>领 </a:t>
            </a:r>
            <a:r>
              <a:rPr sz="2600" b="1" spc="10" dirty="0">
                <a:latin typeface="Microsoft JhengHei"/>
                <a:cs typeface="Microsoft JhengHei"/>
              </a:rPr>
              <a:t>第四次</a:t>
            </a:r>
            <a:r>
              <a:rPr sz="2600" b="1" dirty="0">
                <a:latin typeface="Microsoft JhengHei"/>
                <a:cs typeface="Microsoft JhengHei"/>
              </a:rPr>
              <a:t>工</a:t>
            </a:r>
            <a:r>
              <a:rPr sz="2600" b="1" spc="10" dirty="0">
                <a:latin typeface="Microsoft JhengHei"/>
                <a:cs typeface="Microsoft JhengHei"/>
              </a:rPr>
              <a:t>业革</a:t>
            </a:r>
            <a:r>
              <a:rPr sz="2600" b="1" dirty="0">
                <a:latin typeface="Microsoft JhengHei"/>
                <a:cs typeface="Microsoft JhengHei"/>
              </a:rPr>
              <a:t>命</a:t>
            </a:r>
            <a:endParaRPr sz="2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6021705" cy="257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、积极应对挑战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73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逆全球</a:t>
            </a:r>
            <a:r>
              <a:rPr sz="2600" b="1" spc="-5" dirty="0">
                <a:latin typeface="Microsoft JhengHei"/>
                <a:cs typeface="Microsoft JhengHei"/>
              </a:rPr>
              <a:t>化</a:t>
            </a:r>
            <a:r>
              <a:rPr sz="2600" b="1" spc="-195" dirty="0">
                <a:latin typeface="Microsoft JhengHei"/>
                <a:cs typeface="Microsoft JhengHei"/>
              </a:rPr>
              <a:t>——</a:t>
            </a:r>
            <a:r>
              <a:rPr sz="2600" b="1" spc="10" dirty="0">
                <a:latin typeface="Microsoft JhengHei"/>
                <a:cs typeface="Microsoft JhengHei"/>
              </a:rPr>
              <a:t>高</a:t>
            </a:r>
            <a:r>
              <a:rPr sz="2600" b="1" dirty="0">
                <a:latin typeface="Microsoft JhengHei"/>
                <a:cs typeface="Microsoft JhengHei"/>
              </a:rPr>
              <a:t>水</a:t>
            </a:r>
            <a:r>
              <a:rPr sz="2600" b="1" spc="10" dirty="0">
                <a:latin typeface="Microsoft JhengHei"/>
                <a:cs typeface="Microsoft JhengHei"/>
              </a:rPr>
              <a:t>平开</a:t>
            </a:r>
            <a:r>
              <a:rPr sz="2600" b="1" spc="15" dirty="0">
                <a:latin typeface="Microsoft JhengHei"/>
                <a:cs typeface="Microsoft JhengHei"/>
              </a:rPr>
              <a:t>放</a:t>
            </a:r>
            <a:r>
              <a:rPr sz="2600" b="1" dirty="0">
                <a:latin typeface="Microsoft JhengHei"/>
                <a:cs typeface="Microsoft JhengHei"/>
              </a:rPr>
              <a:t>，</a:t>
            </a:r>
            <a:r>
              <a:rPr sz="2600" b="1" spc="10" dirty="0">
                <a:latin typeface="Microsoft JhengHei"/>
                <a:cs typeface="Microsoft JhengHei"/>
              </a:rPr>
              <a:t>倡导全</a:t>
            </a:r>
            <a:r>
              <a:rPr sz="2600" b="1" dirty="0">
                <a:latin typeface="Microsoft JhengHei"/>
                <a:cs typeface="Microsoft JhengHei"/>
              </a:rPr>
              <a:t>球化</a:t>
            </a:r>
            <a:endParaRPr sz="26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撤资论</a:t>
            </a:r>
            <a:r>
              <a:rPr sz="2600" b="1" spc="-200" dirty="0">
                <a:latin typeface="Microsoft JhengHei"/>
                <a:cs typeface="Microsoft JhengHei"/>
              </a:rPr>
              <a:t>——</a:t>
            </a:r>
            <a:r>
              <a:rPr sz="2600" b="1" spc="10" dirty="0">
                <a:latin typeface="Microsoft JhengHei"/>
                <a:cs typeface="Microsoft JhengHei"/>
              </a:rPr>
              <a:t>大力</a:t>
            </a:r>
            <a:r>
              <a:rPr sz="2600" b="1" dirty="0">
                <a:latin typeface="Microsoft JhengHei"/>
                <a:cs typeface="Microsoft JhengHei"/>
              </a:rPr>
              <a:t>改</a:t>
            </a:r>
            <a:r>
              <a:rPr sz="2600" b="1" spc="10" dirty="0">
                <a:latin typeface="Microsoft JhengHei"/>
                <a:cs typeface="Microsoft JhengHei"/>
              </a:rPr>
              <a:t>善外商</a:t>
            </a:r>
            <a:r>
              <a:rPr sz="2600" b="1" dirty="0">
                <a:latin typeface="Microsoft JhengHei"/>
                <a:cs typeface="Microsoft JhengHei"/>
              </a:rPr>
              <a:t>经</a:t>
            </a:r>
            <a:r>
              <a:rPr sz="2600" b="1" spc="10" dirty="0">
                <a:latin typeface="Microsoft JhengHei"/>
                <a:cs typeface="Microsoft JhengHei"/>
              </a:rPr>
              <a:t>营环</a:t>
            </a:r>
            <a:r>
              <a:rPr sz="2600" b="1" dirty="0">
                <a:latin typeface="Microsoft JhengHei"/>
                <a:cs typeface="Microsoft JhengHei"/>
              </a:rPr>
              <a:t>境</a:t>
            </a:r>
            <a:endParaRPr sz="26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脱钩论</a:t>
            </a:r>
            <a:r>
              <a:rPr sz="2600" b="1" spc="-200" dirty="0">
                <a:latin typeface="Microsoft JhengHei"/>
                <a:cs typeface="Microsoft JhengHei"/>
              </a:rPr>
              <a:t>——</a:t>
            </a:r>
            <a:r>
              <a:rPr sz="2600" b="1" spc="10" dirty="0">
                <a:latin typeface="Microsoft JhengHei"/>
                <a:cs typeface="Microsoft JhengHei"/>
              </a:rPr>
              <a:t>以超</a:t>
            </a:r>
            <a:r>
              <a:rPr sz="2600" b="1" dirty="0">
                <a:latin typeface="Microsoft JhengHei"/>
                <a:cs typeface="Microsoft JhengHei"/>
              </a:rPr>
              <a:t>大</a:t>
            </a:r>
            <a:r>
              <a:rPr sz="2600" b="1" spc="10" dirty="0">
                <a:latin typeface="Microsoft JhengHei"/>
                <a:cs typeface="Microsoft JhengHei"/>
              </a:rPr>
              <a:t>市场、</a:t>
            </a:r>
            <a:r>
              <a:rPr sz="2600" b="1" dirty="0">
                <a:latin typeface="Microsoft JhengHei"/>
                <a:cs typeface="Microsoft JhengHei"/>
              </a:rPr>
              <a:t>科</a:t>
            </a:r>
            <a:r>
              <a:rPr sz="2600" b="1" spc="10" dirty="0">
                <a:latin typeface="Microsoft JhengHei"/>
                <a:cs typeface="Microsoft JhengHei"/>
              </a:rPr>
              <a:t>学技术</a:t>
            </a:r>
            <a:r>
              <a:rPr sz="2600" b="1" dirty="0">
                <a:latin typeface="Microsoft JhengHei"/>
                <a:cs typeface="Microsoft JhengHei"/>
              </a:rPr>
              <a:t>吸引</a:t>
            </a:r>
            <a:endParaRPr sz="2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8139430" cy="4069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1</a:t>
            </a:r>
            <a:r>
              <a:rPr sz="2800" b="1" i="1" spc="-5" dirty="0">
                <a:latin typeface="SimSun"/>
                <a:cs typeface="SimSun"/>
              </a:rPr>
              <a:t>、积极应对挑战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73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加快引</a:t>
            </a:r>
            <a:r>
              <a:rPr sz="2600" b="1" dirty="0">
                <a:latin typeface="Microsoft JhengHei"/>
                <a:cs typeface="Microsoft JhengHei"/>
              </a:rPr>
              <a:t>资</a:t>
            </a:r>
            <a:r>
              <a:rPr sz="2600" b="1" spc="10" dirty="0">
                <a:latin typeface="Microsoft JhengHei"/>
                <a:cs typeface="Microsoft JhengHei"/>
              </a:rPr>
              <a:t>补充产</a:t>
            </a:r>
            <a:r>
              <a:rPr sz="2600" b="1" dirty="0">
                <a:latin typeface="Microsoft JhengHei"/>
                <a:cs typeface="Microsoft JhengHei"/>
              </a:rPr>
              <a:t>业链</a:t>
            </a:r>
            <a:endParaRPr sz="26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一带一路</a:t>
            </a:r>
            <a:endParaRPr sz="26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稳步降</a:t>
            </a:r>
            <a:r>
              <a:rPr sz="2600" b="1" dirty="0">
                <a:latin typeface="Microsoft JhengHei"/>
                <a:cs typeface="Microsoft JhengHei"/>
              </a:rPr>
              <a:t>低</a:t>
            </a:r>
            <a:r>
              <a:rPr sz="2600" b="1" spc="10" dirty="0">
                <a:latin typeface="Microsoft JhengHei"/>
                <a:cs typeface="Microsoft JhengHei"/>
              </a:rPr>
              <a:t>关税水平，适度</a:t>
            </a:r>
            <a:r>
              <a:rPr sz="2600" b="1" dirty="0">
                <a:latin typeface="Microsoft JhengHei"/>
                <a:cs typeface="Microsoft JhengHei"/>
              </a:rPr>
              <a:t>增</a:t>
            </a:r>
            <a:r>
              <a:rPr sz="2600" b="1" spc="10" dirty="0">
                <a:latin typeface="Microsoft JhengHei"/>
                <a:cs typeface="Microsoft JhengHei"/>
              </a:rPr>
              <a:t>加进</a:t>
            </a:r>
            <a:r>
              <a:rPr sz="2600" b="1" dirty="0">
                <a:latin typeface="Microsoft JhengHei"/>
                <a:cs typeface="Microsoft JhengHei"/>
              </a:rPr>
              <a:t>口</a:t>
            </a:r>
            <a:endParaRPr sz="26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积极参</a:t>
            </a:r>
            <a:r>
              <a:rPr sz="2600" b="1" dirty="0">
                <a:latin typeface="Microsoft JhengHei"/>
                <a:cs typeface="Microsoft JhengHei"/>
              </a:rPr>
              <a:t>与</a:t>
            </a:r>
            <a:r>
              <a:rPr sz="2600" b="1" spc="10" dirty="0">
                <a:latin typeface="Microsoft JhengHei"/>
                <a:cs typeface="Microsoft JhengHei"/>
              </a:rPr>
              <a:t>国际经</a:t>
            </a:r>
            <a:r>
              <a:rPr sz="2600" b="1" dirty="0">
                <a:latin typeface="Microsoft JhengHei"/>
                <a:cs typeface="Microsoft JhengHei"/>
              </a:rPr>
              <a:t>贸</a:t>
            </a:r>
            <a:r>
              <a:rPr sz="2600" b="1" spc="10" dirty="0">
                <a:latin typeface="Microsoft JhengHei"/>
                <a:cs typeface="Microsoft JhengHei"/>
              </a:rPr>
              <a:t>规则谈</a:t>
            </a:r>
            <a:r>
              <a:rPr sz="2600" b="1" dirty="0">
                <a:latin typeface="Microsoft JhengHei"/>
                <a:cs typeface="Microsoft JhengHei"/>
              </a:rPr>
              <a:t>判</a:t>
            </a:r>
            <a:r>
              <a:rPr sz="2600" b="1" spc="10" dirty="0">
                <a:latin typeface="Microsoft JhengHei"/>
                <a:cs typeface="Microsoft JhengHei"/>
              </a:rPr>
              <a:t>和制</a:t>
            </a:r>
            <a:r>
              <a:rPr sz="2600" b="1" dirty="0">
                <a:latin typeface="Microsoft JhengHei"/>
                <a:cs typeface="Microsoft JhengHei"/>
              </a:rPr>
              <a:t>定</a:t>
            </a:r>
            <a:endParaRPr sz="2600">
              <a:latin typeface="Microsoft JhengHei"/>
              <a:cs typeface="Microsoft JhengHei"/>
            </a:endParaRPr>
          </a:p>
          <a:p>
            <a:pPr marL="367665" marR="5080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55" dirty="0">
                <a:latin typeface="Microsoft JhengHei"/>
                <a:cs typeface="Microsoft JhengHei"/>
              </a:rPr>
              <a:t>以</a:t>
            </a:r>
            <a:r>
              <a:rPr sz="2600" b="1" spc="40" dirty="0">
                <a:latin typeface="Microsoft JhengHei"/>
                <a:cs typeface="Microsoft JhengHei"/>
              </a:rPr>
              <a:t>建设自</a:t>
            </a:r>
            <a:r>
              <a:rPr sz="2600" b="1" spc="55" dirty="0">
                <a:latin typeface="Microsoft JhengHei"/>
                <a:cs typeface="Microsoft JhengHei"/>
              </a:rPr>
              <a:t>贸</a:t>
            </a:r>
            <a:r>
              <a:rPr sz="2600" b="1" spc="40" dirty="0">
                <a:latin typeface="Microsoft JhengHei"/>
                <a:cs typeface="Microsoft JhengHei"/>
              </a:rPr>
              <a:t>区自贸港</a:t>
            </a:r>
            <a:r>
              <a:rPr sz="2600" b="1" spc="55" dirty="0">
                <a:latin typeface="Microsoft JhengHei"/>
                <a:cs typeface="Microsoft JhengHei"/>
              </a:rPr>
              <a:t>为</a:t>
            </a:r>
            <a:r>
              <a:rPr sz="2600" b="1" spc="40" dirty="0">
                <a:latin typeface="Microsoft JhengHei"/>
                <a:cs typeface="Microsoft JhengHei"/>
              </a:rPr>
              <a:t>依</a:t>
            </a:r>
            <a:r>
              <a:rPr sz="2600" b="1" spc="90" dirty="0">
                <a:latin typeface="Microsoft JhengHei"/>
                <a:cs typeface="Microsoft JhengHei"/>
              </a:rPr>
              <a:t>托</a:t>
            </a:r>
            <a:r>
              <a:rPr sz="2600" b="1" spc="45" dirty="0">
                <a:latin typeface="Microsoft JhengHei"/>
                <a:cs typeface="Microsoft JhengHei"/>
              </a:rPr>
              <a:t>，</a:t>
            </a:r>
            <a:r>
              <a:rPr sz="2600" b="1" spc="55" dirty="0">
                <a:latin typeface="Microsoft JhengHei"/>
                <a:cs typeface="Microsoft JhengHei"/>
              </a:rPr>
              <a:t>拓</a:t>
            </a:r>
            <a:r>
              <a:rPr sz="2600" b="1" spc="40" dirty="0">
                <a:latin typeface="Microsoft JhengHei"/>
                <a:cs typeface="Microsoft JhengHei"/>
              </a:rPr>
              <a:t>展开放</a:t>
            </a:r>
            <a:r>
              <a:rPr sz="2600" b="1" spc="55" dirty="0">
                <a:latin typeface="Microsoft JhengHei"/>
                <a:cs typeface="Microsoft JhengHei"/>
              </a:rPr>
              <a:t>的</a:t>
            </a:r>
            <a:r>
              <a:rPr sz="2600" b="1" spc="40" dirty="0">
                <a:latin typeface="Microsoft JhengHei"/>
                <a:cs typeface="Microsoft JhengHei"/>
              </a:rPr>
              <a:t>高</a:t>
            </a:r>
            <a:r>
              <a:rPr sz="2600" b="1" spc="70" dirty="0">
                <a:latin typeface="Microsoft JhengHei"/>
                <a:cs typeface="Microsoft JhengHei"/>
              </a:rPr>
              <a:t>度</a:t>
            </a:r>
            <a:r>
              <a:rPr sz="2600" b="1" spc="45" dirty="0">
                <a:latin typeface="Microsoft JhengHei"/>
                <a:cs typeface="Microsoft JhengHei"/>
              </a:rPr>
              <a:t>、</a:t>
            </a:r>
            <a:r>
              <a:rPr sz="2600" b="1" spc="60" dirty="0">
                <a:latin typeface="Microsoft JhengHei"/>
                <a:cs typeface="Microsoft JhengHei"/>
              </a:rPr>
              <a:t>深</a:t>
            </a:r>
            <a:r>
              <a:rPr sz="2600" b="1" spc="-204" dirty="0">
                <a:latin typeface="Microsoft JhengHei"/>
                <a:cs typeface="Microsoft JhengHei"/>
              </a:rPr>
              <a:t>度 </a:t>
            </a:r>
            <a:r>
              <a:rPr sz="2600" b="1" spc="10" dirty="0">
                <a:latin typeface="Microsoft JhengHei"/>
                <a:cs typeface="Microsoft JhengHei"/>
              </a:rPr>
              <a:t>和广度</a:t>
            </a:r>
            <a:endParaRPr sz="2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8128634" cy="531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中联部</a:t>
            </a:r>
            <a:r>
              <a:rPr sz="2600" b="1" dirty="0">
                <a:latin typeface="Microsoft JhengHei"/>
                <a:cs typeface="Microsoft JhengHei"/>
              </a:rPr>
              <a:t>原</a:t>
            </a:r>
            <a:r>
              <a:rPr sz="2600" b="1" spc="10" dirty="0">
                <a:latin typeface="Microsoft JhengHei"/>
                <a:cs typeface="Microsoft JhengHei"/>
              </a:rPr>
              <a:t>副部长</a:t>
            </a:r>
            <a:r>
              <a:rPr sz="2600" b="1" dirty="0">
                <a:latin typeface="Microsoft JhengHei"/>
                <a:cs typeface="Microsoft JhengHei"/>
              </a:rPr>
              <a:t>周</a:t>
            </a:r>
            <a:r>
              <a:rPr sz="2600" b="1" spc="10" dirty="0">
                <a:latin typeface="Microsoft JhengHei"/>
                <a:cs typeface="Microsoft JhengHei"/>
              </a:rPr>
              <a:t>力</a:t>
            </a:r>
            <a:r>
              <a:rPr sz="2600" b="1" dirty="0">
                <a:latin typeface="Microsoft JhengHei"/>
                <a:cs typeface="Microsoft JhengHei"/>
              </a:rPr>
              <a:t>：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要做好中美关系恶化加</a:t>
            </a:r>
            <a:r>
              <a:rPr sz="2400" b="1" spc="15" dirty="0">
                <a:latin typeface="Microsoft JhengHei"/>
                <a:cs typeface="Microsoft JhengHei"/>
              </a:rPr>
              <a:t>剧</a:t>
            </a:r>
            <a:r>
              <a:rPr sz="2400" b="1" spc="10" dirty="0">
                <a:latin typeface="Microsoft JhengHei"/>
                <a:cs typeface="Microsoft JhengHei"/>
              </a:rPr>
              <a:t>、斗争全面升级的准备；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要做好外部需求萎</a:t>
            </a:r>
            <a:r>
              <a:rPr sz="2400" b="1" spc="10" dirty="0">
                <a:latin typeface="Microsoft JhengHei"/>
                <a:cs typeface="Microsoft JhengHei"/>
              </a:rPr>
              <a:t>缩</a:t>
            </a:r>
            <a:r>
              <a:rPr sz="2400" b="1" spc="5" dirty="0">
                <a:latin typeface="Microsoft JhengHei"/>
                <a:cs typeface="Microsoft JhengHei"/>
              </a:rPr>
              <a:t>、</a:t>
            </a:r>
            <a:r>
              <a:rPr sz="2400" b="1" spc="10" dirty="0">
                <a:latin typeface="Microsoft JhengHei"/>
                <a:cs typeface="Microsoft JhengHei"/>
              </a:rPr>
              <a:t>产业链和供应链断裂的准备；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要做好新冠病毒疫情常态化、</a:t>
            </a:r>
            <a:r>
              <a:rPr sz="2400" b="1" spc="114" dirty="0">
                <a:latin typeface="Microsoft JhengHei"/>
                <a:cs typeface="Microsoft JhengHei"/>
              </a:rPr>
              <a:t>病毒</a:t>
            </a:r>
            <a:r>
              <a:rPr sz="2400" b="1" spc="105" dirty="0">
                <a:latin typeface="Microsoft JhengHei"/>
                <a:cs typeface="Microsoft JhengHei"/>
              </a:rPr>
              <a:t>与</a:t>
            </a:r>
            <a:r>
              <a:rPr sz="2400" b="1" spc="114" dirty="0">
                <a:latin typeface="Microsoft JhengHei"/>
                <a:cs typeface="Microsoft JhengHei"/>
              </a:rPr>
              <a:t>人类长</a:t>
            </a:r>
            <a:r>
              <a:rPr sz="2400" b="1" spc="105" dirty="0">
                <a:latin typeface="Microsoft JhengHei"/>
                <a:cs typeface="Microsoft JhengHei"/>
              </a:rPr>
              <a:t>期</a:t>
            </a:r>
            <a:r>
              <a:rPr sz="2400" b="1" spc="114" dirty="0">
                <a:latin typeface="Microsoft JhengHei"/>
                <a:cs typeface="Microsoft JhengHei"/>
              </a:rPr>
              <a:t>共存</a:t>
            </a:r>
            <a:r>
              <a:rPr sz="2400" b="1" dirty="0">
                <a:latin typeface="Microsoft JhengHei"/>
                <a:cs typeface="Microsoft JhengHei"/>
              </a:rPr>
              <a:t>的 </a:t>
            </a:r>
            <a:r>
              <a:rPr sz="2400" b="1" spc="10" dirty="0">
                <a:latin typeface="Microsoft JhengHei"/>
                <a:cs typeface="Microsoft JhengHei"/>
              </a:rPr>
              <a:t>准备；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要做好摆脱美元霸权、逐步实现人</a:t>
            </a:r>
            <a:r>
              <a:rPr sz="2400" b="1" spc="100" dirty="0">
                <a:latin typeface="Microsoft JhengHei"/>
                <a:cs typeface="Microsoft JhengHei"/>
              </a:rPr>
              <a:t>民</a:t>
            </a:r>
            <a:r>
              <a:rPr sz="2400" b="1" spc="114" dirty="0">
                <a:latin typeface="Microsoft JhengHei"/>
                <a:cs typeface="Microsoft JhengHei"/>
              </a:rPr>
              <a:t>币与美</a:t>
            </a:r>
            <a:r>
              <a:rPr sz="2400" b="1" spc="100" dirty="0">
                <a:latin typeface="Microsoft JhengHei"/>
                <a:cs typeface="Microsoft JhengHei"/>
              </a:rPr>
              <a:t>元</a:t>
            </a:r>
            <a:r>
              <a:rPr sz="2400" b="1" spc="114" dirty="0">
                <a:latin typeface="Microsoft JhengHei"/>
                <a:cs typeface="Microsoft JhengHei"/>
              </a:rPr>
              <a:t>脱钩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准备；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要做好全球性粮食危机爆发的准备；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要做好国际恐怖势力回潮的准</a:t>
            </a:r>
            <a:r>
              <a:rPr sz="2400" b="1" spc="10" dirty="0">
                <a:latin typeface="Microsoft JhengHei"/>
                <a:cs typeface="Microsoft JhengHei"/>
              </a:rPr>
              <a:t>备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3010" y="3783203"/>
            <a:ext cx="136525" cy="209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349" y="900811"/>
            <a:ext cx="8130540" cy="486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粮食危机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全球粮食安全问题极不均</a:t>
            </a:r>
            <a:r>
              <a:rPr sz="2400" b="1" spc="15" dirty="0">
                <a:latin typeface="Microsoft JhengHei"/>
                <a:cs typeface="Microsoft JhengHei"/>
              </a:rPr>
              <a:t>匀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SimSun"/>
                <a:cs typeface="SimSun"/>
              </a:rPr>
              <a:t>–</a:t>
            </a:r>
            <a:r>
              <a:rPr sz="2400" b="1" spc="5" dirty="0">
                <a:latin typeface="Microsoft JhengHei"/>
                <a:cs typeface="Microsoft JhengHei"/>
              </a:rPr>
              <a:t>中国坚守</a:t>
            </a:r>
            <a:r>
              <a:rPr sz="2400" b="1" spc="10" dirty="0">
                <a:latin typeface="Microsoft JhengHei"/>
                <a:cs typeface="Microsoft JhengHei"/>
              </a:rPr>
              <a:t>了</a:t>
            </a:r>
            <a:r>
              <a:rPr sz="2400" b="1" spc="-220" dirty="0">
                <a:latin typeface="Microsoft JhengHei"/>
                <a:cs typeface="Microsoft JhengHei"/>
              </a:rPr>
              <a:t>18</a:t>
            </a:r>
            <a:r>
              <a:rPr sz="2400" b="1" spc="5" dirty="0">
                <a:latin typeface="Microsoft JhengHei"/>
                <a:cs typeface="Microsoft JhengHei"/>
              </a:rPr>
              <a:t>亿亩的土地红</a:t>
            </a:r>
            <a:r>
              <a:rPr sz="2400" b="1" spc="10" dirty="0">
                <a:latin typeface="Microsoft JhengHei"/>
                <a:cs typeface="Microsoft JhengHei"/>
              </a:rPr>
              <a:t>线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155" dirty="0">
                <a:latin typeface="SimSun"/>
                <a:cs typeface="SimSun"/>
              </a:rPr>
              <a:t>–</a:t>
            </a:r>
            <a:r>
              <a:rPr sz="2400" b="1" spc="-155" dirty="0">
                <a:latin typeface="Microsoft JhengHei"/>
                <a:cs typeface="Microsoft JhengHei"/>
              </a:rPr>
              <a:t>2019</a:t>
            </a:r>
            <a:r>
              <a:rPr sz="2400" b="1" spc="114" dirty="0">
                <a:latin typeface="Microsoft JhengHei"/>
                <a:cs typeface="Microsoft JhengHei"/>
              </a:rPr>
              <a:t>年</a:t>
            </a:r>
            <a:r>
              <a:rPr sz="2400" b="1" spc="125" dirty="0">
                <a:latin typeface="Microsoft JhengHei"/>
                <a:cs typeface="Microsoft JhengHei"/>
              </a:rPr>
              <a:t>中</a:t>
            </a:r>
            <a:r>
              <a:rPr sz="2400" b="1" spc="114" dirty="0">
                <a:latin typeface="Microsoft JhengHei"/>
                <a:cs typeface="Microsoft JhengHei"/>
              </a:rPr>
              <a:t>国稻</a:t>
            </a:r>
            <a:r>
              <a:rPr sz="2400" b="1" spc="130" dirty="0">
                <a:latin typeface="Microsoft JhengHei"/>
                <a:cs typeface="Microsoft JhengHei"/>
              </a:rPr>
              <a:t>谷、</a:t>
            </a:r>
            <a:r>
              <a:rPr sz="2400" b="1" spc="114" dirty="0">
                <a:latin typeface="Microsoft JhengHei"/>
                <a:cs typeface="Microsoft JhengHei"/>
              </a:rPr>
              <a:t>小麦和</a:t>
            </a:r>
            <a:r>
              <a:rPr sz="2400" b="1" spc="125" dirty="0">
                <a:latin typeface="Microsoft JhengHei"/>
                <a:cs typeface="Microsoft JhengHei"/>
              </a:rPr>
              <a:t>玉</a:t>
            </a:r>
            <a:r>
              <a:rPr sz="2400" b="1" spc="114" dirty="0">
                <a:latin typeface="Microsoft JhengHei"/>
                <a:cs typeface="Microsoft JhengHei"/>
              </a:rPr>
              <a:t>米三大</a:t>
            </a:r>
            <a:r>
              <a:rPr sz="2400" b="1" spc="125" dirty="0">
                <a:latin typeface="Microsoft JhengHei"/>
                <a:cs typeface="Microsoft JhengHei"/>
              </a:rPr>
              <a:t>主</a:t>
            </a:r>
            <a:r>
              <a:rPr sz="2400" b="1" spc="114" dirty="0">
                <a:latin typeface="Microsoft JhengHei"/>
                <a:cs typeface="Microsoft JhengHei"/>
              </a:rPr>
              <a:t>粮的自</a:t>
            </a:r>
            <a:r>
              <a:rPr sz="2400" b="1" spc="125" dirty="0">
                <a:latin typeface="Microsoft JhengHei"/>
                <a:cs typeface="Microsoft JhengHei"/>
              </a:rPr>
              <a:t>给</a:t>
            </a:r>
            <a:r>
              <a:rPr sz="2400" b="1" spc="114" dirty="0">
                <a:latin typeface="Microsoft JhengHei"/>
                <a:cs typeface="Microsoft JhengHei"/>
              </a:rPr>
              <a:t>率达</a:t>
            </a:r>
            <a:r>
              <a:rPr sz="2400" b="1" dirty="0">
                <a:latin typeface="Microsoft JhengHei"/>
                <a:cs typeface="Microsoft JhengHei"/>
              </a:rPr>
              <a:t>到</a:t>
            </a:r>
            <a:endParaRPr sz="2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tabLst>
                <a:tab pos="1679575" algn="l"/>
              </a:tabLst>
            </a:pPr>
            <a:r>
              <a:rPr sz="2400" b="1" spc="-60" dirty="0">
                <a:latin typeface="Microsoft JhengHei"/>
                <a:cs typeface="Microsoft JhengHei"/>
              </a:rPr>
              <a:t>98.75	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5" dirty="0">
                <a:latin typeface="Microsoft JhengHei"/>
                <a:cs typeface="Microsoft JhengHei"/>
              </a:rPr>
              <a:t>中国</a:t>
            </a:r>
            <a:r>
              <a:rPr sz="2400" b="1" spc="114" dirty="0">
                <a:latin typeface="Microsoft JhengHei"/>
                <a:cs typeface="Microsoft JhengHei"/>
              </a:rPr>
              <a:t>每年</a:t>
            </a:r>
            <a:r>
              <a:rPr sz="2400" b="1" spc="105" dirty="0">
                <a:latin typeface="Microsoft JhengHei"/>
                <a:cs typeface="Microsoft JhengHei"/>
              </a:rPr>
              <a:t>的粮</a:t>
            </a:r>
            <a:r>
              <a:rPr sz="2400" b="1" spc="114" dirty="0">
                <a:latin typeface="Microsoft JhengHei"/>
                <a:cs typeface="Microsoft JhengHei"/>
              </a:rPr>
              <a:t>食产</a:t>
            </a:r>
            <a:r>
              <a:rPr sz="2400" b="1" spc="105" dirty="0">
                <a:latin typeface="Microsoft JhengHei"/>
                <a:cs typeface="Microsoft JhengHei"/>
              </a:rPr>
              <a:t>量</a:t>
            </a:r>
            <a:r>
              <a:rPr sz="2400" b="1" spc="130" dirty="0">
                <a:latin typeface="Microsoft JhengHei"/>
                <a:cs typeface="Microsoft JhengHei"/>
              </a:rPr>
              <a:t>是</a:t>
            </a:r>
            <a:r>
              <a:rPr sz="2400" b="1" spc="-110" dirty="0">
                <a:latin typeface="Microsoft JhengHei"/>
                <a:cs typeface="Microsoft JhengHei"/>
              </a:rPr>
              <a:t>6</a:t>
            </a:r>
            <a:r>
              <a:rPr sz="2400" b="1" spc="105" dirty="0">
                <a:latin typeface="Microsoft JhengHei"/>
                <a:cs typeface="Microsoft JhengHei"/>
              </a:rPr>
              <a:t>亿</a:t>
            </a:r>
            <a:r>
              <a:rPr sz="2400" b="1" spc="120" dirty="0">
                <a:latin typeface="Microsoft JhengHei"/>
                <a:cs typeface="Microsoft JhengHei"/>
              </a:rPr>
              <a:t>吨</a:t>
            </a:r>
            <a:r>
              <a:rPr sz="2400" b="1" spc="105" dirty="0">
                <a:latin typeface="Microsoft JhengHei"/>
                <a:cs typeface="Microsoft JhengHei"/>
              </a:rPr>
              <a:t>，大</a:t>
            </a:r>
            <a:r>
              <a:rPr sz="2400" b="1" spc="114" dirty="0">
                <a:latin typeface="Microsoft JhengHei"/>
                <a:cs typeface="Microsoft JhengHei"/>
              </a:rPr>
              <a:t>概吃掉</a:t>
            </a:r>
            <a:r>
              <a:rPr sz="2400" b="1" spc="-125" dirty="0">
                <a:latin typeface="Microsoft JhengHei"/>
                <a:cs typeface="Microsoft JhengHei"/>
              </a:rPr>
              <a:t>4</a:t>
            </a:r>
            <a:r>
              <a:rPr sz="2400" b="1" spc="114" dirty="0">
                <a:latin typeface="Microsoft JhengHei"/>
                <a:cs typeface="Microsoft JhengHei"/>
              </a:rPr>
              <a:t>亿</a:t>
            </a:r>
            <a:r>
              <a:rPr sz="2400" b="1" spc="105" dirty="0">
                <a:latin typeface="Microsoft JhengHei"/>
                <a:cs typeface="Microsoft JhengHei"/>
              </a:rPr>
              <a:t>多</a:t>
            </a:r>
            <a:r>
              <a:rPr sz="2400" b="1" spc="120" dirty="0">
                <a:latin typeface="Microsoft JhengHei"/>
                <a:cs typeface="Microsoft JhengHei"/>
              </a:rPr>
              <a:t>吨</a:t>
            </a:r>
            <a:r>
              <a:rPr sz="2400" b="1" spc="110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剩 </a:t>
            </a:r>
            <a:r>
              <a:rPr sz="2400" b="1" spc="10" dirty="0">
                <a:latin typeface="Microsoft JhengHei"/>
                <a:cs typeface="Microsoft JhengHei"/>
              </a:rPr>
              <a:t>下的</a:t>
            </a:r>
            <a:r>
              <a:rPr sz="2400" b="1" spc="50" dirty="0">
                <a:latin typeface="Microsoft JhengHei"/>
                <a:cs typeface="Microsoft JhengHei"/>
              </a:rPr>
              <a:t>1.8</a:t>
            </a:r>
            <a:r>
              <a:rPr sz="2400" b="1" spc="10" dirty="0">
                <a:latin typeface="Microsoft JhengHei"/>
                <a:cs typeface="Microsoft JhengHei"/>
              </a:rPr>
              <a:t>亿吨要作为储备</a:t>
            </a:r>
            <a:r>
              <a:rPr sz="2400" b="1" spc="15" dirty="0">
                <a:latin typeface="Microsoft JhengHei"/>
                <a:cs typeface="Microsoft JhengHei"/>
              </a:rPr>
              <a:t>粮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中国每年进口</a:t>
            </a:r>
            <a:r>
              <a:rPr sz="2400" b="1" spc="-220" dirty="0">
                <a:latin typeface="Microsoft JhengHei"/>
                <a:cs typeface="Microsoft JhengHei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亿吨大豆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粮食发展要靠技术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8145780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粮食危机</a:t>
            </a:r>
            <a:endParaRPr sz="2600">
              <a:latin typeface="Microsoft JhengHei"/>
              <a:cs typeface="Microsoft JhengHei"/>
            </a:endParaRPr>
          </a:p>
          <a:p>
            <a:pPr marL="756285" marR="18415" indent="-28702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20" dirty="0">
                <a:latin typeface="Microsoft JhengHei"/>
                <a:cs typeface="Microsoft JhengHei"/>
              </a:rPr>
              <a:t>202</a:t>
            </a:r>
            <a:r>
              <a:rPr sz="2400" b="1" spc="-175" dirty="0">
                <a:latin typeface="Microsoft JhengHei"/>
                <a:cs typeface="Microsoft JhengHei"/>
              </a:rPr>
              <a:t>0</a:t>
            </a:r>
            <a:r>
              <a:rPr sz="2400" b="1" spc="60" dirty="0">
                <a:latin typeface="Microsoft JhengHei"/>
                <a:cs typeface="Microsoft JhengHei"/>
              </a:rPr>
              <a:t>年</a:t>
            </a:r>
            <a:r>
              <a:rPr sz="2400" b="1" spc="-170" dirty="0">
                <a:latin typeface="Microsoft JhengHei"/>
                <a:cs typeface="Microsoft JhengHei"/>
              </a:rPr>
              <a:t>9</a:t>
            </a:r>
            <a:r>
              <a:rPr sz="2400" b="1" spc="75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2</a:t>
            </a:r>
            <a:r>
              <a:rPr sz="2400" b="1" spc="-170" dirty="0">
                <a:latin typeface="Microsoft JhengHei"/>
                <a:cs typeface="Microsoft JhengHei"/>
              </a:rPr>
              <a:t>7</a:t>
            </a:r>
            <a:r>
              <a:rPr sz="2400" b="1" spc="60" dirty="0">
                <a:latin typeface="Microsoft JhengHei"/>
                <a:cs typeface="Microsoft JhengHei"/>
              </a:rPr>
              <a:t>日，</a:t>
            </a:r>
            <a:r>
              <a:rPr sz="2400" b="1" spc="65" dirty="0">
                <a:latin typeface="Microsoft JhengHei"/>
                <a:cs typeface="Microsoft JhengHei"/>
              </a:rPr>
              <a:t>四</a:t>
            </a:r>
            <a:r>
              <a:rPr sz="2400" b="1" spc="55" dirty="0">
                <a:latin typeface="Microsoft JhengHei"/>
                <a:cs typeface="Microsoft JhengHei"/>
              </a:rPr>
              <a:t>川省第</a:t>
            </a:r>
            <a:r>
              <a:rPr sz="2400" b="1" spc="65" dirty="0">
                <a:latin typeface="Microsoft JhengHei"/>
                <a:cs typeface="Microsoft JhengHei"/>
              </a:rPr>
              <a:t>十</a:t>
            </a:r>
            <a:r>
              <a:rPr sz="2400" b="1" spc="55" dirty="0">
                <a:latin typeface="Microsoft JhengHei"/>
                <a:cs typeface="Microsoft JhengHei"/>
              </a:rPr>
              <a:t>三届人</a:t>
            </a:r>
            <a:r>
              <a:rPr sz="2400" b="1" spc="65" dirty="0">
                <a:latin typeface="Microsoft JhengHei"/>
                <a:cs typeface="Microsoft JhengHei"/>
              </a:rPr>
              <a:t>大</a:t>
            </a:r>
            <a:r>
              <a:rPr sz="2400" b="1" spc="55" dirty="0">
                <a:latin typeface="Microsoft JhengHei"/>
                <a:cs typeface="Microsoft JhengHei"/>
              </a:rPr>
              <a:t>常委会</a:t>
            </a:r>
            <a:r>
              <a:rPr sz="2400" b="1" spc="65" dirty="0">
                <a:latin typeface="Microsoft JhengHei"/>
                <a:cs typeface="Microsoft JhengHei"/>
              </a:rPr>
              <a:t>第</a:t>
            </a:r>
            <a:r>
              <a:rPr sz="2400" b="1" spc="55" dirty="0">
                <a:latin typeface="Microsoft JhengHei"/>
                <a:cs typeface="Microsoft JhengHei"/>
              </a:rPr>
              <a:t>二十</a:t>
            </a:r>
            <a:r>
              <a:rPr sz="2400" b="1" dirty="0">
                <a:latin typeface="Microsoft JhengHei"/>
                <a:cs typeface="Microsoft JhengHei"/>
              </a:rPr>
              <a:t>二 </a:t>
            </a:r>
            <a:r>
              <a:rPr sz="2400" b="1" spc="114" dirty="0">
                <a:latin typeface="Microsoft JhengHei"/>
                <a:cs typeface="Microsoft JhengHei"/>
              </a:rPr>
              <a:t>次会</a:t>
            </a:r>
            <a:r>
              <a:rPr sz="2400" b="1" spc="125" dirty="0">
                <a:latin typeface="Microsoft JhengHei"/>
                <a:cs typeface="Microsoft JhengHei"/>
              </a:rPr>
              <a:t>议在</a:t>
            </a:r>
            <a:r>
              <a:rPr sz="2400" b="1" spc="114" dirty="0">
                <a:latin typeface="Microsoft JhengHei"/>
                <a:cs typeface="Microsoft JhengHei"/>
              </a:rPr>
              <a:t>成都</a:t>
            </a:r>
            <a:r>
              <a:rPr sz="2400" b="1" spc="125" dirty="0">
                <a:latin typeface="Microsoft JhengHei"/>
                <a:cs typeface="Microsoft JhengHei"/>
              </a:rPr>
              <a:t>举</a:t>
            </a:r>
            <a:r>
              <a:rPr sz="2400" b="1" spc="145" dirty="0">
                <a:latin typeface="Microsoft JhengHei"/>
                <a:cs typeface="Microsoft JhengHei"/>
              </a:rPr>
              <a:t>行</a:t>
            </a:r>
            <a:r>
              <a:rPr sz="2400" b="1" spc="114" dirty="0">
                <a:latin typeface="Microsoft JhengHei"/>
                <a:cs typeface="Microsoft JhengHei"/>
              </a:rPr>
              <a:t>，《</a:t>
            </a:r>
            <a:r>
              <a:rPr sz="2400" b="1" spc="125" dirty="0">
                <a:latin typeface="Microsoft JhengHei"/>
                <a:cs typeface="Microsoft JhengHei"/>
              </a:rPr>
              <a:t>四川</a:t>
            </a:r>
            <a:r>
              <a:rPr sz="2400" b="1" spc="114" dirty="0">
                <a:latin typeface="Microsoft JhengHei"/>
                <a:cs typeface="Microsoft JhengHei"/>
              </a:rPr>
              <a:t>省粮</a:t>
            </a:r>
            <a:r>
              <a:rPr sz="2400" b="1" spc="125" dirty="0">
                <a:latin typeface="Microsoft JhengHei"/>
                <a:cs typeface="Microsoft JhengHei"/>
              </a:rPr>
              <a:t>食安</a:t>
            </a:r>
            <a:r>
              <a:rPr sz="2400" b="1" spc="114" dirty="0">
                <a:latin typeface="Microsoft JhengHei"/>
                <a:cs typeface="Microsoft JhengHei"/>
              </a:rPr>
              <a:t>全保</a:t>
            </a:r>
            <a:r>
              <a:rPr sz="2400" b="1" spc="125" dirty="0">
                <a:latin typeface="Microsoft JhengHei"/>
                <a:cs typeface="Microsoft JhengHei"/>
              </a:rPr>
              <a:t>障条</a:t>
            </a:r>
            <a:r>
              <a:rPr sz="2400" b="1" spc="140" dirty="0">
                <a:latin typeface="Microsoft JhengHei"/>
                <a:cs typeface="Microsoft JhengHei"/>
              </a:rPr>
              <a:t>例</a:t>
            </a:r>
            <a:r>
              <a:rPr sz="2400" b="1" spc="120" dirty="0">
                <a:latin typeface="Microsoft JhengHei"/>
                <a:cs typeface="Microsoft JhengHei"/>
              </a:rPr>
              <a:t>（</a:t>
            </a:r>
            <a:r>
              <a:rPr sz="2400" b="1" dirty="0">
                <a:latin typeface="Microsoft JhengHei"/>
                <a:cs typeface="Microsoft JhengHei"/>
              </a:rPr>
              <a:t>草 </a:t>
            </a:r>
            <a:r>
              <a:rPr sz="2400" b="1" spc="10" dirty="0">
                <a:latin typeface="Microsoft JhengHei"/>
                <a:cs typeface="Microsoft JhengHei"/>
              </a:rPr>
              <a:t>案）》提请大会审</a:t>
            </a:r>
            <a:r>
              <a:rPr sz="2400" b="1" spc="15" dirty="0">
                <a:latin typeface="Microsoft JhengHei"/>
                <a:cs typeface="Microsoft JhengHei"/>
              </a:rPr>
              <a:t>议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明确鼓励餐饮企业和集中用餐的食</a:t>
            </a:r>
            <a:r>
              <a:rPr sz="2400" b="1" spc="105" dirty="0">
                <a:latin typeface="Microsoft JhengHei"/>
                <a:cs typeface="Microsoft JhengHei"/>
              </a:rPr>
              <a:t>堂</a:t>
            </a:r>
            <a:r>
              <a:rPr sz="2400" b="1" spc="120" dirty="0">
                <a:latin typeface="Microsoft JhengHei"/>
                <a:cs typeface="Microsoft JhengHei"/>
              </a:rPr>
              <a:t>及城乡</a:t>
            </a:r>
            <a:r>
              <a:rPr sz="2400" b="1" spc="105" dirty="0">
                <a:latin typeface="Microsoft JhengHei"/>
                <a:cs typeface="Microsoft JhengHei"/>
              </a:rPr>
              <a:t>居</a:t>
            </a:r>
            <a:r>
              <a:rPr sz="2400" b="1" spc="120" dirty="0">
                <a:latin typeface="Microsoft JhengHei"/>
                <a:cs typeface="Microsoft JhengHei"/>
              </a:rPr>
              <a:t>民家庭 </a:t>
            </a:r>
            <a:r>
              <a:rPr sz="2400" b="1" spc="10" dirty="0">
                <a:latin typeface="Microsoft JhengHei"/>
                <a:cs typeface="Microsoft JhengHei"/>
              </a:rPr>
              <a:t>平时根据需求储存一定数量的口</a:t>
            </a:r>
            <a:r>
              <a:rPr sz="2400" b="1" spc="15" dirty="0">
                <a:latin typeface="Microsoft JhengHei"/>
                <a:cs typeface="Microsoft JhengHei"/>
              </a:rPr>
              <a:t>粮</a:t>
            </a:r>
            <a:r>
              <a:rPr sz="2400" b="1" spc="300" dirty="0">
                <a:latin typeface="Microsoft JhengHei"/>
                <a:cs typeface="Microsoft JhengHei"/>
              </a:rPr>
              <a:t>,“</a:t>
            </a:r>
            <a:r>
              <a:rPr sz="2400" b="1" spc="10" dirty="0">
                <a:latin typeface="Microsoft JhengHei"/>
                <a:cs typeface="Microsoft JhengHei"/>
              </a:rPr>
              <a:t>藏粮于</a:t>
            </a:r>
            <a:r>
              <a:rPr sz="2400" b="1" spc="5" dirty="0">
                <a:latin typeface="Microsoft JhengHei"/>
                <a:cs typeface="Microsoft JhengHei"/>
              </a:rPr>
              <a:t>民</a:t>
            </a:r>
            <a:r>
              <a:rPr sz="2400" b="1" spc="10" dirty="0">
                <a:latin typeface="Microsoft JhengHei"/>
                <a:cs typeface="Microsoft JhengHei"/>
              </a:rPr>
              <a:t>”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220165"/>
            <a:ext cx="8445500" cy="304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latin typeface="SimSun"/>
                <a:cs typeface="SimSun"/>
              </a:rPr>
              <a:t>第三次争论：</a:t>
            </a:r>
            <a:endParaRPr sz="3200">
              <a:latin typeface="SimSun"/>
              <a:cs typeface="SimSun"/>
            </a:endParaRPr>
          </a:p>
          <a:p>
            <a:pPr marL="12700" marR="6985" indent="718820" algn="just">
              <a:lnSpc>
                <a:spcPct val="120000"/>
              </a:lnSpc>
              <a:spcBef>
                <a:spcPts val="2090"/>
              </a:spcBef>
            </a:pPr>
            <a:r>
              <a:rPr sz="2400" b="1" spc="-204" dirty="0">
                <a:latin typeface="Microsoft JhengHei"/>
                <a:cs typeface="Microsoft JhengHei"/>
              </a:rPr>
              <a:t>2004</a:t>
            </a:r>
            <a:r>
              <a:rPr sz="2400" b="1" spc="80" dirty="0">
                <a:latin typeface="Microsoft JhengHei"/>
                <a:cs typeface="Microsoft JhengHei"/>
              </a:rPr>
              <a:t>年</a:t>
            </a:r>
            <a:r>
              <a:rPr sz="2400" b="1" spc="85" dirty="0">
                <a:latin typeface="Microsoft JhengHei"/>
                <a:cs typeface="Microsoft JhengHei"/>
              </a:rPr>
              <a:t>至</a:t>
            </a:r>
            <a:r>
              <a:rPr sz="2400" b="1" spc="-210" dirty="0">
                <a:latin typeface="Microsoft JhengHei"/>
                <a:cs typeface="Microsoft JhengHei"/>
              </a:rPr>
              <a:t>2007</a:t>
            </a:r>
            <a:r>
              <a:rPr sz="2400" b="1" dirty="0">
                <a:latin typeface="Microsoft JhengHei"/>
                <a:cs typeface="Microsoft JhengHei"/>
              </a:rPr>
              <a:t>年</a:t>
            </a:r>
            <a:r>
              <a:rPr sz="2400" b="1" spc="95" dirty="0">
                <a:latin typeface="Microsoft JhengHei"/>
                <a:cs typeface="Microsoft JhengHei"/>
              </a:rPr>
              <a:t> </a:t>
            </a:r>
            <a:r>
              <a:rPr sz="2400" b="1" spc="65" dirty="0">
                <a:latin typeface="Microsoft JhengHei"/>
                <a:cs typeface="Microsoft JhengHei"/>
              </a:rPr>
              <a:t>围</a:t>
            </a:r>
            <a:r>
              <a:rPr sz="2400" b="1" spc="80" dirty="0">
                <a:latin typeface="Microsoft JhengHei"/>
                <a:cs typeface="Microsoft JhengHei"/>
              </a:rPr>
              <a:t>绕国企</a:t>
            </a:r>
            <a:r>
              <a:rPr sz="2400" b="1" spc="70" dirty="0">
                <a:latin typeface="Microsoft JhengHei"/>
                <a:cs typeface="Microsoft JhengHei"/>
              </a:rPr>
              <a:t>、</a:t>
            </a:r>
            <a:r>
              <a:rPr sz="2400" b="1" spc="80" dirty="0">
                <a:latin typeface="Microsoft JhengHei"/>
                <a:cs typeface="Microsoft JhengHei"/>
              </a:rPr>
              <a:t>医疗</a:t>
            </a:r>
            <a:r>
              <a:rPr sz="2400" b="1" spc="75" dirty="0">
                <a:latin typeface="Microsoft JhengHei"/>
                <a:cs typeface="Microsoft JhengHei"/>
              </a:rPr>
              <a:t>、</a:t>
            </a:r>
            <a:r>
              <a:rPr sz="2400" b="1" spc="70" dirty="0">
                <a:latin typeface="Microsoft JhengHei"/>
                <a:cs typeface="Microsoft JhengHei"/>
              </a:rPr>
              <a:t>教</a:t>
            </a:r>
            <a:r>
              <a:rPr sz="2400" b="1" spc="80" dirty="0">
                <a:latin typeface="Microsoft JhengHei"/>
                <a:cs typeface="Microsoft JhengHei"/>
              </a:rPr>
              <a:t>育、</a:t>
            </a:r>
            <a:r>
              <a:rPr sz="2400" b="1" spc="65" dirty="0">
                <a:latin typeface="Microsoft JhengHei"/>
                <a:cs typeface="Microsoft JhengHei"/>
              </a:rPr>
              <a:t>住房</a:t>
            </a:r>
            <a:r>
              <a:rPr sz="2400" b="1" spc="80" dirty="0">
                <a:latin typeface="Microsoft JhengHei"/>
                <a:cs typeface="Microsoft JhengHei"/>
              </a:rPr>
              <a:t>改革和</a:t>
            </a:r>
            <a:r>
              <a:rPr sz="2400" b="1" dirty="0">
                <a:latin typeface="Microsoft JhengHei"/>
                <a:cs typeface="Microsoft JhengHei"/>
              </a:rPr>
              <a:t>贫 </a:t>
            </a:r>
            <a:r>
              <a:rPr sz="2400" b="1" spc="10" dirty="0">
                <a:latin typeface="Microsoft JhengHei"/>
                <a:cs typeface="Microsoft JhengHei"/>
              </a:rPr>
              <a:t>富差距等问题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718820" algn="just">
              <a:lnSpc>
                <a:spcPct val="120000"/>
              </a:lnSpc>
              <a:spcBef>
                <a:spcPts val="580"/>
              </a:spcBef>
            </a:pPr>
            <a:r>
              <a:rPr sz="2400" b="1" spc="15" dirty="0">
                <a:latin typeface="Microsoft JhengHei"/>
                <a:cs typeface="Microsoft JhengHei"/>
              </a:rPr>
              <a:t>改革走到</a:t>
            </a:r>
            <a:r>
              <a:rPr sz="2400" b="1" spc="30" dirty="0">
                <a:latin typeface="Microsoft JhengHei"/>
                <a:cs typeface="Microsoft JhengHei"/>
              </a:rPr>
              <a:t>这</a:t>
            </a:r>
            <a:r>
              <a:rPr sz="2400" b="1" spc="15" dirty="0">
                <a:latin typeface="Microsoft JhengHei"/>
                <a:cs typeface="Microsoft JhengHei"/>
              </a:rPr>
              <a:t>一</a:t>
            </a:r>
            <a:r>
              <a:rPr sz="2400" b="1" spc="35" dirty="0">
                <a:latin typeface="Microsoft JhengHei"/>
                <a:cs typeface="Microsoft JhengHei"/>
              </a:rPr>
              <a:t>步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15" dirty="0">
                <a:latin typeface="Microsoft JhengHei"/>
                <a:cs typeface="Microsoft JhengHei"/>
              </a:rPr>
              <a:t>出</a:t>
            </a:r>
            <a:r>
              <a:rPr sz="2400" b="1" spc="30" dirty="0">
                <a:latin typeface="Microsoft JhengHei"/>
                <a:cs typeface="Microsoft JhengHei"/>
              </a:rPr>
              <a:t>现</a:t>
            </a:r>
            <a:r>
              <a:rPr sz="2400" b="1" spc="15" dirty="0">
                <a:latin typeface="Microsoft JhengHei"/>
                <a:cs typeface="Microsoft JhengHei"/>
              </a:rPr>
              <a:t>了房价</a:t>
            </a:r>
            <a:r>
              <a:rPr sz="2400" b="1" spc="35" dirty="0">
                <a:latin typeface="Microsoft JhengHei"/>
                <a:cs typeface="Microsoft JhengHei"/>
              </a:rPr>
              <a:t>高</a:t>
            </a:r>
            <a:r>
              <a:rPr sz="2400" b="1" spc="30" dirty="0">
                <a:latin typeface="Microsoft JhengHei"/>
                <a:cs typeface="Microsoft JhengHei"/>
              </a:rPr>
              <a:t>、</a:t>
            </a:r>
            <a:r>
              <a:rPr sz="2400" b="1" spc="20" dirty="0">
                <a:latin typeface="Microsoft JhengHei"/>
                <a:cs typeface="Microsoft JhengHei"/>
              </a:rPr>
              <a:t>看病</a:t>
            </a:r>
            <a:r>
              <a:rPr sz="2400" b="1" spc="15" dirty="0">
                <a:latin typeface="Microsoft JhengHei"/>
                <a:cs typeface="Microsoft JhengHei"/>
              </a:rPr>
              <a:t>贵</a:t>
            </a:r>
            <a:r>
              <a:rPr sz="2400" b="1" spc="20" dirty="0">
                <a:latin typeface="Microsoft JhengHei"/>
                <a:cs typeface="Microsoft JhengHei"/>
              </a:rPr>
              <a:t>、</a:t>
            </a:r>
            <a:r>
              <a:rPr sz="2400" b="1" spc="30" dirty="0">
                <a:latin typeface="Microsoft JhengHei"/>
                <a:cs typeface="Microsoft JhengHei"/>
              </a:rPr>
              <a:t>教</a:t>
            </a:r>
            <a:r>
              <a:rPr sz="2400" b="1" spc="15" dirty="0">
                <a:latin typeface="Microsoft JhengHei"/>
                <a:cs typeface="Microsoft JhengHei"/>
              </a:rPr>
              <a:t>育乱收</a:t>
            </a:r>
            <a:r>
              <a:rPr sz="2400" b="1" spc="30" dirty="0">
                <a:latin typeface="Microsoft JhengHei"/>
                <a:cs typeface="Microsoft JhengHei"/>
              </a:rPr>
              <a:t>费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55" dirty="0">
                <a:latin typeface="Microsoft JhengHei"/>
                <a:cs typeface="Microsoft JhengHei"/>
              </a:rPr>
              <a:t>贫富差</a:t>
            </a:r>
            <a:r>
              <a:rPr sz="2400" b="1" spc="45" dirty="0">
                <a:latin typeface="Microsoft JhengHei"/>
                <a:cs typeface="Microsoft JhengHei"/>
              </a:rPr>
              <a:t>距</a:t>
            </a:r>
            <a:r>
              <a:rPr sz="2400" b="1" spc="55" dirty="0">
                <a:latin typeface="Microsoft JhengHei"/>
                <a:cs typeface="Microsoft JhengHei"/>
              </a:rPr>
              <a:t>拉大等</a:t>
            </a:r>
            <a:r>
              <a:rPr sz="2400" b="1" spc="45" dirty="0">
                <a:latin typeface="Microsoft JhengHei"/>
                <a:cs typeface="Microsoft JhengHei"/>
              </a:rPr>
              <a:t>新</a:t>
            </a:r>
            <a:r>
              <a:rPr sz="2400" b="1" spc="55" dirty="0">
                <a:latin typeface="Microsoft JhengHei"/>
                <a:cs typeface="Microsoft JhengHei"/>
              </a:rPr>
              <a:t>矛</a:t>
            </a:r>
            <a:r>
              <a:rPr sz="2400" b="1" spc="80" dirty="0">
                <a:latin typeface="Microsoft JhengHei"/>
                <a:cs typeface="Microsoft JhengHei"/>
              </a:rPr>
              <a:t>盾</a:t>
            </a:r>
            <a:r>
              <a:rPr sz="2400" b="1" spc="60" dirty="0">
                <a:latin typeface="Microsoft JhengHei"/>
                <a:cs typeface="Microsoft JhengHei"/>
              </a:rPr>
              <a:t>、</a:t>
            </a:r>
            <a:r>
              <a:rPr sz="2400" b="1" spc="45" dirty="0">
                <a:latin typeface="Microsoft JhengHei"/>
                <a:cs typeface="Microsoft JhengHei"/>
              </a:rPr>
              <a:t>新</a:t>
            </a:r>
            <a:r>
              <a:rPr sz="2400" b="1" spc="60" dirty="0">
                <a:latin typeface="Microsoft JhengHei"/>
                <a:cs typeface="Microsoft JhengHei"/>
              </a:rPr>
              <a:t>问题，</a:t>
            </a:r>
            <a:r>
              <a:rPr sz="2400" b="1" spc="45" dirty="0">
                <a:latin typeface="Microsoft JhengHei"/>
                <a:cs typeface="Microsoft JhengHei"/>
              </a:rPr>
              <a:t>利</a:t>
            </a:r>
            <a:r>
              <a:rPr sz="2400" b="1" spc="55" dirty="0">
                <a:latin typeface="Microsoft JhengHei"/>
                <a:cs typeface="Microsoft JhengHei"/>
              </a:rPr>
              <a:t>益分配</a:t>
            </a:r>
            <a:r>
              <a:rPr sz="2400" b="1" spc="45" dirty="0">
                <a:latin typeface="Microsoft JhengHei"/>
                <a:cs typeface="Microsoft JhengHei"/>
              </a:rPr>
              <a:t>格</a:t>
            </a:r>
            <a:r>
              <a:rPr sz="2400" b="1" spc="55" dirty="0">
                <a:latin typeface="Microsoft JhengHei"/>
                <a:cs typeface="Microsoft JhengHei"/>
              </a:rPr>
              <a:t>局矛盾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积累</a:t>
            </a:r>
            <a:r>
              <a:rPr sz="2400" b="1" dirty="0">
                <a:latin typeface="Microsoft JhengHei"/>
                <a:cs typeface="Microsoft JhengHei"/>
              </a:rPr>
              <a:t>导 </a:t>
            </a:r>
            <a:r>
              <a:rPr sz="2400" b="1" spc="10" dirty="0">
                <a:latin typeface="Microsoft JhengHei"/>
                <a:cs typeface="Microsoft JhengHei"/>
              </a:rPr>
              <a:t>致人们对改革产生了怀疑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关于改革开放的三次争论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14670" y="4072763"/>
            <a:ext cx="136525" cy="209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8535" y="4438522"/>
            <a:ext cx="136525" cy="209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349" y="900811"/>
            <a:ext cx="8140700" cy="536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35"/>
              </a:spcBef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7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Microsoft JhengHei"/>
                <a:cs typeface="Microsoft JhengHei"/>
              </a:rPr>
              <a:t>中美脱</a:t>
            </a:r>
            <a:r>
              <a:rPr sz="2600" b="1" dirty="0">
                <a:latin typeface="Microsoft JhengHei"/>
                <a:cs typeface="Microsoft JhengHei"/>
              </a:rPr>
              <a:t>钩</a:t>
            </a:r>
            <a:r>
              <a:rPr sz="2600" b="1" spc="10" dirty="0">
                <a:latin typeface="Microsoft JhengHei"/>
                <a:cs typeface="Microsoft JhengHei"/>
              </a:rPr>
              <a:t>的危</a:t>
            </a:r>
            <a:r>
              <a:rPr sz="2600" b="1" dirty="0">
                <a:latin typeface="Microsoft JhengHei"/>
                <a:cs typeface="Microsoft JhengHei"/>
              </a:rPr>
              <a:t>害</a:t>
            </a:r>
            <a:endParaRPr sz="2600">
              <a:latin typeface="Microsoft JhengHei"/>
              <a:cs typeface="Microsoft JhengHei"/>
            </a:endParaRPr>
          </a:p>
          <a:p>
            <a:pPr marL="756285" marR="14604" indent="-28702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20" dirty="0">
                <a:latin typeface="Microsoft JhengHei"/>
                <a:cs typeface="Microsoft JhengHei"/>
              </a:rPr>
              <a:t>出口：不管中国外部环境怎样，</a:t>
            </a:r>
            <a:r>
              <a:rPr sz="2400" b="1" spc="114" dirty="0">
                <a:latin typeface="Microsoft JhengHei"/>
                <a:cs typeface="Microsoft JhengHei"/>
              </a:rPr>
              <a:t>中</a:t>
            </a:r>
            <a:r>
              <a:rPr sz="2400" b="1" spc="105" dirty="0">
                <a:latin typeface="Microsoft JhengHei"/>
                <a:cs typeface="Microsoft JhengHei"/>
              </a:rPr>
              <a:t>国</a:t>
            </a:r>
            <a:r>
              <a:rPr sz="2400" b="1" spc="114" dirty="0">
                <a:latin typeface="Microsoft JhengHei"/>
                <a:cs typeface="Microsoft JhengHei"/>
              </a:rPr>
              <a:t>都应尽</a:t>
            </a:r>
            <a:r>
              <a:rPr sz="2400" b="1" spc="105" dirty="0">
                <a:latin typeface="Microsoft JhengHei"/>
                <a:cs typeface="Microsoft JhengHei"/>
              </a:rPr>
              <a:t>力</a:t>
            </a:r>
            <a:r>
              <a:rPr sz="2400" b="1" spc="114" dirty="0">
                <a:latin typeface="Microsoft JhengHei"/>
                <a:cs typeface="Microsoft JhengHei"/>
              </a:rPr>
              <a:t>启动</a:t>
            </a:r>
            <a:r>
              <a:rPr sz="2400" b="1" dirty="0">
                <a:latin typeface="Microsoft JhengHei"/>
                <a:cs typeface="Microsoft JhengHei"/>
              </a:rPr>
              <a:t>内 </a:t>
            </a:r>
            <a:r>
              <a:rPr sz="2400" b="1" spc="5" dirty="0">
                <a:latin typeface="Microsoft JhengHei"/>
                <a:cs typeface="Microsoft JhengHei"/>
              </a:rPr>
              <a:t>需，但</a:t>
            </a:r>
            <a:r>
              <a:rPr sz="2400" b="1" spc="15" dirty="0">
                <a:latin typeface="Microsoft JhengHei"/>
                <a:cs typeface="Microsoft JhengHei"/>
              </a:rPr>
              <a:t>内需</a:t>
            </a:r>
            <a:r>
              <a:rPr sz="2400" b="1" spc="5" dirty="0">
                <a:latin typeface="Microsoft JhengHei"/>
                <a:cs typeface="Microsoft JhengHei"/>
              </a:rPr>
              <a:t>不能确</a:t>
            </a:r>
            <a:r>
              <a:rPr sz="2400" b="1" spc="15" dirty="0">
                <a:latin typeface="Microsoft JhengHei"/>
                <a:cs typeface="Microsoft JhengHei"/>
              </a:rPr>
              <a:t>保经</a:t>
            </a:r>
            <a:r>
              <a:rPr sz="2400" b="1" spc="5" dirty="0">
                <a:latin typeface="Microsoft JhengHei"/>
                <a:cs typeface="Microsoft JhengHei"/>
              </a:rPr>
              <a:t>济的繁</a:t>
            </a:r>
            <a:r>
              <a:rPr sz="2400" b="1" spc="15" dirty="0">
                <a:latin typeface="Microsoft JhengHei"/>
                <a:cs typeface="Microsoft JhengHei"/>
              </a:rPr>
              <a:t>荣与</a:t>
            </a:r>
            <a:r>
              <a:rPr sz="2400" b="1" spc="5" dirty="0">
                <a:latin typeface="Microsoft JhengHei"/>
                <a:cs typeface="Microsoft JhengHei"/>
              </a:rPr>
              <a:t>发</a:t>
            </a:r>
            <a:r>
              <a:rPr sz="2400" b="1" spc="50" dirty="0">
                <a:latin typeface="Microsoft JhengHei"/>
                <a:cs typeface="Microsoft JhengHei"/>
              </a:rPr>
              <a:t>展</a:t>
            </a:r>
            <a:r>
              <a:rPr sz="2400" b="1" spc="5" dirty="0">
                <a:latin typeface="Microsoft JhengHei"/>
                <a:cs typeface="Microsoft JhengHei"/>
              </a:rPr>
              <a:t>。对</a:t>
            </a:r>
            <a:r>
              <a:rPr sz="2400" b="1" spc="15" dirty="0">
                <a:latin typeface="Microsoft JhengHei"/>
                <a:cs typeface="Microsoft JhengHei"/>
              </a:rPr>
              <a:t>外</a:t>
            </a:r>
            <a:r>
              <a:rPr sz="2400" b="1" spc="5" dirty="0">
                <a:latin typeface="Microsoft JhengHei"/>
                <a:cs typeface="Microsoft JhengHei"/>
              </a:rPr>
              <a:t>贸易是</a:t>
            </a:r>
            <a:r>
              <a:rPr sz="2400" b="1" dirty="0">
                <a:latin typeface="Microsoft JhengHei"/>
                <a:cs typeface="Microsoft JhengHei"/>
              </a:rPr>
              <a:t>中 </a:t>
            </a:r>
            <a:r>
              <a:rPr sz="2400" b="1" spc="10" dirty="0">
                <a:latin typeface="Microsoft JhengHei"/>
                <a:cs typeface="Microsoft JhengHei"/>
              </a:rPr>
              <a:t>国经济繁荣的核心支柱，是承重墙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12065" indent="-28702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14" dirty="0">
                <a:latin typeface="Microsoft JhengHei"/>
                <a:cs typeface="Microsoft JhengHei"/>
              </a:rPr>
              <a:t>进口：</a:t>
            </a:r>
            <a:r>
              <a:rPr sz="2400" b="1" spc="125" dirty="0">
                <a:latin typeface="Microsoft JhengHei"/>
                <a:cs typeface="Microsoft JhengHei"/>
              </a:rPr>
              <a:t>大</a:t>
            </a:r>
            <a:r>
              <a:rPr sz="2400" b="1" spc="114" dirty="0">
                <a:latin typeface="Microsoft JhengHei"/>
                <a:cs typeface="Microsoft JhengHei"/>
              </a:rPr>
              <a:t>豆；芯</a:t>
            </a:r>
            <a:r>
              <a:rPr sz="2400" b="1" spc="125" dirty="0">
                <a:latin typeface="Microsoft JhengHei"/>
                <a:cs typeface="Microsoft JhengHei"/>
              </a:rPr>
              <a:t>片</a:t>
            </a:r>
            <a:r>
              <a:rPr sz="2400" b="1" spc="114" dirty="0">
                <a:latin typeface="Microsoft JhengHei"/>
                <a:cs typeface="Microsoft JhengHei"/>
              </a:rPr>
              <a:t>等；石</a:t>
            </a:r>
            <a:r>
              <a:rPr sz="2400" b="1" spc="160" dirty="0">
                <a:latin typeface="Microsoft JhengHei"/>
                <a:cs typeface="Microsoft JhengHei"/>
              </a:rPr>
              <a:t>油</a:t>
            </a:r>
            <a:r>
              <a:rPr sz="2400" b="1" spc="120" dirty="0">
                <a:latin typeface="Microsoft JhengHei"/>
                <a:cs typeface="Microsoft JhengHei"/>
              </a:rPr>
              <a:t>。</a:t>
            </a:r>
            <a:r>
              <a:rPr sz="2400" b="1" spc="114" dirty="0">
                <a:latin typeface="Microsoft JhengHei"/>
                <a:cs typeface="Microsoft JhengHei"/>
              </a:rPr>
              <a:t>石油</a:t>
            </a:r>
            <a:r>
              <a:rPr sz="2400" b="1" spc="125" dirty="0">
                <a:latin typeface="Microsoft JhengHei"/>
                <a:cs typeface="Microsoft JhengHei"/>
              </a:rPr>
              <a:t>第</a:t>
            </a:r>
            <a:r>
              <a:rPr sz="2400" b="1" spc="114" dirty="0">
                <a:latin typeface="Microsoft JhengHei"/>
                <a:cs typeface="Microsoft JhengHei"/>
              </a:rPr>
              <a:t>一进口</a:t>
            </a:r>
            <a:r>
              <a:rPr sz="2400" b="1" spc="145" dirty="0">
                <a:latin typeface="Microsoft JhengHei"/>
                <a:cs typeface="Microsoft JhengHei"/>
              </a:rPr>
              <a:t>国</a:t>
            </a:r>
            <a:r>
              <a:rPr sz="2400" b="1" spc="120" dirty="0">
                <a:latin typeface="Microsoft JhengHei"/>
                <a:cs typeface="Microsoft JhengHei"/>
              </a:rPr>
              <a:t>，</a:t>
            </a:r>
            <a:r>
              <a:rPr sz="2400" b="1" spc="-195" dirty="0">
                <a:latin typeface="Microsoft JhengHei"/>
                <a:cs typeface="Microsoft JhengHei"/>
              </a:rPr>
              <a:t>2019 </a:t>
            </a:r>
            <a:r>
              <a:rPr sz="2400" b="1" spc="70" dirty="0">
                <a:latin typeface="Microsoft JhengHei"/>
                <a:cs typeface="Microsoft JhengHei"/>
              </a:rPr>
              <a:t>年约进口</a:t>
            </a:r>
            <a:r>
              <a:rPr sz="2400" b="1" spc="-155" dirty="0">
                <a:latin typeface="Microsoft JhengHei"/>
                <a:cs typeface="Microsoft JhengHei"/>
              </a:rPr>
              <a:t>5</a:t>
            </a:r>
            <a:r>
              <a:rPr sz="2400" b="1" spc="70" dirty="0">
                <a:latin typeface="Microsoft JhengHei"/>
                <a:cs typeface="Microsoft JhengHei"/>
              </a:rPr>
              <a:t>亿吨，同比增长了</a:t>
            </a:r>
            <a:r>
              <a:rPr sz="2400" b="1" spc="50" dirty="0">
                <a:latin typeface="Microsoft JhengHei"/>
                <a:cs typeface="Microsoft JhengHei"/>
              </a:rPr>
              <a:t>9.5</a:t>
            </a:r>
            <a:r>
              <a:rPr sz="2400" b="1" spc="585" dirty="0">
                <a:latin typeface="Microsoft JhengHei"/>
                <a:cs typeface="Microsoft JhengHei"/>
              </a:rPr>
              <a:t> </a:t>
            </a:r>
            <a:r>
              <a:rPr sz="2400" b="1" spc="-150" dirty="0">
                <a:latin typeface="Microsoft JhengHei"/>
                <a:cs typeface="Microsoft JhengHei"/>
              </a:rPr>
              <a:t>，2019</a:t>
            </a:r>
            <a:r>
              <a:rPr sz="2400" b="1" spc="65" dirty="0">
                <a:latin typeface="Microsoft JhengHei"/>
                <a:cs typeface="Microsoft JhengHei"/>
              </a:rPr>
              <a:t>年中国</a:t>
            </a:r>
            <a:r>
              <a:rPr sz="2400" b="1" spc="55" dirty="0">
                <a:latin typeface="Microsoft JhengHei"/>
                <a:cs typeface="Microsoft JhengHei"/>
              </a:rPr>
              <a:t>的</a:t>
            </a:r>
            <a:r>
              <a:rPr sz="2400" b="1" spc="65" dirty="0">
                <a:latin typeface="Microsoft JhengHei"/>
                <a:cs typeface="Microsoft JhengHei"/>
              </a:rPr>
              <a:t>石</a:t>
            </a:r>
            <a:r>
              <a:rPr sz="2400" b="1" dirty="0">
                <a:latin typeface="Microsoft JhengHei"/>
                <a:cs typeface="Microsoft JhengHei"/>
              </a:rPr>
              <a:t>油 </a:t>
            </a:r>
            <a:r>
              <a:rPr sz="2400" b="1" spc="5" dirty="0">
                <a:latin typeface="Microsoft JhengHei"/>
                <a:cs typeface="Microsoft JhengHei"/>
              </a:rPr>
              <a:t>对外依赖度已经高</a:t>
            </a:r>
            <a:r>
              <a:rPr sz="2400" b="1" spc="10" dirty="0">
                <a:latin typeface="Microsoft JhengHei"/>
                <a:cs typeface="Microsoft JhengHei"/>
              </a:rPr>
              <a:t>达</a:t>
            </a:r>
            <a:r>
              <a:rPr sz="2400" b="1" spc="-225" dirty="0">
                <a:latin typeface="Microsoft JhengHei"/>
                <a:cs typeface="Microsoft JhengHei"/>
              </a:rPr>
              <a:t>72</a:t>
            </a:r>
            <a:r>
              <a:rPr sz="2400" b="1" spc="-13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-260" dirty="0">
                <a:latin typeface="Microsoft JhengHei"/>
                <a:cs typeface="Microsoft JhengHei"/>
              </a:rPr>
              <a:t>SWIF</a:t>
            </a:r>
            <a:r>
              <a:rPr sz="2400" b="1" spc="-204" dirty="0">
                <a:latin typeface="Microsoft JhengHei"/>
                <a:cs typeface="Microsoft JhengHei"/>
              </a:rPr>
              <a:t>T</a:t>
            </a:r>
            <a:r>
              <a:rPr sz="2400" b="1" spc="55" dirty="0">
                <a:latin typeface="Microsoft JhengHei"/>
                <a:cs typeface="Microsoft JhengHei"/>
              </a:rPr>
              <a:t>：</a:t>
            </a:r>
            <a:r>
              <a:rPr sz="2400" b="1" spc="65" dirty="0">
                <a:latin typeface="Microsoft JhengHei"/>
                <a:cs typeface="Microsoft JhengHei"/>
              </a:rPr>
              <a:t>美</a:t>
            </a:r>
            <a:r>
              <a:rPr sz="2400" b="1" spc="55" dirty="0">
                <a:latin typeface="Microsoft JhengHei"/>
                <a:cs typeface="Microsoft JhengHei"/>
              </a:rPr>
              <a:t>国控</a:t>
            </a:r>
            <a:r>
              <a:rPr sz="2400" b="1" spc="65" dirty="0">
                <a:latin typeface="Microsoft JhengHei"/>
                <a:cs typeface="Microsoft JhengHei"/>
              </a:rPr>
              <a:t>制着</a:t>
            </a:r>
            <a:r>
              <a:rPr sz="2400" b="1" spc="55" dirty="0">
                <a:latin typeface="Microsoft JhengHei"/>
                <a:cs typeface="Microsoft JhengHei"/>
              </a:rPr>
              <a:t>国际</a:t>
            </a:r>
            <a:r>
              <a:rPr sz="2400" b="1" spc="65" dirty="0">
                <a:latin typeface="Microsoft JhengHei"/>
                <a:cs typeface="Microsoft JhengHei"/>
              </a:rPr>
              <a:t>支付</a:t>
            </a:r>
            <a:r>
              <a:rPr sz="2400" b="1" spc="55" dirty="0">
                <a:latin typeface="Microsoft JhengHei"/>
                <a:cs typeface="Microsoft JhengHei"/>
              </a:rPr>
              <a:t>清算</a:t>
            </a:r>
            <a:r>
              <a:rPr sz="2400" b="1" spc="65" dirty="0">
                <a:latin typeface="Microsoft JhengHei"/>
                <a:cs typeface="Microsoft JhengHei"/>
              </a:rPr>
              <a:t>的主</a:t>
            </a:r>
            <a:r>
              <a:rPr sz="2400" b="1" spc="55" dirty="0">
                <a:latin typeface="Microsoft JhengHei"/>
                <a:cs typeface="Microsoft JhengHei"/>
              </a:rPr>
              <a:t>要通</a:t>
            </a:r>
            <a:r>
              <a:rPr sz="2400" b="1" spc="114" dirty="0">
                <a:latin typeface="Microsoft JhengHei"/>
                <a:cs typeface="Microsoft JhengHei"/>
              </a:rPr>
              <a:t>道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60" dirty="0">
                <a:latin typeface="Microsoft JhengHei"/>
                <a:cs typeface="Microsoft JhengHei"/>
              </a:rPr>
              <a:t>即环球 </a:t>
            </a:r>
            <a:r>
              <a:rPr sz="2400" b="1" spc="70" dirty="0">
                <a:latin typeface="Microsoft JhengHei"/>
                <a:cs typeface="Microsoft JhengHei"/>
              </a:rPr>
              <a:t>银行间金融电讯协会（</a:t>
            </a:r>
            <a:r>
              <a:rPr sz="2400" b="1" spc="-260" dirty="0">
                <a:latin typeface="Microsoft JhengHei"/>
                <a:cs typeface="Microsoft JhengHei"/>
              </a:rPr>
              <a:t>SWIF</a:t>
            </a:r>
            <a:r>
              <a:rPr sz="2400" b="1" spc="-200" dirty="0">
                <a:latin typeface="Microsoft JhengHei"/>
                <a:cs typeface="Microsoft JhengHei"/>
              </a:rPr>
              <a:t>T</a:t>
            </a:r>
            <a:r>
              <a:rPr sz="2400" b="1" spc="70" dirty="0">
                <a:latin typeface="Microsoft JhengHei"/>
                <a:cs typeface="Microsoft JhengHei"/>
              </a:rPr>
              <a:t>），如果美国对同中国有 </a:t>
            </a:r>
            <a:r>
              <a:rPr sz="2400" b="1" spc="5" dirty="0">
                <a:latin typeface="Microsoft JhengHei"/>
                <a:cs typeface="Microsoft JhengHei"/>
              </a:rPr>
              <a:t>能源等</a:t>
            </a:r>
            <a:r>
              <a:rPr sz="2400" b="1" spc="20" dirty="0">
                <a:latin typeface="Microsoft JhengHei"/>
                <a:cs typeface="Microsoft JhengHei"/>
              </a:rPr>
              <a:t>合作</a:t>
            </a:r>
            <a:r>
              <a:rPr sz="2400" b="1" spc="5" dirty="0">
                <a:latin typeface="Microsoft JhengHei"/>
                <a:cs typeface="Microsoft JhengHei"/>
              </a:rPr>
              <a:t>的国家</a:t>
            </a:r>
            <a:r>
              <a:rPr sz="2400" b="1" spc="20" dirty="0">
                <a:latin typeface="Microsoft JhengHei"/>
                <a:cs typeface="Microsoft JhengHei"/>
              </a:rPr>
              <a:t>不断</a:t>
            </a:r>
            <a:r>
              <a:rPr sz="2400" b="1" spc="5" dirty="0">
                <a:latin typeface="Microsoft JhengHei"/>
                <a:cs typeface="Microsoft JhengHei"/>
              </a:rPr>
              <a:t>追加经</a:t>
            </a:r>
            <a:r>
              <a:rPr sz="2400" b="1" spc="20" dirty="0">
                <a:latin typeface="Microsoft JhengHei"/>
                <a:cs typeface="Microsoft JhengHei"/>
              </a:rPr>
              <a:t>济制</a:t>
            </a:r>
            <a:r>
              <a:rPr sz="2400" b="1" spc="50" dirty="0">
                <a:latin typeface="Microsoft JhengHei"/>
                <a:cs typeface="Microsoft JhengHei"/>
              </a:rPr>
              <a:t>裁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长臂</a:t>
            </a:r>
            <a:r>
              <a:rPr sz="2400" b="1" spc="20" dirty="0">
                <a:latin typeface="Microsoft JhengHei"/>
                <a:cs typeface="Microsoft JhengHei"/>
              </a:rPr>
              <a:t>管</a:t>
            </a:r>
            <a:r>
              <a:rPr sz="2400" b="1" spc="15" dirty="0">
                <a:latin typeface="Microsoft JhengHei"/>
                <a:cs typeface="Microsoft JhengHei"/>
              </a:rPr>
              <a:t>辖</a:t>
            </a:r>
            <a:r>
              <a:rPr sz="2400" b="1" spc="10" dirty="0">
                <a:latin typeface="Microsoft JhengHei"/>
                <a:cs typeface="Microsoft JhengHei"/>
              </a:rPr>
              <a:t>，进行 </a:t>
            </a:r>
            <a:r>
              <a:rPr sz="2400" b="1" spc="5" dirty="0">
                <a:latin typeface="Microsoft JhengHei"/>
                <a:cs typeface="Microsoft JhengHei"/>
              </a:rPr>
              <a:t>国际结算的路径就会严重受</a:t>
            </a:r>
            <a:r>
              <a:rPr sz="2400" b="1" spc="10" dirty="0">
                <a:latin typeface="Microsoft JhengHei"/>
                <a:cs typeface="Microsoft JhengHei"/>
              </a:rPr>
              <a:t>阻</a:t>
            </a:r>
            <a:r>
              <a:rPr sz="2400" b="1" spc="5" dirty="0">
                <a:latin typeface="Microsoft JhengHei"/>
                <a:cs typeface="Microsoft JhengHei"/>
              </a:rPr>
              <a:t>，交易变得十分困</a:t>
            </a:r>
            <a:r>
              <a:rPr sz="2400" b="1" spc="10" dirty="0">
                <a:latin typeface="Microsoft JhengHei"/>
                <a:cs typeface="Microsoft JhengHei"/>
              </a:rPr>
              <a:t>难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8143875" cy="507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735"/>
              </a:spcBef>
              <a:buClr>
                <a:srgbClr val="00FFCC"/>
              </a:buClr>
              <a:buSzPct val="78846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600" b="1" spc="10" dirty="0">
                <a:latin typeface="Microsoft JhengHei"/>
                <a:cs typeface="Microsoft JhengHei"/>
              </a:rPr>
              <a:t>中美脱</a:t>
            </a:r>
            <a:r>
              <a:rPr sz="2600" b="1" dirty="0">
                <a:latin typeface="Microsoft JhengHei"/>
                <a:cs typeface="Microsoft JhengHei"/>
              </a:rPr>
              <a:t>钩</a:t>
            </a:r>
            <a:r>
              <a:rPr sz="2600" b="1" spc="10" dirty="0">
                <a:latin typeface="Microsoft JhengHei"/>
                <a:cs typeface="Microsoft JhengHei"/>
              </a:rPr>
              <a:t>的危</a:t>
            </a:r>
            <a:r>
              <a:rPr sz="2600" b="1" dirty="0">
                <a:latin typeface="Microsoft JhengHei"/>
                <a:cs typeface="Microsoft JhengHei"/>
              </a:rPr>
              <a:t>害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185" dirty="0">
                <a:latin typeface="SimSun"/>
                <a:cs typeface="SimSun"/>
              </a:rPr>
              <a:t>–</a:t>
            </a:r>
            <a:r>
              <a:rPr sz="2400" b="1" spc="-185" dirty="0">
                <a:latin typeface="Microsoft JhengHei"/>
                <a:cs typeface="Microsoft JhengHei"/>
              </a:rPr>
              <a:t>SWIFT：</a:t>
            </a:r>
            <a:endParaRPr sz="2400">
              <a:latin typeface="Microsoft JhengHei"/>
              <a:cs typeface="Microsoft JhengHei"/>
            </a:endParaRPr>
          </a:p>
          <a:p>
            <a:pPr marL="1155700" lvl="1" indent="-229235">
              <a:lnSpc>
                <a:spcPct val="100000"/>
              </a:lnSpc>
              <a:spcBef>
                <a:spcPts val="6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30" dirty="0">
                <a:latin typeface="Microsoft JhengHei"/>
                <a:cs typeface="Microsoft JhengHei"/>
              </a:rPr>
              <a:t>如果美国</a:t>
            </a:r>
            <a:r>
              <a:rPr sz="2400" b="1" spc="40" dirty="0">
                <a:latin typeface="Microsoft JhengHei"/>
                <a:cs typeface="Microsoft JhengHei"/>
              </a:rPr>
              <a:t>把</a:t>
            </a:r>
            <a:r>
              <a:rPr sz="2400" b="1" spc="30" dirty="0">
                <a:latin typeface="Microsoft JhengHei"/>
                <a:cs typeface="Microsoft JhengHei"/>
              </a:rPr>
              <a:t>某个国家</a:t>
            </a:r>
            <a:r>
              <a:rPr sz="2400" b="1" spc="70" dirty="0">
                <a:latin typeface="Microsoft JhengHei"/>
                <a:cs typeface="Microsoft JhengHei"/>
              </a:rPr>
              <a:t>从</a:t>
            </a:r>
            <a:r>
              <a:rPr sz="2400" b="1" spc="-254" dirty="0">
                <a:latin typeface="Microsoft JhengHei"/>
                <a:cs typeface="Microsoft JhengHei"/>
              </a:rPr>
              <a:t>SWIFT</a:t>
            </a:r>
            <a:r>
              <a:rPr sz="2400" b="1" spc="30" dirty="0">
                <a:latin typeface="Microsoft JhengHei"/>
                <a:cs typeface="Microsoft JhengHei"/>
              </a:rPr>
              <a:t>中</a:t>
            </a:r>
            <a:r>
              <a:rPr sz="2400" b="1" spc="40" dirty="0">
                <a:latin typeface="Microsoft JhengHei"/>
                <a:cs typeface="Microsoft JhengHei"/>
              </a:rPr>
              <a:t>除名</a:t>
            </a:r>
            <a:r>
              <a:rPr sz="2400" b="1" spc="30" dirty="0">
                <a:latin typeface="Microsoft JhengHei"/>
                <a:cs typeface="Microsoft JhengHei"/>
              </a:rPr>
              <a:t>，这个</a:t>
            </a:r>
            <a:r>
              <a:rPr sz="2400" b="1" spc="40" dirty="0">
                <a:latin typeface="Microsoft JhengHei"/>
                <a:cs typeface="Microsoft JhengHei"/>
              </a:rPr>
              <a:t>国</a:t>
            </a:r>
            <a:r>
              <a:rPr sz="2400" b="1" spc="30" dirty="0">
                <a:latin typeface="Microsoft JhengHei"/>
                <a:cs typeface="Microsoft JhengHei"/>
              </a:rPr>
              <a:t>家就</a:t>
            </a:r>
            <a:r>
              <a:rPr sz="2400" b="1" dirty="0">
                <a:latin typeface="Microsoft JhengHei"/>
                <a:cs typeface="Microsoft JhengHei"/>
              </a:rPr>
              <a:t>无</a:t>
            </a:r>
            <a:endParaRPr sz="2400">
              <a:latin typeface="Microsoft JhengHei"/>
              <a:cs typeface="Microsoft JhengHei"/>
            </a:endParaRPr>
          </a:p>
          <a:p>
            <a:pPr marL="1155700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法与其他国家的银行进行金融往来；</a:t>
            </a:r>
            <a:endParaRPr sz="2400">
              <a:latin typeface="Microsoft JhengHei"/>
              <a:cs typeface="Microsoft JhengHei"/>
            </a:endParaRPr>
          </a:p>
          <a:p>
            <a:pPr marL="1155700" marR="20955" lvl="1" indent="-228600" algn="just">
              <a:lnSpc>
                <a:spcPct val="100000"/>
              </a:lnSpc>
              <a:spcBef>
                <a:spcPts val="6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30" dirty="0">
                <a:latin typeface="Microsoft JhengHei"/>
                <a:cs typeface="Microsoft JhengHei"/>
              </a:rPr>
              <a:t>美国还可</a:t>
            </a:r>
            <a:r>
              <a:rPr sz="2400" b="1" spc="45" dirty="0">
                <a:latin typeface="Microsoft JhengHei"/>
                <a:cs typeface="Microsoft JhengHei"/>
              </a:rPr>
              <a:t>以</a:t>
            </a:r>
            <a:r>
              <a:rPr sz="2400" b="1" spc="30" dirty="0">
                <a:latin typeface="Microsoft JhengHei"/>
                <a:cs typeface="Microsoft JhengHei"/>
              </a:rPr>
              <a:t>利</a:t>
            </a:r>
            <a:r>
              <a:rPr sz="2400" b="1" spc="50" dirty="0">
                <a:latin typeface="Microsoft JhengHei"/>
                <a:cs typeface="Microsoft JhengHei"/>
              </a:rPr>
              <a:t>用</a:t>
            </a:r>
            <a:r>
              <a:rPr sz="2400" b="1" spc="-260" dirty="0">
                <a:latin typeface="Microsoft JhengHei"/>
                <a:cs typeface="Microsoft JhengHei"/>
              </a:rPr>
              <a:t>SWIF</a:t>
            </a:r>
            <a:r>
              <a:rPr sz="2400" b="1" spc="-210" dirty="0">
                <a:latin typeface="Microsoft JhengHei"/>
                <a:cs typeface="Microsoft JhengHei"/>
              </a:rPr>
              <a:t>T</a:t>
            </a:r>
            <a:r>
              <a:rPr sz="2400" b="1" spc="30" dirty="0">
                <a:latin typeface="Microsoft JhengHei"/>
                <a:cs typeface="Microsoft JhengHei"/>
              </a:rPr>
              <a:t>冻结那些</a:t>
            </a:r>
            <a:r>
              <a:rPr sz="2400" b="1" spc="45" dirty="0">
                <a:latin typeface="Microsoft JhengHei"/>
                <a:cs typeface="Microsoft JhengHei"/>
              </a:rPr>
              <a:t>不</a:t>
            </a:r>
            <a:r>
              <a:rPr sz="2400" b="1" spc="30" dirty="0">
                <a:latin typeface="Microsoft JhengHei"/>
                <a:cs typeface="Microsoft JhengHei"/>
              </a:rPr>
              <a:t>听话国家</a:t>
            </a:r>
            <a:r>
              <a:rPr sz="2400" b="1" spc="45" dirty="0">
                <a:latin typeface="Microsoft JhengHei"/>
                <a:cs typeface="Microsoft JhengHei"/>
              </a:rPr>
              <a:t>的</a:t>
            </a:r>
            <a:r>
              <a:rPr sz="2400" b="1" spc="30" dirty="0">
                <a:latin typeface="Microsoft JhengHei"/>
                <a:cs typeface="Microsoft JhengHei"/>
              </a:rPr>
              <a:t>美元</a:t>
            </a:r>
            <a:r>
              <a:rPr sz="2400" b="1" dirty="0">
                <a:latin typeface="Microsoft JhengHei"/>
                <a:cs typeface="Microsoft JhengHei"/>
              </a:rPr>
              <a:t>账 </a:t>
            </a:r>
            <a:r>
              <a:rPr sz="2400" b="1" spc="10" dirty="0">
                <a:latin typeface="Microsoft JhengHei"/>
                <a:cs typeface="Microsoft JhengHei"/>
              </a:rPr>
              <a:t>户，使得这些国家的外汇储备不能使</a:t>
            </a:r>
            <a:r>
              <a:rPr sz="2400" b="1" spc="15" dirty="0">
                <a:latin typeface="Microsoft JhengHei"/>
                <a:cs typeface="Microsoft JhengHei"/>
              </a:rPr>
              <a:t>用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155700" marR="5080" lvl="1" indent="-228600" algn="just">
              <a:lnSpc>
                <a:spcPct val="100000"/>
              </a:lnSpc>
              <a:spcBef>
                <a:spcPts val="600"/>
              </a:spcBef>
              <a:buClr>
                <a:srgbClr val="00FFCC"/>
              </a:buClr>
              <a:buFont typeface="Microsoft YaHei"/>
              <a:buChar char="•"/>
              <a:tabLst>
                <a:tab pos="1156335" algn="l"/>
              </a:tabLst>
            </a:pPr>
            <a:r>
              <a:rPr sz="2400" b="1" spc="30" dirty="0">
                <a:latin typeface="Microsoft JhengHei"/>
                <a:cs typeface="Microsoft JhengHei"/>
              </a:rPr>
              <a:t>美国已经</a:t>
            </a:r>
            <a:r>
              <a:rPr sz="2400" b="1" spc="45" dirty="0">
                <a:latin typeface="Microsoft JhengHei"/>
                <a:cs typeface="Microsoft JhengHei"/>
              </a:rPr>
              <a:t>利</a:t>
            </a:r>
            <a:r>
              <a:rPr sz="2400" b="1" spc="30" dirty="0">
                <a:latin typeface="Microsoft JhengHei"/>
                <a:cs typeface="Microsoft JhengHei"/>
              </a:rPr>
              <a:t>用切</a:t>
            </a:r>
            <a:r>
              <a:rPr sz="2400" b="1" spc="55" dirty="0">
                <a:latin typeface="Microsoft JhengHei"/>
                <a:cs typeface="Microsoft JhengHei"/>
              </a:rPr>
              <a:t>断</a:t>
            </a:r>
            <a:r>
              <a:rPr sz="2400" b="1" spc="-254" dirty="0">
                <a:latin typeface="Microsoft JhengHei"/>
                <a:cs typeface="Microsoft JhengHei"/>
              </a:rPr>
              <a:t>SWIFT</a:t>
            </a:r>
            <a:r>
              <a:rPr sz="2400" b="1" spc="35" dirty="0">
                <a:latin typeface="Microsoft JhengHei"/>
                <a:cs typeface="Microsoft JhengHei"/>
              </a:rPr>
              <a:t>通道，</a:t>
            </a:r>
            <a:r>
              <a:rPr sz="2400" b="1" spc="45" dirty="0">
                <a:latin typeface="Microsoft JhengHei"/>
                <a:cs typeface="Microsoft JhengHei"/>
              </a:rPr>
              <a:t>制</a:t>
            </a:r>
            <a:r>
              <a:rPr sz="2400" b="1" spc="30" dirty="0">
                <a:latin typeface="Microsoft JhengHei"/>
                <a:cs typeface="Microsoft JhengHei"/>
              </a:rPr>
              <a:t>裁过伊</a:t>
            </a:r>
            <a:r>
              <a:rPr sz="2400" b="1" spc="45" dirty="0">
                <a:latin typeface="Microsoft JhengHei"/>
                <a:cs typeface="Microsoft JhengHei"/>
              </a:rPr>
              <a:t>朗、</a:t>
            </a:r>
            <a:r>
              <a:rPr sz="2400" b="1" spc="35" dirty="0">
                <a:latin typeface="Microsoft JhengHei"/>
                <a:cs typeface="Microsoft JhengHei"/>
              </a:rPr>
              <a:t>朝鲜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95" dirty="0">
                <a:latin typeface="Microsoft JhengHei"/>
                <a:cs typeface="Microsoft JhengHei"/>
              </a:rPr>
              <a:t>叙利亚、古巴和委内瑞拉等，将它们变成一座金融 孤岛，失去了与国际金融市场的联</a:t>
            </a:r>
            <a:r>
              <a:rPr sz="2400" b="1" spc="70" dirty="0">
                <a:latin typeface="Microsoft JhengHei"/>
                <a:cs typeface="Microsoft JhengHei"/>
              </a:rPr>
              <a:t>系</a:t>
            </a:r>
            <a:r>
              <a:rPr sz="2400" b="1" spc="95" dirty="0">
                <a:latin typeface="Microsoft JhengHei"/>
                <a:cs typeface="Microsoft JhengHei"/>
              </a:rPr>
              <a:t>，难以和其他 </a:t>
            </a:r>
            <a:r>
              <a:rPr sz="2400" b="1" spc="10" dirty="0">
                <a:latin typeface="Microsoft JhengHei"/>
                <a:cs typeface="Microsoft JhengHei"/>
              </a:rPr>
              <a:t>国家贸</a:t>
            </a:r>
            <a:r>
              <a:rPr sz="2400" b="1" spc="15" dirty="0">
                <a:latin typeface="Microsoft JhengHei"/>
                <a:cs typeface="Microsoft JhengHei"/>
              </a:rPr>
              <a:t>易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4881880" cy="544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数字货</a:t>
            </a:r>
            <a:r>
              <a:rPr sz="2600" b="1" dirty="0">
                <a:latin typeface="Microsoft JhengHei"/>
                <a:cs typeface="Microsoft JhengHei"/>
              </a:rPr>
              <a:t>币：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latin typeface="SimSun"/>
                <a:cs typeface="SimSun"/>
              </a:rPr>
              <a:t>–</a:t>
            </a:r>
            <a:r>
              <a:rPr sz="2400" b="1" spc="-140" dirty="0">
                <a:latin typeface="Microsoft JhengHei"/>
                <a:cs typeface="Microsoft JhengHei"/>
              </a:rPr>
              <a:t>2020</a:t>
            </a:r>
            <a:r>
              <a:rPr sz="2400" b="1" spc="190" dirty="0">
                <a:latin typeface="Microsoft JhengHei"/>
                <a:cs typeface="Microsoft JhengHei"/>
              </a:rPr>
              <a:t>年</a:t>
            </a:r>
            <a:r>
              <a:rPr sz="2400" b="1" spc="-40" dirty="0">
                <a:latin typeface="Microsoft JhengHei"/>
                <a:cs typeface="Microsoft JhengHei"/>
              </a:rPr>
              <a:t>9</a:t>
            </a:r>
            <a:r>
              <a:rPr sz="2400" b="1" spc="180" dirty="0">
                <a:latin typeface="Microsoft JhengHei"/>
                <a:cs typeface="Microsoft JhengHei"/>
              </a:rPr>
              <a:t>月</a:t>
            </a:r>
            <a:r>
              <a:rPr sz="2400" b="1" spc="-130" dirty="0">
                <a:latin typeface="Microsoft JhengHei"/>
                <a:cs typeface="Microsoft JhengHei"/>
              </a:rPr>
              <a:t>14</a:t>
            </a:r>
            <a:r>
              <a:rPr sz="2400" b="1" spc="190" dirty="0">
                <a:latin typeface="Microsoft JhengHei"/>
                <a:cs typeface="Microsoft JhengHei"/>
              </a:rPr>
              <a:t>日，</a:t>
            </a:r>
            <a:r>
              <a:rPr sz="2400" b="1" spc="175" dirty="0">
                <a:latin typeface="Microsoft JhengHei"/>
                <a:cs typeface="Microsoft JhengHei"/>
              </a:rPr>
              <a:t>商</a:t>
            </a:r>
            <a:r>
              <a:rPr sz="2400" b="1" spc="185" dirty="0">
                <a:latin typeface="Microsoft JhengHei"/>
                <a:cs typeface="Microsoft JhengHei"/>
              </a:rPr>
              <a:t>务部发</a:t>
            </a:r>
            <a:r>
              <a:rPr sz="2400" b="1" dirty="0">
                <a:latin typeface="Microsoft JhengHei"/>
                <a:cs typeface="Microsoft JhengHei"/>
              </a:rPr>
              <a:t>布</a:t>
            </a:r>
            <a:endParaRPr sz="2400">
              <a:latin typeface="Microsoft JhengHei"/>
              <a:cs typeface="Microsoft JhengHei"/>
            </a:endParaRPr>
          </a:p>
          <a:p>
            <a:pPr marL="756285" marR="5080" algn="just">
              <a:lnSpc>
                <a:spcPct val="100000"/>
              </a:lnSpc>
            </a:pPr>
            <a:r>
              <a:rPr sz="2400" b="1" spc="90" dirty="0">
                <a:latin typeface="Microsoft JhengHei"/>
                <a:cs typeface="Microsoft JhengHei"/>
              </a:rPr>
              <a:t>《全面</a:t>
            </a:r>
            <a:r>
              <a:rPr sz="2400" b="1" spc="65" dirty="0">
                <a:latin typeface="Microsoft JhengHei"/>
                <a:cs typeface="Microsoft JhengHei"/>
              </a:rPr>
              <a:t>深</a:t>
            </a:r>
            <a:r>
              <a:rPr sz="2400" b="1" spc="75" dirty="0">
                <a:latin typeface="Microsoft JhengHei"/>
                <a:cs typeface="Microsoft JhengHei"/>
              </a:rPr>
              <a:t>化</a:t>
            </a:r>
            <a:r>
              <a:rPr sz="2400" b="1" spc="90" dirty="0">
                <a:latin typeface="Microsoft JhengHei"/>
                <a:cs typeface="Microsoft JhengHei"/>
              </a:rPr>
              <a:t>服</a:t>
            </a:r>
            <a:r>
              <a:rPr sz="2400" b="1" spc="75" dirty="0">
                <a:latin typeface="Microsoft JhengHei"/>
                <a:cs typeface="Microsoft JhengHei"/>
              </a:rPr>
              <a:t>务</a:t>
            </a:r>
            <a:r>
              <a:rPr sz="2400" b="1" spc="90" dirty="0">
                <a:latin typeface="Microsoft JhengHei"/>
                <a:cs typeface="Microsoft JhengHei"/>
              </a:rPr>
              <a:t>贸</a:t>
            </a:r>
            <a:r>
              <a:rPr sz="2400" b="1" spc="75" dirty="0">
                <a:latin typeface="Microsoft JhengHei"/>
                <a:cs typeface="Microsoft JhengHei"/>
              </a:rPr>
              <a:t>易</a:t>
            </a:r>
            <a:r>
              <a:rPr sz="2400" b="1" spc="90" dirty="0">
                <a:latin typeface="Microsoft JhengHei"/>
                <a:cs typeface="Microsoft JhengHei"/>
              </a:rPr>
              <a:t>创</a:t>
            </a:r>
            <a:r>
              <a:rPr sz="2400" b="1" spc="75" dirty="0">
                <a:latin typeface="Microsoft JhengHei"/>
                <a:cs typeface="Microsoft JhengHei"/>
              </a:rPr>
              <a:t>新</a:t>
            </a:r>
            <a:r>
              <a:rPr sz="2400" b="1" spc="90" dirty="0">
                <a:latin typeface="Microsoft JhengHei"/>
                <a:cs typeface="Microsoft JhengHei"/>
              </a:rPr>
              <a:t>发</a:t>
            </a:r>
            <a:r>
              <a:rPr sz="2400" b="1" dirty="0">
                <a:latin typeface="Microsoft JhengHei"/>
                <a:cs typeface="Microsoft JhengHei"/>
              </a:rPr>
              <a:t>展 </a:t>
            </a:r>
            <a:r>
              <a:rPr sz="2400" b="1" spc="90" dirty="0">
                <a:latin typeface="Microsoft JhengHei"/>
                <a:cs typeface="Microsoft JhengHei"/>
              </a:rPr>
              <a:t>试点总</a:t>
            </a:r>
            <a:r>
              <a:rPr sz="2400" b="1" spc="65" dirty="0">
                <a:latin typeface="Microsoft JhengHei"/>
                <a:cs typeface="Microsoft JhengHei"/>
              </a:rPr>
              <a:t>体</a:t>
            </a:r>
            <a:r>
              <a:rPr sz="2400" b="1" spc="80" dirty="0">
                <a:latin typeface="Microsoft JhengHei"/>
                <a:cs typeface="Microsoft JhengHei"/>
              </a:rPr>
              <a:t>方</a:t>
            </a:r>
            <a:r>
              <a:rPr sz="2400" b="1" spc="110" dirty="0">
                <a:latin typeface="Microsoft JhengHei"/>
                <a:cs typeface="Microsoft JhengHei"/>
              </a:rPr>
              <a:t>案</a:t>
            </a:r>
            <a:r>
              <a:rPr sz="2400" b="1" spc="80" dirty="0">
                <a:latin typeface="Microsoft JhengHei"/>
                <a:cs typeface="Microsoft JhengHei"/>
              </a:rPr>
              <a:t>》</a:t>
            </a:r>
            <a:r>
              <a:rPr sz="2400" b="1" spc="95" dirty="0">
                <a:latin typeface="Microsoft JhengHei"/>
                <a:cs typeface="Microsoft JhengHei"/>
              </a:rPr>
              <a:t>，</a:t>
            </a:r>
            <a:r>
              <a:rPr sz="2400" b="1" spc="80" dirty="0">
                <a:latin typeface="Microsoft JhengHei"/>
                <a:cs typeface="Microsoft JhengHei"/>
              </a:rPr>
              <a:t>在</a:t>
            </a:r>
            <a:r>
              <a:rPr sz="2400" b="1" spc="90" dirty="0">
                <a:latin typeface="Microsoft JhengHei"/>
                <a:cs typeface="Microsoft JhengHei"/>
              </a:rPr>
              <a:t>京</a:t>
            </a:r>
            <a:r>
              <a:rPr sz="2400" b="1" spc="80" dirty="0">
                <a:latin typeface="Microsoft JhengHei"/>
                <a:cs typeface="Microsoft JhengHei"/>
              </a:rPr>
              <a:t>津</a:t>
            </a:r>
            <a:r>
              <a:rPr sz="2400" b="1" spc="105" dirty="0">
                <a:latin typeface="Microsoft JhengHei"/>
                <a:cs typeface="Microsoft JhengHei"/>
              </a:rPr>
              <a:t>冀</a:t>
            </a:r>
            <a:r>
              <a:rPr sz="2400" b="1" dirty="0">
                <a:latin typeface="Microsoft JhengHei"/>
                <a:cs typeface="Microsoft JhengHei"/>
              </a:rPr>
              <a:t>、 </a:t>
            </a:r>
            <a:r>
              <a:rPr sz="2400" b="1" spc="95" dirty="0">
                <a:latin typeface="Microsoft JhengHei"/>
                <a:cs typeface="Microsoft JhengHei"/>
              </a:rPr>
              <a:t>长三角</a:t>
            </a:r>
            <a:r>
              <a:rPr sz="2400" b="1" spc="70" dirty="0">
                <a:latin typeface="Microsoft JhengHei"/>
                <a:cs typeface="Microsoft JhengHei"/>
              </a:rPr>
              <a:t>、</a:t>
            </a:r>
            <a:r>
              <a:rPr sz="2400" b="1" spc="80" dirty="0">
                <a:latin typeface="Microsoft JhengHei"/>
                <a:cs typeface="Microsoft JhengHei"/>
              </a:rPr>
              <a:t>粤</a:t>
            </a:r>
            <a:r>
              <a:rPr sz="2400" b="1" spc="95" dirty="0">
                <a:latin typeface="Microsoft JhengHei"/>
                <a:cs typeface="Microsoft JhengHei"/>
              </a:rPr>
              <a:t>港</a:t>
            </a:r>
            <a:r>
              <a:rPr sz="2400" b="1" spc="80" dirty="0">
                <a:latin typeface="Microsoft JhengHei"/>
                <a:cs typeface="Microsoft JhengHei"/>
              </a:rPr>
              <a:t>澳</a:t>
            </a:r>
            <a:r>
              <a:rPr sz="2400" b="1" spc="95" dirty="0">
                <a:latin typeface="Microsoft JhengHei"/>
                <a:cs typeface="Microsoft JhengHei"/>
              </a:rPr>
              <a:t>大</a:t>
            </a:r>
            <a:r>
              <a:rPr sz="2400" b="1" spc="80" dirty="0">
                <a:latin typeface="Microsoft JhengHei"/>
                <a:cs typeface="Microsoft JhengHei"/>
              </a:rPr>
              <a:t>湾</a:t>
            </a:r>
            <a:r>
              <a:rPr sz="2400" b="1" spc="95" dirty="0">
                <a:latin typeface="Microsoft JhengHei"/>
                <a:cs typeface="Microsoft JhengHei"/>
              </a:rPr>
              <a:t>区</a:t>
            </a:r>
            <a:r>
              <a:rPr sz="2400" b="1" spc="80" dirty="0">
                <a:latin typeface="Microsoft JhengHei"/>
                <a:cs typeface="Microsoft JhengHei"/>
              </a:rPr>
              <a:t>及</a:t>
            </a:r>
            <a:r>
              <a:rPr sz="2400" b="1" spc="95" dirty="0">
                <a:latin typeface="Microsoft JhengHei"/>
                <a:cs typeface="Microsoft JhengHei"/>
              </a:rPr>
              <a:t>中</a:t>
            </a:r>
            <a:r>
              <a:rPr sz="2400" b="1" dirty="0">
                <a:latin typeface="Microsoft JhengHei"/>
                <a:cs typeface="Microsoft JhengHei"/>
              </a:rPr>
              <a:t>西 </a:t>
            </a:r>
            <a:r>
              <a:rPr sz="2400" b="1" spc="90" dirty="0">
                <a:latin typeface="Microsoft JhengHei"/>
                <a:cs typeface="Microsoft JhengHei"/>
              </a:rPr>
              <a:t>部具备</a:t>
            </a:r>
            <a:r>
              <a:rPr sz="2400" b="1" spc="65" dirty="0">
                <a:latin typeface="Microsoft JhengHei"/>
                <a:cs typeface="Microsoft JhengHei"/>
              </a:rPr>
              <a:t>条</a:t>
            </a:r>
            <a:r>
              <a:rPr sz="2400" b="1" spc="80" dirty="0">
                <a:latin typeface="Microsoft JhengHei"/>
                <a:cs typeface="Microsoft JhengHei"/>
              </a:rPr>
              <a:t>件</a:t>
            </a:r>
            <a:r>
              <a:rPr sz="2400" b="1" spc="90" dirty="0">
                <a:latin typeface="Microsoft JhengHei"/>
                <a:cs typeface="Microsoft JhengHei"/>
              </a:rPr>
              <a:t>的</a:t>
            </a:r>
            <a:r>
              <a:rPr sz="2400" b="1" spc="80" dirty="0">
                <a:latin typeface="Microsoft JhengHei"/>
                <a:cs typeface="Microsoft JhengHei"/>
              </a:rPr>
              <a:t>试</a:t>
            </a:r>
            <a:r>
              <a:rPr sz="2400" b="1" spc="90" dirty="0">
                <a:latin typeface="Microsoft JhengHei"/>
                <a:cs typeface="Microsoft JhengHei"/>
              </a:rPr>
              <a:t>点</a:t>
            </a:r>
            <a:r>
              <a:rPr sz="2400" b="1" spc="80" dirty="0">
                <a:latin typeface="Microsoft JhengHei"/>
                <a:cs typeface="Microsoft JhengHei"/>
              </a:rPr>
              <a:t>地</a:t>
            </a:r>
            <a:r>
              <a:rPr sz="2400" b="1" spc="120" dirty="0">
                <a:latin typeface="Microsoft JhengHei"/>
                <a:cs typeface="Microsoft JhengHei"/>
              </a:rPr>
              <a:t>区</a:t>
            </a:r>
            <a:r>
              <a:rPr sz="2400" b="1" spc="85" dirty="0">
                <a:latin typeface="Microsoft JhengHei"/>
                <a:cs typeface="Microsoft JhengHei"/>
              </a:rPr>
              <a:t>，</a:t>
            </a:r>
            <a:r>
              <a:rPr sz="2400" b="1" spc="95" dirty="0">
                <a:latin typeface="Microsoft JhengHei"/>
                <a:cs typeface="Microsoft JhengHei"/>
              </a:rPr>
              <a:t>开展 </a:t>
            </a:r>
            <a:r>
              <a:rPr sz="2400" b="1" spc="5" dirty="0">
                <a:latin typeface="Microsoft JhengHei"/>
                <a:cs typeface="Microsoft JhengHei"/>
              </a:rPr>
              <a:t>数字人民币试</a:t>
            </a:r>
            <a:r>
              <a:rPr sz="2400" b="1" spc="10" dirty="0">
                <a:latin typeface="Microsoft JhengHei"/>
                <a:cs typeface="Microsoft JhengHei"/>
              </a:rPr>
              <a:t>点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绕开</a:t>
            </a:r>
            <a:r>
              <a:rPr sz="2400" b="1" spc="-260" dirty="0">
                <a:latin typeface="Microsoft JhengHei"/>
                <a:cs typeface="Microsoft JhengHei"/>
              </a:rPr>
              <a:t>SWIFT</a:t>
            </a:r>
            <a:r>
              <a:rPr sz="2400" b="1" spc="10" dirty="0">
                <a:latin typeface="Microsoft JhengHei"/>
                <a:cs typeface="Microsoft JhengHei"/>
              </a:rPr>
              <a:t>系统；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10" dirty="0">
                <a:latin typeface="Microsoft JhengHei"/>
                <a:cs typeface="Microsoft JhengHei"/>
              </a:rPr>
              <a:t>满足匿名支付的需求；</a:t>
            </a:r>
            <a:endParaRPr sz="2400">
              <a:latin typeface="Microsoft JhengHei"/>
              <a:cs typeface="Microsoft JhengHei"/>
            </a:endParaRPr>
          </a:p>
          <a:p>
            <a:pPr marL="756285" marR="5715" indent="-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65" dirty="0">
                <a:latin typeface="Microsoft JhengHei"/>
                <a:cs typeface="Microsoft JhengHei"/>
              </a:rPr>
              <a:t>反</a:t>
            </a:r>
            <a:r>
              <a:rPr sz="2400" b="1" spc="80" dirty="0">
                <a:latin typeface="Microsoft JhengHei"/>
                <a:cs typeface="Microsoft JhengHei"/>
              </a:rPr>
              <a:t>洗</a:t>
            </a:r>
            <a:r>
              <a:rPr sz="2400" b="1" spc="75" dirty="0">
                <a:latin typeface="Microsoft JhengHei"/>
                <a:cs typeface="Microsoft JhengHei"/>
              </a:rPr>
              <a:t>钱</a:t>
            </a:r>
            <a:r>
              <a:rPr sz="2400" b="1" spc="80" dirty="0">
                <a:latin typeface="Microsoft JhengHei"/>
                <a:cs typeface="Microsoft JhengHei"/>
              </a:rPr>
              <a:t>、</a:t>
            </a:r>
            <a:r>
              <a:rPr sz="2400" b="1" spc="70" dirty="0">
                <a:latin typeface="Microsoft JhengHei"/>
                <a:cs typeface="Microsoft JhengHei"/>
              </a:rPr>
              <a:t>反偷</a:t>
            </a:r>
            <a:r>
              <a:rPr sz="2400" b="1" spc="80" dirty="0">
                <a:latin typeface="Microsoft JhengHei"/>
                <a:cs typeface="Microsoft JhengHei"/>
              </a:rPr>
              <a:t>税漏</a:t>
            </a:r>
            <a:r>
              <a:rPr sz="2400" b="1" spc="75" dirty="0">
                <a:latin typeface="Microsoft JhengHei"/>
                <a:cs typeface="Microsoft JhengHei"/>
              </a:rPr>
              <a:t>税</a:t>
            </a:r>
            <a:r>
              <a:rPr sz="2400" b="1" spc="70" dirty="0">
                <a:latin typeface="Microsoft JhengHei"/>
                <a:cs typeface="Microsoft JhengHei"/>
              </a:rPr>
              <a:t>、</a:t>
            </a:r>
            <a:r>
              <a:rPr sz="2400" b="1" spc="85" dirty="0">
                <a:latin typeface="Microsoft JhengHei"/>
                <a:cs typeface="Microsoft JhengHei"/>
              </a:rPr>
              <a:t>反电信 </a:t>
            </a:r>
            <a:r>
              <a:rPr sz="2400" b="1" spc="10" dirty="0">
                <a:latin typeface="Microsoft JhengHei"/>
                <a:cs typeface="Microsoft JhengHei"/>
              </a:rPr>
              <a:t>诈骗、反恐怖融</a:t>
            </a:r>
            <a:r>
              <a:rPr sz="2400" b="1" spc="15" dirty="0">
                <a:latin typeface="Microsoft JhengHei"/>
                <a:cs typeface="Microsoft JhengHei"/>
              </a:rPr>
              <a:t>资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215" y="0"/>
            <a:ext cx="828294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" y="0"/>
            <a:ext cx="1056894" cy="942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63" y="0"/>
            <a:ext cx="828294" cy="942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3188" y="0"/>
            <a:ext cx="2891790" cy="942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675" y="80898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spc="-5" dirty="0"/>
              <a:t>国际大循环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9" y="900811"/>
            <a:ext cx="7992745" cy="2307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imSun"/>
                <a:cs typeface="SimSun"/>
              </a:rPr>
              <a:t>2</a:t>
            </a:r>
            <a:r>
              <a:rPr sz="2800" b="1" i="1" spc="-5" dirty="0">
                <a:latin typeface="SimSun"/>
                <a:cs typeface="SimSun"/>
              </a:rPr>
              <a:t>、坚持底线思维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67665" algn="l"/>
              </a:tabLst>
            </a:pPr>
            <a:r>
              <a:rPr sz="2050" spc="1045" dirty="0">
                <a:latin typeface="Wingdings"/>
                <a:cs typeface="Wingdings"/>
              </a:rPr>
              <a:t>⚫</a:t>
            </a:r>
            <a:r>
              <a:rPr sz="2050" spc="104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Microsoft JhengHei"/>
                <a:cs typeface="Microsoft JhengHei"/>
              </a:rPr>
              <a:t>数字货</a:t>
            </a:r>
            <a:r>
              <a:rPr sz="2600" b="1" dirty="0">
                <a:latin typeface="Microsoft JhengHei"/>
                <a:cs typeface="Microsoft JhengHei"/>
              </a:rPr>
              <a:t>币：</a:t>
            </a:r>
            <a:endParaRPr sz="2600">
              <a:latin typeface="Microsoft JhengHei"/>
              <a:cs typeface="Microsoft JhengHei"/>
            </a:endParaRPr>
          </a:p>
          <a:p>
            <a:pPr marL="756285" marR="5080" indent="-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imSun"/>
                <a:cs typeface="SimSun"/>
              </a:rPr>
              <a:t>–</a:t>
            </a:r>
            <a:r>
              <a:rPr sz="2400" b="1" spc="65" dirty="0">
                <a:latin typeface="Microsoft JhengHei"/>
                <a:cs typeface="Microsoft JhengHei"/>
              </a:rPr>
              <a:t>人民币</a:t>
            </a:r>
            <a:r>
              <a:rPr sz="2400" b="1" spc="55" dirty="0">
                <a:latin typeface="Microsoft JhengHei"/>
                <a:cs typeface="Microsoft JhengHei"/>
              </a:rPr>
              <a:t>国</a:t>
            </a:r>
            <a:r>
              <a:rPr sz="2400" b="1" spc="65" dirty="0">
                <a:latin typeface="Microsoft JhengHei"/>
                <a:cs typeface="Microsoft JhengHei"/>
              </a:rPr>
              <a:t>际化的</a:t>
            </a:r>
            <a:r>
              <a:rPr sz="2400" b="1" spc="55" dirty="0">
                <a:latin typeface="Microsoft JhengHei"/>
                <a:cs typeface="Microsoft JhengHei"/>
              </a:rPr>
              <a:t>目</a:t>
            </a:r>
            <a:r>
              <a:rPr sz="2400" b="1" spc="65" dirty="0">
                <a:latin typeface="Microsoft JhengHei"/>
                <a:cs typeface="Microsoft JhengHei"/>
              </a:rPr>
              <a:t>标不是</a:t>
            </a:r>
            <a:r>
              <a:rPr sz="2400" b="1" spc="55" dirty="0">
                <a:latin typeface="Microsoft JhengHei"/>
                <a:cs typeface="Microsoft JhengHei"/>
              </a:rPr>
              <a:t>取</a:t>
            </a:r>
            <a:r>
              <a:rPr sz="2400" b="1" spc="65" dirty="0">
                <a:latin typeface="Microsoft JhengHei"/>
                <a:cs typeface="Microsoft JhengHei"/>
              </a:rPr>
              <a:t>代美</a:t>
            </a:r>
            <a:r>
              <a:rPr sz="2400" b="1" spc="110" dirty="0">
                <a:latin typeface="Microsoft JhengHei"/>
                <a:cs typeface="Microsoft JhengHei"/>
              </a:rPr>
              <a:t>元</a:t>
            </a:r>
            <a:r>
              <a:rPr sz="2400" b="1" spc="60" dirty="0">
                <a:latin typeface="Microsoft JhengHei"/>
                <a:cs typeface="Microsoft JhengHei"/>
              </a:rPr>
              <a:t>，</a:t>
            </a:r>
            <a:r>
              <a:rPr sz="2400" b="1" spc="70" dirty="0">
                <a:latin typeface="Microsoft JhengHei"/>
                <a:cs typeface="Microsoft JhengHei"/>
              </a:rPr>
              <a:t>而是是</a:t>
            </a:r>
            <a:r>
              <a:rPr sz="2400" b="1" spc="60" dirty="0">
                <a:latin typeface="Microsoft JhengHei"/>
                <a:cs typeface="Microsoft JhengHei"/>
              </a:rPr>
              <a:t>减</a:t>
            </a:r>
            <a:r>
              <a:rPr sz="2400" b="1" spc="70" dirty="0">
                <a:latin typeface="Microsoft JhengHei"/>
                <a:cs typeface="Microsoft JhengHei"/>
              </a:rPr>
              <a:t>少我</a:t>
            </a:r>
            <a:r>
              <a:rPr sz="2400" b="1" dirty="0">
                <a:latin typeface="Microsoft JhengHei"/>
                <a:cs typeface="Microsoft JhengHei"/>
              </a:rPr>
              <a:t>们 </a:t>
            </a:r>
            <a:r>
              <a:rPr sz="2400" b="1" spc="5" dirty="0">
                <a:latin typeface="Microsoft JhengHei"/>
                <a:cs typeface="Microsoft JhengHei"/>
              </a:rPr>
              <a:t>在“美元体</a:t>
            </a:r>
            <a:r>
              <a:rPr sz="2400" b="1" spc="10" dirty="0">
                <a:latin typeface="Microsoft JhengHei"/>
                <a:cs typeface="Microsoft JhengHei"/>
              </a:rPr>
              <a:t>系</a:t>
            </a:r>
            <a:r>
              <a:rPr sz="2400" b="1" spc="5" dirty="0">
                <a:latin typeface="Microsoft JhengHei"/>
                <a:cs typeface="Microsoft JhengHei"/>
              </a:rPr>
              <a:t>”中的风险和成</a:t>
            </a:r>
            <a:r>
              <a:rPr sz="2400" b="1" spc="10" dirty="0">
                <a:latin typeface="Microsoft JhengHei"/>
                <a:cs typeface="Microsoft JhengHei"/>
              </a:rPr>
              <a:t>本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49" y="1951100"/>
            <a:ext cx="8194040" cy="465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330835" indent="-355600">
              <a:lnSpc>
                <a:spcPct val="100000"/>
              </a:lnSpc>
              <a:spcBef>
                <a:spcPts val="95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目</a:t>
            </a:r>
            <a:r>
              <a:rPr sz="2800" b="1" dirty="0">
                <a:latin typeface="Microsoft JhengHei"/>
                <a:cs typeface="Microsoft JhengHei"/>
              </a:rPr>
              <a:t>前，中</a:t>
            </a:r>
            <a:r>
              <a:rPr sz="2800" b="1" spc="15" dirty="0">
                <a:latin typeface="Microsoft JhengHei"/>
                <a:cs typeface="Microsoft JhengHei"/>
              </a:rPr>
              <a:t>美</a:t>
            </a:r>
            <a:r>
              <a:rPr sz="2800" b="1" dirty="0">
                <a:latin typeface="Microsoft JhengHei"/>
                <a:cs typeface="Microsoft JhengHei"/>
              </a:rPr>
              <a:t>关系是</a:t>
            </a:r>
            <a:r>
              <a:rPr sz="2800" b="1" spc="15" dirty="0">
                <a:latin typeface="Microsoft JhengHei"/>
                <a:cs typeface="Microsoft JhengHei"/>
              </a:rPr>
              <a:t>国</a:t>
            </a:r>
            <a:r>
              <a:rPr sz="2800" b="1" dirty="0">
                <a:latin typeface="Microsoft JhengHei"/>
                <a:cs typeface="Microsoft JhengHei"/>
              </a:rPr>
              <a:t>际关系</a:t>
            </a:r>
            <a:r>
              <a:rPr sz="2800" b="1" spc="15" dirty="0">
                <a:latin typeface="Microsoft JhengHei"/>
                <a:cs typeface="Microsoft JhengHei"/>
              </a:rPr>
              <a:t>中</a:t>
            </a:r>
            <a:r>
              <a:rPr sz="2800" b="1" dirty="0">
                <a:latin typeface="Microsoft JhengHei"/>
                <a:cs typeface="Microsoft JhengHei"/>
              </a:rPr>
              <a:t>最重要</a:t>
            </a:r>
            <a:r>
              <a:rPr sz="2800" b="1" spc="15" dirty="0">
                <a:latin typeface="Microsoft JhengHei"/>
                <a:cs typeface="Microsoft JhengHei"/>
              </a:rPr>
              <a:t>的</a:t>
            </a:r>
            <a:r>
              <a:rPr sz="2800" b="1" dirty="0">
                <a:latin typeface="Microsoft JhengHei"/>
                <a:cs typeface="Microsoft JhengHei"/>
              </a:rPr>
              <a:t>关系，</a:t>
            </a:r>
            <a:r>
              <a:rPr sz="2800" b="1" spc="-530" dirty="0">
                <a:latin typeface="Microsoft JhengHei"/>
                <a:cs typeface="Microsoft JhengHei"/>
              </a:rPr>
              <a:t>对 </a:t>
            </a:r>
            <a:r>
              <a:rPr sz="2800" b="1" spc="15" dirty="0">
                <a:latin typeface="Microsoft JhengHei"/>
                <a:cs typeface="Microsoft JhengHei"/>
              </a:rPr>
              <a:t>中</a:t>
            </a:r>
            <a:r>
              <a:rPr sz="2800" b="1" dirty="0">
                <a:latin typeface="Microsoft JhengHei"/>
                <a:cs typeface="Microsoft JhengHei"/>
              </a:rPr>
              <a:t>国经济</a:t>
            </a:r>
            <a:r>
              <a:rPr sz="2800" b="1" spc="15" dirty="0">
                <a:latin typeface="Microsoft JhengHei"/>
                <a:cs typeface="Microsoft JhengHei"/>
              </a:rPr>
              <a:t>社</a:t>
            </a:r>
            <a:r>
              <a:rPr sz="2800" b="1" dirty="0">
                <a:latin typeface="Microsoft JhengHei"/>
                <a:cs typeface="Microsoft JhengHei"/>
              </a:rPr>
              <a:t>会的未</a:t>
            </a:r>
            <a:r>
              <a:rPr sz="2800" b="1" spc="15" dirty="0">
                <a:latin typeface="Microsoft JhengHei"/>
                <a:cs typeface="Microsoft JhengHei"/>
              </a:rPr>
              <a:t>来</a:t>
            </a:r>
            <a:r>
              <a:rPr sz="2800" b="1" dirty="0">
                <a:latin typeface="Microsoft JhengHei"/>
                <a:cs typeface="Microsoft JhengHei"/>
              </a:rPr>
              <a:t>发展极</a:t>
            </a:r>
            <a:r>
              <a:rPr sz="2800" b="1" spc="15" dirty="0">
                <a:latin typeface="Microsoft JhengHei"/>
                <a:cs typeface="Microsoft JhengHei"/>
              </a:rPr>
              <a:t>为</a:t>
            </a:r>
            <a:r>
              <a:rPr sz="2800" b="1" dirty="0">
                <a:latin typeface="Microsoft JhengHei"/>
                <a:cs typeface="Microsoft JhengHei"/>
              </a:rPr>
              <a:t>重要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36766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0" dirty="0">
                <a:latin typeface="Microsoft JhengHei"/>
                <a:cs typeface="Microsoft JhengHei"/>
              </a:rPr>
              <a:t>为</a:t>
            </a:r>
            <a:r>
              <a:rPr sz="2800" b="1" dirty="0">
                <a:latin typeface="Microsoft JhengHei"/>
                <a:cs typeface="Microsoft JhengHei"/>
              </a:rPr>
              <a:t>什</a:t>
            </a:r>
            <a:r>
              <a:rPr sz="2800" b="1" spc="10" dirty="0">
                <a:latin typeface="Microsoft JhengHei"/>
                <a:cs typeface="Microsoft JhengHei"/>
              </a:rPr>
              <a:t>么</a:t>
            </a:r>
            <a:r>
              <a:rPr sz="2800" b="1" dirty="0">
                <a:latin typeface="Microsoft JhengHei"/>
                <a:cs typeface="Microsoft JhengHei"/>
              </a:rPr>
              <a:t>会</a:t>
            </a:r>
            <a:r>
              <a:rPr sz="2800" b="1" spc="10" dirty="0">
                <a:latin typeface="Microsoft JhengHei"/>
                <a:cs typeface="Microsoft JhengHei"/>
              </a:rPr>
              <a:t>到</a:t>
            </a:r>
            <a:r>
              <a:rPr sz="2800" b="1" dirty="0">
                <a:latin typeface="Microsoft JhengHei"/>
                <a:cs typeface="Microsoft JhengHei"/>
              </a:rPr>
              <a:t>这一地</a:t>
            </a:r>
            <a:r>
              <a:rPr sz="2800" b="1" spc="10" dirty="0">
                <a:latin typeface="Microsoft JhengHei"/>
                <a:cs typeface="Microsoft JhengHei"/>
              </a:rPr>
              <a:t>步</a:t>
            </a:r>
            <a:r>
              <a:rPr sz="2800" b="1" spc="-5" dirty="0">
                <a:latin typeface="Microsoft JhengHei"/>
                <a:cs typeface="Microsoft JhengHei"/>
              </a:rPr>
              <a:t>？</a:t>
            </a:r>
            <a:endParaRPr sz="2800">
              <a:latin typeface="Microsoft JhengHei"/>
              <a:cs typeface="Microsoft JhengHei"/>
            </a:endParaRPr>
          </a:p>
          <a:p>
            <a:pPr marL="367665" marR="330835" indent="-355600">
              <a:lnSpc>
                <a:spcPct val="100000"/>
              </a:lnSpc>
              <a:spcBef>
                <a:spcPts val="1205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美</a:t>
            </a:r>
            <a:r>
              <a:rPr sz="2800" b="1" dirty="0">
                <a:latin typeface="Microsoft JhengHei"/>
                <a:cs typeface="Microsoft JhengHei"/>
              </a:rPr>
              <a:t>方如何</a:t>
            </a:r>
            <a:r>
              <a:rPr sz="2800" b="1" spc="15" dirty="0">
                <a:latin typeface="Microsoft JhengHei"/>
                <a:cs typeface="Microsoft JhengHei"/>
              </a:rPr>
              <a:t>选</a:t>
            </a:r>
            <a:r>
              <a:rPr sz="2800" b="1" dirty="0">
                <a:latin typeface="Microsoft JhengHei"/>
                <a:cs typeface="Microsoft JhengHei"/>
              </a:rPr>
              <a:t>择对手</a:t>
            </a:r>
            <a:r>
              <a:rPr sz="2800" b="1" spc="15" dirty="0">
                <a:latin typeface="Microsoft JhengHei"/>
                <a:cs typeface="Microsoft JhengHei"/>
              </a:rPr>
              <a:t>（</a:t>
            </a:r>
            <a:r>
              <a:rPr sz="2800" b="1" dirty="0">
                <a:latin typeface="Microsoft JhengHei"/>
                <a:cs typeface="Microsoft JhengHei"/>
              </a:rPr>
              <a:t>敌人</a:t>
            </a:r>
            <a:r>
              <a:rPr sz="2800" b="1" spc="5" dirty="0">
                <a:latin typeface="Microsoft JhengHei"/>
                <a:cs typeface="Microsoft JhengHei"/>
              </a:rPr>
              <a:t>）？</a:t>
            </a:r>
            <a:r>
              <a:rPr sz="2800" b="1" dirty="0">
                <a:latin typeface="Microsoft JhengHei"/>
                <a:cs typeface="Microsoft JhengHei"/>
              </a:rPr>
              <a:t>物质利</a:t>
            </a:r>
            <a:r>
              <a:rPr sz="2800" b="1" spc="15" dirty="0">
                <a:latin typeface="Microsoft JhengHei"/>
                <a:cs typeface="Microsoft JhengHei"/>
              </a:rPr>
              <a:t>益</a:t>
            </a:r>
            <a:r>
              <a:rPr sz="2800" b="1" dirty="0">
                <a:latin typeface="Microsoft JhengHei"/>
                <a:cs typeface="Microsoft JhengHei"/>
              </a:rPr>
              <a:t>与价值</a:t>
            </a:r>
            <a:r>
              <a:rPr sz="2800" b="1" spc="-530" dirty="0">
                <a:latin typeface="Microsoft JhengHei"/>
                <a:cs typeface="Microsoft JhengHei"/>
              </a:rPr>
              <a:t>观 </a:t>
            </a:r>
            <a:r>
              <a:rPr sz="2800" b="1" spc="15" dirty="0">
                <a:latin typeface="Microsoft JhengHei"/>
                <a:cs typeface="Microsoft JhengHei"/>
              </a:rPr>
              <a:t>念</a:t>
            </a:r>
            <a:r>
              <a:rPr sz="2800" b="1" dirty="0">
                <a:latin typeface="Microsoft JhengHei"/>
                <a:cs typeface="Microsoft JhengHei"/>
              </a:rPr>
              <a:t>的叠加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L="367665" marR="33083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5" dirty="0">
                <a:latin typeface="Microsoft JhengHei"/>
                <a:cs typeface="Microsoft JhengHei"/>
              </a:rPr>
              <a:t>中</a:t>
            </a:r>
            <a:r>
              <a:rPr sz="2800" b="1" dirty="0">
                <a:latin typeface="Microsoft JhengHei"/>
                <a:cs typeface="Microsoft JhengHei"/>
              </a:rPr>
              <a:t>国需理</a:t>
            </a:r>
            <a:r>
              <a:rPr sz="2800" b="1" spc="15" dirty="0">
                <a:latin typeface="Microsoft JhengHei"/>
                <a:cs typeface="Microsoft JhengHei"/>
              </a:rPr>
              <a:t>性</a:t>
            </a:r>
            <a:r>
              <a:rPr sz="2800" b="1" dirty="0">
                <a:latin typeface="Microsoft JhengHei"/>
                <a:cs typeface="Microsoft JhengHei"/>
              </a:rPr>
              <a:t>应对，</a:t>
            </a:r>
            <a:r>
              <a:rPr sz="2800" b="1" spc="15" dirty="0">
                <a:latin typeface="Microsoft JhengHei"/>
                <a:cs typeface="Microsoft JhengHei"/>
              </a:rPr>
              <a:t>淡</a:t>
            </a:r>
            <a:r>
              <a:rPr sz="2800" b="1" dirty="0">
                <a:latin typeface="Microsoft JhengHei"/>
                <a:cs typeface="Microsoft JhengHei"/>
              </a:rPr>
              <a:t>化意识</a:t>
            </a:r>
            <a:r>
              <a:rPr sz="2800" b="1" spc="15" dirty="0">
                <a:latin typeface="Microsoft JhengHei"/>
                <a:cs typeface="Microsoft JhengHei"/>
              </a:rPr>
              <a:t>形</a:t>
            </a:r>
            <a:r>
              <a:rPr sz="2800" b="1" dirty="0">
                <a:latin typeface="Microsoft JhengHei"/>
                <a:cs typeface="Microsoft JhengHei"/>
              </a:rPr>
              <a:t>态的对</a:t>
            </a:r>
            <a:r>
              <a:rPr sz="2800" b="1" spc="15" dirty="0">
                <a:latin typeface="Microsoft JhengHei"/>
                <a:cs typeface="Microsoft JhengHei"/>
              </a:rPr>
              <a:t>立</a:t>
            </a:r>
            <a:r>
              <a:rPr sz="2800" b="1" dirty="0">
                <a:latin typeface="Microsoft JhengHei"/>
                <a:cs typeface="Microsoft JhengHei"/>
              </a:rPr>
              <a:t>，以柔</a:t>
            </a:r>
            <a:r>
              <a:rPr sz="2800" b="1" spc="-530" dirty="0">
                <a:latin typeface="Microsoft JhengHei"/>
                <a:cs typeface="Microsoft JhengHei"/>
              </a:rPr>
              <a:t>克 </a:t>
            </a:r>
            <a:r>
              <a:rPr sz="2800" b="1" spc="15" dirty="0">
                <a:latin typeface="Microsoft JhengHei"/>
                <a:cs typeface="Microsoft JhengHei"/>
              </a:rPr>
              <a:t>刚。</a:t>
            </a:r>
            <a:endParaRPr sz="2800">
              <a:latin typeface="Microsoft JhengHei"/>
              <a:cs typeface="Microsoft JhengHei"/>
            </a:endParaRPr>
          </a:p>
          <a:p>
            <a:pPr marL="367665" marR="504825" indent="-355600">
              <a:lnSpc>
                <a:spcPct val="100000"/>
              </a:lnSpc>
              <a:spcBef>
                <a:spcPts val="1200"/>
              </a:spcBef>
              <a:buClr>
                <a:srgbClr val="00FFCC"/>
              </a:buClr>
              <a:buSzPct val="80357"/>
              <a:buFont typeface="Wingdings"/>
              <a:buChar char="⚫"/>
              <a:tabLst>
                <a:tab pos="367665" algn="l"/>
                <a:tab pos="368300" algn="l"/>
              </a:tabLst>
            </a:pPr>
            <a:r>
              <a:rPr sz="2800" b="1" spc="10" dirty="0">
                <a:latin typeface="Microsoft JhengHei"/>
                <a:cs typeface="Microsoft JhengHei"/>
              </a:rPr>
              <a:t>主</a:t>
            </a:r>
            <a:r>
              <a:rPr sz="2800" b="1" dirty="0">
                <a:latin typeface="Microsoft JhengHei"/>
                <a:cs typeface="Microsoft JhengHei"/>
              </a:rPr>
              <a:t>动权在</a:t>
            </a:r>
            <a:r>
              <a:rPr sz="2800" b="1" spc="10" dirty="0">
                <a:latin typeface="Microsoft JhengHei"/>
                <a:cs typeface="Microsoft JhengHei"/>
              </a:rPr>
              <a:t>国</a:t>
            </a:r>
            <a:r>
              <a:rPr sz="2800" b="1" spc="20" dirty="0">
                <a:latin typeface="Microsoft JhengHei"/>
                <a:cs typeface="Microsoft JhengHei"/>
              </a:rPr>
              <a:t>内</a:t>
            </a:r>
            <a:r>
              <a:rPr sz="2800" b="1" spc="700" dirty="0">
                <a:latin typeface="Microsoft JhengHei"/>
                <a:cs typeface="Microsoft JhengHei"/>
              </a:rPr>
              <a:t>,</a:t>
            </a:r>
            <a:r>
              <a:rPr sz="2800" b="1" dirty="0">
                <a:latin typeface="Microsoft JhengHei"/>
                <a:cs typeface="Microsoft JhengHei"/>
              </a:rPr>
              <a:t>坚</a:t>
            </a:r>
            <a:r>
              <a:rPr sz="2800" b="1" spc="10" dirty="0">
                <a:latin typeface="Microsoft JhengHei"/>
                <a:cs typeface="Microsoft JhengHei"/>
              </a:rPr>
              <a:t>持</a:t>
            </a:r>
            <a:r>
              <a:rPr sz="2800" b="1" dirty="0">
                <a:latin typeface="Microsoft JhengHei"/>
                <a:cs typeface="Microsoft JhengHei"/>
              </a:rPr>
              <a:t>改革开</a:t>
            </a:r>
            <a:r>
              <a:rPr sz="2800" b="1" spc="10" dirty="0">
                <a:latin typeface="Microsoft JhengHei"/>
                <a:cs typeface="Microsoft JhengHei"/>
              </a:rPr>
              <a:t>放</a:t>
            </a:r>
            <a:r>
              <a:rPr sz="2800" b="1" dirty="0">
                <a:latin typeface="Microsoft JhengHei"/>
                <a:cs typeface="Microsoft JhengHei"/>
              </a:rPr>
              <a:t>，改革</a:t>
            </a:r>
            <a:r>
              <a:rPr sz="2800" b="1" spc="10" dirty="0">
                <a:latin typeface="Microsoft JhengHei"/>
                <a:cs typeface="Microsoft JhengHei"/>
              </a:rPr>
              <a:t>、</a:t>
            </a:r>
            <a:r>
              <a:rPr sz="2800" b="1" dirty="0">
                <a:latin typeface="Microsoft JhengHei"/>
                <a:cs typeface="Microsoft JhengHei"/>
              </a:rPr>
              <a:t>破除一</a:t>
            </a:r>
            <a:r>
              <a:rPr sz="2800" b="1" spc="-555" dirty="0">
                <a:latin typeface="Microsoft JhengHei"/>
                <a:cs typeface="Microsoft JhengHei"/>
              </a:rPr>
              <a:t>切 </a:t>
            </a:r>
            <a:r>
              <a:rPr sz="2800" b="1" spc="15" dirty="0">
                <a:latin typeface="Microsoft JhengHei"/>
                <a:cs typeface="Microsoft JhengHei"/>
              </a:rPr>
              <a:t>不</a:t>
            </a:r>
            <a:r>
              <a:rPr sz="2800" b="1" dirty="0">
                <a:latin typeface="Microsoft JhengHei"/>
                <a:cs typeface="Microsoft JhengHei"/>
              </a:rPr>
              <a:t>利于创</a:t>
            </a:r>
            <a:r>
              <a:rPr sz="2800" b="1" spc="15" dirty="0">
                <a:latin typeface="Microsoft JhengHei"/>
                <a:cs typeface="Microsoft JhengHei"/>
              </a:rPr>
              <a:t>新</a:t>
            </a:r>
            <a:r>
              <a:rPr sz="2800" b="1" dirty="0">
                <a:latin typeface="Microsoft JhengHei"/>
                <a:cs typeface="Microsoft JhengHei"/>
              </a:rPr>
              <a:t>的体制</a:t>
            </a:r>
            <a:r>
              <a:rPr sz="2800" b="1" spc="15" dirty="0">
                <a:latin typeface="Microsoft JhengHei"/>
                <a:cs typeface="Microsoft JhengHei"/>
              </a:rPr>
              <a:t>和</a:t>
            </a:r>
            <a:r>
              <a:rPr sz="2800" b="1" dirty="0">
                <a:latin typeface="Microsoft JhengHei"/>
                <a:cs typeface="Microsoft JhengHei"/>
              </a:rPr>
              <a:t>制度安</a:t>
            </a:r>
            <a:r>
              <a:rPr sz="2800" b="1" spc="15" dirty="0">
                <a:latin typeface="Microsoft JhengHei"/>
                <a:cs typeface="Microsoft JhengHei"/>
              </a:rPr>
              <a:t>排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 marR="5080" algn="r">
              <a:lnSpc>
                <a:spcPts val="1435"/>
              </a:lnSpc>
            </a:pPr>
            <a:r>
              <a:rPr sz="2000" u="sng" dirty="0">
                <a:uFill>
                  <a:solidFill>
                    <a:srgbClr val="FF3300"/>
                  </a:solidFill>
                </a:uFill>
                <a:latin typeface="SimSun"/>
                <a:cs typeface="SimSu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向上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49" y="746505"/>
            <a:ext cx="2471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中美关系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52" y="1220165"/>
            <a:ext cx="8454390" cy="3926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latin typeface="SimSun"/>
                <a:cs typeface="SimSun"/>
              </a:rPr>
              <a:t>第三次争论：</a:t>
            </a:r>
            <a:endParaRPr sz="3200">
              <a:latin typeface="SimSun"/>
              <a:cs typeface="SimSun"/>
            </a:endParaRPr>
          </a:p>
          <a:p>
            <a:pPr marL="12700" marR="6350" indent="718820" algn="just">
              <a:lnSpc>
                <a:spcPct val="120000"/>
              </a:lnSpc>
              <a:spcBef>
                <a:spcPts val="2090"/>
              </a:spcBef>
            </a:pPr>
            <a:r>
              <a:rPr sz="2400" b="1" spc="-220" dirty="0">
                <a:latin typeface="Microsoft JhengHei"/>
                <a:cs typeface="Microsoft JhengHei"/>
              </a:rPr>
              <a:t>200</a:t>
            </a:r>
            <a:r>
              <a:rPr sz="2400" b="1" spc="-210" dirty="0">
                <a:latin typeface="Microsoft JhengHei"/>
                <a:cs typeface="Microsoft JhengHei"/>
              </a:rPr>
              <a:t>6</a:t>
            </a:r>
            <a:r>
              <a:rPr sz="2400" b="1" spc="25" dirty="0">
                <a:latin typeface="Microsoft JhengHei"/>
                <a:cs typeface="Microsoft JhengHei"/>
              </a:rPr>
              <a:t>年</a:t>
            </a:r>
            <a:r>
              <a:rPr sz="2400" b="1" spc="20" dirty="0">
                <a:latin typeface="Microsoft JhengHei"/>
                <a:cs typeface="Microsoft JhengHei"/>
              </a:rPr>
              <a:t>，</a:t>
            </a:r>
            <a:r>
              <a:rPr sz="2400" b="1" spc="30" dirty="0">
                <a:latin typeface="Microsoft JhengHei"/>
                <a:cs typeface="Microsoft JhengHei"/>
              </a:rPr>
              <a:t>一</a:t>
            </a:r>
            <a:r>
              <a:rPr sz="2400" b="1" spc="20" dirty="0">
                <a:latin typeface="Microsoft JhengHei"/>
                <a:cs typeface="Microsoft JhengHei"/>
              </a:rPr>
              <a:t>篇署</a:t>
            </a:r>
            <a:r>
              <a:rPr sz="2400" b="1" spc="30" dirty="0">
                <a:latin typeface="Microsoft JhengHei"/>
                <a:cs typeface="Microsoft JhengHei"/>
              </a:rPr>
              <a:t>名</a:t>
            </a:r>
            <a:r>
              <a:rPr sz="2400" b="1" spc="20" dirty="0">
                <a:latin typeface="Microsoft JhengHei"/>
                <a:cs typeface="Microsoft JhengHei"/>
              </a:rPr>
              <a:t>“</a:t>
            </a:r>
            <a:r>
              <a:rPr sz="2400" b="1" spc="35" dirty="0">
                <a:latin typeface="Microsoft JhengHei"/>
                <a:cs typeface="Microsoft JhengHei"/>
              </a:rPr>
              <a:t>皇</a:t>
            </a:r>
            <a:r>
              <a:rPr sz="2400" b="1" spc="20" dirty="0">
                <a:latin typeface="Microsoft JhengHei"/>
                <a:cs typeface="Microsoft JhengHei"/>
              </a:rPr>
              <a:t>甫</a:t>
            </a:r>
            <a:r>
              <a:rPr sz="2400" b="1" spc="25" dirty="0">
                <a:latin typeface="Microsoft JhengHei"/>
                <a:cs typeface="Microsoft JhengHei"/>
              </a:rPr>
              <a:t>平</a:t>
            </a:r>
            <a:r>
              <a:rPr sz="2400" b="1" spc="20" dirty="0">
                <a:latin typeface="Microsoft JhengHei"/>
                <a:cs typeface="Microsoft JhengHei"/>
              </a:rPr>
              <a:t>”的</a:t>
            </a:r>
            <a:r>
              <a:rPr sz="2400" b="1" spc="30" dirty="0">
                <a:latin typeface="Microsoft JhengHei"/>
                <a:cs typeface="Microsoft JhengHei"/>
              </a:rPr>
              <a:t>评论</a:t>
            </a:r>
            <a:r>
              <a:rPr sz="2400" b="1" spc="20" dirty="0">
                <a:latin typeface="Microsoft JhengHei"/>
                <a:cs typeface="Microsoft JhengHei"/>
              </a:rPr>
              <a:t>《改革</a:t>
            </a:r>
            <a:r>
              <a:rPr sz="2400" b="1" spc="30" dirty="0">
                <a:latin typeface="Microsoft JhengHei"/>
                <a:cs typeface="Microsoft JhengHei"/>
              </a:rPr>
              <a:t>不</a:t>
            </a:r>
            <a:r>
              <a:rPr sz="2400" b="1" spc="20" dirty="0">
                <a:latin typeface="Microsoft JhengHei"/>
                <a:cs typeface="Microsoft JhengHei"/>
              </a:rPr>
              <a:t>可动</a:t>
            </a:r>
            <a:r>
              <a:rPr sz="2400" b="1" spc="35" dirty="0">
                <a:latin typeface="Microsoft JhengHei"/>
                <a:cs typeface="Microsoft JhengHei"/>
              </a:rPr>
              <a:t>摇</a:t>
            </a:r>
            <a:r>
              <a:rPr sz="2400" b="1" spc="20" dirty="0">
                <a:latin typeface="Microsoft JhengHei"/>
                <a:cs typeface="Microsoft JhengHei"/>
              </a:rPr>
              <a:t>》</a:t>
            </a:r>
            <a:r>
              <a:rPr sz="2400" b="1" dirty="0">
                <a:latin typeface="Microsoft JhengHei"/>
                <a:cs typeface="Microsoft JhengHei"/>
              </a:rPr>
              <a:t>出 </a:t>
            </a:r>
            <a:r>
              <a:rPr sz="2400" b="1" spc="60" dirty="0">
                <a:latin typeface="Microsoft JhengHei"/>
                <a:cs typeface="Microsoft JhengHei"/>
              </a:rPr>
              <a:t>现在《</a:t>
            </a:r>
            <a:r>
              <a:rPr sz="2400" b="1" spc="45" dirty="0">
                <a:latin typeface="Microsoft JhengHei"/>
                <a:cs typeface="Microsoft JhengHei"/>
              </a:rPr>
              <a:t>财</a:t>
            </a:r>
            <a:r>
              <a:rPr sz="2400" b="1" spc="55" dirty="0">
                <a:latin typeface="Microsoft JhengHei"/>
                <a:cs typeface="Microsoft JhengHei"/>
              </a:rPr>
              <a:t>经</a:t>
            </a:r>
            <a:r>
              <a:rPr sz="2400" b="1" spc="60" dirty="0">
                <a:latin typeface="Microsoft JhengHei"/>
                <a:cs typeface="Microsoft JhengHei"/>
              </a:rPr>
              <a:t>》</a:t>
            </a:r>
            <a:r>
              <a:rPr sz="2400" b="1" spc="55" dirty="0">
                <a:latin typeface="Microsoft JhengHei"/>
                <a:cs typeface="Microsoft JhengHei"/>
              </a:rPr>
              <a:t>杂</a:t>
            </a:r>
            <a:r>
              <a:rPr sz="2400" b="1" spc="45" dirty="0">
                <a:latin typeface="Microsoft JhengHei"/>
                <a:cs typeface="Microsoft JhengHei"/>
              </a:rPr>
              <a:t>志</a:t>
            </a:r>
            <a:r>
              <a:rPr sz="2400" b="1" spc="60" dirty="0">
                <a:latin typeface="Microsoft JhengHei"/>
                <a:cs typeface="Microsoft JhengHei"/>
              </a:rPr>
              <a:t>上，</a:t>
            </a:r>
            <a:r>
              <a:rPr sz="2400" b="1" spc="55" dirty="0">
                <a:latin typeface="Microsoft JhengHei"/>
                <a:cs typeface="Microsoft JhengHei"/>
              </a:rPr>
              <a:t>第</a:t>
            </a:r>
            <a:r>
              <a:rPr sz="2400" b="1" spc="45" dirty="0">
                <a:latin typeface="Microsoft JhengHei"/>
                <a:cs typeface="Microsoft JhengHei"/>
              </a:rPr>
              <a:t>二</a:t>
            </a:r>
            <a:r>
              <a:rPr sz="2400" b="1" spc="55" dirty="0">
                <a:latin typeface="Microsoft JhengHei"/>
                <a:cs typeface="Microsoft JhengHei"/>
              </a:rPr>
              <a:t>次改革</a:t>
            </a:r>
            <a:r>
              <a:rPr sz="2400" b="1" spc="45" dirty="0">
                <a:latin typeface="Microsoft JhengHei"/>
                <a:cs typeface="Microsoft JhengHei"/>
              </a:rPr>
              <a:t>争</a:t>
            </a:r>
            <a:r>
              <a:rPr sz="2400" b="1" spc="55" dirty="0">
                <a:latin typeface="Microsoft JhengHei"/>
                <a:cs typeface="Microsoft JhengHei"/>
              </a:rPr>
              <a:t>论中</a:t>
            </a:r>
            <a:r>
              <a:rPr sz="2400" b="1" spc="80" dirty="0">
                <a:latin typeface="Microsoft JhengHei"/>
                <a:cs typeface="Microsoft JhengHei"/>
              </a:rPr>
              <a:t>以</a:t>
            </a:r>
            <a:r>
              <a:rPr sz="2400" b="1" spc="45" dirty="0">
                <a:latin typeface="Microsoft JhengHei"/>
                <a:cs typeface="Microsoft JhengHei"/>
              </a:rPr>
              <a:t>“</a:t>
            </a:r>
            <a:r>
              <a:rPr sz="2400" b="1" spc="60" dirty="0">
                <a:latin typeface="Microsoft JhengHei"/>
                <a:cs typeface="Microsoft JhengHei"/>
              </a:rPr>
              <a:t>皇甫平</a:t>
            </a:r>
            <a:r>
              <a:rPr sz="2400" b="1" spc="50" dirty="0">
                <a:latin typeface="Microsoft JhengHei"/>
                <a:cs typeface="Microsoft JhengHei"/>
              </a:rPr>
              <a:t>”</a:t>
            </a:r>
            <a:r>
              <a:rPr sz="2400" b="1" spc="60" dirty="0">
                <a:latin typeface="Microsoft JhengHei"/>
                <a:cs typeface="Microsoft JhengHei"/>
              </a:rPr>
              <a:t>系列评 </a:t>
            </a:r>
            <a:r>
              <a:rPr sz="2400" b="1" spc="55" dirty="0">
                <a:latin typeface="Microsoft JhengHei"/>
                <a:cs typeface="Microsoft JhengHei"/>
              </a:rPr>
              <a:t>论声名</a:t>
            </a:r>
            <a:r>
              <a:rPr sz="2400" b="1" spc="40" dirty="0">
                <a:latin typeface="Microsoft JhengHei"/>
                <a:cs typeface="Microsoft JhengHei"/>
              </a:rPr>
              <a:t>大</a:t>
            </a:r>
            <a:r>
              <a:rPr sz="2400" b="1" spc="55" dirty="0">
                <a:latin typeface="Microsoft JhengHei"/>
                <a:cs typeface="Microsoft JhengHei"/>
              </a:rPr>
              <a:t>振</a:t>
            </a:r>
            <a:r>
              <a:rPr sz="2400" b="1" spc="70" dirty="0">
                <a:latin typeface="Microsoft JhengHei"/>
                <a:cs typeface="Microsoft JhengHei"/>
              </a:rPr>
              <a:t>的</a:t>
            </a:r>
            <a:r>
              <a:rPr sz="2400" b="1" spc="55" dirty="0">
                <a:latin typeface="Microsoft JhengHei"/>
                <a:cs typeface="Microsoft JhengHei"/>
              </a:rPr>
              <a:t>《</a:t>
            </a:r>
            <a:r>
              <a:rPr sz="2400" b="1" spc="40" dirty="0">
                <a:latin typeface="Microsoft JhengHei"/>
                <a:cs typeface="Microsoft JhengHei"/>
              </a:rPr>
              <a:t>人</a:t>
            </a:r>
            <a:r>
              <a:rPr sz="2400" b="1" spc="55" dirty="0">
                <a:latin typeface="Microsoft JhengHei"/>
                <a:cs typeface="Microsoft JhengHei"/>
              </a:rPr>
              <a:t>民日</a:t>
            </a:r>
            <a:r>
              <a:rPr sz="2400" b="1" spc="60" dirty="0">
                <a:latin typeface="Microsoft JhengHei"/>
                <a:cs typeface="Microsoft JhengHei"/>
              </a:rPr>
              <a:t>报</a:t>
            </a:r>
            <a:r>
              <a:rPr sz="2400" b="1" spc="45" dirty="0">
                <a:latin typeface="Microsoft JhengHei"/>
                <a:cs typeface="Microsoft JhengHei"/>
              </a:rPr>
              <a:t>》</a:t>
            </a:r>
            <a:r>
              <a:rPr sz="2400" b="1" spc="55" dirty="0">
                <a:latin typeface="Microsoft JhengHei"/>
                <a:cs typeface="Microsoft JhengHei"/>
              </a:rPr>
              <a:t>原副总</a:t>
            </a:r>
            <a:r>
              <a:rPr sz="2400" b="1" spc="40" dirty="0">
                <a:latin typeface="Microsoft JhengHei"/>
                <a:cs typeface="Microsoft JhengHei"/>
              </a:rPr>
              <a:t>编</a:t>
            </a:r>
            <a:r>
              <a:rPr sz="2400" b="1" spc="55" dirty="0">
                <a:latin typeface="Microsoft JhengHei"/>
                <a:cs typeface="Microsoft JhengHei"/>
              </a:rPr>
              <a:t>周瑞金</a:t>
            </a:r>
            <a:r>
              <a:rPr sz="2400" b="1" spc="40" dirty="0">
                <a:latin typeface="Microsoft JhengHei"/>
                <a:cs typeface="Microsoft JhengHei"/>
              </a:rPr>
              <a:t>再</a:t>
            </a:r>
            <a:r>
              <a:rPr sz="2400" b="1" spc="55" dirty="0">
                <a:latin typeface="Microsoft JhengHei"/>
                <a:cs typeface="Microsoft JhengHei"/>
              </a:rPr>
              <a:t>次出</a:t>
            </a:r>
            <a:r>
              <a:rPr sz="2400" b="1" spc="80" dirty="0">
                <a:latin typeface="Microsoft JhengHei"/>
                <a:cs typeface="Microsoft JhengHei"/>
              </a:rPr>
              <a:t>马</a:t>
            </a:r>
            <a:r>
              <a:rPr sz="2400" b="1" spc="45" dirty="0">
                <a:latin typeface="Microsoft JhengHei"/>
                <a:cs typeface="Microsoft JhengHei"/>
              </a:rPr>
              <a:t>。</a:t>
            </a:r>
            <a:r>
              <a:rPr sz="2400" b="1" spc="55" dirty="0">
                <a:latin typeface="Microsoft JhengHei"/>
                <a:cs typeface="Microsoft JhengHei"/>
              </a:rPr>
              <a:t>但很快 </a:t>
            </a:r>
            <a:r>
              <a:rPr sz="2400" b="1" spc="10" dirty="0">
                <a:latin typeface="Microsoft JhengHei"/>
                <a:cs typeface="Microsoft JhengHei"/>
              </a:rPr>
              <a:t>出现了针锋相对的文章《什么样的改革不可动</a:t>
            </a:r>
            <a:r>
              <a:rPr sz="2400" b="1" spc="-5" dirty="0">
                <a:latin typeface="Microsoft JhengHei"/>
                <a:cs typeface="Microsoft JhengHei"/>
              </a:rPr>
              <a:t>摇</a:t>
            </a:r>
            <a:r>
              <a:rPr sz="2400" b="1" spc="10" dirty="0">
                <a:latin typeface="Microsoft JhengHei"/>
                <a:cs typeface="Microsoft JhengHei"/>
              </a:rPr>
              <a:t>》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R="6350" algn="r">
              <a:lnSpc>
                <a:spcPct val="100000"/>
              </a:lnSpc>
              <a:spcBef>
                <a:spcPts val="1155"/>
              </a:spcBef>
            </a:pPr>
            <a:r>
              <a:rPr sz="2400" b="1" spc="-160" dirty="0">
                <a:latin typeface="Microsoft JhengHei"/>
                <a:cs typeface="Microsoft JhengHei"/>
              </a:rPr>
              <a:t>2</a:t>
            </a:r>
            <a:r>
              <a:rPr sz="2400" b="1" spc="70" dirty="0">
                <a:latin typeface="Microsoft JhengHei"/>
                <a:cs typeface="Microsoft JhengHei"/>
              </a:rPr>
              <a:t>月</a:t>
            </a:r>
            <a:r>
              <a:rPr sz="2400" b="1" spc="-220" dirty="0">
                <a:latin typeface="Microsoft JhengHei"/>
                <a:cs typeface="Microsoft JhengHei"/>
              </a:rPr>
              <a:t>1</a:t>
            </a:r>
            <a:r>
              <a:rPr sz="2400" b="1" spc="-160" dirty="0">
                <a:latin typeface="Microsoft JhengHei"/>
                <a:cs typeface="Microsoft JhengHei"/>
              </a:rPr>
              <a:t>1</a:t>
            </a:r>
            <a:r>
              <a:rPr sz="2400" b="1" spc="75" dirty="0">
                <a:latin typeface="Microsoft JhengHei"/>
                <a:cs typeface="Microsoft JhengHei"/>
              </a:rPr>
              <a:t>日</a:t>
            </a:r>
            <a:r>
              <a:rPr sz="2400" b="1" spc="80" dirty="0">
                <a:latin typeface="Microsoft JhengHei"/>
                <a:cs typeface="Microsoft JhengHei"/>
              </a:rPr>
              <a:t>，</a:t>
            </a:r>
            <a:r>
              <a:rPr sz="2400" b="1" spc="65" dirty="0">
                <a:latin typeface="Microsoft JhengHei"/>
                <a:cs typeface="Microsoft JhengHei"/>
              </a:rPr>
              <a:t>吴敬琏</a:t>
            </a:r>
            <a:r>
              <a:rPr sz="2400" b="1" spc="80" dirty="0">
                <a:latin typeface="Microsoft JhengHei"/>
                <a:cs typeface="Microsoft JhengHei"/>
              </a:rPr>
              <a:t>发</a:t>
            </a:r>
            <a:r>
              <a:rPr sz="2400" b="1" spc="65" dirty="0">
                <a:latin typeface="Microsoft JhengHei"/>
                <a:cs typeface="Microsoft JhengHei"/>
              </a:rPr>
              <a:t>表题</a:t>
            </a:r>
            <a:r>
              <a:rPr sz="2400" b="1" spc="85" dirty="0">
                <a:latin typeface="Microsoft JhengHei"/>
                <a:cs typeface="Microsoft JhengHei"/>
              </a:rPr>
              <a:t>为</a:t>
            </a:r>
            <a:r>
              <a:rPr sz="2400" b="1" spc="80" dirty="0">
                <a:latin typeface="Microsoft JhengHei"/>
                <a:cs typeface="Microsoft JhengHei"/>
              </a:rPr>
              <a:t>《</a:t>
            </a:r>
            <a:r>
              <a:rPr sz="2400" b="1" spc="70" dirty="0">
                <a:latin typeface="Microsoft JhengHei"/>
                <a:cs typeface="Microsoft JhengHei"/>
              </a:rPr>
              <a:t>反思过</a:t>
            </a:r>
            <a:r>
              <a:rPr sz="2400" b="1" spc="75" dirty="0">
                <a:latin typeface="Microsoft JhengHei"/>
                <a:cs typeface="Microsoft JhengHei"/>
              </a:rPr>
              <a:t>去</a:t>
            </a:r>
            <a:r>
              <a:rPr sz="2400" b="1" spc="-210" dirty="0">
                <a:latin typeface="Microsoft JhengHei"/>
                <a:cs typeface="Microsoft JhengHei"/>
              </a:rPr>
              <a:t>2</a:t>
            </a:r>
            <a:r>
              <a:rPr sz="2400" b="1" spc="-160" dirty="0">
                <a:latin typeface="Microsoft JhengHei"/>
                <a:cs typeface="Microsoft JhengHei"/>
              </a:rPr>
              <a:t>5</a:t>
            </a:r>
            <a:r>
              <a:rPr sz="2400" b="1" spc="70" dirty="0">
                <a:latin typeface="Microsoft JhengHei"/>
                <a:cs typeface="Microsoft JhengHei"/>
              </a:rPr>
              <a:t>年的改</a:t>
            </a:r>
            <a:r>
              <a:rPr sz="2400" b="1" spc="85" dirty="0">
                <a:latin typeface="Microsoft JhengHei"/>
                <a:cs typeface="Microsoft JhengHei"/>
              </a:rPr>
              <a:t>革</a:t>
            </a:r>
            <a:r>
              <a:rPr sz="2400" b="1" spc="70" dirty="0">
                <a:latin typeface="Microsoft JhengHei"/>
                <a:cs typeface="Microsoft JhengHei"/>
              </a:rPr>
              <a:t>，明确</a:t>
            </a:r>
            <a:endParaRPr sz="2400">
              <a:latin typeface="Microsoft JhengHei"/>
              <a:cs typeface="Microsoft JhengHei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b="1" spc="-220" dirty="0">
                <a:latin typeface="Microsoft JhengHei"/>
                <a:cs typeface="Microsoft JhengHei"/>
              </a:rPr>
              <a:t>2</a:t>
            </a:r>
            <a:r>
              <a:rPr sz="2400" b="1" spc="-175" dirty="0">
                <a:latin typeface="Microsoft JhengHei"/>
                <a:cs typeface="Microsoft JhengHei"/>
              </a:rPr>
              <a:t>1</a:t>
            </a:r>
            <a:r>
              <a:rPr sz="2400" b="1" spc="55" dirty="0">
                <a:latin typeface="Microsoft JhengHei"/>
                <a:cs typeface="Microsoft JhengHei"/>
              </a:rPr>
              <a:t>世纪</a:t>
            </a:r>
            <a:r>
              <a:rPr sz="2400" b="1" spc="40" dirty="0">
                <a:latin typeface="Microsoft JhengHei"/>
                <a:cs typeface="Microsoft JhengHei"/>
              </a:rPr>
              <a:t>前</a:t>
            </a:r>
            <a:r>
              <a:rPr sz="2400" b="1" spc="55" dirty="0">
                <a:latin typeface="Microsoft JhengHei"/>
                <a:cs typeface="Microsoft JhengHei"/>
              </a:rPr>
              <a:t>进的方</a:t>
            </a:r>
            <a:r>
              <a:rPr sz="2400" b="1" spc="60" dirty="0">
                <a:latin typeface="Microsoft JhengHei"/>
                <a:cs typeface="Microsoft JhengHei"/>
              </a:rPr>
              <a:t>向</a:t>
            </a:r>
            <a:r>
              <a:rPr sz="2400" b="1" spc="55" dirty="0">
                <a:latin typeface="Microsoft JhengHei"/>
                <a:cs typeface="Microsoft JhengHei"/>
              </a:rPr>
              <a:t>》的讲</a:t>
            </a:r>
            <a:r>
              <a:rPr sz="2400" b="1" spc="45" dirty="0">
                <a:latin typeface="Microsoft JhengHei"/>
                <a:cs typeface="Microsoft JhengHei"/>
              </a:rPr>
              <a:t>话</a:t>
            </a:r>
            <a:r>
              <a:rPr sz="2400" b="1" spc="55" dirty="0">
                <a:latin typeface="Microsoft JhengHei"/>
                <a:cs typeface="Microsoft JhengHei"/>
              </a:rPr>
              <a:t>，对改</a:t>
            </a:r>
            <a:r>
              <a:rPr sz="2400" b="1" spc="40" dirty="0">
                <a:latin typeface="Microsoft JhengHei"/>
                <a:cs typeface="Microsoft JhengHei"/>
              </a:rPr>
              <a:t>革</a:t>
            </a:r>
            <a:r>
              <a:rPr sz="2400" b="1" spc="55" dirty="0">
                <a:latin typeface="Microsoft JhengHei"/>
                <a:cs typeface="Microsoft JhengHei"/>
              </a:rPr>
              <a:t>的问题</a:t>
            </a:r>
            <a:r>
              <a:rPr sz="2400" b="1" spc="40" dirty="0">
                <a:latin typeface="Microsoft JhengHei"/>
                <a:cs typeface="Microsoft JhengHei"/>
              </a:rPr>
              <a:t>进</a:t>
            </a:r>
            <a:r>
              <a:rPr sz="2400" b="1" spc="55" dirty="0">
                <a:latin typeface="Microsoft JhengHei"/>
                <a:cs typeface="Microsoft JhengHei"/>
              </a:rPr>
              <a:t>行反</a:t>
            </a:r>
            <a:r>
              <a:rPr sz="2400" b="1" spc="80" dirty="0">
                <a:latin typeface="Microsoft JhengHei"/>
                <a:cs typeface="Microsoft JhengHei"/>
              </a:rPr>
              <a:t>思</a:t>
            </a:r>
            <a:r>
              <a:rPr sz="2400" b="1" spc="45" dirty="0">
                <a:latin typeface="Microsoft JhengHei"/>
                <a:cs typeface="Microsoft JhengHei"/>
              </a:rPr>
              <a:t>，</a:t>
            </a:r>
            <a:r>
              <a:rPr sz="2400" b="1" spc="55" dirty="0">
                <a:latin typeface="Microsoft JhengHei"/>
                <a:cs typeface="Microsoft JhengHei"/>
              </a:rPr>
              <a:t>正言现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在改革碰到了很大的阻力和反</a:t>
            </a:r>
            <a:r>
              <a:rPr sz="2400" b="1" spc="15" dirty="0">
                <a:latin typeface="Microsoft JhengHei"/>
                <a:cs typeface="Microsoft JhengHei"/>
              </a:rPr>
              <a:t>对</a:t>
            </a:r>
            <a:r>
              <a:rPr sz="2400" b="1" spc="10" dirty="0">
                <a:latin typeface="Microsoft JhengHei"/>
                <a:cs typeface="Microsoft JhengHei"/>
              </a:rPr>
              <a:t>，有人要否定改</a:t>
            </a:r>
            <a:r>
              <a:rPr sz="2400" b="1" spc="15" dirty="0">
                <a:latin typeface="Microsoft JhengHei"/>
                <a:cs typeface="Microsoft JhengHei"/>
              </a:rPr>
              <a:t>革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15" y="332231"/>
            <a:ext cx="828294" cy="10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" y="332231"/>
            <a:ext cx="1056894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3" y="332231"/>
            <a:ext cx="1058418" cy="100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" y="481076"/>
            <a:ext cx="622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SimSun"/>
                <a:cs typeface="SimSun"/>
              </a:rPr>
              <a:t>(</a:t>
            </a:r>
            <a:r>
              <a:rPr sz="3600" spc="-5" dirty="0"/>
              <a:t>二</a:t>
            </a:r>
            <a:r>
              <a:rPr sz="3600" i="0" spc="-5" dirty="0">
                <a:latin typeface="SimSun"/>
                <a:cs typeface="SimSun"/>
              </a:rPr>
              <a:t>)</a:t>
            </a:r>
            <a:r>
              <a:rPr sz="3600" i="0" spc="-85" dirty="0">
                <a:latin typeface="SimSun"/>
                <a:cs typeface="SimSun"/>
              </a:rPr>
              <a:t> </a:t>
            </a:r>
            <a:r>
              <a:rPr sz="3600" spc="-5" dirty="0"/>
              <a:t>关于改革开放的三次争论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3137</Words>
  <Application>Microsoft Office PowerPoint</Application>
  <PresentationFormat>全屏显示(4:3)</PresentationFormat>
  <Paragraphs>484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Microsoft JhengHei</vt:lpstr>
      <vt:lpstr>等线</vt:lpstr>
      <vt:lpstr>等线 Light</vt:lpstr>
      <vt:lpstr>SimSun</vt:lpstr>
      <vt:lpstr>Microsoft YaHei</vt:lpstr>
      <vt:lpstr>Arial</vt:lpstr>
      <vt:lpstr>Times New Roman</vt:lpstr>
      <vt:lpstr>Wingdings</vt:lpstr>
      <vt:lpstr>Office 主题​​</vt:lpstr>
      <vt:lpstr>主要内容</vt:lpstr>
      <vt:lpstr>一、关于改革开放的道路</vt:lpstr>
      <vt:lpstr>(一) 为什么要改革开放</vt:lpstr>
      <vt:lpstr>(一) 为什么要改革开放</vt:lpstr>
      <vt:lpstr>(一) 为什么要改革开放</vt:lpstr>
      <vt:lpstr>(二) 关于改革开放的三次争论</vt:lpstr>
      <vt:lpstr>(二) 关于改革开放的三次争论</vt:lpstr>
      <vt:lpstr>(二) 关于改革开放的三次争论</vt:lpstr>
      <vt:lpstr>(二) 关于改革开放的三次争论</vt:lpstr>
      <vt:lpstr>(二) 关于改革开放的三次争论</vt:lpstr>
      <vt:lpstr>(三) 第三次大争论中改革深化派的观点</vt:lpstr>
      <vt:lpstr>(三) 第三次大争论中改革深化派的观点</vt:lpstr>
      <vt:lpstr>(三) 第三次大争论中改革深化派的观点</vt:lpstr>
      <vt:lpstr>(四) 第三次大争论中改革反思派的观点</vt:lpstr>
      <vt:lpstr>(四) 第三次大争论中改革反思派的观点</vt:lpstr>
      <vt:lpstr>(五) 第三次大争论中争论的焦点</vt:lpstr>
      <vt:lpstr>PowerPoint 演示文稿</vt:lpstr>
      <vt:lpstr>(一)为何要进行供给侧结构性改革？</vt:lpstr>
      <vt:lpstr>(一)为何要进行供给侧结构性改革？</vt:lpstr>
      <vt:lpstr>(一)为何要进行供给侧结构性改革？</vt:lpstr>
      <vt:lpstr>(一)为何要进行供给侧结构性改革？</vt:lpstr>
      <vt:lpstr>(二)如何进行供给侧结构性改革？</vt:lpstr>
      <vt:lpstr>(二)如何进行供给侧结构性改革？</vt:lpstr>
      <vt:lpstr>(二)如何进行供给侧结构性改革？</vt:lpstr>
      <vt:lpstr>小结：使市场在资源配置中起决定性 作用，更好地发挥政府作用（十九大）</vt:lpstr>
      <vt:lpstr>小结：使市场在资源配置中起决定性 作用，更好地发挥政府作用（十九大） 使市场在资源配置中起决定性作用和更好发挥政府作用（十八届三中全会）</vt:lpstr>
      <vt:lpstr>小结：使市场在资源配置中起决定性 作用，更好地发挥政府作用（十九大） 使市场在资源配置中起决定性作用和更好发挥政府作用（十八届三中全会）</vt:lpstr>
      <vt:lpstr>小结：使市场在资源配置中起决定性 作用，更好地发挥政府作用（十九大） 使市场在资源配置中起决定性作用和更好发挥政府作用（十八届三中全会）</vt:lpstr>
      <vt:lpstr>三、中美贸易冲突</vt:lpstr>
      <vt:lpstr>(一)过程梳理</vt:lpstr>
      <vt:lpstr>(一)过程梳理</vt:lpstr>
      <vt:lpstr>(一)过程梳理</vt:lpstr>
      <vt:lpstr>(一)过程梳理</vt:lpstr>
      <vt:lpstr>(一)过程梳理</vt:lpstr>
      <vt:lpstr>(一)过程梳理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(二)美国挑起贸易争端的原因</vt:lpstr>
      <vt:lpstr>(三)中国如何应对</vt:lpstr>
      <vt:lpstr>(三)中国如何应对</vt:lpstr>
      <vt:lpstr>(三)中国如何应对</vt:lpstr>
      <vt:lpstr>(三)中国如何应对</vt:lpstr>
      <vt:lpstr>(三)中国如何应对</vt:lpstr>
      <vt:lpstr>四、国内国外双循环 (一)国内大循环  (二)国际大循环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(一)国内大循环</vt:lpstr>
      <vt:lpstr>(二)国际大循环</vt:lpstr>
      <vt:lpstr>(二)国际大循环</vt:lpstr>
      <vt:lpstr>(二)国际大循环</vt:lpstr>
      <vt:lpstr>(二)国际大循环</vt:lpstr>
      <vt:lpstr>(二)国际大循环</vt:lpstr>
      <vt:lpstr>(二)国际大循环</vt:lpstr>
      <vt:lpstr>(二)国际大循环</vt:lpstr>
      <vt:lpstr>(二)国际大循环</vt:lpstr>
      <vt:lpstr>(二)国际大循环</vt:lpstr>
      <vt:lpstr>中美关系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中特经济</dc:title>
  <dc:creator>wan</dc:creator>
  <cp:lastModifiedBy>Wsp</cp:lastModifiedBy>
  <cp:revision>8</cp:revision>
  <dcterms:created xsi:type="dcterms:W3CDTF">2021-01-05T09:27:12Z</dcterms:created>
  <dcterms:modified xsi:type="dcterms:W3CDTF">2021-01-05T10:19:35Z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2021-01-05T00:00:00Z</vt:filetime>
  </property>
</Properties>
</file>