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5.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6.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7" r:id="rId1"/>
  </p:sldMasterIdLst>
  <p:notesMasterIdLst>
    <p:notesMasterId r:id="rId47"/>
  </p:notesMasterIdLst>
  <p:handoutMasterIdLst>
    <p:handoutMasterId r:id="rId48"/>
  </p:handoutMasterIdLst>
  <p:sldIdLst>
    <p:sldId id="4507" r:id="rId2"/>
    <p:sldId id="4661" r:id="rId3"/>
    <p:sldId id="4637" r:id="rId4"/>
    <p:sldId id="845" r:id="rId5"/>
    <p:sldId id="846" r:id="rId6"/>
    <p:sldId id="847" r:id="rId7"/>
    <p:sldId id="848" r:id="rId8"/>
    <p:sldId id="849" r:id="rId9"/>
    <p:sldId id="4655" r:id="rId10"/>
    <p:sldId id="4662" r:id="rId11"/>
    <p:sldId id="4573" r:id="rId12"/>
    <p:sldId id="4636" r:id="rId13"/>
    <p:sldId id="4572" r:id="rId14"/>
    <p:sldId id="4561" r:id="rId15"/>
    <p:sldId id="4574" r:id="rId16"/>
    <p:sldId id="4546" r:id="rId17"/>
    <p:sldId id="4638" r:id="rId18"/>
    <p:sldId id="4577" r:id="rId19"/>
    <p:sldId id="4578" r:id="rId20"/>
    <p:sldId id="4582" r:id="rId21"/>
    <p:sldId id="4639" r:id="rId22"/>
    <p:sldId id="4583" r:id="rId23"/>
    <p:sldId id="4584" r:id="rId24"/>
    <p:sldId id="4585" r:id="rId25"/>
    <p:sldId id="4586" r:id="rId26"/>
    <p:sldId id="4587" r:id="rId27"/>
    <p:sldId id="4588" r:id="rId28"/>
    <p:sldId id="4589" r:id="rId29"/>
    <p:sldId id="4590" r:id="rId30"/>
    <p:sldId id="4591" r:id="rId31"/>
    <p:sldId id="4592" r:id="rId32"/>
    <p:sldId id="4601" r:id="rId33"/>
    <p:sldId id="4593" r:id="rId34"/>
    <p:sldId id="4594" r:id="rId35"/>
    <p:sldId id="4595" r:id="rId36"/>
    <p:sldId id="4596" r:id="rId37"/>
    <p:sldId id="4597" r:id="rId38"/>
    <p:sldId id="4598" r:id="rId39"/>
    <p:sldId id="4599" r:id="rId40"/>
    <p:sldId id="4656" r:id="rId41"/>
    <p:sldId id="4604" r:id="rId42"/>
    <p:sldId id="4579" r:id="rId43"/>
    <p:sldId id="4608" r:id="rId44"/>
    <p:sldId id="4610" r:id="rId45"/>
    <p:sldId id="4511" r:id="rId46"/>
  </p:sldIdLst>
  <p:sldSz cx="12858750" cy="7232650"/>
  <p:notesSz cx="6858000" cy="9144000"/>
  <p:custDataLst>
    <p:tags r:id="rId49"/>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4E5B"/>
    <a:srgbClr val="F66E4F"/>
    <a:srgbClr val="73DB29"/>
    <a:srgbClr val="FED40D"/>
    <a:srgbClr val="3AD1B5"/>
    <a:srgbClr val="3F3F3F"/>
    <a:srgbClr val="900000"/>
    <a:srgbClr val="333F50"/>
    <a:srgbClr val="CA8F45"/>
    <a:srgbClr val="4BC1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9" autoAdjust="0"/>
    <p:restoredTop sz="95274" autoAdjust="0"/>
  </p:normalViewPr>
  <p:slideViewPr>
    <p:cSldViewPr>
      <p:cViewPr varScale="1">
        <p:scale>
          <a:sx n="87" d="100"/>
          <a:sy n="87" d="100"/>
        </p:scale>
        <p:origin x="414" y="72"/>
      </p:cViewPr>
      <p:guideLst>
        <p:guide orient="horz" pos="328"/>
        <p:guide pos="4050"/>
        <p:guide pos="557"/>
        <p:guide orient="horz" pos="4183"/>
        <p:guide pos="7497"/>
        <p:guide pos="6908"/>
      </p:guideLst>
    </p:cSldViewPr>
  </p:slideViewPr>
  <p:outlineViewPr>
    <p:cViewPr>
      <p:scale>
        <a:sx n="100" d="100"/>
        <a:sy n="100" d="100"/>
      </p:scale>
      <p:origin x="0" y="-10374"/>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2020/10/29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2020/10/29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539711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45</a:t>
            </a:fld>
            <a:endParaRPr lang="zh-CN" altLang="en-US"/>
          </a:p>
        </p:txBody>
      </p:sp>
    </p:spTree>
    <p:extLst>
      <p:ext uri="{BB962C8B-B14F-4D97-AF65-F5344CB8AC3E}">
        <p14:creationId xmlns:p14="http://schemas.microsoft.com/office/powerpoint/2010/main" val="3053734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a:extLst>
              <a:ext uri="{FF2B5EF4-FFF2-40B4-BE49-F238E27FC236}">
                <a16:creationId xmlns="" xmlns:a16="http://schemas.microsoft.com/office/drawing/2014/main" id="{05229159-42BC-9A4C-8375-A578C0E7B1D5}"/>
              </a:ext>
            </a:extLst>
          </p:cNvPr>
          <p:cNvSpPr>
            <a:spLocks noGrp="1" noRot="1" noChangeAspect="1" noChangeArrowheads="1" noTextEdit="1"/>
          </p:cNvSpPr>
          <p:nvPr>
            <p:ph type="sldImg"/>
          </p:nvPr>
        </p:nvSpPr>
        <p:spPr>
          <a:ln/>
        </p:spPr>
      </p:sp>
      <p:sp>
        <p:nvSpPr>
          <p:cNvPr id="15362" name="备注占位符 2">
            <a:extLst>
              <a:ext uri="{FF2B5EF4-FFF2-40B4-BE49-F238E27FC236}">
                <a16:creationId xmlns="" xmlns:a16="http://schemas.microsoft.com/office/drawing/2014/main" id="{7DBA3A35-22C4-DC4A-8487-FC1F6C09A6F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5363" name="灯片编号占位符 3">
            <a:extLst>
              <a:ext uri="{FF2B5EF4-FFF2-40B4-BE49-F238E27FC236}">
                <a16:creationId xmlns="" xmlns:a16="http://schemas.microsoft.com/office/drawing/2014/main" id="{D2BDCE0B-77AE-CA4C-801A-B39BD524036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fld id="{2C007FED-2941-DE40-B413-8302E520FDD4}" type="slidenum">
              <a:rPr lang="en-US" altLang="zh-CN" sz="1200" b="0" smtClean="0">
                <a:latin typeface="Arial" panose="020B0604020202020204" pitchFamily="34" charset="0"/>
              </a:rPr>
              <a:pPr/>
              <a:t>4</a:t>
            </a:fld>
            <a:endParaRPr lang="en-US" altLang="zh-CN" sz="1200" b="0">
              <a:latin typeface="Arial" panose="020B0604020202020204" pitchFamily="34" charset="0"/>
            </a:endParaRPr>
          </a:p>
        </p:txBody>
      </p:sp>
    </p:spTree>
    <p:extLst>
      <p:ext uri="{BB962C8B-B14F-4D97-AF65-F5344CB8AC3E}">
        <p14:creationId xmlns:p14="http://schemas.microsoft.com/office/powerpoint/2010/main" val="3037609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 xmlns:a16="http://schemas.microsoft.com/office/drawing/2014/main" id="{4E216062-5EB5-8A47-A21D-8235074BEC74}"/>
              </a:ext>
            </a:extLst>
          </p:cNvPr>
          <p:cNvSpPr>
            <a:spLocks noGrp="1" noRot="1" noChangeAspect="1" noChangeArrowheads="1" noTextEdit="1"/>
          </p:cNvSpPr>
          <p:nvPr>
            <p:ph type="sldImg"/>
          </p:nvPr>
        </p:nvSpPr>
        <p:spPr>
          <a:ln/>
        </p:spPr>
      </p:sp>
      <p:sp>
        <p:nvSpPr>
          <p:cNvPr id="17410" name="备注占位符 2">
            <a:extLst>
              <a:ext uri="{FF2B5EF4-FFF2-40B4-BE49-F238E27FC236}">
                <a16:creationId xmlns="" xmlns:a16="http://schemas.microsoft.com/office/drawing/2014/main" id="{C265781F-8181-4F44-A2CA-6AAFD33E14C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7411" name="灯片编号占位符 3">
            <a:extLst>
              <a:ext uri="{FF2B5EF4-FFF2-40B4-BE49-F238E27FC236}">
                <a16:creationId xmlns="" xmlns:a16="http://schemas.microsoft.com/office/drawing/2014/main" id="{E5E25B2E-DFFF-4A4E-B477-B64E06B5485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fld id="{D2888AC4-F386-4840-9B60-466418AF23B3}" type="slidenum">
              <a:rPr lang="en-US" altLang="zh-CN" sz="1200" b="0" smtClean="0">
                <a:latin typeface="Arial" panose="020B0604020202020204" pitchFamily="34" charset="0"/>
              </a:rPr>
              <a:pPr/>
              <a:t>5</a:t>
            </a:fld>
            <a:endParaRPr lang="en-US" altLang="zh-CN" sz="1200" b="0">
              <a:latin typeface="Arial" panose="020B0604020202020204" pitchFamily="34" charset="0"/>
            </a:endParaRPr>
          </a:p>
        </p:txBody>
      </p:sp>
    </p:spTree>
    <p:extLst>
      <p:ext uri="{BB962C8B-B14F-4D97-AF65-F5344CB8AC3E}">
        <p14:creationId xmlns:p14="http://schemas.microsoft.com/office/powerpoint/2010/main" val="2001042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2778227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13</a:t>
            </a:fld>
            <a:endParaRPr lang="zh-CN" altLang="en-US"/>
          </a:p>
        </p:txBody>
      </p:sp>
    </p:spTree>
    <p:extLst>
      <p:ext uri="{BB962C8B-B14F-4D97-AF65-F5344CB8AC3E}">
        <p14:creationId xmlns:p14="http://schemas.microsoft.com/office/powerpoint/2010/main" val="3219117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16</a:t>
            </a:fld>
            <a:endParaRPr lang="zh-CN" altLang="en-US"/>
          </a:p>
        </p:txBody>
      </p:sp>
    </p:spTree>
    <p:extLst>
      <p:ext uri="{BB962C8B-B14F-4D97-AF65-F5344CB8AC3E}">
        <p14:creationId xmlns:p14="http://schemas.microsoft.com/office/powerpoint/2010/main" val="948734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17</a:t>
            </a:fld>
            <a:endParaRPr lang="zh-CN" altLang="en-US"/>
          </a:p>
        </p:txBody>
      </p:sp>
    </p:spTree>
    <p:extLst>
      <p:ext uri="{BB962C8B-B14F-4D97-AF65-F5344CB8AC3E}">
        <p14:creationId xmlns:p14="http://schemas.microsoft.com/office/powerpoint/2010/main" val="948734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p:nvPr>
        </p:nvSpPr>
        <p:spPr bwMode="auto">
          <a:noFill/>
          <a:ln>
            <a:solidFill>
              <a:srgbClr val="000000"/>
            </a:solidFill>
            <a:miter lim="800000"/>
            <a:headEnd/>
            <a:tailEnd/>
          </a:ln>
        </p:spPr>
      </p:sp>
      <p:sp>
        <p:nvSpPr>
          <p:cNvPr id="4608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4608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D6CB6E0-B217-48BA-B4E0-2778EB794BB0}" type="slidenum">
              <a:rPr lang="zh-CN" altLang="en-US">
                <a:solidFill>
                  <a:srgbClr val="000000"/>
                </a:solidFill>
              </a:rPr>
              <a:pPr fontAlgn="base">
                <a:spcBef>
                  <a:spcPct val="0"/>
                </a:spcBef>
                <a:spcAft>
                  <a:spcPct val="0"/>
                </a:spcAft>
              </a:pPr>
              <a:t>24</a:t>
            </a:fld>
            <a:endParaRPr lang="en-US" altLang="zh-CN">
              <a:solidFill>
                <a:srgbClr val="000000"/>
              </a:solidFill>
            </a:endParaRPr>
          </a:p>
        </p:txBody>
      </p:sp>
    </p:spTree>
    <p:extLst>
      <p:ext uri="{BB962C8B-B14F-4D97-AF65-F5344CB8AC3E}">
        <p14:creationId xmlns:p14="http://schemas.microsoft.com/office/powerpoint/2010/main" val="4184095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42</a:t>
            </a:fld>
            <a:endParaRPr lang="zh-CN" altLang="en-US"/>
          </a:p>
        </p:txBody>
      </p:sp>
    </p:spTree>
    <p:extLst>
      <p:ext uri="{BB962C8B-B14F-4D97-AF65-F5344CB8AC3E}">
        <p14:creationId xmlns:p14="http://schemas.microsoft.com/office/powerpoint/2010/main" val="2478969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2020/10/29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93328864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57250" y="289641"/>
            <a:ext cx="11144250" cy="1205442"/>
          </a:xfrm>
        </p:spPr>
        <p:txBody>
          <a:bodyPr/>
          <a:lstStyle/>
          <a:p>
            <a:r>
              <a:rPr lang="zh-CN" altLang="en-US"/>
              <a:t>单击此处编辑母版标题样式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solidFill>
                  <a:srgbClr val="FFFFFF"/>
                </a:solidFill>
              </a:rPr>
              <a:pPr/>
              <a:t>2020/10/29</a:t>
            </a:fld>
            <a:endParaRPr lang="zh-CN" altLang="en-US">
              <a:solidFill>
                <a:srgbClr val="FFFFFF"/>
              </a:solidFill>
            </a:endParaRPr>
          </a:p>
        </p:txBody>
      </p:sp>
      <p:sp>
        <p:nvSpPr>
          <p:cNvPr id="5" name="Footer Placeholder 4"/>
          <p:cNvSpPr>
            <a:spLocks noGrp="1"/>
          </p:cNvSpPr>
          <p:nvPr>
            <p:ph type="ftr" sz="quarter" idx="11"/>
          </p:nvPr>
        </p:nvSpPr>
        <p:spPr/>
        <p:txBody>
          <a:bodyPr/>
          <a:lstStyle/>
          <a:p>
            <a:endParaRPr lang="zh-CN" altLang="en-US">
              <a:solidFill>
                <a:srgbClr val="FFFFFF"/>
              </a:solidFill>
            </a:endParaRPr>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solidFill>
                  <a:srgbClr val="FFFFFF"/>
                </a:solidFill>
              </a:rPr>
              <a:pPr/>
              <a:t>‹#›</a:t>
            </a:fld>
            <a:endParaRPr lang="zh-CN" altLang="en-US">
              <a:solidFill>
                <a:srgbClr val="FFFFFF"/>
              </a:solidFill>
            </a:endParaRPr>
          </a:p>
        </p:txBody>
      </p:sp>
      <p:sp>
        <p:nvSpPr>
          <p:cNvPr id="8" name="Content Placeholder 7"/>
          <p:cNvSpPr>
            <a:spLocks noGrp="1"/>
          </p:cNvSpPr>
          <p:nvPr>
            <p:ph sz="quarter" idx="13"/>
          </p:nvPr>
        </p:nvSpPr>
        <p:spPr>
          <a:xfrm>
            <a:off x="857250" y="1687618"/>
            <a:ext cx="11144250" cy="433959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417629910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
        <p:nvSpPr>
          <p:cNvPr id="18" name="标题 1"/>
          <p:cNvSpPr>
            <a:spLocks noGrp="1"/>
          </p:cNvSpPr>
          <p:nvPr>
            <p:ph type="title"/>
          </p:nvPr>
        </p:nvSpPr>
        <p:spPr>
          <a:xfrm>
            <a:off x="5923074" y="3217683"/>
            <a:ext cx="6581983" cy="791280"/>
          </a:xfrm>
        </p:spPr>
        <p:txBody>
          <a:bodyPr anchor="t"/>
          <a:lstStyle>
            <a:lvl1pPr algn="l">
              <a:defRPr sz="4200" b="1" cap="all"/>
            </a:lvl1pPr>
          </a:lstStyle>
          <a:p>
            <a:r>
              <a:rPr lang="zh-CN" altLang="en-US" dirty="0"/>
              <a:t>单击此处编辑母版标题样式</a:t>
            </a:r>
          </a:p>
        </p:txBody>
      </p:sp>
      <p:sp>
        <p:nvSpPr>
          <p:cNvPr id="8" name="日期占位符 3"/>
          <p:cNvSpPr>
            <a:spLocks noGrp="1"/>
          </p:cNvSpPr>
          <p:nvPr>
            <p:ph type="dt" sz="half" idx="10"/>
          </p:nvPr>
        </p:nvSpPr>
        <p:spPr/>
        <p:txBody>
          <a:bodyPr/>
          <a:lstStyle>
            <a:lvl1pPr>
              <a:defRPr/>
            </a:lvl1pPr>
          </a:lstStyle>
          <a:p>
            <a:pPr>
              <a:defRPr/>
            </a:pPr>
            <a:fld id="{5EF036CA-C85F-4B80-95F8-25DB93A30F5F}" type="datetime1">
              <a:rPr lang="zh-CN" altLang="en-US"/>
              <a:pPr>
                <a:defRPr/>
              </a:pPr>
              <a:t>2020/10/29</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3835562230"/>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6">
            <a:extLst>
              <a:ext uri="{FF2B5EF4-FFF2-40B4-BE49-F238E27FC236}">
                <a16:creationId xmlns="" xmlns:a16="http://schemas.microsoft.com/office/drawing/2014/main" id="{B7D9F3CD-43DF-D445-885E-B1347D3A22AE}"/>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27">
            <a:extLst>
              <a:ext uri="{FF2B5EF4-FFF2-40B4-BE49-F238E27FC236}">
                <a16:creationId xmlns="" xmlns:a16="http://schemas.microsoft.com/office/drawing/2014/main" id="{7B5B29F8-E5D1-4E41-AA0E-DA8C13855DFC}"/>
              </a:ext>
            </a:extLst>
          </p:cNvPr>
          <p:cNvSpPr>
            <a:spLocks noGrp="1" noChangeArrowheads="1"/>
          </p:cNvSpPr>
          <p:nvPr>
            <p:ph type="sldNum" sz="quarter" idx="11"/>
          </p:nvPr>
        </p:nvSpPr>
        <p:spPr>
          <a:ln/>
        </p:spPr>
        <p:txBody>
          <a:bodyPr/>
          <a:lstStyle>
            <a:lvl1pPr>
              <a:defRPr/>
            </a:lvl1pPr>
          </a:lstStyle>
          <a:p>
            <a:pPr>
              <a:defRPr/>
            </a:pPr>
            <a:fld id="{B858FD2A-7FE5-5345-B6A9-A2B7E6434DFC}" type="slidenum">
              <a:rPr lang="en-US" altLang="zh-CN"/>
              <a:pPr>
                <a:defRPr/>
              </a:pPr>
              <a:t>‹#›</a:t>
            </a:fld>
            <a:endParaRPr lang="en-US" altLang="zh-CN"/>
          </a:p>
        </p:txBody>
      </p:sp>
      <p:sp>
        <p:nvSpPr>
          <p:cNvPr id="6" name="Rectangle 28">
            <a:extLst>
              <a:ext uri="{FF2B5EF4-FFF2-40B4-BE49-F238E27FC236}">
                <a16:creationId xmlns="" xmlns:a16="http://schemas.microsoft.com/office/drawing/2014/main" id="{7113C9E7-1735-774A-96F3-DD654B35F448}"/>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65922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t>2020/10/29</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t>‹#›</a:t>
            </a:fld>
            <a:endParaRPr lang="zh-CN" altLang="en-US"/>
          </a:p>
        </p:txBody>
      </p:sp>
      <p:sp>
        <p:nvSpPr>
          <p:cNvPr id="7" name="矩形 6"/>
          <p:cNvSpPr/>
          <p:nvPr userDrawn="1"/>
        </p:nvSpPr>
        <p:spPr>
          <a:xfrm>
            <a:off x="0" y="0"/>
            <a:ext cx="12858397" cy="7232650"/>
          </a:xfrm>
          <a:prstGeom prst="rect">
            <a:avLst/>
          </a:prstGeom>
          <a:gradFill flip="none" rotWithShape="1">
            <a:gsLst>
              <a:gs pos="0">
                <a:schemeClr val="bg1">
                  <a:lumMod val="95000"/>
                </a:schemeClr>
              </a:gs>
              <a:gs pos="26000">
                <a:schemeClr val="bg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85056897"/>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8" r:id="rId4"/>
  </p:sldLayoutIdLst>
  <p:transition spd="med">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image" Target="../media/image5.tmp"/><Relationship Id="rId2" Type="http://schemas.openxmlformats.org/officeDocument/2006/relationships/tags" Target="../tags/tag10.xml"/><Relationship Id="rId16"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5" Type="http://schemas.openxmlformats.org/officeDocument/2006/relationships/tags" Target="../tags/tag13.xml"/><Relationship Id="rId15" Type="http://schemas.openxmlformats.org/officeDocument/2006/relationships/tags" Target="../tags/tag23.xml"/><Relationship Id="rId10" Type="http://schemas.openxmlformats.org/officeDocument/2006/relationships/tags" Target="../tags/tag18.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s>
</file>

<file path=ppt/slides/_rels/slide13.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6.png"/><Relationship Id="rId5" Type="http://schemas.openxmlformats.org/officeDocument/2006/relationships/notesSlide" Target="../notesSlides/notesSlide5.xml"/><Relationship Id="rId4"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tags" Target="../tags/tag30.xml"/><Relationship Id="rId7" Type="http://schemas.openxmlformats.org/officeDocument/2006/relationships/image" Target="../media/image9.jpe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8.jpeg"/><Relationship Id="rId5" Type="http://schemas.openxmlformats.org/officeDocument/2006/relationships/notesSlide" Target="../notesSlides/notesSlide6.xml"/><Relationship Id="rId4"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11.png"/><Relationship Id="rId5" Type="http://schemas.openxmlformats.org/officeDocument/2006/relationships/notesSlide" Target="../notesSlides/notesSlide7.xml"/><Relationship Id="rId4"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3.jpe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9"/>
          <p:cNvSpPr>
            <a:spLocks/>
          </p:cNvSpPr>
          <p:nvPr/>
        </p:nvSpPr>
        <p:spPr bwMode="auto">
          <a:xfrm>
            <a:off x="8668950" y="1032797"/>
            <a:ext cx="4202023" cy="1977721"/>
          </a:xfrm>
          <a:custGeom>
            <a:avLst/>
            <a:gdLst>
              <a:gd name="T0" fmla="*/ 0 w 1868"/>
              <a:gd name="T1" fmla="*/ 0 h 861"/>
              <a:gd name="T2" fmla="*/ 1868 w 1868"/>
              <a:gd name="T3" fmla="*/ 0 h 861"/>
              <a:gd name="T4" fmla="*/ 1868 w 1868"/>
              <a:gd name="T5" fmla="*/ 861 h 861"/>
              <a:gd name="T6" fmla="*/ 494 w 1868"/>
              <a:gd name="T7" fmla="*/ 861 h 861"/>
              <a:gd name="T8" fmla="*/ 0 w 1868"/>
              <a:gd name="T9" fmla="*/ 0 h 861"/>
            </a:gdLst>
            <a:ahLst/>
            <a:cxnLst>
              <a:cxn ang="0">
                <a:pos x="T0" y="T1"/>
              </a:cxn>
              <a:cxn ang="0">
                <a:pos x="T2" y="T3"/>
              </a:cxn>
              <a:cxn ang="0">
                <a:pos x="T4" y="T5"/>
              </a:cxn>
              <a:cxn ang="0">
                <a:pos x="T6" y="T7"/>
              </a:cxn>
              <a:cxn ang="0">
                <a:pos x="T8" y="T9"/>
              </a:cxn>
            </a:cxnLst>
            <a:rect l="0" t="0" r="r" b="b"/>
            <a:pathLst>
              <a:path w="1868" h="861">
                <a:moveTo>
                  <a:pt x="0" y="0"/>
                </a:moveTo>
                <a:lnTo>
                  <a:pt x="1868" y="0"/>
                </a:lnTo>
                <a:lnTo>
                  <a:pt x="1868" y="861"/>
                </a:lnTo>
                <a:lnTo>
                  <a:pt x="494" y="861"/>
                </a:lnTo>
                <a:lnTo>
                  <a:pt x="0" y="0"/>
                </a:lnTo>
                <a:close/>
              </a:path>
            </a:pathLst>
          </a:custGeom>
          <a:solidFill>
            <a:schemeClr val="accent2"/>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21" name="任意多边形 20"/>
          <p:cNvSpPr>
            <a:spLocks/>
          </p:cNvSpPr>
          <p:nvPr/>
        </p:nvSpPr>
        <p:spPr bwMode="auto">
          <a:xfrm>
            <a:off x="-1880" y="4554651"/>
            <a:ext cx="9138223" cy="1980017"/>
          </a:xfrm>
          <a:custGeom>
            <a:avLst/>
            <a:gdLst>
              <a:gd name="connsiteX0" fmla="*/ 9784407 w 10507307"/>
              <a:gd name="connsiteY0" fmla="*/ 858166 h 1980017"/>
              <a:gd name="connsiteX1" fmla="*/ 10507307 w 10507307"/>
              <a:gd name="connsiteY1" fmla="*/ 1980017 h 1980017"/>
              <a:gd name="connsiteX2" fmla="*/ 9138223 w 10507307"/>
              <a:gd name="connsiteY2" fmla="*/ 1980017 h 1980017"/>
              <a:gd name="connsiteX3" fmla="*/ 0 w 10507307"/>
              <a:gd name="connsiteY3" fmla="*/ 0 h 1980017"/>
              <a:gd name="connsiteX4" fmla="*/ 8031480 w 10507307"/>
              <a:gd name="connsiteY4" fmla="*/ 0 h 1980017"/>
              <a:gd name="connsiteX5" fmla="*/ 9138223 w 10507307"/>
              <a:gd name="connsiteY5" fmla="*/ 1980017 h 1980017"/>
              <a:gd name="connsiteX6" fmla="*/ 0 w 10507307"/>
              <a:gd name="connsiteY6" fmla="*/ 1980017 h 1980017"/>
              <a:gd name="connsiteX0" fmla="*/ 9784407 w 9784407"/>
              <a:gd name="connsiteY0" fmla="*/ 858166 h 1980017"/>
              <a:gd name="connsiteX1" fmla="*/ 9138223 w 9784407"/>
              <a:gd name="connsiteY1" fmla="*/ 1980017 h 1980017"/>
              <a:gd name="connsiteX2" fmla="*/ 9784407 w 9784407"/>
              <a:gd name="connsiteY2" fmla="*/ 858166 h 1980017"/>
              <a:gd name="connsiteX3" fmla="*/ 0 w 9784407"/>
              <a:gd name="connsiteY3" fmla="*/ 0 h 1980017"/>
              <a:gd name="connsiteX4" fmla="*/ 8031480 w 9784407"/>
              <a:gd name="connsiteY4" fmla="*/ 0 h 1980017"/>
              <a:gd name="connsiteX5" fmla="*/ 9138223 w 9784407"/>
              <a:gd name="connsiteY5" fmla="*/ 1980017 h 1980017"/>
              <a:gd name="connsiteX6" fmla="*/ 0 w 9784407"/>
              <a:gd name="connsiteY6" fmla="*/ 1980017 h 1980017"/>
              <a:gd name="connsiteX7" fmla="*/ 0 w 9784407"/>
              <a:gd name="connsiteY7" fmla="*/ 0 h 1980017"/>
              <a:gd name="connsiteX0" fmla="*/ 0 w 9138223"/>
              <a:gd name="connsiteY0" fmla="*/ 0 h 1980017"/>
              <a:gd name="connsiteX1" fmla="*/ 8031480 w 9138223"/>
              <a:gd name="connsiteY1" fmla="*/ 0 h 1980017"/>
              <a:gd name="connsiteX2" fmla="*/ 9138223 w 9138223"/>
              <a:gd name="connsiteY2" fmla="*/ 1980017 h 1980017"/>
              <a:gd name="connsiteX3" fmla="*/ 0 w 9138223"/>
              <a:gd name="connsiteY3" fmla="*/ 1980017 h 1980017"/>
              <a:gd name="connsiteX4" fmla="*/ 0 w 9138223"/>
              <a:gd name="connsiteY4" fmla="*/ 0 h 1980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8223" h="1980017">
                <a:moveTo>
                  <a:pt x="0" y="0"/>
                </a:moveTo>
                <a:lnTo>
                  <a:pt x="8031480" y="0"/>
                </a:lnTo>
                <a:lnTo>
                  <a:pt x="9138223" y="1980017"/>
                </a:lnTo>
                <a:lnTo>
                  <a:pt x="0" y="1980017"/>
                </a:lnTo>
                <a:lnTo>
                  <a:pt x="0" y="0"/>
                </a:lnTo>
                <a:close/>
              </a:path>
            </a:pathLst>
          </a:custGeom>
          <a:solidFill>
            <a:schemeClr val="accent2"/>
          </a:solidFill>
          <a:ln w="0">
            <a:noFill/>
            <a:prstDash val="solid"/>
            <a:round/>
            <a:headEnd/>
            <a:tailEnd/>
          </a:ln>
        </p:spPr>
        <p:txBody>
          <a:bodyPr vert="horz" wrap="square" lIns="128580" tIns="64290" rIns="128580" bIns="64290" numCol="1" anchor="t" anchorCtr="0" compatLnSpc="1">
            <a:prstTxWarp prst="textNoShape">
              <a:avLst/>
            </a:prstTxWarp>
            <a:noAutofit/>
          </a:bodyPr>
          <a:lstStyle/>
          <a:p>
            <a:pPr marL="342900" indent="-342900" algn="ctr">
              <a:lnSpc>
                <a:spcPct val="110000"/>
              </a:lnSpc>
            </a:pPr>
            <a:r>
              <a:rPr lang="zh-CN" altLang="en-US" sz="3600" b="1" dirty="0">
                <a:solidFill>
                  <a:schemeClr val="bg1"/>
                </a:solidFill>
                <a:latin typeface="Times New Roman" pitchFamily="18" charset="0"/>
                <a:ea typeface="微软雅黑" charset="-122"/>
                <a:cs typeface="Times New Roman" pitchFamily="18" charset="0"/>
              </a:rPr>
              <a:t>马克思主义学院 </a:t>
            </a:r>
            <a:endParaRPr lang="en-US" altLang="zh-CN" sz="3600" b="1" dirty="0">
              <a:solidFill>
                <a:schemeClr val="bg1"/>
              </a:solidFill>
              <a:latin typeface="Times New Roman" pitchFamily="18" charset="0"/>
              <a:ea typeface="微软雅黑" charset="-122"/>
              <a:cs typeface="Times New Roman" pitchFamily="18" charset="0"/>
            </a:endParaRPr>
          </a:p>
          <a:p>
            <a:pPr marL="342900" indent="-342900" algn="ctr">
              <a:lnSpc>
                <a:spcPct val="110000"/>
              </a:lnSpc>
            </a:pPr>
            <a:r>
              <a:rPr lang="zh-CN" altLang="en-US" sz="3600" b="1" dirty="0">
                <a:solidFill>
                  <a:schemeClr val="bg1"/>
                </a:solidFill>
                <a:latin typeface="Times New Roman" pitchFamily="18" charset="0"/>
                <a:ea typeface="微软雅黑" charset="-122"/>
                <a:cs typeface="Times New Roman" pitchFamily="18" charset="0"/>
              </a:rPr>
              <a:t>刘娜娜</a:t>
            </a:r>
            <a:endParaRPr lang="en-US" altLang="zh-CN" sz="3600" b="1" dirty="0">
              <a:solidFill>
                <a:schemeClr val="bg1"/>
              </a:solidFill>
              <a:latin typeface="Times New Roman" pitchFamily="18" charset="0"/>
              <a:ea typeface="微软雅黑" charset="-122"/>
              <a:cs typeface="Times New Roman" pitchFamily="18" charset="0"/>
            </a:endParaRPr>
          </a:p>
          <a:p>
            <a:pPr marL="342900" indent="-342900" algn="ctr">
              <a:lnSpc>
                <a:spcPct val="110000"/>
              </a:lnSpc>
            </a:pPr>
            <a:r>
              <a:rPr lang="en-US" altLang="zh-CN" sz="3600" b="1" dirty="0">
                <a:solidFill>
                  <a:schemeClr val="bg1"/>
                </a:solidFill>
                <a:latin typeface="Times New Roman" pitchFamily="18" charset="0"/>
                <a:ea typeface="微软雅黑" charset="-122"/>
                <a:cs typeface="Times New Roman" pitchFamily="18" charset="0"/>
              </a:rPr>
              <a:t>liunana1031@163.com</a:t>
            </a:r>
          </a:p>
        </p:txBody>
      </p:sp>
      <p:sp>
        <p:nvSpPr>
          <p:cNvPr id="10" name="矩形 259"/>
          <p:cNvSpPr>
            <a:spLocks noChangeArrowheads="1"/>
          </p:cNvSpPr>
          <p:nvPr/>
        </p:nvSpPr>
        <p:spPr bwMode="auto">
          <a:xfrm>
            <a:off x="308695" y="1052274"/>
            <a:ext cx="12169352" cy="22344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6600" b="1" dirty="0">
                <a:solidFill>
                  <a:schemeClr val="accent1"/>
                </a:solidFill>
                <a:latin typeface="Arial" panose="020B0604020202020204" pitchFamily="34" charset="0"/>
                <a:cs typeface="Arial" panose="020B0604020202020204" pitchFamily="34" charset="0"/>
              </a:rPr>
              <a:t>共产主义与</a:t>
            </a:r>
            <a:endParaRPr lang="en-US" altLang="zh-CN" sz="6600" b="1" dirty="0">
              <a:solidFill>
                <a:schemeClr val="accent1"/>
              </a:solidFill>
              <a:latin typeface="Arial" panose="020B0604020202020204" pitchFamily="34" charset="0"/>
              <a:cs typeface="Arial" panose="020B0604020202020204" pitchFamily="34" charset="0"/>
            </a:endParaRPr>
          </a:p>
          <a:p>
            <a:pPr>
              <a:buNone/>
            </a:pPr>
            <a:r>
              <a:rPr lang="zh-CN" altLang="en-US" sz="6600" b="1" dirty="0">
                <a:solidFill>
                  <a:schemeClr val="accent1"/>
                </a:solidFill>
                <a:latin typeface="Arial" panose="020B0604020202020204" pitchFamily="34" charset="0"/>
                <a:cs typeface="Arial" panose="020B0604020202020204" pitchFamily="34" charset="0"/>
              </a:rPr>
              <a:t>中国特色社会主义的关系</a:t>
            </a:r>
          </a:p>
        </p:txBody>
      </p:sp>
      <p:sp>
        <p:nvSpPr>
          <p:cNvPr id="7" name="Freeform 10"/>
          <p:cNvSpPr>
            <a:spLocks noEditPoints="1"/>
          </p:cNvSpPr>
          <p:nvPr/>
        </p:nvSpPr>
        <p:spPr bwMode="auto">
          <a:xfrm>
            <a:off x="205636" y="257427"/>
            <a:ext cx="663130" cy="557923"/>
          </a:xfrm>
          <a:custGeom>
            <a:avLst/>
            <a:gdLst>
              <a:gd name="T0" fmla="*/ 1050 w 1051"/>
              <a:gd name="T1" fmla="*/ 533 h 884"/>
              <a:gd name="T2" fmla="*/ 1048 w 1051"/>
              <a:gd name="T3" fmla="*/ 520 h 884"/>
              <a:gd name="T4" fmla="*/ 1046 w 1051"/>
              <a:gd name="T5" fmla="*/ 505 h 884"/>
              <a:gd name="T6" fmla="*/ 1042 w 1051"/>
              <a:gd name="T7" fmla="*/ 489 h 884"/>
              <a:gd name="T8" fmla="*/ 1040 w 1051"/>
              <a:gd name="T9" fmla="*/ 479 h 884"/>
              <a:gd name="T10" fmla="*/ 1034 w 1051"/>
              <a:gd name="T11" fmla="*/ 460 h 884"/>
              <a:gd name="T12" fmla="*/ 1034 w 1051"/>
              <a:gd name="T13" fmla="*/ 459 h 884"/>
              <a:gd name="T14" fmla="*/ 894 w 1051"/>
              <a:gd name="T15" fmla="*/ 287 h 884"/>
              <a:gd name="T16" fmla="*/ 889 w 1051"/>
              <a:gd name="T17" fmla="*/ 284 h 884"/>
              <a:gd name="T18" fmla="*/ 873 w 1051"/>
              <a:gd name="T19" fmla="*/ 275 h 884"/>
              <a:gd name="T20" fmla="*/ 863 w 1051"/>
              <a:gd name="T21" fmla="*/ 271 h 884"/>
              <a:gd name="T22" fmla="*/ 848 w 1051"/>
              <a:gd name="T23" fmla="*/ 264 h 884"/>
              <a:gd name="T24" fmla="*/ 837 w 1051"/>
              <a:gd name="T25" fmla="*/ 260 h 884"/>
              <a:gd name="T26" fmla="*/ 821 w 1051"/>
              <a:gd name="T27" fmla="*/ 255 h 884"/>
              <a:gd name="T28" fmla="*/ 819 w 1051"/>
              <a:gd name="T29" fmla="*/ 254 h 884"/>
              <a:gd name="T30" fmla="*/ 511 w 1051"/>
              <a:gd name="T31" fmla="*/ 0 h 884"/>
              <a:gd name="T32" fmla="*/ 196 w 1051"/>
              <a:gd name="T33" fmla="*/ 315 h 884"/>
              <a:gd name="T34" fmla="*/ 197 w 1051"/>
              <a:gd name="T35" fmla="*/ 330 h 884"/>
              <a:gd name="T36" fmla="*/ 0 w 1051"/>
              <a:gd name="T37" fmla="*/ 600 h 884"/>
              <a:gd name="T38" fmla="*/ 283 w 1051"/>
              <a:gd name="T39" fmla="*/ 884 h 884"/>
              <a:gd name="T40" fmla="*/ 730 w 1051"/>
              <a:gd name="T41" fmla="*/ 884 h 884"/>
              <a:gd name="T42" fmla="*/ 1051 w 1051"/>
              <a:gd name="T43" fmla="*/ 562 h 884"/>
              <a:gd name="T44" fmla="*/ 1050 w 1051"/>
              <a:gd name="T45" fmla="*/ 533 h 884"/>
              <a:gd name="T46" fmla="*/ 730 w 1051"/>
              <a:gd name="T47" fmla="*/ 825 h 884"/>
              <a:gd name="T48" fmla="*/ 283 w 1051"/>
              <a:gd name="T49" fmla="*/ 825 h 884"/>
              <a:gd name="T50" fmla="*/ 59 w 1051"/>
              <a:gd name="T51" fmla="*/ 600 h 884"/>
              <a:gd name="T52" fmla="*/ 205 w 1051"/>
              <a:gd name="T53" fmla="*/ 389 h 884"/>
              <a:gd name="T54" fmla="*/ 265 w 1051"/>
              <a:gd name="T55" fmla="*/ 512 h 884"/>
              <a:gd name="T56" fmla="*/ 288 w 1051"/>
              <a:gd name="T57" fmla="*/ 523 h 884"/>
              <a:gd name="T58" fmla="*/ 307 w 1051"/>
              <a:gd name="T59" fmla="*/ 516 h 884"/>
              <a:gd name="T60" fmla="*/ 311 w 1051"/>
              <a:gd name="T61" fmla="*/ 475 h 884"/>
              <a:gd name="T62" fmla="*/ 257 w 1051"/>
              <a:gd name="T63" fmla="*/ 348 h 884"/>
              <a:gd name="T64" fmla="*/ 257 w 1051"/>
              <a:gd name="T65" fmla="*/ 348 h 884"/>
              <a:gd name="T66" fmla="*/ 255 w 1051"/>
              <a:gd name="T67" fmla="*/ 331 h 884"/>
              <a:gd name="T68" fmla="*/ 255 w 1051"/>
              <a:gd name="T69" fmla="*/ 315 h 884"/>
              <a:gd name="T70" fmla="*/ 511 w 1051"/>
              <a:gd name="T71" fmla="*/ 59 h 884"/>
              <a:gd name="T72" fmla="*/ 756 w 1051"/>
              <a:gd name="T73" fmla="*/ 243 h 884"/>
              <a:gd name="T74" fmla="*/ 730 w 1051"/>
              <a:gd name="T75" fmla="*/ 241 h 884"/>
              <a:gd name="T76" fmla="*/ 532 w 1051"/>
              <a:gd name="T77" fmla="*/ 310 h 884"/>
              <a:gd name="T78" fmla="*/ 527 w 1051"/>
              <a:gd name="T79" fmla="*/ 351 h 884"/>
              <a:gd name="T80" fmla="*/ 568 w 1051"/>
              <a:gd name="T81" fmla="*/ 356 h 884"/>
              <a:gd name="T82" fmla="*/ 730 w 1051"/>
              <a:gd name="T83" fmla="*/ 300 h 884"/>
              <a:gd name="T84" fmla="*/ 792 w 1051"/>
              <a:gd name="T85" fmla="*/ 307 h 884"/>
              <a:gd name="T86" fmla="*/ 846 w 1051"/>
              <a:gd name="T87" fmla="*/ 327 h 884"/>
              <a:gd name="T88" fmla="*/ 851 w 1051"/>
              <a:gd name="T89" fmla="*/ 330 h 884"/>
              <a:gd name="T90" fmla="*/ 866 w 1051"/>
              <a:gd name="T91" fmla="*/ 338 h 884"/>
              <a:gd name="T92" fmla="*/ 871 w 1051"/>
              <a:gd name="T93" fmla="*/ 341 h 884"/>
              <a:gd name="T94" fmla="*/ 886 w 1051"/>
              <a:gd name="T95" fmla="*/ 352 h 884"/>
              <a:gd name="T96" fmla="*/ 888 w 1051"/>
              <a:gd name="T97" fmla="*/ 353 h 884"/>
              <a:gd name="T98" fmla="*/ 977 w 1051"/>
              <a:gd name="T99" fmla="*/ 473 h 884"/>
              <a:gd name="T100" fmla="*/ 978 w 1051"/>
              <a:gd name="T101" fmla="*/ 476 h 884"/>
              <a:gd name="T102" fmla="*/ 983 w 1051"/>
              <a:gd name="T103" fmla="*/ 493 h 884"/>
              <a:gd name="T104" fmla="*/ 985 w 1051"/>
              <a:gd name="T105" fmla="*/ 500 h 884"/>
              <a:gd name="T106" fmla="*/ 988 w 1051"/>
              <a:gd name="T107" fmla="*/ 515 h 884"/>
              <a:gd name="T108" fmla="*/ 990 w 1051"/>
              <a:gd name="T109" fmla="*/ 527 h 884"/>
              <a:gd name="T110" fmla="*/ 991 w 1051"/>
              <a:gd name="T111" fmla="*/ 538 h 884"/>
              <a:gd name="T112" fmla="*/ 993 w 1051"/>
              <a:gd name="T113" fmla="*/ 562 h 884"/>
              <a:gd name="T114" fmla="*/ 730 w 1051"/>
              <a:gd name="T115" fmla="*/ 825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1" h="884">
                <a:moveTo>
                  <a:pt x="1050" y="533"/>
                </a:moveTo>
                <a:cubicBezTo>
                  <a:pt x="1049" y="529"/>
                  <a:pt x="1049" y="525"/>
                  <a:pt x="1048" y="520"/>
                </a:cubicBezTo>
                <a:cubicBezTo>
                  <a:pt x="1048" y="515"/>
                  <a:pt x="1047" y="510"/>
                  <a:pt x="1046" y="505"/>
                </a:cubicBezTo>
                <a:cubicBezTo>
                  <a:pt x="1045" y="500"/>
                  <a:pt x="1044" y="494"/>
                  <a:pt x="1042" y="489"/>
                </a:cubicBezTo>
                <a:cubicBezTo>
                  <a:pt x="1042" y="485"/>
                  <a:pt x="1041" y="482"/>
                  <a:pt x="1040" y="479"/>
                </a:cubicBezTo>
                <a:cubicBezTo>
                  <a:pt x="1038" y="473"/>
                  <a:pt x="1036" y="466"/>
                  <a:pt x="1034" y="460"/>
                </a:cubicBezTo>
                <a:cubicBezTo>
                  <a:pt x="1034" y="459"/>
                  <a:pt x="1034" y="459"/>
                  <a:pt x="1034" y="459"/>
                </a:cubicBezTo>
                <a:cubicBezTo>
                  <a:pt x="1009" y="386"/>
                  <a:pt x="959" y="326"/>
                  <a:pt x="894" y="287"/>
                </a:cubicBezTo>
                <a:cubicBezTo>
                  <a:pt x="893" y="286"/>
                  <a:pt x="891" y="285"/>
                  <a:pt x="889" y="284"/>
                </a:cubicBezTo>
                <a:cubicBezTo>
                  <a:pt x="884" y="281"/>
                  <a:pt x="878" y="278"/>
                  <a:pt x="873" y="275"/>
                </a:cubicBezTo>
                <a:cubicBezTo>
                  <a:pt x="870" y="274"/>
                  <a:pt x="867" y="272"/>
                  <a:pt x="863" y="271"/>
                </a:cubicBezTo>
                <a:cubicBezTo>
                  <a:pt x="858" y="268"/>
                  <a:pt x="853" y="266"/>
                  <a:pt x="848" y="264"/>
                </a:cubicBezTo>
                <a:cubicBezTo>
                  <a:pt x="844" y="262"/>
                  <a:pt x="840" y="261"/>
                  <a:pt x="837" y="260"/>
                </a:cubicBezTo>
                <a:cubicBezTo>
                  <a:pt x="831" y="258"/>
                  <a:pt x="826" y="256"/>
                  <a:pt x="821" y="255"/>
                </a:cubicBezTo>
                <a:cubicBezTo>
                  <a:pt x="820" y="254"/>
                  <a:pt x="819" y="254"/>
                  <a:pt x="819" y="254"/>
                </a:cubicBezTo>
                <a:cubicBezTo>
                  <a:pt x="790" y="108"/>
                  <a:pt x="661" y="0"/>
                  <a:pt x="511" y="0"/>
                </a:cubicBezTo>
                <a:cubicBezTo>
                  <a:pt x="337" y="0"/>
                  <a:pt x="196" y="141"/>
                  <a:pt x="196" y="315"/>
                </a:cubicBezTo>
                <a:cubicBezTo>
                  <a:pt x="196" y="320"/>
                  <a:pt x="196" y="325"/>
                  <a:pt x="197" y="330"/>
                </a:cubicBezTo>
                <a:cubicBezTo>
                  <a:pt x="81" y="367"/>
                  <a:pt x="0" y="477"/>
                  <a:pt x="0" y="600"/>
                </a:cubicBezTo>
                <a:cubicBezTo>
                  <a:pt x="0" y="756"/>
                  <a:pt x="127" y="884"/>
                  <a:pt x="283" y="884"/>
                </a:cubicBezTo>
                <a:cubicBezTo>
                  <a:pt x="730" y="884"/>
                  <a:pt x="730" y="884"/>
                  <a:pt x="730" y="884"/>
                </a:cubicBezTo>
                <a:cubicBezTo>
                  <a:pt x="907" y="884"/>
                  <a:pt x="1051" y="739"/>
                  <a:pt x="1051" y="562"/>
                </a:cubicBezTo>
                <a:cubicBezTo>
                  <a:pt x="1051" y="552"/>
                  <a:pt x="1051" y="543"/>
                  <a:pt x="1050" y="533"/>
                </a:cubicBezTo>
                <a:close/>
                <a:moveTo>
                  <a:pt x="730" y="825"/>
                </a:moveTo>
                <a:cubicBezTo>
                  <a:pt x="283" y="825"/>
                  <a:pt x="283" y="825"/>
                  <a:pt x="283" y="825"/>
                </a:cubicBezTo>
                <a:cubicBezTo>
                  <a:pt x="159" y="825"/>
                  <a:pt x="59" y="724"/>
                  <a:pt x="59" y="600"/>
                </a:cubicBezTo>
                <a:cubicBezTo>
                  <a:pt x="59" y="506"/>
                  <a:pt x="119" y="421"/>
                  <a:pt x="205" y="389"/>
                </a:cubicBezTo>
                <a:cubicBezTo>
                  <a:pt x="216" y="434"/>
                  <a:pt x="236" y="476"/>
                  <a:pt x="265" y="512"/>
                </a:cubicBezTo>
                <a:cubicBezTo>
                  <a:pt x="271" y="519"/>
                  <a:pt x="280" y="523"/>
                  <a:pt x="288" y="523"/>
                </a:cubicBezTo>
                <a:cubicBezTo>
                  <a:pt x="295" y="523"/>
                  <a:pt x="301" y="520"/>
                  <a:pt x="307" y="516"/>
                </a:cubicBezTo>
                <a:cubicBezTo>
                  <a:pt x="319" y="506"/>
                  <a:pt x="321" y="487"/>
                  <a:pt x="311" y="475"/>
                </a:cubicBezTo>
                <a:cubicBezTo>
                  <a:pt x="281" y="438"/>
                  <a:pt x="263" y="395"/>
                  <a:pt x="257" y="348"/>
                </a:cubicBezTo>
                <a:cubicBezTo>
                  <a:pt x="257" y="348"/>
                  <a:pt x="257" y="348"/>
                  <a:pt x="257" y="348"/>
                </a:cubicBezTo>
                <a:cubicBezTo>
                  <a:pt x="256" y="342"/>
                  <a:pt x="256" y="336"/>
                  <a:pt x="255" y="331"/>
                </a:cubicBezTo>
                <a:cubicBezTo>
                  <a:pt x="255" y="326"/>
                  <a:pt x="255" y="320"/>
                  <a:pt x="255" y="315"/>
                </a:cubicBezTo>
                <a:cubicBezTo>
                  <a:pt x="255" y="174"/>
                  <a:pt x="369" y="59"/>
                  <a:pt x="511" y="59"/>
                </a:cubicBezTo>
                <a:cubicBezTo>
                  <a:pt x="625" y="59"/>
                  <a:pt x="724" y="136"/>
                  <a:pt x="756" y="243"/>
                </a:cubicBezTo>
                <a:cubicBezTo>
                  <a:pt x="747" y="242"/>
                  <a:pt x="739" y="241"/>
                  <a:pt x="730" y="241"/>
                </a:cubicBezTo>
                <a:cubicBezTo>
                  <a:pt x="657" y="241"/>
                  <a:pt x="589" y="265"/>
                  <a:pt x="532" y="310"/>
                </a:cubicBezTo>
                <a:cubicBezTo>
                  <a:pt x="519" y="320"/>
                  <a:pt x="517" y="338"/>
                  <a:pt x="527" y="351"/>
                </a:cubicBezTo>
                <a:cubicBezTo>
                  <a:pt x="537" y="364"/>
                  <a:pt x="555" y="366"/>
                  <a:pt x="568" y="356"/>
                </a:cubicBezTo>
                <a:cubicBezTo>
                  <a:pt x="615" y="319"/>
                  <a:pt x="671" y="300"/>
                  <a:pt x="730" y="300"/>
                </a:cubicBezTo>
                <a:cubicBezTo>
                  <a:pt x="751" y="300"/>
                  <a:pt x="772" y="303"/>
                  <a:pt x="792" y="307"/>
                </a:cubicBezTo>
                <a:cubicBezTo>
                  <a:pt x="811" y="312"/>
                  <a:pt x="829" y="319"/>
                  <a:pt x="846" y="327"/>
                </a:cubicBezTo>
                <a:cubicBezTo>
                  <a:pt x="848" y="328"/>
                  <a:pt x="849" y="329"/>
                  <a:pt x="851" y="330"/>
                </a:cubicBezTo>
                <a:cubicBezTo>
                  <a:pt x="856" y="332"/>
                  <a:pt x="861" y="335"/>
                  <a:pt x="866" y="338"/>
                </a:cubicBezTo>
                <a:cubicBezTo>
                  <a:pt x="868" y="339"/>
                  <a:pt x="869" y="340"/>
                  <a:pt x="871" y="341"/>
                </a:cubicBezTo>
                <a:cubicBezTo>
                  <a:pt x="876" y="344"/>
                  <a:pt x="881" y="348"/>
                  <a:pt x="886" y="352"/>
                </a:cubicBezTo>
                <a:cubicBezTo>
                  <a:pt x="887" y="352"/>
                  <a:pt x="888" y="353"/>
                  <a:pt x="888" y="353"/>
                </a:cubicBezTo>
                <a:cubicBezTo>
                  <a:pt x="928" y="384"/>
                  <a:pt x="959" y="425"/>
                  <a:pt x="977" y="473"/>
                </a:cubicBezTo>
                <a:cubicBezTo>
                  <a:pt x="977" y="474"/>
                  <a:pt x="977" y="475"/>
                  <a:pt x="978" y="476"/>
                </a:cubicBezTo>
                <a:cubicBezTo>
                  <a:pt x="980" y="481"/>
                  <a:pt x="981" y="487"/>
                  <a:pt x="983" y="493"/>
                </a:cubicBezTo>
                <a:cubicBezTo>
                  <a:pt x="984" y="495"/>
                  <a:pt x="984" y="498"/>
                  <a:pt x="985" y="500"/>
                </a:cubicBezTo>
                <a:cubicBezTo>
                  <a:pt x="986" y="505"/>
                  <a:pt x="987" y="510"/>
                  <a:pt x="988" y="515"/>
                </a:cubicBezTo>
                <a:cubicBezTo>
                  <a:pt x="989" y="519"/>
                  <a:pt x="989" y="523"/>
                  <a:pt x="990" y="527"/>
                </a:cubicBezTo>
                <a:cubicBezTo>
                  <a:pt x="990" y="530"/>
                  <a:pt x="991" y="534"/>
                  <a:pt x="991" y="538"/>
                </a:cubicBezTo>
                <a:cubicBezTo>
                  <a:pt x="992" y="546"/>
                  <a:pt x="993" y="554"/>
                  <a:pt x="993" y="562"/>
                </a:cubicBezTo>
                <a:cubicBezTo>
                  <a:pt x="993" y="707"/>
                  <a:pt x="875" y="825"/>
                  <a:pt x="730" y="8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50000"/>
              </a:lnSpc>
            </a:pPr>
            <a:endParaRPr lang="zh-CN" altLang="en-US">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10"/>
          <p:cNvSpPr>
            <a:spLocks noChangeArrowheads="1"/>
          </p:cNvSpPr>
          <p:nvPr/>
        </p:nvSpPr>
        <p:spPr bwMode="auto">
          <a:xfrm>
            <a:off x="2324919" y="263845"/>
            <a:ext cx="9721080" cy="584775"/>
          </a:xfrm>
          <a:prstGeom prst="rect">
            <a:avLst/>
          </a:prstGeom>
          <a:noFill/>
          <a:ln w="9525">
            <a:noFill/>
            <a:miter lim="800000"/>
            <a:headEnd/>
            <a:tailEnd/>
          </a:ln>
        </p:spPr>
        <p:txBody>
          <a:bodyPr wrap="square">
            <a:spAutoFit/>
          </a:bodyPr>
          <a:lstStyle/>
          <a:p>
            <a:r>
              <a:rPr lang="zh-CN" altLang="en-US" sz="3200" dirty="0">
                <a:solidFill>
                  <a:schemeClr val="bg2">
                    <a:lumMod val="75000"/>
                  </a:schemeClr>
                </a:solidFill>
                <a:latin typeface="微软雅黑" charset="-122"/>
                <a:ea typeface="微软雅黑" charset="-122"/>
              </a:rPr>
              <a:t>研究生</a:t>
            </a:r>
            <a:r>
              <a:rPr lang="en-US" altLang="zh-CN" sz="3200" dirty="0">
                <a:solidFill>
                  <a:schemeClr val="bg2">
                    <a:lumMod val="75000"/>
                  </a:schemeClr>
                </a:solidFill>
                <a:latin typeface="微软雅黑" charset="-122"/>
                <a:ea typeface="微软雅黑" charset="-122"/>
              </a:rPr>
              <a:t>《</a:t>
            </a:r>
            <a:r>
              <a:rPr lang="zh-CN" altLang="en-US" sz="3200" dirty="0">
                <a:solidFill>
                  <a:schemeClr val="bg2">
                    <a:lumMod val="75000"/>
                  </a:schemeClr>
                </a:solidFill>
                <a:latin typeface="微软雅黑" charset="-122"/>
                <a:ea typeface="微软雅黑" charset="-122"/>
              </a:rPr>
              <a:t>中国特色社会主义理论与实践</a:t>
            </a:r>
            <a:r>
              <a:rPr lang="en-US" altLang="zh-CN" sz="3200" dirty="0">
                <a:solidFill>
                  <a:schemeClr val="bg2">
                    <a:lumMod val="75000"/>
                  </a:schemeClr>
                </a:solidFill>
                <a:latin typeface="微软雅黑" charset="-122"/>
                <a:ea typeface="微软雅黑" charset="-122"/>
              </a:rPr>
              <a:t>》</a:t>
            </a:r>
            <a:endParaRPr lang="zh-CN" altLang="en-US" sz="3200" dirty="0">
              <a:solidFill>
                <a:schemeClr val="bg2">
                  <a:lumMod val="75000"/>
                </a:schemeClr>
              </a:solidFill>
              <a:latin typeface="微软雅黑" charset="-122"/>
              <a:ea typeface="微软雅黑" charset="-122"/>
            </a:endParaRPr>
          </a:p>
        </p:txBody>
      </p:sp>
    </p:spTree>
    <p:extLst>
      <p:ext uri="{BB962C8B-B14F-4D97-AF65-F5344CB8AC3E}">
        <p14:creationId xmlns:p14="http://schemas.microsoft.com/office/powerpoint/2010/main" val="247727984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42A4FC2C-047E-45A5-965D-8E1E3BF09BC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1607" y="0"/>
            <a:ext cx="12855535" cy="7232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图片 4" descr="手机屏幕截图&#10;&#10;描述已自动生成">
            <a:extLst>
              <a:ext uri="{FF2B5EF4-FFF2-40B4-BE49-F238E27FC236}">
                <a16:creationId xmlns="" xmlns:a16="http://schemas.microsoft.com/office/drawing/2014/main" id="{5EF214F6-A00A-E548-94BA-51AFBBBAFC90}"/>
              </a:ext>
            </a:extLst>
          </p:cNvPr>
          <p:cNvPicPr>
            <a:picLocks noChangeAspect="1"/>
          </p:cNvPicPr>
          <p:nvPr/>
        </p:nvPicPr>
        <p:blipFill rotWithShape="1">
          <a:blip r:embed="rId2">
            <a:extLst>
              <a:ext uri="{28A0092B-C50C-407E-A947-70E740481C1C}">
                <a14:useLocalDpi xmlns:a14="http://schemas.microsoft.com/office/drawing/2010/main" val="0"/>
              </a:ext>
            </a:extLst>
          </a:blip>
          <a:srcRect t="1870" b="5872"/>
          <a:stretch/>
        </p:blipFill>
        <p:spPr>
          <a:xfrm>
            <a:off x="207615" y="182998"/>
            <a:ext cx="12443519" cy="6457664"/>
          </a:xfrm>
          <a:prstGeom prst="rect">
            <a:avLst/>
          </a:prstGeom>
        </p:spPr>
      </p:pic>
    </p:spTree>
    <p:extLst>
      <p:ext uri="{BB962C8B-B14F-4D97-AF65-F5344CB8AC3E}">
        <p14:creationId xmlns:p14="http://schemas.microsoft.com/office/powerpoint/2010/main" val="39899534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6"/>
          <p:cNvSpPr>
            <a:spLocks/>
          </p:cNvSpPr>
          <p:nvPr/>
        </p:nvSpPr>
        <p:spPr bwMode="auto">
          <a:xfrm>
            <a:off x="1237462" y="2162555"/>
            <a:ext cx="4937180" cy="4349428"/>
          </a:xfrm>
          <a:custGeom>
            <a:avLst/>
            <a:gdLst>
              <a:gd name="T0" fmla="*/ 0 w 998"/>
              <a:gd name="T1" fmla="*/ 0 h 861"/>
              <a:gd name="T2" fmla="*/ 998 w 998"/>
              <a:gd name="T3" fmla="*/ 0 h 861"/>
              <a:gd name="T4" fmla="*/ 492 w 998"/>
              <a:gd name="T5" fmla="*/ 861 h 861"/>
              <a:gd name="T6" fmla="*/ 0 w 998"/>
              <a:gd name="T7" fmla="*/ 0 h 861"/>
            </a:gdLst>
            <a:ahLst/>
            <a:cxnLst>
              <a:cxn ang="0">
                <a:pos x="T0" y="T1"/>
              </a:cxn>
              <a:cxn ang="0">
                <a:pos x="T2" y="T3"/>
              </a:cxn>
              <a:cxn ang="0">
                <a:pos x="T4" y="T5"/>
              </a:cxn>
              <a:cxn ang="0">
                <a:pos x="T6" y="T7"/>
              </a:cxn>
            </a:cxnLst>
            <a:rect l="0" t="0" r="r" b="b"/>
            <a:pathLst>
              <a:path w="998" h="861">
                <a:moveTo>
                  <a:pt x="0" y="0"/>
                </a:moveTo>
                <a:lnTo>
                  <a:pt x="998" y="0"/>
                </a:lnTo>
                <a:lnTo>
                  <a:pt x="492" y="861"/>
                </a:lnTo>
                <a:lnTo>
                  <a:pt x="0" y="0"/>
                </a:lnTo>
                <a:close/>
              </a:path>
            </a:pathLst>
          </a:custGeom>
          <a:solidFill>
            <a:schemeClr val="accent2"/>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28" name="Freeform 11"/>
          <p:cNvSpPr>
            <a:spLocks/>
          </p:cNvSpPr>
          <p:nvPr/>
        </p:nvSpPr>
        <p:spPr bwMode="auto">
          <a:xfrm>
            <a:off x="1648542" y="1423110"/>
            <a:ext cx="4115020" cy="3581420"/>
          </a:xfrm>
          <a:custGeom>
            <a:avLst/>
            <a:gdLst>
              <a:gd name="T0" fmla="*/ 949 w 1896"/>
              <a:gd name="T1" fmla="*/ 0 h 1616"/>
              <a:gd name="T2" fmla="*/ 1896 w 1896"/>
              <a:gd name="T3" fmla="*/ 1616 h 1616"/>
              <a:gd name="T4" fmla="*/ 0 w 1896"/>
              <a:gd name="T5" fmla="*/ 1616 h 1616"/>
              <a:gd name="T6" fmla="*/ 949 w 1896"/>
              <a:gd name="T7" fmla="*/ 0 h 1616"/>
            </a:gdLst>
            <a:ahLst/>
            <a:cxnLst>
              <a:cxn ang="0">
                <a:pos x="T0" y="T1"/>
              </a:cxn>
              <a:cxn ang="0">
                <a:pos x="T2" y="T3"/>
              </a:cxn>
              <a:cxn ang="0">
                <a:pos x="T4" y="T5"/>
              </a:cxn>
              <a:cxn ang="0">
                <a:pos x="T6" y="T7"/>
              </a:cxn>
            </a:cxnLst>
            <a:rect l="0" t="0" r="r" b="b"/>
            <a:pathLst>
              <a:path w="1896" h="1616">
                <a:moveTo>
                  <a:pt x="949" y="0"/>
                </a:moveTo>
                <a:lnTo>
                  <a:pt x="1896" y="1616"/>
                </a:lnTo>
                <a:lnTo>
                  <a:pt x="0" y="1616"/>
                </a:lnTo>
                <a:lnTo>
                  <a:pt x="949" y="0"/>
                </a:lnTo>
                <a:close/>
              </a:path>
            </a:pathLst>
          </a:custGeom>
          <a:noFill/>
          <a:ln w="19050">
            <a:solidFill>
              <a:schemeClr val="accent2"/>
            </a:solid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p>
        </p:txBody>
      </p:sp>
      <p:sp>
        <p:nvSpPr>
          <p:cNvPr id="16" name="MH_Number_1"/>
          <p:cNvSpPr/>
          <p:nvPr>
            <p:custDataLst>
              <p:tags r:id="rId1"/>
            </p:custDataLst>
          </p:nvPr>
        </p:nvSpPr>
        <p:spPr>
          <a:xfrm>
            <a:off x="6245671" y="1972732"/>
            <a:ext cx="379646" cy="379646"/>
          </a:xfrm>
          <a:prstGeom prst="ellipse">
            <a:avLst/>
          </a:prstGeom>
          <a:solidFill>
            <a:schemeClr val="accent1"/>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7" name="MH_Entry_1"/>
          <p:cNvSpPr/>
          <p:nvPr>
            <p:custDataLst>
              <p:tags r:id="rId2"/>
            </p:custDataLst>
          </p:nvPr>
        </p:nvSpPr>
        <p:spPr>
          <a:xfrm>
            <a:off x="7077447" y="1709410"/>
            <a:ext cx="5472608" cy="98488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zh-CN" altLang="en-US" sz="32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当马克思谈论共产主义的时候，他在谈论什么</a:t>
            </a:r>
          </a:p>
        </p:txBody>
      </p:sp>
      <p:sp>
        <p:nvSpPr>
          <p:cNvPr id="18" name="MH_Number_2"/>
          <p:cNvSpPr/>
          <p:nvPr>
            <p:custDataLst>
              <p:tags r:id="rId3"/>
            </p:custDataLst>
          </p:nvPr>
        </p:nvSpPr>
        <p:spPr>
          <a:xfrm>
            <a:off x="6245671" y="3791540"/>
            <a:ext cx="379646" cy="379646"/>
          </a:xfrm>
          <a:prstGeom prst="ellipse">
            <a:avLst/>
          </a:prstGeom>
          <a:solidFill>
            <a:schemeClr val="accent2"/>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9" name="MH_Entry_2"/>
          <p:cNvSpPr/>
          <p:nvPr>
            <p:custDataLst>
              <p:tags r:id="rId4"/>
            </p:custDataLst>
          </p:nvPr>
        </p:nvSpPr>
        <p:spPr>
          <a:xfrm>
            <a:off x="7077447" y="3343658"/>
            <a:ext cx="5493271" cy="147771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zh-CN" altLang="en-US" sz="3201" b="1" dirty="0">
                <a:solidFill>
                  <a:schemeClr val="accent2"/>
                </a:solidFill>
                <a:latin typeface="Arial" panose="020B0604020202020204" pitchFamily="34" charset="0"/>
                <a:ea typeface="微软雅黑" panose="020B0503020204020204" pitchFamily="34" charset="-122"/>
                <a:sym typeface="Arial" panose="020B0604020202020204" pitchFamily="34" charset="0"/>
              </a:rPr>
              <a:t>如何认识马克思关于未来社会的构想与中国特色社会主义的差异</a:t>
            </a:r>
            <a:endParaRPr lang="en-US" altLang="zh-CN" sz="3201"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Number_3"/>
          <p:cNvSpPr/>
          <p:nvPr>
            <p:custDataLst>
              <p:tags r:id="rId5"/>
            </p:custDataLst>
          </p:nvPr>
        </p:nvSpPr>
        <p:spPr>
          <a:xfrm>
            <a:off x="6245671" y="5485429"/>
            <a:ext cx="379646" cy="379646"/>
          </a:xfrm>
          <a:prstGeom prst="ellipse">
            <a:avLst/>
          </a:prstGeom>
          <a:solidFill>
            <a:schemeClr val="accent3"/>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1" name="MH_Entry_3"/>
          <p:cNvSpPr/>
          <p:nvPr>
            <p:custDataLst>
              <p:tags r:id="rId6"/>
            </p:custDataLst>
          </p:nvPr>
        </p:nvSpPr>
        <p:spPr>
          <a:xfrm>
            <a:off x="7098110" y="5483752"/>
            <a:ext cx="5760640" cy="49257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zh-CN" altLang="en-US" sz="3201" b="1" dirty="0">
                <a:solidFill>
                  <a:schemeClr val="accent1"/>
                </a:solidFill>
                <a:latin typeface="Arial" panose="020B0604020202020204" pitchFamily="34" charset="0"/>
                <a:ea typeface="微软雅黑" panose="020B0503020204020204" pitchFamily="34" charset="-122"/>
                <a:sym typeface="Arial" panose="020B0604020202020204" pitchFamily="34" charset="0"/>
              </a:rPr>
              <a:t>为什么要坚持中国特色社会主义</a:t>
            </a:r>
            <a:endParaRPr lang="en-US" altLang="zh-CN" sz="3201"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MH_Others_1"/>
          <p:cNvSpPr txBox="1"/>
          <p:nvPr>
            <p:custDataLst>
              <p:tags r:id="rId7"/>
            </p:custDataLst>
          </p:nvPr>
        </p:nvSpPr>
        <p:spPr>
          <a:xfrm>
            <a:off x="2392797" y="2420521"/>
            <a:ext cx="2626510" cy="1661993"/>
          </a:xfrm>
          <a:prstGeom prst="rect">
            <a:avLst/>
          </a:prstGeom>
          <a:noFill/>
        </p:spPr>
        <p:txBody>
          <a:bodyPr vert="horz" wrap="square" lIns="0" tIns="0" rIns="0" bIns="0" rtlCol="0" anchor="ctr" anchorCtr="0">
            <a:spAutoFit/>
          </a:bodyPr>
          <a:lstStyle/>
          <a:p>
            <a:pPr algn="ctr"/>
            <a:r>
              <a:rPr lang="zh-CN" altLang="en-US" sz="5400" b="1" dirty="0">
                <a:solidFill>
                  <a:schemeClr val="bg1"/>
                </a:solidFill>
                <a:latin typeface="Arial" panose="020B0604020202020204" pitchFamily="34" charset="0"/>
                <a:ea typeface="微软雅黑" panose="020B0503020204020204" pitchFamily="34" charset="-122"/>
                <a:sym typeface="Arial" panose="020B0604020202020204" pitchFamily="34" charset="0"/>
              </a:rPr>
              <a:t>主要</a:t>
            </a:r>
            <a:endParaRPr lang="en-US" altLang="zh-CN" sz="5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5400" b="1" dirty="0">
                <a:solidFill>
                  <a:schemeClr val="bg1"/>
                </a:solidFill>
                <a:latin typeface="Arial" panose="020B0604020202020204" pitchFamily="34" charset="0"/>
                <a:ea typeface="微软雅黑" panose="020B0503020204020204" pitchFamily="34" charset="-122"/>
                <a:sym typeface="Arial" panose="020B0604020202020204" pitchFamily="34" charset="0"/>
              </a:rPr>
              <a:t>内容</a:t>
            </a:r>
          </a:p>
        </p:txBody>
      </p:sp>
      <p:sp>
        <p:nvSpPr>
          <p:cNvPr id="12" name="矩形 11"/>
          <p:cNvSpPr/>
          <p:nvPr/>
        </p:nvSpPr>
        <p:spPr>
          <a:xfrm>
            <a:off x="0" y="0"/>
            <a:ext cx="3549055" cy="1620649"/>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lIns="128583" tIns="64291" rIns="128583" bIns="64291" anchor="ctr"/>
          <a:lstStyle/>
          <a:p>
            <a:pPr fontAlgn="auto">
              <a:spcBef>
                <a:spcPts val="0"/>
              </a:spcBef>
              <a:spcAft>
                <a:spcPts val="0"/>
              </a:spcAft>
              <a:defRPr/>
            </a:pPr>
            <a:r>
              <a:rPr lang="zh-CN" altLang="en-US" sz="5100" b="1" dirty="0">
                <a:latin typeface="微软雅黑" panose="020B0503020204020204" pitchFamily="34" charset="-122"/>
                <a:ea typeface="微软雅黑" panose="020B0503020204020204" pitchFamily="34" charset="-122"/>
              </a:rPr>
              <a:t>二、绪论</a:t>
            </a:r>
            <a:endParaRPr lang="en-US" altLang="zh-CN" sz="51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9000761"/>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1285875" y="635000"/>
            <a:ext cx="10287000" cy="2260203"/>
          </a:xfrm>
          <a:prstGeom prst="rect">
            <a:avLst/>
          </a:prstGeom>
          <a:noFill/>
        </p:spPr>
        <p:txBody>
          <a:bodyPr vert="horz" wrap="square" rtlCol="0" anchor="ctr" anchorCtr="0">
            <a:noAutofit/>
          </a:bodyPr>
          <a:lstStyle/>
          <a:p>
            <a:r>
              <a:rPr lang="zh-CN" altLang="en-US" sz="2600" dirty="0">
                <a:solidFill>
                  <a:srgbClr val="000000"/>
                </a:solidFill>
                <a:latin typeface="Microsoft Yahei"/>
                <a:ea typeface="Microsoft Yahei"/>
                <a:sym typeface="Microsoft Yahei"/>
              </a:rPr>
              <a:t>共产主义能否实现</a:t>
            </a:r>
          </a:p>
        </p:txBody>
      </p:sp>
      <p:sp>
        <p:nvSpPr>
          <p:cNvPr id="6" name="TextBox 5"/>
          <p:cNvSpPr txBox="1"/>
          <p:nvPr>
            <p:custDataLst>
              <p:tags r:id="rId3"/>
            </p:custDataLst>
          </p:nvPr>
        </p:nvSpPr>
        <p:spPr>
          <a:xfrm>
            <a:off x="2571750" y="2938264"/>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共产主义不可实现</a:t>
            </a:r>
          </a:p>
        </p:txBody>
      </p:sp>
      <p:sp>
        <p:nvSpPr>
          <p:cNvPr id="7" name="TextBox 6"/>
          <p:cNvSpPr txBox="1"/>
          <p:nvPr>
            <p:custDataLst>
              <p:tags r:id="rId4"/>
            </p:custDataLst>
          </p:nvPr>
        </p:nvSpPr>
        <p:spPr>
          <a:xfrm>
            <a:off x="2571750" y="3842345"/>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共产主义可以实现</a:t>
            </a:r>
          </a:p>
        </p:txBody>
      </p:sp>
      <p:sp>
        <p:nvSpPr>
          <p:cNvPr id="8" name="TextBox 7"/>
          <p:cNvSpPr txBox="1"/>
          <p:nvPr>
            <p:custDataLst>
              <p:tags r:id="rId5"/>
            </p:custDataLst>
          </p:nvPr>
        </p:nvSpPr>
        <p:spPr>
          <a:xfrm>
            <a:off x="2571750" y="4746427"/>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共产主义不可实现，但可以无限接近</a:t>
            </a:r>
          </a:p>
        </p:txBody>
      </p:sp>
      <p:sp>
        <p:nvSpPr>
          <p:cNvPr id="10" name="椭圆 9"/>
          <p:cNvSpPr>
            <a:spLocks noChangeAspect="1"/>
          </p:cNvSpPr>
          <p:nvPr>
            <p:custDataLst>
              <p:tags r:id="rId6"/>
            </p:custDataLst>
          </p:nvPr>
        </p:nvSpPr>
        <p:spPr>
          <a:xfrm>
            <a:off x="1657588" y="3006070"/>
            <a:ext cx="542449" cy="542449"/>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7"/>
            </p:custDataLst>
          </p:nvPr>
        </p:nvSpPr>
        <p:spPr>
          <a:xfrm>
            <a:off x="1657588" y="3910151"/>
            <a:ext cx="542449" cy="542449"/>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2" name="椭圆 11"/>
          <p:cNvSpPr>
            <a:spLocks noChangeAspect="1"/>
          </p:cNvSpPr>
          <p:nvPr>
            <p:custDataLst>
              <p:tags r:id="rId8"/>
            </p:custDataLst>
          </p:nvPr>
        </p:nvSpPr>
        <p:spPr>
          <a:xfrm>
            <a:off x="1657588" y="4814233"/>
            <a:ext cx="542449" cy="542448"/>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9"/>
            </p:custDataLst>
          </p:nvPr>
        </p:nvSpPr>
        <p:spPr>
          <a:xfrm>
            <a:off x="9403080" y="6554589"/>
            <a:ext cx="1627347" cy="433959"/>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a:ea typeface="Microsoft Yahei"/>
                <a:sym typeface="Microsoft Yahei"/>
              </a:rPr>
              <a:t>提交</a:t>
            </a:r>
          </a:p>
        </p:txBody>
      </p:sp>
      <p:grpSp>
        <p:nvGrpSpPr>
          <p:cNvPr id="19" name="组合 18"/>
          <p:cNvGrpSpPr/>
          <p:nvPr>
            <p:custDataLst>
              <p:tags r:id="rId10"/>
            </p:custDataLst>
          </p:nvPr>
        </p:nvGrpSpPr>
        <p:grpSpPr>
          <a:xfrm>
            <a:off x="0" y="0"/>
            <a:ext cx="12858750" cy="635000"/>
            <a:chOff x="0" y="0"/>
            <a:chExt cx="12858750" cy="635000"/>
          </a:xfrm>
        </p:grpSpPr>
        <p:sp>
          <p:nvSpPr>
            <p:cNvPr id="15" name="TitleBackground"/>
            <p:cNvSpPr/>
            <p:nvPr>
              <p:custDataLst>
                <p:tags r:id="rId12"/>
              </p:custDataLst>
            </p:nvPr>
          </p:nvSpPr>
          <p:spPr>
            <a:xfrm>
              <a:off x="0" y="0"/>
              <a:ext cx="1285875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a:ea typeface="Microsoft Yahei"/>
                  <a:sym typeface="Microsoft Yahei"/>
                </a:rPr>
                <a:t>投票</a:t>
              </a:r>
            </a:p>
          </p:txBody>
        </p:sp>
        <p:sp>
          <p:nvSpPr>
            <p:cNvPr id="18" name="TipText"/>
            <p:cNvSpPr txBox="1"/>
            <p:nvPr>
              <p:custDataLst>
                <p:tags r:id="rId15"/>
              </p:custDataLst>
            </p:nvPr>
          </p:nvSpPr>
          <p:spPr>
            <a:xfrm>
              <a:off x="1195705" y="109220"/>
              <a:ext cx="2286000" cy="508000"/>
            </a:xfrm>
            <a:prstGeom prst="rect">
              <a:avLst/>
            </a:prstGeom>
            <a:noFill/>
          </p:spPr>
          <p:txBody>
            <a:bodyPr vert="horz" wrap="none" rtlCol="0" anchor="ctr" anchorCtr="0">
              <a:noAutofit/>
            </a:bodyPr>
            <a:lstStyle/>
            <a:p>
              <a:r>
                <a:rPr lang="zh-CN" altLang="en-US" sz="2000">
                  <a:solidFill>
                    <a:srgbClr val="808080"/>
                  </a:solidFill>
                  <a:latin typeface="Microsoft Yahei"/>
                  <a:ea typeface="Microsoft Yahei"/>
                  <a:sym typeface="Microsoft Yahei"/>
                </a:rPr>
                <a:t>最多可选</a:t>
              </a:r>
              <a:r>
                <a:rPr lang="en-US" altLang="zh-CN" sz="2000">
                  <a:solidFill>
                    <a:srgbClr val="808080"/>
                  </a:solidFill>
                  <a:latin typeface="Microsoft Yahei"/>
                  <a:ea typeface="Microsoft Yahei"/>
                  <a:sym typeface="Microsoft Yahei"/>
                </a:rPr>
                <a:t>1</a:t>
              </a:r>
              <a:r>
                <a:rPr lang="zh-CN" altLang="en-US" sz="2000">
                  <a:solidFill>
                    <a:srgbClr val="808080"/>
                  </a:solidFill>
                  <a:latin typeface="Microsoft Yahei"/>
                  <a:ea typeface="Microsoft Yahei"/>
                  <a:sym typeface="Microsoft Yahei"/>
                </a:rPr>
                <a:t>项</a:t>
              </a:r>
            </a:p>
          </p:txBody>
        </p:sp>
      </p:grpSp>
      <p:pic>
        <p:nvPicPr>
          <p:cNvPr id="4" name="图片 3"/>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11309350" y="63500"/>
            <a:ext cx="1422400" cy="508000"/>
          </a:xfrm>
          <a:prstGeom prst="rect">
            <a:avLst/>
          </a:prstGeom>
        </p:spPr>
      </p:pic>
    </p:spTree>
    <p:custDataLst>
      <p:tags r:id="rId1"/>
    </p:custDataLst>
    <p:extLst>
      <p:ext uri="{BB962C8B-B14F-4D97-AF65-F5344CB8AC3E}">
        <p14:creationId xmlns:p14="http://schemas.microsoft.com/office/powerpoint/2010/main" val="246976213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345642" y="5655693"/>
            <a:ext cx="1506538"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Freeform 9"/>
          <p:cNvSpPr>
            <a:spLocks/>
          </p:cNvSpPr>
          <p:nvPr/>
        </p:nvSpPr>
        <p:spPr bwMode="auto">
          <a:xfrm>
            <a:off x="1532831" y="4384268"/>
            <a:ext cx="4320480" cy="988556"/>
          </a:xfrm>
          <a:custGeom>
            <a:avLst/>
            <a:gdLst>
              <a:gd name="T0" fmla="*/ 0 w 1868"/>
              <a:gd name="T1" fmla="*/ 0 h 861"/>
              <a:gd name="T2" fmla="*/ 1868 w 1868"/>
              <a:gd name="T3" fmla="*/ 0 h 861"/>
              <a:gd name="T4" fmla="*/ 1868 w 1868"/>
              <a:gd name="T5" fmla="*/ 861 h 861"/>
              <a:gd name="T6" fmla="*/ 494 w 1868"/>
              <a:gd name="T7" fmla="*/ 861 h 861"/>
              <a:gd name="T8" fmla="*/ 0 w 1868"/>
              <a:gd name="T9" fmla="*/ 0 h 861"/>
            </a:gdLst>
            <a:ahLst/>
            <a:cxnLst>
              <a:cxn ang="0">
                <a:pos x="T0" y="T1"/>
              </a:cxn>
              <a:cxn ang="0">
                <a:pos x="T2" y="T3"/>
              </a:cxn>
              <a:cxn ang="0">
                <a:pos x="T4" y="T5"/>
              </a:cxn>
              <a:cxn ang="0">
                <a:pos x="T6" y="T7"/>
              </a:cxn>
              <a:cxn ang="0">
                <a:pos x="T8" y="T9"/>
              </a:cxn>
            </a:cxnLst>
            <a:rect l="0" t="0" r="r" b="b"/>
            <a:pathLst>
              <a:path w="1868" h="861">
                <a:moveTo>
                  <a:pt x="0" y="0"/>
                </a:moveTo>
                <a:lnTo>
                  <a:pt x="1868" y="0"/>
                </a:lnTo>
                <a:lnTo>
                  <a:pt x="1868" y="861"/>
                </a:lnTo>
                <a:lnTo>
                  <a:pt x="494" y="861"/>
                </a:lnTo>
                <a:lnTo>
                  <a:pt x="0" y="0"/>
                </a:lnTo>
                <a:close/>
              </a:path>
            </a:pathLst>
          </a:custGeom>
          <a:solidFill>
            <a:schemeClr val="accent2"/>
          </a:solidFill>
          <a:ln w="0">
            <a:noFill/>
            <a:prstDash val="solid"/>
            <a:round/>
            <a:headEnd/>
            <a:tailEnd/>
          </a:ln>
        </p:spPr>
        <p:txBody>
          <a:bodyPr vert="horz" wrap="square" lIns="128580" tIns="64290" rIns="128580" bIns="64290" numCol="1" anchor="t" anchorCtr="0" compatLnSpc="1">
            <a:prstTxWarp prst="textNoShape">
              <a:avLst/>
            </a:prstTxWarp>
          </a:bodyPr>
          <a:lstStyle/>
          <a:p>
            <a:pPr algn="ctr"/>
            <a:r>
              <a:rPr lang="zh-CN" altLang="en-US" sz="3600" b="1" dirty="0"/>
              <a:t>共产主义是空想吗</a:t>
            </a:r>
          </a:p>
        </p:txBody>
      </p:sp>
      <p:grpSp>
        <p:nvGrpSpPr>
          <p:cNvPr id="5" name="组合 4"/>
          <p:cNvGrpSpPr/>
          <p:nvPr/>
        </p:nvGrpSpPr>
        <p:grpSpPr>
          <a:xfrm>
            <a:off x="596727" y="315351"/>
            <a:ext cx="3366635" cy="3835009"/>
            <a:chOff x="2396926" y="2496810"/>
            <a:chExt cx="3366635" cy="3835009"/>
          </a:xfrm>
        </p:grpSpPr>
        <p:sp>
          <p:nvSpPr>
            <p:cNvPr id="6" name="Freeform 6"/>
            <p:cNvSpPr>
              <a:spLocks/>
            </p:cNvSpPr>
            <p:nvPr/>
          </p:nvSpPr>
          <p:spPr bwMode="auto">
            <a:xfrm>
              <a:off x="2479417" y="2919378"/>
              <a:ext cx="3201651" cy="3412441"/>
            </a:xfrm>
            <a:custGeom>
              <a:avLst/>
              <a:gdLst>
                <a:gd name="T0" fmla="*/ 0 w 998"/>
                <a:gd name="T1" fmla="*/ 0 h 861"/>
                <a:gd name="T2" fmla="*/ 998 w 998"/>
                <a:gd name="T3" fmla="*/ 0 h 861"/>
                <a:gd name="T4" fmla="*/ 492 w 998"/>
                <a:gd name="T5" fmla="*/ 861 h 861"/>
                <a:gd name="T6" fmla="*/ 0 w 998"/>
                <a:gd name="T7" fmla="*/ 0 h 861"/>
              </a:gdLst>
              <a:ahLst/>
              <a:cxnLst>
                <a:cxn ang="0">
                  <a:pos x="T0" y="T1"/>
                </a:cxn>
                <a:cxn ang="0">
                  <a:pos x="T2" y="T3"/>
                </a:cxn>
                <a:cxn ang="0">
                  <a:pos x="T4" y="T5"/>
                </a:cxn>
                <a:cxn ang="0">
                  <a:pos x="T6" y="T7"/>
                </a:cxn>
              </a:cxnLst>
              <a:rect l="0" t="0" r="r" b="b"/>
              <a:pathLst>
                <a:path w="998" h="861">
                  <a:moveTo>
                    <a:pt x="0" y="0"/>
                  </a:moveTo>
                  <a:lnTo>
                    <a:pt x="998" y="0"/>
                  </a:lnTo>
                  <a:lnTo>
                    <a:pt x="492" y="861"/>
                  </a:lnTo>
                  <a:lnTo>
                    <a:pt x="0" y="0"/>
                  </a:lnTo>
                  <a:close/>
                </a:path>
              </a:pathLst>
            </a:custGeom>
            <a:solidFill>
              <a:schemeClr val="accent2"/>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7" name="Freeform 11"/>
            <p:cNvSpPr>
              <a:spLocks/>
            </p:cNvSpPr>
            <p:nvPr/>
          </p:nvSpPr>
          <p:spPr bwMode="auto">
            <a:xfrm>
              <a:off x="2396926" y="2496810"/>
              <a:ext cx="3366635" cy="2507719"/>
            </a:xfrm>
            <a:custGeom>
              <a:avLst/>
              <a:gdLst>
                <a:gd name="T0" fmla="*/ 949 w 1896"/>
                <a:gd name="T1" fmla="*/ 0 h 1616"/>
                <a:gd name="T2" fmla="*/ 1896 w 1896"/>
                <a:gd name="T3" fmla="*/ 1616 h 1616"/>
                <a:gd name="T4" fmla="*/ 0 w 1896"/>
                <a:gd name="T5" fmla="*/ 1616 h 1616"/>
                <a:gd name="T6" fmla="*/ 949 w 1896"/>
                <a:gd name="T7" fmla="*/ 0 h 1616"/>
              </a:gdLst>
              <a:ahLst/>
              <a:cxnLst>
                <a:cxn ang="0">
                  <a:pos x="T0" y="T1"/>
                </a:cxn>
                <a:cxn ang="0">
                  <a:pos x="T2" y="T3"/>
                </a:cxn>
                <a:cxn ang="0">
                  <a:pos x="T4" y="T5"/>
                </a:cxn>
                <a:cxn ang="0">
                  <a:pos x="T6" y="T7"/>
                </a:cxn>
              </a:cxnLst>
              <a:rect l="0" t="0" r="r" b="b"/>
              <a:pathLst>
                <a:path w="1896" h="1616">
                  <a:moveTo>
                    <a:pt x="949" y="0"/>
                  </a:moveTo>
                  <a:lnTo>
                    <a:pt x="1896" y="1616"/>
                  </a:lnTo>
                  <a:lnTo>
                    <a:pt x="0" y="1616"/>
                  </a:lnTo>
                  <a:lnTo>
                    <a:pt x="949" y="0"/>
                  </a:lnTo>
                  <a:close/>
                </a:path>
              </a:pathLst>
            </a:custGeom>
            <a:noFill/>
            <a:ln w="19050">
              <a:solidFill>
                <a:schemeClr val="accent2"/>
              </a:solid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p>
          </p:txBody>
        </p:sp>
        <p:sp>
          <p:nvSpPr>
            <p:cNvPr id="8" name="MH_Others_1"/>
            <p:cNvSpPr txBox="1"/>
            <p:nvPr>
              <p:custDataLst>
                <p:tags r:id="rId3"/>
              </p:custDataLst>
            </p:nvPr>
          </p:nvSpPr>
          <p:spPr>
            <a:xfrm>
              <a:off x="2426464" y="3673881"/>
              <a:ext cx="3172482" cy="923330"/>
            </a:xfrm>
            <a:prstGeom prst="rect">
              <a:avLst/>
            </a:prstGeom>
            <a:noFill/>
          </p:spPr>
          <p:txBody>
            <a:bodyPr vert="horz" wrap="square" lIns="0" tIns="0" rIns="0" bIns="0" rtlCol="0" anchor="ctr" anchorCtr="0">
              <a:spAutoFit/>
            </a:bodyPr>
            <a:lstStyle/>
            <a:p>
              <a:pPr algn="ctr"/>
              <a:r>
                <a:rPr lang="zh-CN" altLang="en-US" sz="6000" b="1" dirty="0">
                  <a:solidFill>
                    <a:schemeClr val="bg1"/>
                  </a:solidFill>
                  <a:latin typeface="Arial" panose="020B0604020202020204" pitchFamily="34" charset="0"/>
                  <a:ea typeface="微软雅黑" panose="020B0503020204020204" pitchFamily="34" charset="-122"/>
                  <a:sym typeface="Arial" panose="020B0604020202020204" pitchFamily="34" charset="0"/>
                </a:rPr>
                <a:t>一</a:t>
              </a:r>
            </a:p>
          </p:txBody>
        </p:sp>
      </p:grpSp>
      <p:sp>
        <p:nvSpPr>
          <p:cNvPr id="10" name="MH_Entry_1"/>
          <p:cNvSpPr/>
          <p:nvPr>
            <p:custDataLst>
              <p:tags r:id="rId2"/>
            </p:custDataLst>
          </p:nvPr>
        </p:nvSpPr>
        <p:spPr>
          <a:xfrm>
            <a:off x="4989214" y="789058"/>
            <a:ext cx="7862965" cy="221599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50000"/>
              </a:lnSpc>
            </a:pPr>
            <a:r>
              <a:rPr lang="zh-CN" altLang="en-US" sz="4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当马克思谈论共产主义时，他在谈论什么</a:t>
            </a:r>
            <a:endParaRPr lang="en-US" altLang="zh-CN" sz="48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19079454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500"/>
                                        <p:tgtEl>
                                          <p:spTgt spid="14"/>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heel(1)">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68734" y="1497119"/>
            <a:ext cx="10863636" cy="1569660"/>
            <a:chOff x="1380763" y="1968960"/>
            <a:chExt cx="10863636" cy="1569660"/>
          </a:xfrm>
        </p:grpSpPr>
        <p:grpSp>
          <p:nvGrpSpPr>
            <p:cNvPr id="9" name="Group 5"/>
            <p:cNvGrpSpPr/>
            <p:nvPr/>
          </p:nvGrpSpPr>
          <p:grpSpPr>
            <a:xfrm>
              <a:off x="1380763" y="2104157"/>
              <a:ext cx="724534" cy="724534"/>
              <a:chOff x="875113" y="2983507"/>
              <a:chExt cx="687003" cy="687003"/>
            </a:xfrm>
          </p:grpSpPr>
          <p:sp>
            <p:nvSpPr>
              <p:cNvPr id="11" name="Rectangle 7"/>
              <p:cNvSpPr/>
              <p:nvPr/>
            </p:nvSpPr>
            <p:spPr>
              <a:xfrm>
                <a:off x="875113" y="2983507"/>
                <a:ext cx="687003" cy="687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13"/>
              <p:cNvSpPr>
                <a:spLocks noEditPoints="1"/>
              </p:cNvSpPr>
              <p:nvPr/>
            </p:nvSpPr>
            <p:spPr bwMode="auto">
              <a:xfrm>
                <a:off x="1045913" y="3129499"/>
                <a:ext cx="337768" cy="395018"/>
              </a:xfrm>
              <a:custGeom>
                <a:avLst/>
                <a:gdLst>
                  <a:gd name="T0" fmla="*/ 42 w 82"/>
                  <a:gd name="T1" fmla="*/ 0 h 96"/>
                  <a:gd name="T2" fmla="*/ 62 w 82"/>
                  <a:gd name="T3" fmla="*/ 20 h 96"/>
                  <a:gd name="T4" fmla="*/ 67 w 82"/>
                  <a:gd name="T5" fmla="*/ 28 h 96"/>
                  <a:gd name="T6" fmla="*/ 77 w 82"/>
                  <a:gd name="T7" fmla="*/ 20 h 96"/>
                  <a:gd name="T8" fmla="*/ 82 w 82"/>
                  <a:gd name="T9" fmla="*/ 28 h 96"/>
                  <a:gd name="T10" fmla="*/ 77 w 82"/>
                  <a:gd name="T11" fmla="*/ 35 h 96"/>
                  <a:gd name="T12" fmla="*/ 67 w 82"/>
                  <a:gd name="T13" fmla="*/ 67 h 96"/>
                  <a:gd name="T14" fmla="*/ 47 w 82"/>
                  <a:gd name="T15" fmla="*/ 85 h 96"/>
                  <a:gd name="T16" fmla="*/ 67 w 82"/>
                  <a:gd name="T17" fmla="*/ 96 h 96"/>
                  <a:gd name="T18" fmla="*/ 17 w 82"/>
                  <a:gd name="T19" fmla="*/ 85 h 96"/>
                  <a:gd name="T20" fmla="*/ 35 w 82"/>
                  <a:gd name="T21" fmla="*/ 77 h 96"/>
                  <a:gd name="T22" fmla="*/ 6 w 82"/>
                  <a:gd name="T23" fmla="*/ 42 h 96"/>
                  <a:gd name="T24" fmla="*/ 0 w 82"/>
                  <a:gd name="T25" fmla="*/ 35 h 96"/>
                  <a:gd name="T26" fmla="*/ 6 w 82"/>
                  <a:gd name="T27" fmla="*/ 28 h 96"/>
                  <a:gd name="T28" fmla="*/ 16 w 82"/>
                  <a:gd name="T29" fmla="*/ 20 h 96"/>
                  <a:gd name="T30" fmla="*/ 21 w 82"/>
                  <a:gd name="T31" fmla="*/ 28 h 96"/>
                  <a:gd name="T32" fmla="*/ 27 w 82"/>
                  <a:gd name="T33" fmla="*/ 6 h 96"/>
                  <a:gd name="T34" fmla="*/ 50 w 82"/>
                  <a:gd name="T35" fmla="*/ 12 h 96"/>
                  <a:gd name="T36" fmla="*/ 45 w 82"/>
                  <a:gd name="T37" fmla="*/ 12 h 96"/>
                  <a:gd name="T38" fmla="*/ 42 w 82"/>
                  <a:gd name="T39" fmla="*/ 9 h 96"/>
                  <a:gd name="T40" fmla="*/ 36 w 82"/>
                  <a:gd name="T41" fmla="*/ 10 h 96"/>
                  <a:gd name="T42" fmla="*/ 34 w 82"/>
                  <a:gd name="T43" fmla="*/ 15 h 96"/>
                  <a:gd name="T44" fmla="*/ 31 w 82"/>
                  <a:gd name="T45" fmla="*/ 16 h 96"/>
                  <a:gd name="T46" fmla="*/ 34 w 82"/>
                  <a:gd name="T47" fmla="*/ 18 h 96"/>
                  <a:gd name="T48" fmla="*/ 30 w 82"/>
                  <a:gd name="T49" fmla="*/ 21 h 96"/>
                  <a:gd name="T50" fmla="*/ 53 w 82"/>
                  <a:gd name="T51" fmla="*/ 28 h 96"/>
                  <a:gd name="T52" fmla="*/ 51 w 82"/>
                  <a:gd name="T53" fmla="*/ 21 h 96"/>
                  <a:gd name="T54" fmla="*/ 51 w 82"/>
                  <a:gd name="T55" fmla="*/ 16 h 96"/>
                  <a:gd name="T56" fmla="*/ 50 w 82"/>
                  <a:gd name="T57" fmla="*/ 12 h 96"/>
                  <a:gd name="T58" fmla="*/ 38 w 82"/>
                  <a:gd name="T59" fmla="*/ 12 h 96"/>
                  <a:gd name="T60" fmla="*/ 43 w 82"/>
                  <a:gd name="T61" fmla="*/ 12 h 96"/>
                  <a:gd name="T62" fmla="*/ 44 w 82"/>
                  <a:gd name="T63" fmla="*/ 16 h 96"/>
                  <a:gd name="T64" fmla="*/ 44 w 82"/>
                  <a:gd name="T65" fmla="*/ 21 h 96"/>
                  <a:gd name="T66" fmla="*/ 44 w 82"/>
                  <a:gd name="T67" fmla="*/ 16 h 96"/>
                  <a:gd name="T68" fmla="*/ 35 w 82"/>
                  <a:gd name="T69" fmla="*/ 18 h 96"/>
                  <a:gd name="T70" fmla="*/ 40 w 82"/>
                  <a:gd name="T71" fmla="*/ 18 h 96"/>
                  <a:gd name="T72" fmla="*/ 48 w 82"/>
                  <a:gd name="T73" fmla="*/ 22 h 96"/>
                  <a:gd name="T74" fmla="*/ 48 w 82"/>
                  <a:gd name="T75" fmla="*/ 27 h 96"/>
                  <a:gd name="T76" fmla="*/ 48 w 82"/>
                  <a:gd name="T77" fmla="*/ 22 h 96"/>
                  <a:gd name="T78" fmla="*/ 39 w 82"/>
                  <a:gd name="T79" fmla="*/ 24 h 96"/>
                  <a:gd name="T80" fmla="*/ 44 w 82"/>
                  <a:gd name="T81" fmla="*/ 24 h 96"/>
                  <a:gd name="T82" fmla="*/ 34 w 82"/>
                  <a:gd name="T83" fmla="*/ 22 h 96"/>
                  <a:gd name="T84" fmla="*/ 34 w 82"/>
                  <a:gd name="T85" fmla="*/ 27 h 96"/>
                  <a:gd name="T86" fmla="*/ 34 w 82"/>
                  <a:gd name="T87" fmla="*/ 22 h 96"/>
                  <a:gd name="T88" fmla="*/ 62 w 82"/>
                  <a:gd name="T89" fmla="*/ 40 h 96"/>
                  <a:gd name="T90" fmla="*/ 42 w 82"/>
                  <a:gd name="T91" fmla="*/ 61 h 96"/>
                  <a:gd name="T92" fmla="*/ 27 w 82"/>
                  <a:gd name="T93" fmla="*/ 55 h 96"/>
                  <a:gd name="T94" fmla="*/ 21 w 82"/>
                  <a:gd name="T95" fmla="*/ 35 h 96"/>
                  <a:gd name="T96" fmla="*/ 16 w 82"/>
                  <a:gd name="T97" fmla="*/ 42 h 96"/>
                  <a:gd name="T98" fmla="*/ 42 w 82"/>
                  <a:gd name="T99" fmla="*/ 68 h 96"/>
                  <a:gd name="T100" fmla="*/ 60 w 82"/>
                  <a:gd name="T101" fmla="*/ 60 h 96"/>
                  <a:gd name="T102" fmla="*/ 67 w 82"/>
                  <a:gd name="T103"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2" h="96">
                    <a:moveTo>
                      <a:pt x="42" y="0"/>
                    </a:moveTo>
                    <a:cubicBezTo>
                      <a:pt x="42" y="0"/>
                      <a:pt x="42" y="0"/>
                      <a:pt x="42" y="0"/>
                    </a:cubicBezTo>
                    <a:cubicBezTo>
                      <a:pt x="47" y="0"/>
                      <a:pt x="52" y="2"/>
                      <a:pt x="56" y="6"/>
                    </a:cubicBezTo>
                    <a:cubicBezTo>
                      <a:pt x="59" y="9"/>
                      <a:pt x="62" y="14"/>
                      <a:pt x="62" y="20"/>
                    </a:cubicBezTo>
                    <a:cubicBezTo>
                      <a:pt x="62" y="28"/>
                      <a:pt x="62" y="28"/>
                      <a:pt x="62" y="28"/>
                    </a:cubicBezTo>
                    <a:cubicBezTo>
                      <a:pt x="67" y="28"/>
                      <a:pt x="67" y="28"/>
                      <a:pt x="67" y="28"/>
                    </a:cubicBezTo>
                    <a:cubicBezTo>
                      <a:pt x="67" y="20"/>
                      <a:pt x="67" y="20"/>
                      <a:pt x="67" y="20"/>
                    </a:cubicBezTo>
                    <a:cubicBezTo>
                      <a:pt x="77" y="20"/>
                      <a:pt x="77" y="20"/>
                      <a:pt x="77" y="20"/>
                    </a:cubicBezTo>
                    <a:cubicBezTo>
                      <a:pt x="77" y="28"/>
                      <a:pt x="77" y="28"/>
                      <a:pt x="77" y="28"/>
                    </a:cubicBezTo>
                    <a:cubicBezTo>
                      <a:pt x="82" y="28"/>
                      <a:pt x="82" y="28"/>
                      <a:pt x="82" y="28"/>
                    </a:cubicBezTo>
                    <a:cubicBezTo>
                      <a:pt x="82" y="35"/>
                      <a:pt x="82" y="35"/>
                      <a:pt x="82" y="35"/>
                    </a:cubicBezTo>
                    <a:cubicBezTo>
                      <a:pt x="77" y="35"/>
                      <a:pt x="77" y="35"/>
                      <a:pt x="77" y="35"/>
                    </a:cubicBezTo>
                    <a:cubicBezTo>
                      <a:pt x="77" y="42"/>
                      <a:pt x="77" y="42"/>
                      <a:pt x="77" y="42"/>
                    </a:cubicBezTo>
                    <a:cubicBezTo>
                      <a:pt x="77" y="52"/>
                      <a:pt x="73" y="61"/>
                      <a:pt x="67" y="67"/>
                    </a:cubicBezTo>
                    <a:cubicBezTo>
                      <a:pt x="61" y="72"/>
                      <a:pt x="54" y="76"/>
                      <a:pt x="47" y="77"/>
                    </a:cubicBezTo>
                    <a:cubicBezTo>
                      <a:pt x="47" y="85"/>
                      <a:pt x="47" y="85"/>
                      <a:pt x="47" y="85"/>
                    </a:cubicBezTo>
                    <a:cubicBezTo>
                      <a:pt x="67" y="85"/>
                      <a:pt x="67" y="85"/>
                      <a:pt x="67" y="85"/>
                    </a:cubicBezTo>
                    <a:cubicBezTo>
                      <a:pt x="67" y="96"/>
                      <a:pt x="67" y="96"/>
                      <a:pt x="67" y="96"/>
                    </a:cubicBezTo>
                    <a:cubicBezTo>
                      <a:pt x="17" y="96"/>
                      <a:pt x="17" y="96"/>
                      <a:pt x="17" y="96"/>
                    </a:cubicBezTo>
                    <a:cubicBezTo>
                      <a:pt x="17" y="85"/>
                      <a:pt x="17" y="85"/>
                      <a:pt x="17" y="85"/>
                    </a:cubicBezTo>
                    <a:cubicBezTo>
                      <a:pt x="35" y="85"/>
                      <a:pt x="35" y="85"/>
                      <a:pt x="35" y="85"/>
                    </a:cubicBezTo>
                    <a:cubicBezTo>
                      <a:pt x="35" y="77"/>
                      <a:pt x="35" y="77"/>
                      <a:pt x="35" y="77"/>
                    </a:cubicBezTo>
                    <a:cubicBezTo>
                      <a:pt x="28" y="76"/>
                      <a:pt x="21" y="72"/>
                      <a:pt x="16" y="67"/>
                    </a:cubicBezTo>
                    <a:cubicBezTo>
                      <a:pt x="10" y="61"/>
                      <a:pt x="6" y="52"/>
                      <a:pt x="6" y="42"/>
                    </a:cubicBezTo>
                    <a:cubicBezTo>
                      <a:pt x="6" y="35"/>
                      <a:pt x="6" y="35"/>
                      <a:pt x="6" y="35"/>
                    </a:cubicBezTo>
                    <a:cubicBezTo>
                      <a:pt x="0" y="35"/>
                      <a:pt x="0" y="35"/>
                      <a:pt x="0" y="35"/>
                    </a:cubicBezTo>
                    <a:cubicBezTo>
                      <a:pt x="0" y="28"/>
                      <a:pt x="0" y="28"/>
                      <a:pt x="0" y="28"/>
                    </a:cubicBezTo>
                    <a:cubicBezTo>
                      <a:pt x="6" y="28"/>
                      <a:pt x="6" y="28"/>
                      <a:pt x="6" y="28"/>
                    </a:cubicBezTo>
                    <a:cubicBezTo>
                      <a:pt x="6" y="20"/>
                      <a:pt x="6" y="20"/>
                      <a:pt x="6" y="20"/>
                    </a:cubicBezTo>
                    <a:cubicBezTo>
                      <a:pt x="16" y="20"/>
                      <a:pt x="16" y="20"/>
                      <a:pt x="16" y="20"/>
                    </a:cubicBezTo>
                    <a:cubicBezTo>
                      <a:pt x="16" y="28"/>
                      <a:pt x="16" y="28"/>
                      <a:pt x="16" y="28"/>
                    </a:cubicBezTo>
                    <a:cubicBezTo>
                      <a:pt x="21" y="28"/>
                      <a:pt x="21" y="28"/>
                      <a:pt x="21" y="28"/>
                    </a:cubicBezTo>
                    <a:cubicBezTo>
                      <a:pt x="21" y="20"/>
                      <a:pt x="21" y="20"/>
                      <a:pt x="21" y="20"/>
                    </a:cubicBezTo>
                    <a:cubicBezTo>
                      <a:pt x="21" y="14"/>
                      <a:pt x="24" y="9"/>
                      <a:pt x="27" y="6"/>
                    </a:cubicBezTo>
                    <a:cubicBezTo>
                      <a:pt x="31" y="2"/>
                      <a:pt x="36" y="0"/>
                      <a:pt x="42" y="0"/>
                    </a:cubicBezTo>
                    <a:close/>
                    <a:moveTo>
                      <a:pt x="50" y="12"/>
                    </a:moveTo>
                    <a:cubicBezTo>
                      <a:pt x="50" y="14"/>
                      <a:pt x="49" y="15"/>
                      <a:pt x="47" y="15"/>
                    </a:cubicBezTo>
                    <a:cubicBezTo>
                      <a:pt x="46" y="15"/>
                      <a:pt x="45" y="14"/>
                      <a:pt x="45" y="12"/>
                    </a:cubicBezTo>
                    <a:cubicBezTo>
                      <a:pt x="45" y="11"/>
                      <a:pt x="46" y="10"/>
                      <a:pt x="46" y="10"/>
                    </a:cubicBezTo>
                    <a:cubicBezTo>
                      <a:pt x="45" y="9"/>
                      <a:pt x="43" y="9"/>
                      <a:pt x="42" y="9"/>
                    </a:cubicBezTo>
                    <a:cubicBezTo>
                      <a:pt x="42" y="9"/>
                      <a:pt x="42" y="9"/>
                      <a:pt x="42" y="9"/>
                    </a:cubicBezTo>
                    <a:cubicBezTo>
                      <a:pt x="39" y="9"/>
                      <a:pt x="37" y="9"/>
                      <a:pt x="36" y="10"/>
                    </a:cubicBezTo>
                    <a:cubicBezTo>
                      <a:pt x="36" y="11"/>
                      <a:pt x="36" y="11"/>
                      <a:pt x="36" y="12"/>
                    </a:cubicBezTo>
                    <a:cubicBezTo>
                      <a:pt x="36" y="14"/>
                      <a:pt x="35" y="15"/>
                      <a:pt x="34" y="15"/>
                    </a:cubicBezTo>
                    <a:cubicBezTo>
                      <a:pt x="33" y="15"/>
                      <a:pt x="32" y="14"/>
                      <a:pt x="32" y="14"/>
                    </a:cubicBezTo>
                    <a:cubicBezTo>
                      <a:pt x="32" y="15"/>
                      <a:pt x="31" y="15"/>
                      <a:pt x="31" y="16"/>
                    </a:cubicBezTo>
                    <a:cubicBezTo>
                      <a:pt x="31" y="16"/>
                      <a:pt x="31" y="16"/>
                      <a:pt x="31" y="16"/>
                    </a:cubicBezTo>
                    <a:cubicBezTo>
                      <a:pt x="33" y="16"/>
                      <a:pt x="34" y="17"/>
                      <a:pt x="34" y="18"/>
                    </a:cubicBezTo>
                    <a:cubicBezTo>
                      <a:pt x="34" y="20"/>
                      <a:pt x="33" y="21"/>
                      <a:pt x="31" y="21"/>
                    </a:cubicBezTo>
                    <a:cubicBezTo>
                      <a:pt x="31" y="21"/>
                      <a:pt x="31" y="21"/>
                      <a:pt x="30" y="21"/>
                    </a:cubicBezTo>
                    <a:cubicBezTo>
                      <a:pt x="30" y="28"/>
                      <a:pt x="30" y="28"/>
                      <a:pt x="30" y="28"/>
                    </a:cubicBezTo>
                    <a:cubicBezTo>
                      <a:pt x="53" y="28"/>
                      <a:pt x="53" y="28"/>
                      <a:pt x="53" y="28"/>
                    </a:cubicBezTo>
                    <a:cubicBezTo>
                      <a:pt x="53" y="20"/>
                      <a:pt x="53" y="20"/>
                      <a:pt x="53" y="20"/>
                    </a:cubicBezTo>
                    <a:cubicBezTo>
                      <a:pt x="52" y="21"/>
                      <a:pt x="52" y="21"/>
                      <a:pt x="51" y="21"/>
                    </a:cubicBezTo>
                    <a:cubicBezTo>
                      <a:pt x="50" y="21"/>
                      <a:pt x="49" y="20"/>
                      <a:pt x="49" y="18"/>
                    </a:cubicBezTo>
                    <a:cubicBezTo>
                      <a:pt x="49" y="17"/>
                      <a:pt x="50" y="16"/>
                      <a:pt x="51" y="16"/>
                    </a:cubicBezTo>
                    <a:cubicBezTo>
                      <a:pt x="51" y="16"/>
                      <a:pt x="52" y="16"/>
                      <a:pt x="52" y="16"/>
                    </a:cubicBezTo>
                    <a:cubicBezTo>
                      <a:pt x="52" y="15"/>
                      <a:pt x="51" y="13"/>
                      <a:pt x="50" y="12"/>
                    </a:cubicBezTo>
                    <a:close/>
                    <a:moveTo>
                      <a:pt x="41" y="10"/>
                    </a:moveTo>
                    <a:cubicBezTo>
                      <a:pt x="39" y="10"/>
                      <a:pt x="38" y="11"/>
                      <a:pt x="38" y="12"/>
                    </a:cubicBezTo>
                    <a:cubicBezTo>
                      <a:pt x="38" y="14"/>
                      <a:pt x="39" y="15"/>
                      <a:pt x="41" y="15"/>
                    </a:cubicBezTo>
                    <a:cubicBezTo>
                      <a:pt x="42" y="15"/>
                      <a:pt x="43" y="14"/>
                      <a:pt x="43" y="12"/>
                    </a:cubicBezTo>
                    <a:cubicBezTo>
                      <a:pt x="43" y="11"/>
                      <a:pt x="42" y="10"/>
                      <a:pt x="41" y="10"/>
                    </a:cubicBezTo>
                    <a:close/>
                    <a:moveTo>
                      <a:pt x="44" y="16"/>
                    </a:moveTo>
                    <a:cubicBezTo>
                      <a:pt x="43" y="16"/>
                      <a:pt x="42" y="17"/>
                      <a:pt x="42" y="18"/>
                    </a:cubicBezTo>
                    <a:cubicBezTo>
                      <a:pt x="42" y="20"/>
                      <a:pt x="43" y="21"/>
                      <a:pt x="44" y="21"/>
                    </a:cubicBezTo>
                    <a:cubicBezTo>
                      <a:pt x="46" y="21"/>
                      <a:pt x="47" y="20"/>
                      <a:pt x="47" y="18"/>
                    </a:cubicBezTo>
                    <a:cubicBezTo>
                      <a:pt x="47" y="17"/>
                      <a:pt x="46" y="16"/>
                      <a:pt x="44" y="16"/>
                    </a:cubicBezTo>
                    <a:close/>
                    <a:moveTo>
                      <a:pt x="37" y="16"/>
                    </a:moveTo>
                    <a:cubicBezTo>
                      <a:pt x="36" y="16"/>
                      <a:pt x="35" y="17"/>
                      <a:pt x="35" y="18"/>
                    </a:cubicBezTo>
                    <a:cubicBezTo>
                      <a:pt x="35" y="20"/>
                      <a:pt x="36" y="21"/>
                      <a:pt x="37" y="21"/>
                    </a:cubicBezTo>
                    <a:cubicBezTo>
                      <a:pt x="39" y="21"/>
                      <a:pt x="40" y="20"/>
                      <a:pt x="40" y="18"/>
                    </a:cubicBezTo>
                    <a:cubicBezTo>
                      <a:pt x="40" y="17"/>
                      <a:pt x="39" y="16"/>
                      <a:pt x="37" y="16"/>
                    </a:cubicBezTo>
                    <a:close/>
                    <a:moveTo>
                      <a:pt x="48" y="22"/>
                    </a:moveTo>
                    <a:cubicBezTo>
                      <a:pt x="47" y="22"/>
                      <a:pt x="46" y="23"/>
                      <a:pt x="46" y="24"/>
                    </a:cubicBezTo>
                    <a:cubicBezTo>
                      <a:pt x="46" y="26"/>
                      <a:pt x="47" y="27"/>
                      <a:pt x="48" y="27"/>
                    </a:cubicBezTo>
                    <a:cubicBezTo>
                      <a:pt x="50" y="27"/>
                      <a:pt x="51" y="26"/>
                      <a:pt x="51" y="24"/>
                    </a:cubicBezTo>
                    <a:cubicBezTo>
                      <a:pt x="51" y="23"/>
                      <a:pt x="50" y="22"/>
                      <a:pt x="48" y="22"/>
                    </a:cubicBezTo>
                    <a:close/>
                    <a:moveTo>
                      <a:pt x="41" y="22"/>
                    </a:moveTo>
                    <a:cubicBezTo>
                      <a:pt x="40" y="22"/>
                      <a:pt x="39" y="23"/>
                      <a:pt x="39" y="24"/>
                    </a:cubicBezTo>
                    <a:cubicBezTo>
                      <a:pt x="39" y="26"/>
                      <a:pt x="40" y="27"/>
                      <a:pt x="41" y="27"/>
                    </a:cubicBezTo>
                    <a:cubicBezTo>
                      <a:pt x="43" y="27"/>
                      <a:pt x="44" y="26"/>
                      <a:pt x="44" y="24"/>
                    </a:cubicBezTo>
                    <a:cubicBezTo>
                      <a:pt x="44" y="23"/>
                      <a:pt x="43" y="22"/>
                      <a:pt x="41" y="22"/>
                    </a:cubicBezTo>
                    <a:close/>
                    <a:moveTo>
                      <a:pt x="34" y="22"/>
                    </a:moveTo>
                    <a:cubicBezTo>
                      <a:pt x="33" y="22"/>
                      <a:pt x="32" y="23"/>
                      <a:pt x="32" y="24"/>
                    </a:cubicBezTo>
                    <a:cubicBezTo>
                      <a:pt x="32" y="26"/>
                      <a:pt x="33" y="27"/>
                      <a:pt x="34" y="27"/>
                    </a:cubicBezTo>
                    <a:cubicBezTo>
                      <a:pt x="36" y="27"/>
                      <a:pt x="37" y="26"/>
                      <a:pt x="37" y="24"/>
                    </a:cubicBezTo>
                    <a:cubicBezTo>
                      <a:pt x="37" y="23"/>
                      <a:pt x="36" y="22"/>
                      <a:pt x="34" y="22"/>
                    </a:cubicBezTo>
                    <a:close/>
                    <a:moveTo>
                      <a:pt x="62" y="35"/>
                    </a:moveTo>
                    <a:cubicBezTo>
                      <a:pt x="62" y="40"/>
                      <a:pt x="62" y="40"/>
                      <a:pt x="62" y="40"/>
                    </a:cubicBezTo>
                    <a:cubicBezTo>
                      <a:pt x="62" y="46"/>
                      <a:pt x="59" y="51"/>
                      <a:pt x="56" y="55"/>
                    </a:cubicBezTo>
                    <a:cubicBezTo>
                      <a:pt x="52" y="58"/>
                      <a:pt x="47" y="61"/>
                      <a:pt x="42" y="61"/>
                    </a:cubicBezTo>
                    <a:cubicBezTo>
                      <a:pt x="42" y="61"/>
                      <a:pt x="42" y="61"/>
                      <a:pt x="42" y="61"/>
                    </a:cubicBezTo>
                    <a:cubicBezTo>
                      <a:pt x="36" y="61"/>
                      <a:pt x="31" y="58"/>
                      <a:pt x="27" y="55"/>
                    </a:cubicBezTo>
                    <a:cubicBezTo>
                      <a:pt x="24" y="51"/>
                      <a:pt x="21" y="46"/>
                      <a:pt x="21" y="40"/>
                    </a:cubicBezTo>
                    <a:cubicBezTo>
                      <a:pt x="21" y="35"/>
                      <a:pt x="21" y="35"/>
                      <a:pt x="21" y="35"/>
                    </a:cubicBezTo>
                    <a:cubicBezTo>
                      <a:pt x="16" y="35"/>
                      <a:pt x="16" y="35"/>
                      <a:pt x="16" y="35"/>
                    </a:cubicBezTo>
                    <a:cubicBezTo>
                      <a:pt x="16" y="42"/>
                      <a:pt x="16" y="42"/>
                      <a:pt x="16" y="42"/>
                    </a:cubicBezTo>
                    <a:cubicBezTo>
                      <a:pt x="16" y="49"/>
                      <a:pt x="18" y="56"/>
                      <a:pt x="23" y="60"/>
                    </a:cubicBezTo>
                    <a:cubicBezTo>
                      <a:pt x="28" y="65"/>
                      <a:pt x="34" y="68"/>
                      <a:pt x="42" y="68"/>
                    </a:cubicBezTo>
                    <a:cubicBezTo>
                      <a:pt x="42" y="68"/>
                      <a:pt x="42" y="68"/>
                      <a:pt x="42" y="68"/>
                    </a:cubicBezTo>
                    <a:cubicBezTo>
                      <a:pt x="49" y="68"/>
                      <a:pt x="55" y="65"/>
                      <a:pt x="60" y="60"/>
                    </a:cubicBezTo>
                    <a:cubicBezTo>
                      <a:pt x="65" y="56"/>
                      <a:pt x="67" y="49"/>
                      <a:pt x="67" y="42"/>
                    </a:cubicBezTo>
                    <a:cubicBezTo>
                      <a:pt x="67" y="35"/>
                      <a:pt x="67" y="35"/>
                      <a:pt x="67" y="35"/>
                    </a:cubicBezTo>
                    <a:lnTo>
                      <a:pt x="62" y="35"/>
                    </a:lnTo>
                    <a:close/>
                  </a:path>
                </a:pathLst>
              </a:custGeom>
              <a:solidFill>
                <a:schemeClr val="bg1"/>
              </a:solidFill>
              <a:ln>
                <a:noFill/>
              </a:ln>
            </p:spPr>
            <p:txBody>
              <a:bodyPr vert="horz" wrap="square" lIns="96435" tIns="48218" rIns="96435" bIns="4821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sz="1898">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 name="TextBox 9"/>
            <p:cNvSpPr txBox="1"/>
            <p:nvPr/>
          </p:nvSpPr>
          <p:spPr>
            <a:xfrm>
              <a:off x="3027375" y="1968960"/>
              <a:ext cx="9217024" cy="1569660"/>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3200" b="1" dirty="0"/>
                <a:t>对美好生活的追求、对美好社会的向往，是人类共有的情感和认知，也是人类社会长久以来孜孜以求的目标。</a:t>
              </a:r>
            </a:p>
          </p:txBody>
        </p:sp>
      </p:grpSp>
      <p:grpSp>
        <p:nvGrpSpPr>
          <p:cNvPr id="13" name="组合 12"/>
          <p:cNvGrpSpPr/>
          <p:nvPr/>
        </p:nvGrpSpPr>
        <p:grpSpPr>
          <a:xfrm>
            <a:off x="668734" y="4202540"/>
            <a:ext cx="10863636" cy="1569660"/>
            <a:chOff x="1380763" y="1968960"/>
            <a:chExt cx="10863636" cy="1569660"/>
          </a:xfrm>
        </p:grpSpPr>
        <p:grpSp>
          <p:nvGrpSpPr>
            <p:cNvPr id="14" name="Group 5"/>
            <p:cNvGrpSpPr/>
            <p:nvPr/>
          </p:nvGrpSpPr>
          <p:grpSpPr>
            <a:xfrm>
              <a:off x="1380763" y="2104157"/>
              <a:ext cx="724534" cy="724534"/>
              <a:chOff x="875113" y="2983507"/>
              <a:chExt cx="687003" cy="687003"/>
            </a:xfrm>
          </p:grpSpPr>
          <p:sp>
            <p:nvSpPr>
              <p:cNvPr id="16" name="Rectangle 7"/>
              <p:cNvSpPr/>
              <p:nvPr/>
            </p:nvSpPr>
            <p:spPr>
              <a:xfrm>
                <a:off x="875113" y="2983507"/>
                <a:ext cx="687003" cy="687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13"/>
              <p:cNvSpPr>
                <a:spLocks noEditPoints="1"/>
              </p:cNvSpPr>
              <p:nvPr/>
            </p:nvSpPr>
            <p:spPr bwMode="auto">
              <a:xfrm>
                <a:off x="1045913" y="3129499"/>
                <a:ext cx="337768" cy="395018"/>
              </a:xfrm>
              <a:custGeom>
                <a:avLst/>
                <a:gdLst>
                  <a:gd name="T0" fmla="*/ 42 w 82"/>
                  <a:gd name="T1" fmla="*/ 0 h 96"/>
                  <a:gd name="T2" fmla="*/ 62 w 82"/>
                  <a:gd name="T3" fmla="*/ 20 h 96"/>
                  <a:gd name="T4" fmla="*/ 67 w 82"/>
                  <a:gd name="T5" fmla="*/ 28 h 96"/>
                  <a:gd name="T6" fmla="*/ 77 w 82"/>
                  <a:gd name="T7" fmla="*/ 20 h 96"/>
                  <a:gd name="T8" fmla="*/ 82 w 82"/>
                  <a:gd name="T9" fmla="*/ 28 h 96"/>
                  <a:gd name="T10" fmla="*/ 77 w 82"/>
                  <a:gd name="T11" fmla="*/ 35 h 96"/>
                  <a:gd name="T12" fmla="*/ 67 w 82"/>
                  <a:gd name="T13" fmla="*/ 67 h 96"/>
                  <a:gd name="T14" fmla="*/ 47 w 82"/>
                  <a:gd name="T15" fmla="*/ 85 h 96"/>
                  <a:gd name="T16" fmla="*/ 67 w 82"/>
                  <a:gd name="T17" fmla="*/ 96 h 96"/>
                  <a:gd name="T18" fmla="*/ 17 w 82"/>
                  <a:gd name="T19" fmla="*/ 85 h 96"/>
                  <a:gd name="T20" fmla="*/ 35 w 82"/>
                  <a:gd name="T21" fmla="*/ 77 h 96"/>
                  <a:gd name="T22" fmla="*/ 6 w 82"/>
                  <a:gd name="T23" fmla="*/ 42 h 96"/>
                  <a:gd name="T24" fmla="*/ 0 w 82"/>
                  <a:gd name="T25" fmla="*/ 35 h 96"/>
                  <a:gd name="T26" fmla="*/ 6 w 82"/>
                  <a:gd name="T27" fmla="*/ 28 h 96"/>
                  <a:gd name="T28" fmla="*/ 16 w 82"/>
                  <a:gd name="T29" fmla="*/ 20 h 96"/>
                  <a:gd name="T30" fmla="*/ 21 w 82"/>
                  <a:gd name="T31" fmla="*/ 28 h 96"/>
                  <a:gd name="T32" fmla="*/ 27 w 82"/>
                  <a:gd name="T33" fmla="*/ 6 h 96"/>
                  <a:gd name="T34" fmla="*/ 50 w 82"/>
                  <a:gd name="T35" fmla="*/ 12 h 96"/>
                  <a:gd name="T36" fmla="*/ 45 w 82"/>
                  <a:gd name="T37" fmla="*/ 12 h 96"/>
                  <a:gd name="T38" fmla="*/ 42 w 82"/>
                  <a:gd name="T39" fmla="*/ 9 h 96"/>
                  <a:gd name="T40" fmla="*/ 36 w 82"/>
                  <a:gd name="T41" fmla="*/ 10 h 96"/>
                  <a:gd name="T42" fmla="*/ 34 w 82"/>
                  <a:gd name="T43" fmla="*/ 15 h 96"/>
                  <a:gd name="T44" fmla="*/ 31 w 82"/>
                  <a:gd name="T45" fmla="*/ 16 h 96"/>
                  <a:gd name="T46" fmla="*/ 34 w 82"/>
                  <a:gd name="T47" fmla="*/ 18 h 96"/>
                  <a:gd name="T48" fmla="*/ 30 w 82"/>
                  <a:gd name="T49" fmla="*/ 21 h 96"/>
                  <a:gd name="T50" fmla="*/ 53 w 82"/>
                  <a:gd name="T51" fmla="*/ 28 h 96"/>
                  <a:gd name="T52" fmla="*/ 51 w 82"/>
                  <a:gd name="T53" fmla="*/ 21 h 96"/>
                  <a:gd name="T54" fmla="*/ 51 w 82"/>
                  <a:gd name="T55" fmla="*/ 16 h 96"/>
                  <a:gd name="T56" fmla="*/ 50 w 82"/>
                  <a:gd name="T57" fmla="*/ 12 h 96"/>
                  <a:gd name="T58" fmla="*/ 38 w 82"/>
                  <a:gd name="T59" fmla="*/ 12 h 96"/>
                  <a:gd name="T60" fmla="*/ 43 w 82"/>
                  <a:gd name="T61" fmla="*/ 12 h 96"/>
                  <a:gd name="T62" fmla="*/ 44 w 82"/>
                  <a:gd name="T63" fmla="*/ 16 h 96"/>
                  <a:gd name="T64" fmla="*/ 44 w 82"/>
                  <a:gd name="T65" fmla="*/ 21 h 96"/>
                  <a:gd name="T66" fmla="*/ 44 w 82"/>
                  <a:gd name="T67" fmla="*/ 16 h 96"/>
                  <a:gd name="T68" fmla="*/ 35 w 82"/>
                  <a:gd name="T69" fmla="*/ 18 h 96"/>
                  <a:gd name="T70" fmla="*/ 40 w 82"/>
                  <a:gd name="T71" fmla="*/ 18 h 96"/>
                  <a:gd name="T72" fmla="*/ 48 w 82"/>
                  <a:gd name="T73" fmla="*/ 22 h 96"/>
                  <a:gd name="T74" fmla="*/ 48 w 82"/>
                  <a:gd name="T75" fmla="*/ 27 h 96"/>
                  <a:gd name="T76" fmla="*/ 48 w 82"/>
                  <a:gd name="T77" fmla="*/ 22 h 96"/>
                  <a:gd name="T78" fmla="*/ 39 w 82"/>
                  <a:gd name="T79" fmla="*/ 24 h 96"/>
                  <a:gd name="T80" fmla="*/ 44 w 82"/>
                  <a:gd name="T81" fmla="*/ 24 h 96"/>
                  <a:gd name="T82" fmla="*/ 34 w 82"/>
                  <a:gd name="T83" fmla="*/ 22 h 96"/>
                  <a:gd name="T84" fmla="*/ 34 w 82"/>
                  <a:gd name="T85" fmla="*/ 27 h 96"/>
                  <a:gd name="T86" fmla="*/ 34 w 82"/>
                  <a:gd name="T87" fmla="*/ 22 h 96"/>
                  <a:gd name="T88" fmla="*/ 62 w 82"/>
                  <a:gd name="T89" fmla="*/ 40 h 96"/>
                  <a:gd name="T90" fmla="*/ 42 w 82"/>
                  <a:gd name="T91" fmla="*/ 61 h 96"/>
                  <a:gd name="T92" fmla="*/ 27 w 82"/>
                  <a:gd name="T93" fmla="*/ 55 h 96"/>
                  <a:gd name="T94" fmla="*/ 21 w 82"/>
                  <a:gd name="T95" fmla="*/ 35 h 96"/>
                  <a:gd name="T96" fmla="*/ 16 w 82"/>
                  <a:gd name="T97" fmla="*/ 42 h 96"/>
                  <a:gd name="T98" fmla="*/ 42 w 82"/>
                  <a:gd name="T99" fmla="*/ 68 h 96"/>
                  <a:gd name="T100" fmla="*/ 60 w 82"/>
                  <a:gd name="T101" fmla="*/ 60 h 96"/>
                  <a:gd name="T102" fmla="*/ 67 w 82"/>
                  <a:gd name="T103"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2" h="96">
                    <a:moveTo>
                      <a:pt x="42" y="0"/>
                    </a:moveTo>
                    <a:cubicBezTo>
                      <a:pt x="42" y="0"/>
                      <a:pt x="42" y="0"/>
                      <a:pt x="42" y="0"/>
                    </a:cubicBezTo>
                    <a:cubicBezTo>
                      <a:pt x="47" y="0"/>
                      <a:pt x="52" y="2"/>
                      <a:pt x="56" y="6"/>
                    </a:cubicBezTo>
                    <a:cubicBezTo>
                      <a:pt x="59" y="9"/>
                      <a:pt x="62" y="14"/>
                      <a:pt x="62" y="20"/>
                    </a:cubicBezTo>
                    <a:cubicBezTo>
                      <a:pt x="62" y="28"/>
                      <a:pt x="62" y="28"/>
                      <a:pt x="62" y="28"/>
                    </a:cubicBezTo>
                    <a:cubicBezTo>
                      <a:pt x="67" y="28"/>
                      <a:pt x="67" y="28"/>
                      <a:pt x="67" y="28"/>
                    </a:cubicBezTo>
                    <a:cubicBezTo>
                      <a:pt x="67" y="20"/>
                      <a:pt x="67" y="20"/>
                      <a:pt x="67" y="20"/>
                    </a:cubicBezTo>
                    <a:cubicBezTo>
                      <a:pt x="77" y="20"/>
                      <a:pt x="77" y="20"/>
                      <a:pt x="77" y="20"/>
                    </a:cubicBezTo>
                    <a:cubicBezTo>
                      <a:pt x="77" y="28"/>
                      <a:pt x="77" y="28"/>
                      <a:pt x="77" y="28"/>
                    </a:cubicBezTo>
                    <a:cubicBezTo>
                      <a:pt x="82" y="28"/>
                      <a:pt x="82" y="28"/>
                      <a:pt x="82" y="28"/>
                    </a:cubicBezTo>
                    <a:cubicBezTo>
                      <a:pt x="82" y="35"/>
                      <a:pt x="82" y="35"/>
                      <a:pt x="82" y="35"/>
                    </a:cubicBezTo>
                    <a:cubicBezTo>
                      <a:pt x="77" y="35"/>
                      <a:pt x="77" y="35"/>
                      <a:pt x="77" y="35"/>
                    </a:cubicBezTo>
                    <a:cubicBezTo>
                      <a:pt x="77" y="42"/>
                      <a:pt x="77" y="42"/>
                      <a:pt x="77" y="42"/>
                    </a:cubicBezTo>
                    <a:cubicBezTo>
                      <a:pt x="77" y="52"/>
                      <a:pt x="73" y="61"/>
                      <a:pt x="67" y="67"/>
                    </a:cubicBezTo>
                    <a:cubicBezTo>
                      <a:pt x="61" y="72"/>
                      <a:pt x="54" y="76"/>
                      <a:pt x="47" y="77"/>
                    </a:cubicBezTo>
                    <a:cubicBezTo>
                      <a:pt x="47" y="85"/>
                      <a:pt x="47" y="85"/>
                      <a:pt x="47" y="85"/>
                    </a:cubicBezTo>
                    <a:cubicBezTo>
                      <a:pt x="67" y="85"/>
                      <a:pt x="67" y="85"/>
                      <a:pt x="67" y="85"/>
                    </a:cubicBezTo>
                    <a:cubicBezTo>
                      <a:pt x="67" y="96"/>
                      <a:pt x="67" y="96"/>
                      <a:pt x="67" y="96"/>
                    </a:cubicBezTo>
                    <a:cubicBezTo>
                      <a:pt x="17" y="96"/>
                      <a:pt x="17" y="96"/>
                      <a:pt x="17" y="96"/>
                    </a:cubicBezTo>
                    <a:cubicBezTo>
                      <a:pt x="17" y="85"/>
                      <a:pt x="17" y="85"/>
                      <a:pt x="17" y="85"/>
                    </a:cubicBezTo>
                    <a:cubicBezTo>
                      <a:pt x="35" y="85"/>
                      <a:pt x="35" y="85"/>
                      <a:pt x="35" y="85"/>
                    </a:cubicBezTo>
                    <a:cubicBezTo>
                      <a:pt x="35" y="77"/>
                      <a:pt x="35" y="77"/>
                      <a:pt x="35" y="77"/>
                    </a:cubicBezTo>
                    <a:cubicBezTo>
                      <a:pt x="28" y="76"/>
                      <a:pt x="21" y="72"/>
                      <a:pt x="16" y="67"/>
                    </a:cubicBezTo>
                    <a:cubicBezTo>
                      <a:pt x="10" y="61"/>
                      <a:pt x="6" y="52"/>
                      <a:pt x="6" y="42"/>
                    </a:cubicBezTo>
                    <a:cubicBezTo>
                      <a:pt x="6" y="35"/>
                      <a:pt x="6" y="35"/>
                      <a:pt x="6" y="35"/>
                    </a:cubicBezTo>
                    <a:cubicBezTo>
                      <a:pt x="0" y="35"/>
                      <a:pt x="0" y="35"/>
                      <a:pt x="0" y="35"/>
                    </a:cubicBezTo>
                    <a:cubicBezTo>
                      <a:pt x="0" y="28"/>
                      <a:pt x="0" y="28"/>
                      <a:pt x="0" y="28"/>
                    </a:cubicBezTo>
                    <a:cubicBezTo>
                      <a:pt x="6" y="28"/>
                      <a:pt x="6" y="28"/>
                      <a:pt x="6" y="28"/>
                    </a:cubicBezTo>
                    <a:cubicBezTo>
                      <a:pt x="6" y="20"/>
                      <a:pt x="6" y="20"/>
                      <a:pt x="6" y="20"/>
                    </a:cubicBezTo>
                    <a:cubicBezTo>
                      <a:pt x="16" y="20"/>
                      <a:pt x="16" y="20"/>
                      <a:pt x="16" y="20"/>
                    </a:cubicBezTo>
                    <a:cubicBezTo>
                      <a:pt x="16" y="28"/>
                      <a:pt x="16" y="28"/>
                      <a:pt x="16" y="28"/>
                    </a:cubicBezTo>
                    <a:cubicBezTo>
                      <a:pt x="21" y="28"/>
                      <a:pt x="21" y="28"/>
                      <a:pt x="21" y="28"/>
                    </a:cubicBezTo>
                    <a:cubicBezTo>
                      <a:pt x="21" y="20"/>
                      <a:pt x="21" y="20"/>
                      <a:pt x="21" y="20"/>
                    </a:cubicBezTo>
                    <a:cubicBezTo>
                      <a:pt x="21" y="14"/>
                      <a:pt x="24" y="9"/>
                      <a:pt x="27" y="6"/>
                    </a:cubicBezTo>
                    <a:cubicBezTo>
                      <a:pt x="31" y="2"/>
                      <a:pt x="36" y="0"/>
                      <a:pt x="42" y="0"/>
                    </a:cubicBezTo>
                    <a:close/>
                    <a:moveTo>
                      <a:pt x="50" y="12"/>
                    </a:moveTo>
                    <a:cubicBezTo>
                      <a:pt x="50" y="14"/>
                      <a:pt x="49" y="15"/>
                      <a:pt x="47" y="15"/>
                    </a:cubicBezTo>
                    <a:cubicBezTo>
                      <a:pt x="46" y="15"/>
                      <a:pt x="45" y="14"/>
                      <a:pt x="45" y="12"/>
                    </a:cubicBezTo>
                    <a:cubicBezTo>
                      <a:pt x="45" y="11"/>
                      <a:pt x="46" y="10"/>
                      <a:pt x="46" y="10"/>
                    </a:cubicBezTo>
                    <a:cubicBezTo>
                      <a:pt x="45" y="9"/>
                      <a:pt x="43" y="9"/>
                      <a:pt x="42" y="9"/>
                    </a:cubicBezTo>
                    <a:cubicBezTo>
                      <a:pt x="42" y="9"/>
                      <a:pt x="42" y="9"/>
                      <a:pt x="42" y="9"/>
                    </a:cubicBezTo>
                    <a:cubicBezTo>
                      <a:pt x="39" y="9"/>
                      <a:pt x="37" y="9"/>
                      <a:pt x="36" y="10"/>
                    </a:cubicBezTo>
                    <a:cubicBezTo>
                      <a:pt x="36" y="11"/>
                      <a:pt x="36" y="11"/>
                      <a:pt x="36" y="12"/>
                    </a:cubicBezTo>
                    <a:cubicBezTo>
                      <a:pt x="36" y="14"/>
                      <a:pt x="35" y="15"/>
                      <a:pt x="34" y="15"/>
                    </a:cubicBezTo>
                    <a:cubicBezTo>
                      <a:pt x="33" y="15"/>
                      <a:pt x="32" y="14"/>
                      <a:pt x="32" y="14"/>
                    </a:cubicBezTo>
                    <a:cubicBezTo>
                      <a:pt x="32" y="15"/>
                      <a:pt x="31" y="15"/>
                      <a:pt x="31" y="16"/>
                    </a:cubicBezTo>
                    <a:cubicBezTo>
                      <a:pt x="31" y="16"/>
                      <a:pt x="31" y="16"/>
                      <a:pt x="31" y="16"/>
                    </a:cubicBezTo>
                    <a:cubicBezTo>
                      <a:pt x="33" y="16"/>
                      <a:pt x="34" y="17"/>
                      <a:pt x="34" y="18"/>
                    </a:cubicBezTo>
                    <a:cubicBezTo>
                      <a:pt x="34" y="20"/>
                      <a:pt x="33" y="21"/>
                      <a:pt x="31" y="21"/>
                    </a:cubicBezTo>
                    <a:cubicBezTo>
                      <a:pt x="31" y="21"/>
                      <a:pt x="31" y="21"/>
                      <a:pt x="30" y="21"/>
                    </a:cubicBezTo>
                    <a:cubicBezTo>
                      <a:pt x="30" y="28"/>
                      <a:pt x="30" y="28"/>
                      <a:pt x="30" y="28"/>
                    </a:cubicBezTo>
                    <a:cubicBezTo>
                      <a:pt x="53" y="28"/>
                      <a:pt x="53" y="28"/>
                      <a:pt x="53" y="28"/>
                    </a:cubicBezTo>
                    <a:cubicBezTo>
                      <a:pt x="53" y="20"/>
                      <a:pt x="53" y="20"/>
                      <a:pt x="53" y="20"/>
                    </a:cubicBezTo>
                    <a:cubicBezTo>
                      <a:pt x="52" y="21"/>
                      <a:pt x="52" y="21"/>
                      <a:pt x="51" y="21"/>
                    </a:cubicBezTo>
                    <a:cubicBezTo>
                      <a:pt x="50" y="21"/>
                      <a:pt x="49" y="20"/>
                      <a:pt x="49" y="18"/>
                    </a:cubicBezTo>
                    <a:cubicBezTo>
                      <a:pt x="49" y="17"/>
                      <a:pt x="50" y="16"/>
                      <a:pt x="51" y="16"/>
                    </a:cubicBezTo>
                    <a:cubicBezTo>
                      <a:pt x="51" y="16"/>
                      <a:pt x="52" y="16"/>
                      <a:pt x="52" y="16"/>
                    </a:cubicBezTo>
                    <a:cubicBezTo>
                      <a:pt x="52" y="15"/>
                      <a:pt x="51" y="13"/>
                      <a:pt x="50" y="12"/>
                    </a:cubicBezTo>
                    <a:close/>
                    <a:moveTo>
                      <a:pt x="41" y="10"/>
                    </a:moveTo>
                    <a:cubicBezTo>
                      <a:pt x="39" y="10"/>
                      <a:pt x="38" y="11"/>
                      <a:pt x="38" y="12"/>
                    </a:cubicBezTo>
                    <a:cubicBezTo>
                      <a:pt x="38" y="14"/>
                      <a:pt x="39" y="15"/>
                      <a:pt x="41" y="15"/>
                    </a:cubicBezTo>
                    <a:cubicBezTo>
                      <a:pt x="42" y="15"/>
                      <a:pt x="43" y="14"/>
                      <a:pt x="43" y="12"/>
                    </a:cubicBezTo>
                    <a:cubicBezTo>
                      <a:pt x="43" y="11"/>
                      <a:pt x="42" y="10"/>
                      <a:pt x="41" y="10"/>
                    </a:cubicBezTo>
                    <a:close/>
                    <a:moveTo>
                      <a:pt x="44" y="16"/>
                    </a:moveTo>
                    <a:cubicBezTo>
                      <a:pt x="43" y="16"/>
                      <a:pt x="42" y="17"/>
                      <a:pt x="42" y="18"/>
                    </a:cubicBezTo>
                    <a:cubicBezTo>
                      <a:pt x="42" y="20"/>
                      <a:pt x="43" y="21"/>
                      <a:pt x="44" y="21"/>
                    </a:cubicBezTo>
                    <a:cubicBezTo>
                      <a:pt x="46" y="21"/>
                      <a:pt x="47" y="20"/>
                      <a:pt x="47" y="18"/>
                    </a:cubicBezTo>
                    <a:cubicBezTo>
                      <a:pt x="47" y="17"/>
                      <a:pt x="46" y="16"/>
                      <a:pt x="44" y="16"/>
                    </a:cubicBezTo>
                    <a:close/>
                    <a:moveTo>
                      <a:pt x="37" y="16"/>
                    </a:moveTo>
                    <a:cubicBezTo>
                      <a:pt x="36" y="16"/>
                      <a:pt x="35" y="17"/>
                      <a:pt x="35" y="18"/>
                    </a:cubicBezTo>
                    <a:cubicBezTo>
                      <a:pt x="35" y="20"/>
                      <a:pt x="36" y="21"/>
                      <a:pt x="37" y="21"/>
                    </a:cubicBezTo>
                    <a:cubicBezTo>
                      <a:pt x="39" y="21"/>
                      <a:pt x="40" y="20"/>
                      <a:pt x="40" y="18"/>
                    </a:cubicBezTo>
                    <a:cubicBezTo>
                      <a:pt x="40" y="17"/>
                      <a:pt x="39" y="16"/>
                      <a:pt x="37" y="16"/>
                    </a:cubicBezTo>
                    <a:close/>
                    <a:moveTo>
                      <a:pt x="48" y="22"/>
                    </a:moveTo>
                    <a:cubicBezTo>
                      <a:pt x="47" y="22"/>
                      <a:pt x="46" y="23"/>
                      <a:pt x="46" y="24"/>
                    </a:cubicBezTo>
                    <a:cubicBezTo>
                      <a:pt x="46" y="26"/>
                      <a:pt x="47" y="27"/>
                      <a:pt x="48" y="27"/>
                    </a:cubicBezTo>
                    <a:cubicBezTo>
                      <a:pt x="50" y="27"/>
                      <a:pt x="51" y="26"/>
                      <a:pt x="51" y="24"/>
                    </a:cubicBezTo>
                    <a:cubicBezTo>
                      <a:pt x="51" y="23"/>
                      <a:pt x="50" y="22"/>
                      <a:pt x="48" y="22"/>
                    </a:cubicBezTo>
                    <a:close/>
                    <a:moveTo>
                      <a:pt x="41" y="22"/>
                    </a:moveTo>
                    <a:cubicBezTo>
                      <a:pt x="40" y="22"/>
                      <a:pt x="39" y="23"/>
                      <a:pt x="39" y="24"/>
                    </a:cubicBezTo>
                    <a:cubicBezTo>
                      <a:pt x="39" y="26"/>
                      <a:pt x="40" y="27"/>
                      <a:pt x="41" y="27"/>
                    </a:cubicBezTo>
                    <a:cubicBezTo>
                      <a:pt x="43" y="27"/>
                      <a:pt x="44" y="26"/>
                      <a:pt x="44" y="24"/>
                    </a:cubicBezTo>
                    <a:cubicBezTo>
                      <a:pt x="44" y="23"/>
                      <a:pt x="43" y="22"/>
                      <a:pt x="41" y="22"/>
                    </a:cubicBezTo>
                    <a:close/>
                    <a:moveTo>
                      <a:pt x="34" y="22"/>
                    </a:moveTo>
                    <a:cubicBezTo>
                      <a:pt x="33" y="22"/>
                      <a:pt x="32" y="23"/>
                      <a:pt x="32" y="24"/>
                    </a:cubicBezTo>
                    <a:cubicBezTo>
                      <a:pt x="32" y="26"/>
                      <a:pt x="33" y="27"/>
                      <a:pt x="34" y="27"/>
                    </a:cubicBezTo>
                    <a:cubicBezTo>
                      <a:pt x="36" y="27"/>
                      <a:pt x="37" y="26"/>
                      <a:pt x="37" y="24"/>
                    </a:cubicBezTo>
                    <a:cubicBezTo>
                      <a:pt x="37" y="23"/>
                      <a:pt x="36" y="22"/>
                      <a:pt x="34" y="22"/>
                    </a:cubicBezTo>
                    <a:close/>
                    <a:moveTo>
                      <a:pt x="62" y="35"/>
                    </a:moveTo>
                    <a:cubicBezTo>
                      <a:pt x="62" y="40"/>
                      <a:pt x="62" y="40"/>
                      <a:pt x="62" y="40"/>
                    </a:cubicBezTo>
                    <a:cubicBezTo>
                      <a:pt x="62" y="46"/>
                      <a:pt x="59" y="51"/>
                      <a:pt x="56" y="55"/>
                    </a:cubicBezTo>
                    <a:cubicBezTo>
                      <a:pt x="52" y="58"/>
                      <a:pt x="47" y="61"/>
                      <a:pt x="42" y="61"/>
                    </a:cubicBezTo>
                    <a:cubicBezTo>
                      <a:pt x="42" y="61"/>
                      <a:pt x="42" y="61"/>
                      <a:pt x="42" y="61"/>
                    </a:cubicBezTo>
                    <a:cubicBezTo>
                      <a:pt x="36" y="61"/>
                      <a:pt x="31" y="58"/>
                      <a:pt x="27" y="55"/>
                    </a:cubicBezTo>
                    <a:cubicBezTo>
                      <a:pt x="24" y="51"/>
                      <a:pt x="21" y="46"/>
                      <a:pt x="21" y="40"/>
                    </a:cubicBezTo>
                    <a:cubicBezTo>
                      <a:pt x="21" y="35"/>
                      <a:pt x="21" y="35"/>
                      <a:pt x="21" y="35"/>
                    </a:cubicBezTo>
                    <a:cubicBezTo>
                      <a:pt x="16" y="35"/>
                      <a:pt x="16" y="35"/>
                      <a:pt x="16" y="35"/>
                    </a:cubicBezTo>
                    <a:cubicBezTo>
                      <a:pt x="16" y="42"/>
                      <a:pt x="16" y="42"/>
                      <a:pt x="16" y="42"/>
                    </a:cubicBezTo>
                    <a:cubicBezTo>
                      <a:pt x="16" y="49"/>
                      <a:pt x="18" y="56"/>
                      <a:pt x="23" y="60"/>
                    </a:cubicBezTo>
                    <a:cubicBezTo>
                      <a:pt x="28" y="65"/>
                      <a:pt x="34" y="68"/>
                      <a:pt x="42" y="68"/>
                    </a:cubicBezTo>
                    <a:cubicBezTo>
                      <a:pt x="42" y="68"/>
                      <a:pt x="42" y="68"/>
                      <a:pt x="42" y="68"/>
                    </a:cubicBezTo>
                    <a:cubicBezTo>
                      <a:pt x="49" y="68"/>
                      <a:pt x="55" y="65"/>
                      <a:pt x="60" y="60"/>
                    </a:cubicBezTo>
                    <a:cubicBezTo>
                      <a:pt x="65" y="56"/>
                      <a:pt x="67" y="49"/>
                      <a:pt x="67" y="42"/>
                    </a:cubicBezTo>
                    <a:cubicBezTo>
                      <a:pt x="67" y="35"/>
                      <a:pt x="67" y="35"/>
                      <a:pt x="67" y="35"/>
                    </a:cubicBezTo>
                    <a:lnTo>
                      <a:pt x="62" y="35"/>
                    </a:lnTo>
                    <a:close/>
                  </a:path>
                </a:pathLst>
              </a:custGeom>
              <a:solidFill>
                <a:schemeClr val="bg1"/>
              </a:solidFill>
              <a:ln>
                <a:noFill/>
              </a:ln>
            </p:spPr>
            <p:txBody>
              <a:bodyPr vert="horz" wrap="square" lIns="96435" tIns="48218" rIns="96435" bIns="4821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sz="1898">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TextBox 14"/>
            <p:cNvSpPr txBox="1"/>
            <p:nvPr/>
          </p:nvSpPr>
          <p:spPr>
            <a:xfrm>
              <a:off x="3027375" y="1968960"/>
              <a:ext cx="9217024" cy="1569660"/>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3200" b="1" dirty="0"/>
                <a:t>但是，对这一目标的追求都是基于追求者所处的历史环境和时代条件，不同的历史时期、不同的群体和个人所做的探索和思考并不相同。</a:t>
              </a:r>
            </a:p>
          </p:txBody>
        </p:sp>
      </p:grpSp>
    </p:spTree>
    <p:extLst>
      <p:ext uri="{BB962C8B-B14F-4D97-AF65-F5344CB8AC3E}">
        <p14:creationId xmlns:p14="http://schemas.microsoft.com/office/powerpoint/2010/main" val="402148825"/>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TextBox 6"/>
          <p:cNvSpPr txBox="1">
            <a:spLocks noChangeArrowheads="1"/>
          </p:cNvSpPr>
          <p:nvPr/>
        </p:nvSpPr>
        <p:spPr bwMode="auto">
          <a:xfrm>
            <a:off x="759024" y="464319"/>
            <a:ext cx="11575108" cy="736659"/>
          </a:xfrm>
          <a:prstGeom prst="rect">
            <a:avLst/>
          </a:prstGeom>
          <a:noFill/>
          <a:ln w="9525">
            <a:noFill/>
            <a:miter lim="800000"/>
            <a:headEnd/>
            <a:tailEnd/>
          </a:ln>
        </p:spPr>
        <p:txBody>
          <a:bodyPr wrap="none" lIns="128583" tIns="64291" rIns="128583" bIns="64291">
            <a:spAutoFit/>
          </a:bodyPr>
          <a:lstStyle/>
          <a:p>
            <a:r>
              <a:rPr lang="en-US" altLang="zh-CN" sz="2800" dirty="0">
                <a:latin typeface="微软雅黑" charset="-122"/>
                <a:ea typeface="微软雅黑" charset="-122"/>
              </a:rPr>
              <a:t>16</a:t>
            </a:r>
            <a:r>
              <a:rPr lang="zh-CN" altLang="en-US" sz="2800" dirty="0">
                <a:latin typeface="微软雅黑" charset="-122"/>
                <a:ea typeface="微软雅黑" charset="-122"/>
              </a:rPr>
              <a:t>世纪初，莫尔第一次用“</a:t>
            </a:r>
            <a:r>
              <a:rPr lang="zh-CN" altLang="en-US" sz="3900" b="1" dirty="0">
                <a:latin typeface="微软雅黑" charset="-122"/>
                <a:ea typeface="微软雅黑" charset="-122"/>
              </a:rPr>
              <a:t>乌托邦</a:t>
            </a:r>
            <a:r>
              <a:rPr lang="zh-CN" altLang="en-US" sz="2800" dirty="0">
                <a:latin typeface="微软雅黑" charset="-122"/>
                <a:ea typeface="微软雅黑" charset="-122"/>
              </a:rPr>
              <a:t>”来表示一个幸福的、理想的国家</a:t>
            </a:r>
          </a:p>
        </p:txBody>
      </p:sp>
      <p:pic>
        <p:nvPicPr>
          <p:cNvPr id="17" name="图片 16"/>
          <p:cNvPicPr>
            <a:picLocks noChangeAspect="1"/>
          </p:cNvPicPr>
          <p:nvPr/>
        </p:nvPicPr>
        <p:blipFill>
          <a:blip r:embed="rId3"/>
          <a:srcRect/>
          <a:stretch>
            <a:fillRect/>
          </a:stretch>
        </p:blipFill>
        <p:spPr bwMode="auto">
          <a:xfrm>
            <a:off x="435324" y="2806002"/>
            <a:ext cx="5306466" cy="4145379"/>
          </a:xfrm>
          <a:prstGeom prst="rect">
            <a:avLst/>
          </a:prstGeom>
          <a:noFill/>
          <a:ln w="9525">
            <a:noFill/>
            <a:miter lim="800000"/>
            <a:headEnd/>
            <a:tailEnd/>
          </a:ln>
        </p:spPr>
      </p:pic>
      <p:sp>
        <p:nvSpPr>
          <p:cNvPr id="28680" name="矩形 12"/>
          <p:cNvSpPr>
            <a:spLocks noChangeArrowheads="1"/>
          </p:cNvSpPr>
          <p:nvPr/>
        </p:nvSpPr>
        <p:spPr bwMode="auto">
          <a:xfrm>
            <a:off x="962175" y="1419743"/>
            <a:ext cx="10226724" cy="499170"/>
          </a:xfrm>
          <a:prstGeom prst="rect">
            <a:avLst/>
          </a:prstGeom>
          <a:noFill/>
          <a:ln w="9525">
            <a:noFill/>
            <a:miter lim="800000"/>
            <a:headEnd/>
            <a:tailEnd/>
          </a:ln>
        </p:spPr>
        <p:txBody>
          <a:bodyPr lIns="128583" tIns="64291" rIns="128583" bIns="64291">
            <a:spAutoFit/>
          </a:bodyPr>
          <a:lstStyle/>
          <a:p>
            <a:r>
              <a:rPr lang="en-US" altLang="zh-CN" sz="2400" dirty="0">
                <a:latin typeface="微软雅黑" charset="-122"/>
                <a:ea typeface="微软雅黑" charset="-122"/>
              </a:rPr>
              <a:t>《</a:t>
            </a:r>
            <a:r>
              <a:rPr lang="zh-CN" altLang="en-US" sz="2400" dirty="0">
                <a:latin typeface="微软雅黑" charset="-122"/>
                <a:ea typeface="微软雅黑" charset="-122"/>
              </a:rPr>
              <a:t>关于最完美的国家制度和乌托邦新岛的既有利益又有趣的金书</a:t>
            </a:r>
            <a:r>
              <a:rPr lang="en-US" altLang="zh-CN" sz="2400" dirty="0">
                <a:latin typeface="微软雅黑" charset="-122"/>
                <a:ea typeface="微软雅黑" charset="-122"/>
              </a:rPr>
              <a:t>》</a:t>
            </a:r>
            <a:endParaRPr lang="zh-CN" altLang="en-US" sz="2400" dirty="0"/>
          </a:p>
        </p:txBody>
      </p:sp>
      <p:cxnSp>
        <p:nvCxnSpPr>
          <p:cNvPr id="10" name="直接连接符 9"/>
          <p:cNvCxnSpPr/>
          <p:nvPr>
            <p:custDataLst>
              <p:tags r:id="rId1"/>
            </p:custDataLst>
          </p:nvPr>
        </p:nvCxnSpPr>
        <p:spPr>
          <a:xfrm>
            <a:off x="962175" y="1200404"/>
            <a:ext cx="4143101" cy="0"/>
          </a:xfrm>
          <a:prstGeom prst="line">
            <a:avLst/>
          </a:prstGeom>
          <a:ln w="127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980217" y="3256285"/>
            <a:ext cx="6852302" cy="3416320"/>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400" b="1" dirty="0"/>
              <a:t>公民们没有私有财产，每十年必须调换一次住房，避免生活习惯固化。</a:t>
            </a:r>
          </a:p>
          <a:p>
            <a:r>
              <a:rPr lang="zh-CN" altLang="en-US" sz="2400" b="1" dirty="0"/>
              <a:t>穿统一的工作服和公民装，</a:t>
            </a:r>
          </a:p>
          <a:p>
            <a:r>
              <a:rPr lang="zh-CN" altLang="en-US" sz="2400" b="1" dirty="0"/>
              <a:t>在公共餐厅就餐，</a:t>
            </a:r>
          </a:p>
          <a:p>
            <a:r>
              <a:rPr lang="zh-CN" altLang="en-US" sz="2400" b="1" dirty="0"/>
              <a:t>每人轮流到农村劳动二年，</a:t>
            </a:r>
          </a:p>
          <a:p>
            <a:r>
              <a:rPr lang="zh-CN" altLang="en-US" sz="2400" b="1" dirty="0"/>
              <a:t>居民每天劳动六小时即能满足社会需要，其余时间从事科学、艺术、智慧游戏活动。</a:t>
            </a:r>
          </a:p>
          <a:p>
            <a:r>
              <a:rPr lang="zh-CN" altLang="en-US" sz="2400" b="1" dirty="0"/>
              <a:t>官吏由秘密投票方式选举产生，职位不得世袭。</a:t>
            </a:r>
          </a:p>
          <a:p>
            <a:r>
              <a:rPr lang="zh-CN" altLang="en-US" sz="2400" b="1" dirty="0"/>
              <a:t>没有商品货币关系</a:t>
            </a:r>
          </a:p>
        </p:txBody>
      </p:sp>
    </p:spTree>
    <p:extLst>
      <p:ext uri="{BB962C8B-B14F-4D97-AF65-F5344CB8AC3E}">
        <p14:creationId xmlns:p14="http://schemas.microsoft.com/office/powerpoint/2010/main" val="137085126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Entry_1"/>
          <p:cNvSpPr/>
          <p:nvPr>
            <p:custDataLst>
              <p:tags r:id="rId2"/>
            </p:custDataLst>
          </p:nvPr>
        </p:nvSpPr>
        <p:spPr>
          <a:xfrm>
            <a:off x="790109" y="450974"/>
            <a:ext cx="11471913" cy="193899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50000"/>
              </a:lnSpc>
            </a:pP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空想社会主义（</a:t>
            </a:r>
            <a:r>
              <a:rPr lang="en-US" altLang="zh-CN"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utopian socialism</a:t>
            </a: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）是现代社会主义思想的来源之一，也被称为乌托邦社会主义，流行于</a:t>
            </a:r>
            <a:r>
              <a:rPr lang="en-US" altLang="zh-CN"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19</a:t>
            </a: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世纪初期的西欧，著名代表人物为欧文、圣西门和傅立叶，主张建立一个没有资本主义弊端的理想社会。</a:t>
            </a:r>
          </a:p>
        </p:txBody>
      </p:sp>
      <p:cxnSp>
        <p:nvCxnSpPr>
          <p:cNvPr id="4" name="直接连接符 3"/>
          <p:cNvCxnSpPr/>
          <p:nvPr>
            <p:custDataLst>
              <p:tags r:id="rId3"/>
            </p:custDataLst>
          </p:nvPr>
        </p:nvCxnSpPr>
        <p:spPr>
          <a:xfrm>
            <a:off x="856740" y="2536205"/>
            <a:ext cx="4143101" cy="0"/>
          </a:xfrm>
          <a:prstGeom prst="line">
            <a:avLst/>
          </a:prstGeom>
          <a:ln w="127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7" name="组合 6"/>
          <p:cNvGrpSpPr>
            <a:grpSpLocks/>
          </p:cNvGrpSpPr>
          <p:nvPr/>
        </p:nvGrpSpPr>
        <p:grpSpPr bwMode="auto">
          <a:xfrm>
            <a:off x="2778077" y="3112269"/>
            <a:ext cx="7495976" cy="3581648"/>
            <a:chOff x="0" y="3404249"/>
            <a:chExt cx="7380312" cy="3487161"/>
          </a:xfrm>
        </p:grpSpPr>
        <p:pic>
          <p:nvPicPr>
            <p:cNvPr id="8" name="图片 21"/>
            <p:cNvPicPr>
              <a:picLocks noChangeAspect="1"/>
            </p:cNvPicPr>
            <p:nvPr/>
          </p:nvPicPr>
          <p:blipFill>
            <a:blip r:embed="rId6"/>
            <a:srcRect/>
            <a:stretch>
              <a:fillRect/>
            </a:stretch>
          </p:blipFill>
          <p:spPr bwMode="auto">
            <a:xfrm>
              <a:off x="0" y="3404249"/>
              <a:ext cx="2555776" cy="3453751"/>
            </a:xfrm>
            <a:prstGeom prst="rect">
              <a:avLst/>
            </a:prstGeom>
            <a:noFill/>
            <a:ln w="9525">
              <a:noFill/>
              <a:miter lim="800000"/>
              <a:headEnd/>
              <a:tailEnd/>
            </a:ln>
          </p:spPr>
        </p:pic>
        <p:pic>
          <p:nvPicPr>
            <p:cNvPr id="9" name="图片 22"/>
            <p:cNvPicPr>
              <a:picLocks noChangeAspect="1"/>
            </p:cNvPicPr>
            <p:nvPr/>
          </p:nvPicPr>
          <p:blipFill>
            <a:blip r:embed="rId7"/>
            <a:srcRect/>
            <a:stretch>
              <a:fillRect/>
            </a:stretch>
          </p:blipFill>
          <p:spPr bwMode="auto">
            <a:xfrm>
              <a:off x="2555776" y="3404250"/>
              <a:ext cx="2592288" cy="3487160"/>
            </a:xfrm>
            <a:prstGeom prst="rect">
              <a:avLst/>
            </a:prstGeom>
            <a:noFill/>
            <a:ln w="9525">
              <a:noFill/>
              <a:miter lim="800000"/>
              <a:headEnd/>
              <a:tailEnd/>
            </a:ln>
          </p:spPr>
        </p:pic>
        <p:pic>
          <p:nvPicPr>
            <p:cNvPr id="12" name="图片 23"/>
            <p:cNvPicPr>
              <a:picLocks noChangeAspect="1"/>
            </p:cNvPicPr>
            <p:nvPr/>
          </p:nvPicPr>
          <p:blipFill>
            <a:blip r:embed="rId8"/>
            <a:srcRect/>
            <a:stretch>
              <a:fillRect/>
            </a:stretch>
          </p:blipFill>
          <p:spPr bwMode="auto">
            <a:xfrm>
              <a:off x="5111552" y="3404249"/>
              <a:ext cx="2268760" cy="3453752"/>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674854826"/>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Entry_1"/>
          <p:cNvSpPr/>
          <p:nvPr>
            <p:custDataLst>
              <p:tags r:id="rId2"/>
            </p:custDataLst>
          </p:nvPr>
        </p:nvSpPr>
        <p:spPr>
          <a:xfrm>
            <a:off x="790109" y="489382"/>
            <a:ext cx="11471913" cy="186217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50000"/>
              </a:lnSpc>
            </a:pP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当时英国正处于工业革命的鼎盛期，一方面是生产力的飞速发展，资产阶级财富的极度膨胀，另一方面是劳动人民惨遭剥削，工人和资本家之间的矛盾加剧。欧文决心在自己的工厂进行改革社会不合理状况的试验。</a:t>
            </a:r>
          </a:p>
        </p:txBody>
      </p:sp>
      <p:cxnSp>
        <p:nvCxnSpPr>
          <p:cNvPr id="4" name="直接连接符 3"/>
          <p:cNvCxnSpPr/>
          <p:nvPr>
            <p:custDataLst>
              <p:tags r:id="rId3"/>
            </p:custDataLst>
          </p:nvPr>
        </p:nvCxnSpPr>
        <p:spPr>
          <a:xfrm>
            <a:off x="856740" y="2536205"/>
            <a:ext cx="4143101" cy="0"/>
          </a:xfrm>
          <a:prstGeom prst="line">
            <a:avLst/>
          </a:prstGeom>
          <a:ln w="127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5" name="AutoShape 2" descr="http://5b0988e595225.cdn.sohucs.com/q_70,c_zoom,w_640/images/20180615/1aab994915e94c0696534f42f2f168f1.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4" descr="http://5b0988e595225.cdn.sohucs.com/q_70,c_zoom,w_640/images/20180615/1aab994915e94c0696534f42f2f168f1.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8895" y="2824237"/>
            <a:ext cx="8148672" cy="417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295783948"/>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TextBox 6"/>
          <p:cNvSpPr txBox="1">
            <a:spLocks noChangeArrowheads="1"/>
          </p:cNvSpPr>
          <p:nvPr/>
        </p:nvSpPr>
        <p:spPr bwMode="auto">
          <a:xfrm>
            <a:off x="596727" y="375965"/>
            <a:ext cx="11459022" cy="730002"/>
          </a:xfrm>
          <a:prstGeom prst="rect">
            <a:avLst/>
          </a:prstGeom>
          <a:noFill/>
          <a:ln w="9525">
            <a:noFill/>
            <a:miter lim="800000"/>
            <a:headEnd/>
            <a:tailEnd/>
          </a:ln>
        </p:spPr>
        <p:txBody>
          <a:bodyPr lIns="128583" tIns="64291" rIns="128583" bIns="64291">
            <a:spAutoFit/>
          </a:bodyPr>
          <a:lstStyle/>
          <a:p>
            <a:r>
              <a:rPr lang="zh-CN" altLang="en-US" sz="3400" dirty="0">
                <a:solidFill>
                  <a:schemeClr val="accent1"/>
                </a:solidFill>
                <a:latin typeface="微软雅黑" charset="-122"/>
                <a:ea typeface="微软雅黑" charset="-122"/>
              </a:rPr>
              <a:t>欧文的改革原则是</a:t>
            </a:r>
            <a:r>
              <a:rPr lang="zh-CN" altLang="en-US" sz="3900" b="1" dirty="0">
                <a:solidFill>
                  <a:schemeClr val="accent1"/>
                </a:solidFill>
                <a:latin typeface="微软雅黑" charset="-122"/>
                <a:ea typeface="微软雅黑" charset="-122"/>
              </a:rPr>
              <a:t>既有利于工厂主，又有利于工人</a:t>
            </a:r>
            <a:r>
              <a:rPr lang="zh-CN" altLang="en-US" sz="3400" dirty="0">
                <a:solidFill>
                  <a:schemeClr val="accent1"/>
                </a:solidFill>
                <a:latin typeface="微软雅黑" charset="-122"/>
                <a:ea typeface="微软雅黑" charset="-122"/>
              </a:rPr>
              <a:t>。</a:t>
            </a:r>
            <a:endParaRPr lang="en-US" altLang="zh-CN" sz="3400" dirty="0">
              <a:solidFill>
                <a:schemeClr val="accent1"/>
              </a:solidFill>
              <a:latin typeface="微软雅黑" charset="-122"/>
              <a:ea typeface="微软雅黑" charset="-122"/>
            </a:endParaRPr>
          </a:p>
        </p:txBody>
      </p:sp>
      <p:pic>
        <p:nvPicPr>
          <p:cNvPr id="34822" name="图片 18"/>
          <p:cNvPicPr>
            <a:picLocks noChangeAspect="1"/>
          </p:cNvPicPr>
          <p:nvPr/>
        </p:nvPicPr>
        <p:blipFill>
          <a:blip r:embed="rId2"/>
          <a:srcRect/>
          <a:stretch>
            <a:fillRect/>
          </a:stretch>
        </p:blipFill>
        <p:spPr bwMode="auto">
          <a:xfrm>
            <a:off x="6337364" y="2848618"/>
            <a:ext cx="6319986" cy="3899826"/>
          </a:xfrm>
          <a:prstGeom prst="rect">
            <a:avLst/>
          </a:prstGeom>
          <a:noFill/>
          <a:ln w="9525">
            <a:noFill/>
            <a:miter lim="800000"/>
            <a:headEnd/>
            <a:tailEnd/>
          </a:ln>
        </p:spPr>
      </p:pic>
      <p:sp>
        <p:nvSpPr>
          <p:cNvPr id="9" name="TextBox 8"/>
          <p:cNvSpPr txBox="1"/>
          <p:nvPr/>
        </p:nvSpPr>
        <p:spPr>
          <a:xfrm>
            <a:off x="164679" y="2848618"/>
            <a:ext cx="5904656" cy="3539430"/>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800" b="1" dirty="0"/>
              <a:t>工人的工作时间缩短为</a:t>
            </a:r>
            <a:r>
              <a:rPr lang="en-US" altLang="zh-CN" sz="2800" b="1" dirty="0"/>
              <a:t>10</a:t>
            </a:r>
            <a:r>
              <a:rPr lang="zh-CN" altLang="en-US" sz="2800" b="1" dirty="0"/>
              <a:t>小时，</a:t>
            </a:r>
          </a:p>
          <a:p>
            <a:r>
              <a:rPr lang="zh-CN" altLang="en-US" sz="2800" b="1" dirty="0"/>
              <a:t>禁止不满</a:t>
            </a:r>
            <a:r>
              <a:rPr lang="en-US" altLang="zh-CN" sz="2800" b="1" dirty="0"/>
              <a:t>12</a:t>
            </a:r>
            <a:r>
              <a:rPr lang="zh-CN" altLang="en-US" sz="2800" b="1" dirty="0"/>
              <a:t>岁的童工劳动，</a:t>
            </a:r>
          </a:p>
          <a:p>
            <a:r>
              <a:rPr lang="zh-CN" altLang="en-US" sz="2800" b="1" dirty="0"/>
              <a:t>提高工人工资，</a:t>
            </a:r>
          </a:p>
          <a:p>
            <a:r>
              <a:rPr lang="zh-CN" altLang="en-US" sz="2800" b="1" dirty="0"/>
              <a:t>改善工人的生活和劳动条件，设立工厂商店向工人出售比普通市场价格便宜的消费品，</a:t>
            </a:r>
          </a:p>
          <a:p>
            <a:r>
              <a:rPr lang="zh-CN" altLang="en-US" sz="2800" b="1" dirty="0"/>
              <a:t>开办工厂子弟小学、幼儿园和托儿所，建立工人互助储金会。</a:t>
            </a:r>
          </a:p>
        </p:txBody>
      </p:sp>
    </p:spTree>
    <p:extLst>
      <p:ext uri="{BB962C8B-B14F-4D97-AF65-F5344CB8AC3E}">
        <p14:creationId xmlns:p14="http://schemas.microsoft.com/office/powerpoint/2010/main" val="298714437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84760" y="3031460"/>
            <a:ext cx="10873207" cy="4201187"/>
            <a:chOff x="884760" y="3031460"/>
            <a:chExt cx="10873207" cy="4201187"/>
          </a:xfrm>
        </p:grpSpPr>
        <p:pic>
          <p:nvPicPr>
            <p:cNvPr id="37894" name="图片 6"/>
            <p:cNvPicPr>
              <a:picLocks noChangeAspect="1"/>
            </p:cNvPicPr>
            <p:nvPr/>
          </p:nvPicPr>
          <p:blipFill>
            <a:blip r:embed="rId2"/>
            <a:srcRect/>
            <a:stretch>
              <a:fillRect/>
            </a:stretch>
          </p:blipFill>
          <p:spPr bwMode="auto">
            <a:xfrm>
              <a:off x="4694584" y="3031460"/>
              <a:ext cx="7063383" cy="4201187"/>
            </a:xfrm>
            <a:prstGeom prst="rect">
              <a:avLst/>
            </a:prstGeom>
            <a:noFill/>
            <a:ln w="9525">
              <a:noFill/>
              <a:miter lim="800000"/>
              <a:headEnd/>
              <a:tailEnd/>
            </a:ln>
          </p:spPr>
        </p:pic>
        <p:sp>
          <p:nvSpPr>
            <p:cNvPr id="37895" name="矩形 7"/>
            <p:cNvSpPr>
              <a:spLocks noChangeArrowheads="1"/>
            </p:cNvSpPr>
            <p:nvPr/>
          </p:nvSpPr>
          <p:spPr bwMode="auto">
            <a:xfrm>
              <a:off x="884760" y="3976365"/>
              <a:ext cx="3672408" cy="2099608"/>
            </a:xfrm>
            <a:prstGeom prst="rect">
              <a:avLst/>
            </a:prstGeom>
            <a:noFill/>
            <a:ln w="9525">
              <a:noFill/>
              <a:miter lim="800000"/>
              <a:headEnd/>
              <a:tailEnd/>
            </a:ln>
          </p:spPr>
          <p:txBody>
            <a:bodyPr wrap="square" lIns="128583" tIns="64291" rIns="128583" bIns="64291">
              <a:spAutoFit/>
            </a:bodyPr>
            <a:lstStyle/>
            <a:p>
              <a:r>
                <a:rPr lang="en-US" altLang="zh-CN" sz="3200" dirty="0">
                  <a:solidFill>
                    <a:schemeClr val="accent1"/>
                  </a:solidFill>
                  <a:latin typeface="微软雅黑" charset="-122"/>
                  <a:ea typeface="微软雅黑" charset="-122"/>
                </a:rPr>
                <a:t>1825</a:t>
              </a:r>
              <a:r>
                <a:rPr lang="zh-CN" altLang="en-US" sz="3200" dirty="0">
                  <a:solidFill>
                    <a:schemeClr val="accent1"/>
                  </a:solidFill>
                  <a:latin typeface="微软雅黑" charset="-122"/>
                  <a:ea typeface="微软雅黑" charset="-122"/>
                </a:rPr>
                <a:t>年，欧文卖掉新拉纳克村，前往美国，继续他的和谐公社实验。</a:t>
              </a:r>
            </a:p>
          </p:txBody>
        </p:sp>
      </p:grpSp>
      <p:sp>
        <p:nvSpPr>
          <p:cNvPr id="9" name="TextBox 8"/>
          <p:cNvSpPr txBox="1"/>
          <p:nvPr/>
        </p:nvSpPr>
        <p:spPr>
          <a:xfrm>
            <a:off x="1100783" y="303956"/>
            <a:ext cx="10657184" cy="2554545"/>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3200" b="1" dirty="0"/>
              <a:t>1800</a:t>
            </a:r>
            <a:r>
              <a:rPr lang="zh-CN" altLang="en-US" sz="3200" b="1" dirty="0"/>
              <a:t>年到</a:t>
            </a:r>
            <a:r>
              <a:rPr lang="en-US" altLang="zh-CN" sz="3200" b="1" dirty="0"/>
              <a:t>1825</a:t>
            </a:r>
            <a:r>
              <a:rPr lang="zh-CN" altLang="en-US" sz="3200" b="1" dirty="0"/>
              <a:t>年，这</a:t>
            </a:r>
            <a:r>
              <a:rPr lang="en-US" altLang="zh-CN" sz="3200" b="1" dirty="0"/>
              <a:t>25</a:t>
            </a:r>
            <a:r>
              <a:rPr lang="zh-CN" altLang="en-US" sz="3200" b="1" dirty="0"/>
              <a:t>年是欧文人生中最成功的一个时期，他把新拉纳克村改造成了理想中的社会主义小镇。然而，欧文没有能力说服英国其他雇主缩短工人的劳动时间，拒绝雇用童工，改善工人的工作环境。</a:t>
            </a:r>
          </a:p>
          <a:p>
            <a:r>
              <a:rPr lang="zh-CN" altLang="en-US" sz="3200" b="1" dirty="0"/>
              <a:t>相反，特立独行导致他在本地越来越不受欢迎。</a:t>
            </a:r>
          </a:p>
        </p:txBody>
      </p:sp>
    </p:spTree>
    <p:extLst>
      <p:ext uri="{BB962C8B-B14F-4D97-AF65-F5344CB8AC3E}">
        <p14:creationId xmlns:p14="http://schemas.microsoft.com/office/powerpoint/2010/main" val="36535468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68B1245-4BA3-7F42-B35B-5073E9FF4498}"/>
              </a:ext>
            </a:extLst>
          </p:cNvPr>
          <p:cNvSpPr>
            <a:spLocks noGrp="1"/>
          </p:cNvSpPr>
          <p:nvPr>
            <p:ph type="title"/>
          </p:nvPr>
        </p:nvSpPr>
        <p:spPr>
          <a:xfrm>
            <a:off x="1172791" y="303957"/>
            <a:ext cx="11144250" cy="1205442"/>
          </a:xfrm>
        </p:spPr>
        <p:txBody>
          <a:bodyPr>
            <a:normAutofit/>
          </a:bodyPr>
          <a:lstStyle/>
          <a:p>
            <a:r>
              <a:rPr kumimoji="1" lang="zh-CN" altLang="en-US" b="1" dirty="0">
                <a:latin typeface="FangSong" panose="02010609060101010101" pitchFamily="49" charset="-122"/>
                <a:ea typeface="FangSong" panose="02010609060101010101" pitchFamily="49" charset="-122"/>
              </a:rPr>
              <a:t>能够正常开学成了当前全世界的“非正常”</a:t>
            </a:r>
          </a:p>
        </p:txBody>
      </p:sp>
      <p:sp>
        <p:nvSpPr>
          <p:cNvPr id="4" name="文本框 3">
            <a:extLst>
              <a:ext uri="{FF2B5EF4-FFF2-40B4-BE49-F238E27FC236}">
                <a16:creationId xmlns="" xmlns:a16="http://schemas.microsoft.com/office/drawing/2014/main" id="{C1A0FE93-6787-9345-9A4E-5E6310F31EA9}"/>
              </a:ext>
            </a:extLst>
          </p:cNvPr>
          <p:cNvSpPr txBox="1"/>
          <p:nvPr/>
        </p:nvSpPr>
        <p:spPr>
          <a:xfrm>
            <a:off x="1388815" y="2004826"/>
            <a:ext cx="10297144" cy="3222998"/>
          </a:xfrm>
          <a:prstGeom prst="rect">
            <a:avLst/>
          </a:prstGeom>
          <a:solidFill>
            <a:schemeClr val="accent2"/>
          </a:solidFill>
        </p:spPr>
        <p:txBody>
          <a:bodyPr wrap="square" rtlCol="0">
            <a:spAutoFit/>
          </a:bodyPr>
          <a:lstStyle/>
          <a:p>
            <a:pPr>
              <a:lnSpc>
                <a:spcPct val="150000"/>
              </a:lnSpc>
            </a:pPr>
            <a:r>
              <a:rPr kumimoji="1" lang="zh-CN" altLang="en-US" sz="2800" dirty="0">
                <a:latin typeface="Microsoft YaHei" panose="020B0503020204020204" pitchFamily="34" charset="-122"/>
                <a:ea typeface="Microsoft YaHei" panose="020B0503020204020204" pitchFamily="34" charset="-122"/>
              </a:rPr>
              <a:t>“讲求自由和自律统一、权利和责任统一。在这次抗疫斗争中，</a:t>
            </a:r>
            <a:r>
              <a:rPr kumimoji="1" lang="en-US" altLang="zh-CN" sz="2800" dirty="0">
                <a:latin typeface="Microsoft YaHei" panose="020B0503020204020204" pitchFamily="34" charset="-122"/>
                <a:ea typeface="Microsoft YaHei" panose="020B0503020204020204" pitchFamily="34" charset="-122"/>
              </a:rPr>
              <a:t>14</a:t>
            </a:r>
            <a:r>
              <a:rPr kumimoji="1" lang="zh-CN" altLang="en-US" sz="2800" dirty="0">
                <a:latin typeface="Microsoft YaHei" panose="020B0503020204020204" pitchFamily="34" charset="-122"/>
                <a:ea typeface="Microsoft YaHei" panose="020B0503020204020204" pitchFamily="34" charset="-122"/>
              </a:rPr>
              <a:t>亿中国人民显示出高度的责任意识、自律观念、奉献精神、友爱情怀，铸就团结一心、众志成城的强大精神防线。”</a:t>
            </a:r>
            <a:endParaRPr kumimoji="1" lang="en-US" altLang="zh-CN" sz="2800" dirty="0">
              <a:latin typeface="Microsoft YaHei" panose="020B0503020204020204" pitchFamily="34" charset="-122"/>
              <a:ea typeface="Microsoft YaHei" panose="020B0503020204020204" pitchFamily="34" charset="-122"/>
            </a:endParaRPr>
          </a:p>
          <a:p>
            <a:pPr>
              <a:lnSpc>
                <a:spcPct val="150000"/>
              </a:lnSpc>
            </a:pPr>
            <a:r>
              <a:rPr kumimoji="1" lang="en-US" altLang="zh-CN" sz="2800" dirty="0">
                <a:latin typeface="FangSong" panose="02010609060101010101" pitchFamily="49" charset="-122"/>
                <a:ea typeface="FangSong" panose="02010609060101010101" pitchFamily="49" charset="-122"/>
              </a:rPr>
              <a:t>——</a:t>
            </a:r>
            <a:r>
              <a:rPr kumimoji="1" lang="zh-CN" altLang="en-US" sz="2800" dirty="0">
                <a:latin typeface="FangSong" panose="02010609060101010101" pitchFamily="49" charset="-122"/>
                <a:ea typeface="FangSong" panose="02010609060101010101" pitchFamily="49" charset="-122"/>
              </a:rPr>
              <a:t>习近平，</a:t>
            </a:r>
            <a:r>
              <a:rPr kumimoji="1" lang="en-US" altLang="zh-CN" sz="2800" dirty="0">
                <a:latin typeface="FangSong" panose="02010609060101010101" pitchFamily="49" charset="-122"/>
                <a:ea typeface="FangSong" panose="02010609060101010101" pitchFamily="49" charset="-122"/>
              </a:rPr>
              <a:t>《</a:t>
            </a:r>
            <a:r>
              <a:rPr kumimoji="1" lang="zh-CN" altLang="en-US" sz="2800" dirty="0">
                <a:latin typeface="FangSong" panose="02010609060101010101" pitchFamily="49" charset="-122"/>
                <a:ea typeface="FangSong" panose="02010609060101010101" pitchFamily="49" charset="-122"/>
              </a:rPr>
              <a:t>在全国抗击新冠肺炎疫情表彰大会上的讲话</a:t>
            </a:r>
            <a:r>
              <a:rPr kumimoji="1" lang="en-US" altLang="zh-CN" sz="2800" dirty="0">
                <a:latin typeface="FangSong" panose="02010609060101010101" pitchFamily="49" charset="-122"/>
                <a:ea typeface="FangSong" panose="02010609060101010101" pitchFamily="49" charset="-122"/>
              </a:rPr>
              <a:t>》</a:t>
            </a:r>
            <a:r>
              <a:rPr kumimoji="1" lang="zh-CN" altLang="en-US" sz="2800" dirty="0">
                <a:latin typeface="FangSong" panose="02010609060101010101" pitchFamily="49" charset="-122"/>
                <a:ea typeface="FangSong" panose="02010609060101010101" pitchFamily="49" charset="-122"/>
              </a:rPr>
              <a:t>，</a:t>
            </a:r>
            <a:r>
              <a:rPr kumimoji="1" lang="en-US" altLang="zh-CN" sz="2800" dirty="0">
                <a:latin typeface="FangSong" panose="02010609060101010101" pitchFamily="49" charset="-122"/>
                <a:ea typeface="FangSong" panose="02010609060101010101" pitchFamily="49" charset="-122"/>
              </a:rPr>
              <a:t>2020</a:t>
            </a:r>
            <a:r>
              <a:rPr kumimoji="1" lang="zh-CN" altLang="en-US" sz="2800" dirty="0">
                <a:latin typeface="FangSong" panose="02010609060101010101" pitchFamily="49" charset="-122"/>
                <a:ea typeface="FangSong" panose="02010609060101010101" pitchFamily="49" charset="-122"/>
              </a:rPr>
              <a:t>年</a:t>
            </a:r>
            <a:r>
              <a:rPr kumimoji="1" lang="en-US" altLang="zh-CN" sz="2800" dirty="0">
                <a:latin typeface="FangSong" panose="02010609060101010101" pitchFamily="49" charset="-122"/>
                <a:ea typeface="FangSong" panose="02010609060101010101" pitchFamily="49" charset="-122"/>
              </a:rPr>
              <a:t>9</a:t>
            </a:r>
            <a:r>
              <a:rPr kumimoji="1" lang="zh-CN" altLang="en-US" sz="2800" dirty="0">
                <a:latin typeface="FangSong" panose="02010609060101010101" pitchFamily="49" charset="-122"/>
                <a:ea typeface="FangSong" panose="02010609060101010101" pitchFamily="49" charset="-122"/>
              </a:rPr>
              <a:t>月</a:t>
            </a:r>
            <a:r>
              <a:rPr kumimoji="1" lang="en-US" altLang="zh-CN" sz="2800" dirty="0">
                <a:latin typeface="FangSong" panose="02010609060101010101" pitchFamily="49" charset="-122"/>
                <a:ea typeface="FangSong" panose="02010609060101010101" pitchFamily="49" charset="-122"/>
              </a:rPr>
              <a:t>8</a:t>
            </a:r>
            <a:r>
              <a:rPr kumimoji="1" lang="zh-CN" altLang="en-US" sz="2800" dirty="0">
                <a:latin typeface="FangSong" panose="02010609060101010101" pitchFamily="49" charset="-122"/>
                <a:ea typeface="FangSong" panose="02010609060101010101" pitchFamily="49" charset="-122"/>
              </a:rPr>
              <a:t>日。</a:t>
            </a:r>
          </a:p>
        </p:txBody>
      </p:sp>
    </p:spTree>
    <p:extLst>
      <p:ext uri="{BB962C8B-B14F-4D97-AF65-F5344CB8AC3E}">
        <p14:creationId xmlns:p14="http://schemas.microsoft.com/office/powerpoint/2010/main" val="36179139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矩形 7"/>
          <p:cNvSpPr>
            <a:spLocks noChangeArrowheads="1"/>
          </p:cNvSpPr>
          <p:nvPr/>
        </p:nvSpPr>
        <p:spPr bwMode="auto">
          <a:xfrm>
            <a:off x="658566" y="102686"/>
            <a:ext cx="9619505" cy="649600"/>
          </a:xfrm>
          <a:prstGeom prst="rect">
            <a:avLst/>
          </a:prstGeom>
          <a:noFill/>
          <a:ln w="9525">
            <a:noFill/>
            <a:miter lim="800000"/>
            <a:headEnd/>
            <a:tailEnd/>
          </a:ln>
        </p:spPr>
        <p:txBody>
          <a:bodyPr lIns="128583" tIns="64291" rIns="128583" bIns="64291">
            <a:spAutoFit/>
          </a:bodyPr>
          <a:lstStyle/>
          <a:p>
            <a:r>
              <a:rPr lang="zh-CN" altLang="en-US" sz="3400">
                <a:solidFill>
                  <a:schemeClr val="bg1"/>
                </a:solidFill>
                <a:latin typeface="微软雅黑" charset="-122"/>
                <a:ea typeface="微软雅黑" charset="-122"/>
              </a:rPr>
              <a:t>马恩对空想社会主义的一段评价</a:t>
            </a:r>
          </a:p>
        </p:txBody>
      </p:sp>
      <p:sp>
        <p:nvSpPr>
          <p:cNvPr id="41990" name="矩形 10"/>
          <p:cNvSpPr>
            <a:spLocks noChangeArrowheads="1"/>
          </p:cNvSpPr>
          <p:nvPr/>
        </p:nvSpPr>
        <p:spPr bwMode="auto">
          <a:xfrm>
            <a:off x="658566" y="1388491"/>
            <a:ext cx="11541621" cy="4838819"/>
          </a:xfrm>
          <a:prstGeom prst="rect">
            <a:avLst/>
          </a:prstGeom>
          <a:noFill/>
          <a:ln w="9525">
            <a:noFill/>
            <a:miter lim="800000"/>
            <a:headEnd/>
            <a:tailEnd/>
          </a:ln>
        </p:spPr>
        <p:txBody>
          <a:bodyPr lIns="128583" tIns="64291" rIns="128583" bIns="64291">
            <a:spAutoFit/>
          </a:bodyPr>
          <a:lstStyle/>
          <a:p>
            <a:pPr algn="just">
              <a:lnSpc>
                <a:spcPct val="150000"/>
              </a:lnSpc>
            </a:pPr>
            <a:r>
              <a:rPr lang="zh-CN" altLang="en-US" sz="3400" dirty="0">
                <a:latin typeface="Times New Roman" pitchFamily="18" charset="0"/>
                <a:ea typeface="微软雅黑" charset="-122"/>
                <a:cs typeface="Times New Roman" pitchFamily="18" charset="0"/>
              </a:rPr>
              <a:t>“这种对未来社会的幻想的描绘，</a:t>
            </a:r>
            <a:r>
              <a:rPr lang="zh-CN" altLang="en-US" sz="3400" dirty="0">
                <a:solidFill>
                  <a:srgbClr val="FF0000"/>
                </a:solidFill>
                <a:latin typeface="Times New Roman" pitchFamily="18" charset="0"/>
                <a:ea typeface="微软雅黑" charset="-122"/>
                <a:cs typeface="Times New Roman" pitchFamily="18" charset="0"/>
              </a:rPr>
              <a:t>在无产阶级还很不发展</a:t>
            </a:r>
            <a:r>
              <a:rPr lang="zh-CN" altLang="en-US" sz="3400" dirty="0">
                <a:latin typeface="Times New Roman" pitchFamily="18" charset="0"/>
                <a:ea typeface="微软雅黑" charset="-122"/>
                <a:cs typeface="Times New Roman" pitchFamily="18" charset="0"/>
              </a:rPr>
              <a:t>，因而</a:t>
            </a:r>
            <a:r>
              <a:rPr lang="zh-CN" altLang="en-US" sz="3400" dirty="0">
                <a:solidFill>
                  <a:srgbClr val="FF0000"/>
                </a:solidFill>
                <a:latin typeface="Times New Roman" pitchFamily="18" charset="0"/>
                <a:ea typeface="微软雅黑" charset="-122"/>
                <a:cs typeface="Times New Roman" pitchFamily="18" charset="0"/>
              </a:rPr>
              <a:t>对本身的地位的认识还基于幻想</a:t>
            </a:r>
            <a:r>
              <a:rPr lang="zh-CN" altLang="en-US" sz="3400" dirty="0">
                <a:latin typeface="Times New Roman" pitchFamily="18" charset="0"/>
                <a:ea typeface="微软雅黑" charset="-122"/>
                <a:cs typeface="Times New Roman" pitchFamily="18" charset="0"/>
              </a:rPr>
              <a:t>的时候，是同无产阶级对社会普遍改造的最初的本能的渴望相适应的。”</a:t>
            </a:r>
            <a:endParaRPr lang="en-US" altLang="zh-CN" sz="3400" dirty="0">
              <a:latin typeface="Times New Roman" pitchFamily="18" charset="0"/>
              <a:ea typeface="微软雅黑" charset="-122"/>
              <a:cs typeface="Times New Roman" pitchFamily="18" charset="0"/>
            </a:endParaRPr>
          </a:p>
          <a:p>
            <a:pPr algn="just">
              <a:lnSpc>
                <a:spcPct val="150000"/>
              </a:lnSpc>
            </a:pPr>
            <a:r>
              <a:rPr lang="zh-CN" altLang="en-US" sz="3400" dirty="0">
                <a:latin typeface="Times New Roman" pitchFamily="18" charset="0"/>
                <a:ea typeface="微软雅黑" charset="-122"/>
                <a:cs typeface="Times New Roman" pitchFamily="18" charset="0"/>
              </a:rPr>
              <a:t>“但是，这些社会主义和共产主义的著作也</a:t>
            </a:r>
            <a:r>
              <a:rPr lang="zh-CN" altLang="en-US" sz="3400" dirty="0">
                <a:solidFill>
                  <a:srgbClr val="FF0000"/>
                </a:solidFill>
                <a:latin typeface="Times New Roman" pitchFamily="18" charset="0"/>
                <a:ea typeface="微软雅黑" charset="-122"/>
                <a:cs typeface="Times New Roman" pitchFamily="18" charset="0"/>
              </a:rPr>
              <a:t>含有批判的成分</a:t>
            </a:r>
            <a:r>
              <a:rPr lang="zh-CN" altLang="en-US" sz="3400" dirty="0">
                <a:latin typeface="Times New Roman" pitchFamily="18" charset="0"/>
                <a:ea typeface="微软雅黑" charset="-122"/>
                <a:cs typeface="Times New Roman" pitchFamily="18" charset="0"/>
              </a:rPr>
              <a:t>。这些著作抨击现存社会的全部基础。因此，他们提供了</a:t>
            </a:r>
            <a:r>
              <a:rPr lang="zh-CN" altLang="en-US" sz="3400" dirty="0">
                <a:solidFill>
                  <a:srgbClr val="FF0000"/>
                </a:solidFill>
                <a:latin typeface="Times New Roman" pitchFamily="18" charset="0"/>
                <a:ea typeface="微软雅黑" charset="-122"/>
                <a:cs typeface="Times New Roman" pitchFamily="18" charset="0"/>
              </a:rPr>
              <a:t>启发工人觉悟</a:t>
            </a:r>
            <a:r>
              <a:rPr lang="zh-CN" altLang="en-US" sz="3400" dirty="0">
                <a:latin typeface="Times New Roman" pitchFamily="18" charset="0"/>
                <a:ea typeface="微软雅黑" charset="-122"/>
                <a:cs typeface="Times New Roman" pitchFamily="18" charset="0"/>
              </a:rPr>
              <a:t>的极为宝贵的材料。”</a:t>
            </a:r>
          </a:p>
        </p:txBody>
      </p:sp>
    </p:spTree>
    <p:extLst>
      <p:ext uri="{BB962C8B-B14F-4D97-AF65-F5344CB8AC3E}">
        <p14:creationId xmlns:p14="http://schemas.microsoft.com/office/powerpoint/2010/main" val="4051789009"/>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矩形 7"/>
          <p:cNvSpPr>
            <a:spLocks noChangeArrowheads="1"/>
          </p:cNvSpPr>
          <p:nvPr/>
        </p:nvSpPr>
        <p:spPr bwMode="auto">
          <a:xfrm>
            <a:off x="658566" y="102686"/>
            <a:ext cx="9619505" cy="649600"/>
          </a:xfrm>
          <a:prstGeom prst="rect">
            <a:avLst/>
          </a:prstGeom>
          <a:noFill/>
          <a:ln w="9525">
            <a:noFill/>
            <a:miter lim="800000"/>
            <a:headEnd/>
            <a:tailEnd/>
          </a:ln>
        </p:spPr>
        <p:txBody>
          <a:bodyPr lIns="128583" tIns="64291" rIns="128583" bIns="64291">
            <a:spAutoFit/>
          </a:bodyPr>
          <a:lstStyle/>
          <a:p>
            <a:r>
              <a:rPr lang="zh-CN" altLang="en-US" sz="3400">
                <a:solidFill>
                  <a:schemeClr val="bg1"/>
                </a:solidFill>
                <a:latin typeface="微软雅黑" charset="-122"/>
                <a:ea typeface="微软雅黑" charset="-122"/>
              </a:rPr>
              <a:t>马恩对空想社会主义的一段评价</a:t>
            </a:r>
          </a:p>
        </p:txBody>
      </p:sp>
      <p:sp>
        <p:nvSpPr>
          <p:cNvPr id="41990" name="矩形 10"/>
          <p:cNvSpPr>
            <a:spLocks noChangeArrowheads="1"/>
          </p:cNvSpPr>
          <p:nvPr/>
        </p:nvSpPr>
        <p:spPr bwMode="auto">
          <a:xfrm>
            <a:off x="681512" y="427486"/>
            <a:ext cx="11541621" cy="6223814"/>
          </a:xfrm>
          <a:prstGeom prst="rect">
            <a:avLst/>
          </a:prstGeom>
          <a:noFill/>
          <a:ln w="9525">
            <a:noFill/>
            <a:miter lim="800000"/>
            <a:headEnd/>
            <a:tailEnd/>
          </a:ln>
        </p:spPr>
        <p:txBody>
          <a:bodyPr lIns="128583" tIns="64291" rIns="128583" bIns="64291">
            <a:spAutoFit/>
          </a:bodyPr>
          <a:lstStyle/>
          <a:p>
            <a:pPr algn="just">
              <a:lnSpc>
                <a:spcPct val="150000"/>
              </a:lnSpc>
            </a:pPr>
            <a:r>
              <a:rPr lang="zh-CN" altLang="en-US" sz="2400" dirty="0">
                <a:latin typeface="Times New Roman" pitchFamily="18" charset="0"/>
                <a:ea typeface="微软雅黑" charset="-122"/>
                <a:cs typeface="Times New Roman" pitchFamily="18" charset="0"/>
              </a:rPr>
              <a:t>圣西门、傅立叶和欧文虽然看到了资本主义社会中的斗争，但是他们企图超越阶级对立，</a:t>
            </a:r>
            <a:r>
              <a:rPr lang="zh-CN" altLang="en-US" sz="2400" dirty="0">
                <a:solidFill>
                  <a:srgbClr val="FF0000"/>
                </a:solidFill>
                <a:latin typeface="Times New Roman" pitchFamily="18" charset="0"/>
                <a:ea typeface="微软雅黑" charset="-122"/>
                <a:cs typeface="Times New Roman" pitchFamily="18" charset="0"/>
              </a:rPr>
              <a:t>通过说服教育、示范等方法来建立诚信、和谐社会制度</a:t>
            </a:r>
            <a:r>
              <a:rPr lang="zh-CN" altLang="en-US" sz="2400" dirty="0">
                <a:latin typeface="Times New Roman" pitchFamily="18" charset="0"/>
                <a:ea typeface="微软雅黑" charset="-122"/>
                <a:cs typeface="Times New Roman" pitchFamily="18" charset="0"/>
              </a:rPr>
              <a:t>，否定阶级斗争和无产阶级行动。</a:t>
            </a:r>
          </a:p>
          <a:p>
            <a:pPr algn="just">
              <a:lnSpc>
                <a:spcPct val="150000"/>
              </a:lnSpc>
            </a:pPr>
            <a:endParaRPr lang="zh-CN" altLang="en-US" sz="2400" dirty="0">
              <a:latin typeface="Times New Roman" pitchFamily="18" charset="0"/>
              <a:ea typeface="微软雅黑" charset="-122"/>
              <a:cs typeface="Times New Roman" pitchFamily="18" charset="0"/>
            </a:endParaRPr>
          </a:p>
          <a:p>
            <a:pPr algn="just">
              <a:lnSpc>
                <a:spcPct val="150000"/>
              </a:lnSpc>
            </a:pPr>
            <a:endParaRPr lang="zh-CN" altLang="en-US" sz="2400" dirty="0">
              <a:latin typeface="Times New Roman" pitchFamily="18" charset="0"/>
              <a:ea typeface="微软雅黑" charset="-122"/>
              <a:cs typeface="Times New Roman" pitchFamily="18" charset="0"/>
            </a:endParaRPr>
          </a:p>
          <a:p>
            <a:pPr algn="just">
              <a:lnSpc>
                <a:spcPct val="150000"/>
              </a:lnSpc>
            </a:pPr>
            <a:r>
              <a:rPr lang="zh-CN" altLang="en-US" sz="2400" dirty="0">
                <a:latin typeface="Times New Roman" pitchFamily="18" charset="0"/>
                <a:ea typeface="微软雅黑" charset="-122"/>
                <a:cs typeface="Times New Roman" pitchFamily="18" charset="0"/>
              </a:rPr>
              <a:t>那时无产阶级对资产阶级斗争还处于很不发展的</a:t>
            </a:r>
            <a:r>
              <a:rPr lang="zh-CN" altLang="en-US" sz="2400" dirty="0">
                <a:solidFill>
                  <a:srgbClr val="FF0000"/>
                </a:solidFill>
                <a:latin typeface="Times New Roman" pitchFamily="18" charset="0"/>
                <a:ea typeface="微软雅黑" charset="-122"/>
                <a:cs typeface="Times New Roman" pitchFamily="18" charset="0"/>
                <a:hlinkClick r:id="rId2" action="ppaction://hlinksldjump"/>
              </a:rPr>
              <a:t>自发斗争</a:t>
            </a:r>
            <a:r>
              <a:rPr lang="zh-CN" altLang="en-US" sz="2400" dirty="0">
                <a:latin typeface="Times New Roman" pitchFamily="18" charset="0"/>
                <a:ea typeface="微软雅黑" charset="-122"/>
                <a:cs typeface="Times New Roman" pitchFamily="18" charset="0"/>
              </a:rPr>
              <a:t>时期，无产阶级还未开展有组织的政治斗争，空想社会主义者不可能看到阶级斗争和无产阶级革命行动的伟大意义，同时由于他们的阶级局限性，</a:t>
            </a:r>
            <a:r>
              <a:rPr lang="zh-CN" altLang="en-US" sz="2400" dirty="0">
                <a:solidFill>
                  <a:srgbClr val="FF0000"/>
                </a:solidFill>
                <a:latin typeface="Times New Roman" pitchFamily="18" charset="0"/>
                <a:ea typeface="微软雅黑" charset="-122"/>
                <a:cs typeface="Times New Roman" pitchFamily="18" charset="0"/>
              </a:rPr>
              <a:t>他们认为，他们的计划对所有人都是有利的，</a:t>
            </a:r>
            <a:r>
              <a:rPr lang="zh-CN" altLang="en-US" sz="2400" dirty="0">
                <a:latin typeface="Times New Roman" pitchFamily="18" charset="0"/>
                <a:ea typeface="微软雅黑" charset="-122"/>
                <a:cs typeface="Times New Roman" pitchFamily="18" charset="0"/>
              </a:rPr>
              <a:t>只要通过宣传，就可以使包括统治阶级在内的所有人都接受他们的主张，从而建立未来美好的社会。</a:t>
            </a:r>
            <a:r>
              <a:rPr lang="zh-CN" altLang="en-US" sz="2400" i="1" dirty="0">
                <a:latin typeface="Times New Roman" pitchFamily="18" charset="0"/>
                <a:ea typeface="微软雅黑" charset="-122"/>
                <a:cs typeface="Times New Roman" pitchFamily="18" charset="0"/>
              </a:rPr>
              <a:t>比如傅立叶认为推行自己的社会实验、建立一个和谐的“法郎吉”社会需要富人慷慨解囊。</a:t>
            </a:r>
          </a:p>
        </p:txBody>
      </p:sp>
    </p:spTree>
    <p:extLst>
      <p:ext uri="{BB962C8B-B14F-4D97-AF65-F5344CB8AC3E}">
        <p14:creationId xmlns:p14="http://schemas.microsoft.com/office/powerpoint/2010/main" val="2977129990"/>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38"/>
          <p:cNvGrpSpPr>
            <a:grpSpLocks/>
          </p:cNvGrpSpPr>
          <p:nvPr/>
        </p:nvGrpSpPr>
        <p:grpSpPr bwMode="auto">
          <a:xfrm>
            <a:off x="468008" y="347825"/>
            <a:ext cx="992815" cy="992816"/>
            <a:chOff x="0" y="0"/>
            <a:chExt cx="941070" cy="941070"/>
          </a:xfrm>
          <a:solidFill>
            <a:schemeClr val="accent1"/>
          </a:solidFill>
        </p:grpSpPr>
        <p:sp>
          <p:nvSpPr>
            <p:cNvPr id="10" name="圆角矩形 4"/>
            <p:cNvSpPr>
              <a:spLocks noChangeArrowheads="1"/>
            </p:cNvSpPr>
            <p:nvPr/>
          </p:nvSpPr>
          <p:spPr bwMode="auto">
            <a:xfrm>
              <a:off x="0" y="0"/>
              <a:ext cx="941070" cy="941070"/>
            </a:xfrm>
            <a:prstGeom prst="roundRect">
              <a:avLst>
                <a:gd name="adj" fmla="val 13333"/>
              </a:avLst>
            </a:prstGeom>
            <a:grpFill/>
            <a:ln w="12700" cmpd="sng">
              <a:solidFill>
                <a:schemeClr val="bg1">
                  <a:alpha val="59000"/>
                </a:schemeClr>
              </a:solidFill>
              <a:round/>
              <a:headEnd/>
              <a:tailEnd/>
            </a:ln>
          </p:spPr>
          <p:txBody>
            <a:bodyPr anchor="ctr"/>
            <a:lstStyle/>
            <a:p>
              <a:pPr algn="ctr" eaLnBrk="1" hangingPunct="1">
                <a:lnSpc>
                  <a:spcPct val="150000"/>
                </a:lnSpc>
              </a:pPr>
              <a:endParaRPr lang="zh-CN" altLang="en-US">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10"/>
            <p:cNvSpPr>
              <a:spLocks noEditPoints="1"/>
            </p:cNvSpPr>
            <p:nvPr/>
          </p:nvSpPr>
          <p:spPr bwMode="auto">
            <a:xfrm>
              <a:off x="174430" y="206113"/>
              <a:ext cx="628568" cy="528844"/>
            </a:xfrm>
            <a:custGeom>
              <a:avLst/>
              <a:gdLst>
                <a:gd name="T0" fmla="*/ 1050 w 1051"/>
                <a:gd name="T1" fmla="*/ 533 h 884"/>
                <a:gd name="T2" fmla="*/ 1048 w 1051"/>
                <a:gd name="T3" fmla="*/ 520 h 884"/>
                <a:gd name="T4" fmla="*/ 1046 w 1051"/>
                <a:gd name="T5" fmla="*/ 505 h 884"/>
                <a:gd name="T6" fmla="*/ 1042 w 1051"/>
                <a:gd name="T7" fmla="*/ 489 h 884"/>
                <a:gd name="T8" fmla="*/ 1040 w 1051"/>
                <a:gd name="T9" fmla="*/ 479 h 884"/>
                <a:gd name="T10" fmla="*/ 1034 w 1051"/>
                <a:gd name="T11" fmla="*/ 460 h 884"/>
                <a:gd name="T12" fmla="*/ 1034 w 1051"/>
                <a:gd name="T13" fmla="*/ 459 h 884"/>
                <a:gd name="T14" fmla="*/ 894 w 1051"/>
                <a:gd name="T15" fmla="*/ 287 h 884"/>
                <a:gd name="T16" fmla="*/ 889 w 1051"/>
                <a:gd name="T17" fmla="*/ 284 h 884"/>
                <a:gd name="T18" fmla="*/ 873 w 1051"/>
                <a:gd name="T19" fmla="*/ 275 h 884"/>
                <a:gd name="T20" fmla="*/ 863 w 1051"/>
                <a:gd name="T21" fmla="*/ 271 h 884"/>
                <a:gd name="T22" fmla="*/ 848 w 1051"/>
                <a:gd name="T23" fmla="*/ 264 h 884"/>
                <a:gd name="T24" fmla="*/ 837 w 1051"/>
                <a:gd name="T25" fmla="*/ 260 h 884"/>
                <a:gd name="T26" fmla="*/ 821 w 1051"/>
                <a:gd name="T27" fmla="*/ 255 h 884"/>
                <a:gd name="T28" fmla="*/ 819 w 1051"/>
                <a:gd name="T29" fmla="*/ 254 h 884"/>
                <a:gd name="T30" fmla="*/ 511 w 1051"/>
                <a:gd name="T31" fmla="*/ 0 h 884"/>
                <a:gd name="T32" fmla="*/ 196 w 1051"/>
                <a:gd name="T33" fmla="*/ 315 h 884"/>
                <a:gd name="T34" fmla="*/ 197 w 1051"/>
                <a:gd name="T35" fmla="*/ 330 h 884"/>
                <a:gd name="T36" fmla="*/ 0 w 1051"/>
                <a:gd name="T37" fmla="*/ 600 h 884"/>
                <a:gd name="T38" fmla="*/ 283 w 1051"/>
                <a:gd name="T39" fmla="*/ 884 h 884"/>
                <a:gd name="T40" fmla="*/ 730 w 1051"/>
                <a:gd name="T41" fmla="*/ 884 h 884"/>
                <a:gd name="T42" fmla="*/ 1051 w 1051"/>
                <a:gd name="T43" fmla="*/ 562 h 884"/>
                <a:gd name="T44" fmla="*/ 1050 w 1051"/>
                <a:gd name="T45" fmla="*/ 533 h 884"/>
                <a:gd name="T46" fmla="*/ 730 w 1051"/>
                <a:gd name="T47" fmla="*/ 825 h 884"/>
                <a:gd name="T48" fmla="*/ 283 w 1051"/>
                <a:gd name="T49" fmla="*/ 825 h 884"/>
                <a:gd name="T50" fmla="*/ 59 w 1051"/>
                <a:gd name="T51" fmla="*/ 600 h 884"/>
                <a:gd name="T52" fmla="*/ 205 w 1051"/>
                <a:gd name="T53" fmla="*/ 389 h 884"/>
                <a:gd name="T54" fmla="*/ 265 w 1051"/>
                <a:gd name="T55" fmla="*/ 512 h 884"/>
                <a:gd name="T56" fmla="*/ 288 w 1051"/>
                <a:gd name="T57" fmla="*/ 523 h 884"/>
                <a:gd name="T58" fmla="*/ 307 w 1051"/>
                <a:gd name="T59" fmla="*/ 516 h 884"/>
                <a:gd name="T60" fmla="*/ 311 w 1051"/>
                <a:gd name="T61" fmla="*/ 475 h 884"/>
                <a:gd name="T62" fmla="*/ 257 w 1051"/>
                <a:gd name="T63" fmla="*/ 348 h 884"/>
                <a:gd name="T64" fmla="*/ 257 w 1051"/>
                <a:gd name="T65" fmla="*/ 348 h 884"/>
                <a:gd name="T66" fmla="*/ 255 w 1051"/>
                <a:gd name="T67" fmla="*/ 331 h 884"/>
                <a:gd name="T68" fmla="*/ 255 w 1051"/>
                <a:gd name="T69" fmla="*/ 315 h 884"/>
                <a:gd name="T70" fmla="*/ 511 w 1051"/>
                <a:gd name="T71" fmla="*/ 59 h 884"/>
                <a:gd name="T72" fmla="*/ 756 w 1051"/>
                <a:gd name="T73" fmla="*/ 243 h 884"/>
                <a:gd name="T74" fmla="*/ 730 w 1051"/>
                <a:gd name="T75" fmla="*/ 241 h 884"/>
                <a:gd name="T76" fmla="*/ 532 w 1051"/>
                <a:gd name="T77" fmla="*/ 310 h 884"/>
                <a:gd name="T78" fmla="*/ 527 w 1051"/>
                <a:gd name="T79" fmla="*/ 351 h 884"/>
                <a:gd name="T80" fmla="*/ 568 w 1051"/>
                <a:gd name="T81" fmla="*/ 356 h 884"/>
                <a:gd name="T82" fmla="*/ 730 w 1051"/>
                <a:gd name="T83" fmla="*/ 300 h 884"/>
                <a:gd name="T84" fmla="*/ 792 w 1051"/>
                <a:gd name="T85" fmla="*/ 307 h 884"/>
                <a:gd name="T86" fmla="*/ 846 w 1051"/>
                <a:gd name="T87" fmla="*/ 327 h 884"/>
                <a:gd name="T88" fmla="*/ 851 w 1051"/>
                <a:gd name="T89" fmla="*/ 330 h 884"/>
                <a:gd name="T90" fmla="*/ 866 w 1051"/>
                <a:gd name="T91" fmla="*/ 338 h 884"/>
                <a:gd name="T92" fmla="*/ 871 w 1051"/>
                <a:gd name="T93" fmla="*/ 341 h 884"/>
                <a:gd name="T94" fmla="*/ 886 w 1051"/>
                <a:gd name="T95" fmla="*/ 352 h 884"/>
                <a:gd name="T96" fmla="*/ 888 w 1051"/>
                <a:gd name="T97" fmla="*/ 353 h 884"/>
                <a:gd name="T98" fmla="*/ 977 w 1051"/>
                <a:gd name="T99" fmla="*/ 473 h 884"/>
                <a:gd name="T100" fmla="*/ 978 w 1051"/>
                <a:gd name="T101" fmla="*/ 476 h 884"/>
                <a:gd name="T102" fmla="*/ 983 w 1051"/>
                <a:gd name="T103" fmla="*/ 493 h 884"/>
                <a:gd name="T104" fmla="*/ 985 w 1051"/>
                <a:gd name="T105" fmla="*/ 500 h 884"/>
                <a:gd name="T106" fmla="*/ 988 w 1051"/>
                <a:gd name="T107" fmla="*/ 515 h 884"/>
                <a:gd name="T108" fmla="*/ 990 w 1051"/>
                <a:gd name="T109" fmla="*/ 527 h 884"/>
                <a:gd name="T110" fmla="*/ 991 w 1051"/>
                <a:gd name="T111" fmla="*/ 538 h 884"/>
                <a:gd name="T112" fmla="*/ 993 w 1051"/>
                <a:gd name="T113" fmla="*/ 562 h 884"/>
                <a:gd name="T114" fmla="*/ 730 w 1051"/>
                <a:gd name="T115" fmla="*/ 825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1" h="884">
                  <a:moveTo>
                    <a:pt x="1050" y="533"/>
                  </a:moveTo>
                  <a:cubicBezTo>
                    <a:pt x="1049" y="529"/>
                    <a:pt x="1049" y="525"/>
                    <a:pt x="1048" y="520"/>
                  </a:cubicBezTo>
                  <a:cubicBezTo>
                    <a:pt x="1048" y="515"/>
                    <a:pt x="1047" y="510"/>
                    <a:pt x="1046" y="505"/>
                  </a:cubicBezTo>
                  <a:cubicBezTo>
                    <a:pt x="1045" y="500"/>
                    <a:pt x="1044" y="494"/>
                    <a:pt x="1042" y="489"/>
                  </a:cubicBezTo>
                  <a:cubicBezTo>
                    <a:pt x="1042" y="485"/>
                    <a:pt x="1041" y="482"/>
                    <a:pt x="1040" y="479"/>
                  </a:cubicBezTo>
                  <a:cubicBezTo>
                    <a:pt x="1038" y="473"/>
                    <a:pt x="1036" y="466"/>
                    <a:pt x="1034" y="460"/>
                  </a:cubicBezTo>
                  <a:cubicBezTo>
                    <a:pt x="1034" y="459"/>
                    <a:pt x="1034" y="459"/>
                    <a:pt x="1034" y="459"/>
                  </a:cubicBezTo>
                  <a:cubicBezTo>
                    <a:pt x="1009" y="386"/>
                    <a:pt x="959" y="326"/>
                    <a:pt x="894" y="287"/>
                  </a:cubicBezTo>
                  <a:cubicBezTo>
                    <a:pt x="893" y="286"/>
                    <a:pt x="891" y="285"/>
                    <a:pt x="889" y="284"/>
                  </a:cubicBezTo>
                  <a:cubicBezTo>
                    <a:pt x="884" y="281"/>
                    <a:pt x="878" y="278"/>
                    <a:pt x="873" y="275"/>
                  </a:cubicBezTo>
                  <a:cubicBezTo>
                    <a:pt x="870" y="274"/>
                    <a:pt x="867" y="272"/>
                    <a:pt x="863" y="271"/>
                  </a:cubicBezTo>
                  <a:cubicBezTo>
                    <a:pt x="858" y="268"/>
                    <a:pt x="853" y="266"/>
                    <a:pt x="848" y="264"/>
                  </a:cubicBezTo>
                  <a:cubicBezTo>
                    <a:pt x="844" y="262"/>
                    <a:pt x="840" y="261"/>
                    <a:pt x="837" y="260"/>
                  </a:cubicBezTo>
                  <a:cubicBezTo>
                    <a:pt x="831" y="258"/>
                    <a:pt x="826" y="256"/>
                    <a:pt x="821" y="255"/>
                  </a:cubicBezTo>
                  <a:cubicBezTo>
                    <a:pt x="820" y="254"/>
                    <a:pt x="819" y="254"/>
                    <a:pt x="819" y="254"/>
                  </a:cubicBezTo>
                  <a:cubicBezTo>
                    <a:pt x="790" y="108"/>
                    <a:pt x="661" y="0"/>
                    <a:pt x="511" y="0"/>
                  </a:cubicBezTo>
                  <a:cubicBezTo>
                    <a:pt x="337" y="0"/>
                    <a:pt x="196" y="141"/>
                    <a:pt x="196" y="315"/>
                  </a:cubicBezTo>
                  <a:cubicBezTo>
                    <a:pt x="196" y="320"/>
                    <a:pt x="196" y="325"/>
                    <a:pt x="197" y="330"/>
                  </a:cubicBezTo>
                  <a:cubicBezTo>
                    <a:pt x="81" y="367"/>
                    <a:pt x="0" y="477"/>
                    <a:pt x="0" y="600"/>
                  </a:cubicBezTo>
                  <a:cubicBezTo>
                    <a:pt x="0" y="756"/>
                    <a:pt x="127" y="884"/>
                    <a:pt x="283" y="884"/>
                  </a:cubicBezTo>
                  <a:cubicBezTo>
                    <a:pt x="730" y="884"/>
                    <a:pt x="730" y="884"/>
                    <a:pt x="730" y="884"/>
                  </a:cubicBezTo>
                  <a:cubicBezTo>
                    <a:pt x="907" y="884"/>
                    <a:pt x="1051" y="739"/>
                    <a:pt x="1051" y="562"/>
                  </a:cubicBezTo>
                  <a:cubicBezTo>
                    <a:pt x="1051" y="552"/>
                    <a:pt x="1051" y="543"/>
                    <a:pt x="1050" y="533"/>
                  </a:cubicBezTo>
                  <a:close/>
                  <a:moveTo>
                    <a:pt x="730" y="825"/>
                  </a:moveTo>
                  <a:cubicBezTo>
                    <a:pt x="283" y="825"/>
                    <a:pt x="283" y="825"/>
                    <a:pt x="283" y="825"/>
                  </a:cubicBezTo>
                  <a:cubicBezTo>
                    <a:pt x="159" y="825"/>
                    <a:pt x="59" y="724"/>
                    <a:pt x="59" y="600"/>
                  </a:cubicBezTo>
                  <a:cubicBezTo>
                    <a:pt x="59" y="506"/>
                    <a:pt x="119" y="421"/>
                    <a:pt x="205" y="389"/>
                  </a:cubicBezTo>
                  <a:cubicBezTo>
                    <a:pt x="216" y="434"/>
                    <a:pt x="236" y="476"/>
                    <a:pt x="265" y="512"/>
                  </a:cubicBezTo>
                  <a:cubicBezTo>
                    <a:pt x="271" y="519"/>
                    <a:pt x="280" y="523"/>
                    <a:pt x="288" y="523"/>
                  </a:cubicBezTo>
                  <a:cubicBezTo>
                    <a:pt x="295" y="523"/>
                    <a:pt x="301" y="520"/>
                    <a:pt x="307" y="516"/>
                  </a:cubicBezTo>
                  <a:cubicBezTo>
                    <a:pt x="319" y="506"/>
                    <a:pt x="321" y="487"/>
                    <a:pt x="311" y="475"/>
                  </a:cubicBezTo>
                  <a:cubicBezTo>
                    <a:pt x="281" y="438"/>
                    <a:pt x="263" y="395"/>
                    <a:pt x="257" y="348"/>
                  </a:cubicBezTo>
                  <a:cubicBezTo>
                    <a:pt x="257" y="348"/>
                    <a:pt x="257" y="348"/>
                    <a:pt x="257" y="348"/>
                  </a:cubicBezTo>
                  <a:cubicBezTo>
                    <a:pt x="256" y="342"/>
                    <a:pt x="256" y="336"/>
                    <a:pt x="255" y="331"/>
                  </a:cubicBezTo>
                  <a:cubicBezTo>
                    <a:pt x="255" y="326"/>
                    <a:pt x="255" y="320"/>
                    <a:pt x="255" y="315"/>
                  </a:cubicBezTo>
                  <a:cubicBezTo>
                    <a:pt x="255" y="174"/>
                    <a:pt x="369" y="59"/>
                    <a:pt x="511" y="59"/>
                  </a:cubicBezTo>
                  <a:cubicBezTo>
                    <a:pt x="625" y="59"/>
                    <a:pt x="724" y="136"/>
                    <a:pt x="756" y="243"/>
                  </a:cubicBezTo>
                  <a:cubicBezTo>
                    <a:pt x="747" y="242"/>
                    <a:pt x="739" y="241"/>
                    <a:pt x="730" y="241"/>
                  </a:cubicBezTo>
                  <a:cubicBezTo>
                    <a:pt x="657" y="241"/>
                    <a:pt x="589" y="265"/>
                    <a:pt x="532" y="310"/>
                  </a:cubicBezTo>
                  <a:cubicBezTo>
                    <a:pt x="519" y="320"/>
                    <a:pt x="517" y="338"/>
                    <a:pt x="527" y="351"/>
                  </a:cubicBezTo>
                  <a:cubicBezTo>
                    <a:pt x="537" y="364"/>
                    <a:pt x="555" y="366"/>
                    <a:pt x="568" y="356"/>
                  </a:cubicBezTo>
                  <a:cubicBezTo>
                    <a:pt x="615" y="319"/>
                    <a:pt x="671" y="300"/>
                    <a:pt x="730" y="300"/>
                  </a:cubicBezTo>
                  <a:cubicBezTo>
                    <a:pt x="751" y="300"/>
                    <a:pt x="772" y="303"/>
                    <a:pt x="792" y="307"/>
                  </a:cubicBezTo>
                  <a:cubicBezTo>
                    <a:pt x="811" y="312"/>
                    <a:pt x="829" y="319"/>
                    <a:pt x="846" y="327"/>
                  </a:cubicBezTo>
                  <a:cubicBezTo>
                    <a:pt x="848" y="328"/>
                    <a:pt x="849" y="329"/>
                    <a:pt x="851" y="330"/>
                  </a:cubicBezTo>
                  <a:cubicBezTo>
                    <a:pt x="856" y="332"/>
                    <a:pt x="861" y="335"/>
                    <a:pt x="866" y="338"/>
                  </a:cubicBezTo>
                  <a:cubicBezTo>
                    <a:pt x="868" y="339"/>
                    <a:pt x="869" y="340"/>
                    <a:pt x="871" y="341"/>
                  </a:cubicBezTo>
                  <a:cubicBezTo>
                    <a:pt x="876" y="344"/>
                    <a:pt x="881" y="348"/>
                    <a:pt x="886" y="352"/>
                  </a:cubicBezTo>
                  <a:cubicBezTo>
                    <a:pt x="887" y="352"/>
                    <a:pt x="888" y="353"/>
                    <a:pt x="888" y="353"/>
                  </a:cubicBezTo>
                  <a:cubicBezTo>
                    <a:pt x="928" y="384"/>
                    <a:pt x="959" y="425"/>
                    <a:pt x="977" y="473"/>
                  </a:cubicBezTo>
                  <a:cubicBezTo>
                    <a:pt x="977" y="474"/>
                    <a:pt x="977" y="475"/>
                    <a:pt x="978" y="476"/>
                  </a:cubicBezTo>
                  <a:cubicBezTo>
                    <a:pt x="980" y="481"/>
                    <a:pt x="981" y="487"/>
                    <a:pt x="983" y="493"/>
                  </a:cubicBezTo>
                  <a:cubicBezTo>
                    <a:pt x="984" y="495"/>
                    <a:pt x="984" y="498"/>
                    <a:pt x="985" y="500"/>
                  </a:cubicBezTo>
                  <a:cubicBezTo>
                    <a:pt x="986" y="505"/>
                    <a:pt x="987" y="510"/>
                    <a:pt x="988" y="515"/>
                  </a:cubicBezTo>
                  <a:cubicBezTo>
                    <a:pt x="989" y="519"/>
                    <a:pt x="989" y="523"/>
                    <a:pt x="990" y="527"/>
                  </a:cubicBezTo>
                  <a:cubicBezTo>
                    <a:pt x="990" y="530"/>
                    <a:pt x="991" y="534"/>
                    <a:pt x="991" y="538"/>
                  </a:cubicBezTo>
                  <a:cubicBezTo>
                    <a:pt x="992" y="546"/>
                    <a:pt x="993" y="554"/>
                    <a:pt x="993" y="562"/>
                  </a:cubicBezTo>
                  <a:cubicBezTo>
                    <a:pt x="993" y="707"/>
                    <a:pt x="875" y="825"/>
                    <a:pt x="730" y="8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50000"/>
                </a:lnSpc>
              </a:pPr>
              <a:endParaRPr lang="zh-CN" altLang="en-US">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8" name="矩形 10"/>
          <p:cNvSpPr>
            <a:spLocks noChangeArrowheads="1"/>
          </p:cNvSpPr>
          <p:nvPr/>
        </p:nvSpPr>
        <p:spPr bwMode="auto">
          <a:xfrm>
            <a:off x="1676847" y="576887"/>
            <a:ext cx="9721080" cy="646331"/>
          </a:xfrm>
          <a:prstGeom prst="rect">
            <a:avLst/>
          </a:prstGeom>
          <a:noFill/>
          <a:ln w="9525">
            <a:noFill/>
            <a:miter lim="800000"/>
            <a:headEnd/>
            <a:tailEnd/>
          </a:ln>
        </p:spPr>
        <p:txBody>
          <a:bodyPr wrap="square">
            <a:spAutoFit/>
          </a:bodyPr>
          <a:lstStyle/>
          <a:p>
            <a:r>
              <a:rPr lang="zh-CN" altLang="en-US" sz="3200" dirty="0">
                <a:latin typeface="微软雅黑" charset="-122"/>
                <a:ea typeface="微软雅黑" charset="-122"/>
              </a:rPr>
              <a:t>为什么他们把自己的学说称为</a:t>
            </a:r>
            <a:r>
              <a:rPr lang="zh-CN" altLang="en-US" sz="3600" b="1" dirty="0">
                <a:latin typeface="微软雅黑" charset="-122"/>
                <a:ea typeface="微软雅黑" charset="-122"/>
              </a:rPr>
              <a:t>共产主义学说</a:t>
            </a:r>
            <a:r>
              <a:rPr lang="zh-CN" altLang="en-US" sz="3200" dirty="0">
                <a:latin typeface="微软雅黑" charset="-122"/>
                <a:ea typeface="微软雅黑" charset="-122"/>
              </a:rPr>
              <a:t>？</a:t>
            </a:r>
          </a:p>
        </p:txBody>
      </p:sp>
      <p:grpSp>
        <p:nvGrpSpPr>
          <p:cNvPr id="2" name="组合 1"/>
          <p:cNvGrpSpPr/>
          <p:nvPr/>
        </p:nvGrpSpPr>
        <p:grpSpPr>
          <a:xfrm>
            <a:off x="1964879" y="1816125"/>
            <a:ext cx="8157269" cy="5223580"/>
            <a:chOff x="4683622" y="2060414"/>
            <a:chExt cx="8157269" cy="5223580"/>
          </a:xfrm>
        </p:grpSpPr>
        <p:pic>
          <p:nvPicPr>
            <p:cNvPr id="43013" name="图片 8"/>
            <p:cNvPicPr>
              <a:picLocks noChangeAspect="1"/>
            </p:cNvPicPr>
            <p:nvPr/>
          </p:nvPicPr>
          <p:blipFill>
            <a:blip r:embed="rId2"/>
            <a:srcRect/>
            <a:stretch>
              <a:fillRect/>
            </a:stretch>
          </p:blipFill>
          <p:spPr bwMode="auto">
            <a:xfrm>
              <a:off x="4683622" y="2078272"/>
              <a:ext cx="3942457" cy="5205722"/>
            </a:xfrm>
            <a:prstGeom prst="rect">
              <a:avLst/>
            </a:prstGeom>
            <a:noFill/>
            <a:ln w="9525">
              <a:noFill/>
              <a:miter lim="800000"/>
              <a:headEnd/>
              <a:tailEnd/>
            </a:ln>
          </p:spPr>
        </p:pic>
        <p:pic>
          <p:nvPicPr>
            <p:cNvPr id="43014" name="图片 9"/>
            <p:cNvPicPr>
              <a:picLocks noChangeAspect="1"/>
            </p:cNvPicPr>
            <p:nvPr/>
          </p:nvPicPr>
          <p:blipFill>
            <a:blip r:embed="rId3"/>
            <a:srcRect/>
            <a:stretch>
              <a:fillRect/>
            </a:stretch>
          </p:blipFill>
          <p:spPr bwMode="auto">
            <a:xfrm>
              <a:off x="8626078" y="2060414"/>
              <a:ext cx="4214813" cy="5172237"/>
            </a:xfrm>
            <a:prstGeom prst="rect">
              <a:avLst/>
            </a:prstGeom>
            <a:noFill/>
            <a:ln w="9525">
              <a:noFill/>
              <a:miter lim="800000"/>
              <a:headEnd/>
              <a:tailEnd/>
            </a:ln>
          </p:spPr>
        </p:pic>
      </p:grpSp>
    </p:spTree>
    <p:extLst>
      <p:ext uri="{BB962C8B-B14F-4D97-AF65-F5344CB8AC3E}">
        <p14:creationId xmlns:p14="http://schemas.microsoft.com/office/powerpoint/2010/main" val="26770107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矩形 5"/>
          <p:cNvSpPr>
            <a:spLocks noChangeArrowheads="1"/>
          </p:cNvSpPr>
          <p:nvPr/>
        </p:nvSpPr>
        <p:spPr bwMode="auto">
          <a:xfrm>
            <a:off x="1100783" y="476788"/>
            <a:ext cx="10633025" cy="4838819"/>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微软雅黑" charset="-122"/>
                <a:ea typeface="微软雅黑" charset="-122"/>
              </a:rPr>
              <a:t>如何认识马克思和恩格斯对未来社会的预测，历来是一个具有争议的问题，特别是苏东剧变之后，它更被说成了脱离了实际，永远都不可能实现的乌托邦。但事实上，</a:t>
            </a:r>
            <a:r>
              <a:rPr lang="zh-CN" altLang="en-US" sz="3400" b="1" dirty="0">
                <a:solidFill>
                  <a:srgbClr val="FF0000"/>
                </a:solidFill>
                <a:latin typeface="微软雅黑" charset="-122"/>
                <a:ea typeface="微软雅黑" charset="-122"/>
              </a:rPr>
              <a:t>马克思和恩格斯是在揭露和批判资本主义制度弊端和历史局限性以及克服了历史上空想社会主义的局限性的基础上，形成了自己对未来社会预测的</a:t>
            </a:r>
            <a:r>
              <a:rPr lang="zh-CN" altLang="en-US" sz="3400" b="1" dirty="0">
                <a:latin typeface="微软雅黑" charset="-122"/>
                <a:ea typeface="微软雅黑" charset="-122"/>
              </a:rPr>
              <a:t>。</a:t>
            </a:r>
          </a:p>
        </p:txBody>
      </p:sp>
      <p:grpSp>
        <p:nvGrpSpPr>
          <p:cNvPr id="19" name="组合 18"/>
          <p:cNvGrpSpPr/>
          <p:nvPr/>
        </p:nvGrpSpPr>
        <p:grpSpPr>
          <a:xfrm>
            <a:off x="688616" y="5501314"/>
            <a:ext cx="2847086" cy="992816"/>
            <a:chOff x="747497" y="5193825"/>
            <a:chExt cx="2847086" cy="992816"/>
          </a:xfrm>
        </p:grpSpPr>
        <p:grpSp>
          <p:nvGrpSpPr>
            <p:cNvPr id="8" name="组合 41"/>
            <p:cNvGrpSpPr>
              <a:grpSpLocks/>
            </p:cNvGrpSpPr>
            <p:nvPr/>
          </p:nvGrpSpPr>
          <p:grpSpPr bwMode="auto">
            <a:xfrm>
              <a:off x="747497" y="5193825"/>
              <a:ext cx="992816" cy="992816"/>
              <a:chOff x="0" y="0"/>
              <a:chExt cx="941070" cy="941070"/>
            </a:xfrm>
            <a:solidFill>
              <a:schemeClr val="accent4"/>
            </a:solidFill>
          </p:grpSpPr>
          <p:sp>
            <p:nvSpPr>
              <p:cNvPr id="9" name="圆角矩形 20"/>
              <p:cNvSpPr>
                <a:spLocks noChangeArrowheads="1"/>
              </p:cNvSpPr>
              <p:nvPr/>
            </p:nvSpPr>
            <p:spPr bwMode="auto">
              <a:xfrm>
                <a:off x="0" y="0"/>
                <a:ext cx="941070" cy="941070"/>
              </a:xfrm>
              <a:prstGeom prst="roundRect">
                <a:avLst>
                  <a:gd name="adj" fmla="val 13333"/>
                </a:avLst>
              </a:prstGeom>
              <a:grpFill/>
              <a:ln w="12700" cmpd="sng">
                <a:solidFill>
                  <a:schemeClr val="bg1">
                    <a:alpha val="59000"/>
                  </a:schemeClr>
                </a:solidFill>
                <a:round/>
                <a:headEnd/>
                <a:tailEnd/>
              </a:ln>
            </p:spPr>
            <p:txBody>
              <a:bodyPr anchor="ctr"/>
              <a:lstStyle/>
              <a:p>
                <a:pPr algn="ctr" eaLnBrk="1" hangingPunct="1">
                  <a:lnSpc>
                    <a:spcPct val="150000"/>
                  </a:lnSpc>
                </a:pPr>
                <a:endParaRPr lang="zh-CN" altLang="en-US">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0" name="组合 3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161" y="207448"/>
                <a:ext cx="560643" cy="554549"/>
              </a:xfrm>
              <a:prstGeom prst="rect">
                <a:avLst/>
              </a:prstGeom>
              <a:grpFill/>
              <a:ln>
                <a:noFill/>
              </a:ln>
              <a:extLst>
                <a:ext uri="{91240B29-F687-4F45-9708-019B960494DF}">
                  <a14:hiddenLine xmlns:a14="http://schemas.microsoft.com/office/drawing/2010/main" w="9525" cmpd="sng">
                    <a:solidFill>
                      <a:srgbClr val="000000"/>
                    </a:solidFill>
                    <a:miter lim="800000"/>
                    <a:headEnd/>
                    <a:tailEnd/>
                  </a14:hiddenLine>
                </a:ext>
              </a:extLst>
            </p:spPr>
          </p:pic>
        </p:grpSp>
        <p:sp>
          <p:nvSpPr>
            <p:cNvPr id="6" name="矩形 5"/>
            <p:cNvSpPr/>
            <p:nvPr/>
          </p:nvSpPr>
          <p:spPr>
            <a:xfrm>
              <a:off x="1762030" y="5434531"/>
              <a:ext cx="1832553" cy="584775"/>
            </a:xfrm>
            <a:prstGeom prst="rect">
              <a:avLst/>
            </a:prstGeom>
          </p:spPr>
          <p:txBody>
            <a:bodyPr wrap="none">
              <a:spAutoFit/>
            </a:bodyPr>
            <a:lstStyle/>
            <a:p>
              <a:r>
                <a:rPr lang="zh-CN" altLang="en-US" sz="3200" b="1" dirty="0"/>
                <a:t>有区分度</a:t>
              </a:r>
              <a:endParaRPr lang="zh-CN" altLang="en-US" sz="3200" dirty="0"/>
            </a:p>
          </p:txBody>
        </p:sp>
      </p:grpSp>
      <p:grpSp>
        <p:nvGrpSpPr>
          <p:cNvPr id="11" name="组合 10"/>
          <p:cNvGrpSpPr/>
          <p:nvPr/>
        </p:nvGrpSpPr>
        <p:grpSpPr>
          <a:xfrm>
            <a:off x="4341143" y="5501314"/>
            <a:ext cx="3132209" cy="992816"/>
            <a:chOff x="9007641" y="4844648"/>
            <a:chExt cx="3132209" cy="992816"/>
          </a:xfrm>
        </p:grpSpPr>
        <p:grpSp>
          <p:nvGrpSpPr>
            <p:cNvPr id="12" name="组合 40"/>
            <p:cNvGrpSpPr>
              <a:grpSpLocks/>
            </p:cNvGrpSpPr>
            <p:nvPr/>
          </p:nvGrpSpPr>
          <p:grpSpPr bwMode="auto">
            <a:xfrm>
              <a:off x="9007641" y="4844648"/>
              <a:ext cx="992816" cy="992816"/>
              <a:chOff x="0" y="0"/>
              <a:chExt cx="941070" cy="941070"/>
            </a:xfrm>
            <a:solidFill>
              <a:schemeClr val="accent3"/>
            </a:solidFill>
          </p:grpSpPr>
          <p:sp>
            <p:nvSpPr>
              <p:cNvPr id="13" name="圆角矩形 19"/>
              <p:cNvSpPr>
                <a:spLocks noChangeArrowheads="1"/>
              </p:cNvSpPr>
              <p:nvPr/>
            </p:nvSpPr>
            <p:spPr bwMode="auto">
              <a:xfrm>
                <a:off x="0" y="0"/>
                <a:ext cx="941070" cy="941070"/>
              </a:xfrm>
              <a:prstGeom prst="roundRect">
                <a:avLst>
                  <a:gd name="adj" fmla="val 13333"/>
                </a:avLst>
              </a:prstGeom>
              <a:grpFill/>
              <a:ln w="12700" cmpd="sng">
                <a:solidFill>
                  <a:schemeClr val="bg1">
                    <a:alpha val="59000"/>
                  </a:schemeClr>
                </a:solidFill>
                <a:round/>
                <a:headEnd/>
                <a:tailEnd/>
              </a:ln>
            </p:spPr>
            <p:txBody>
              <a:bodyPr anchor="ctr"/>
              <a:lstStyle/>
              <a:p>
                <a:pPr algn="ctr" eaLnBrk="1" hangingPunct="1">
                  <a:lnSpc>
                    <a:spcPct val="150000"/>
                  </a:lnSpc>
                </a:pPr>
                <a:endParaRPr lang="zh-CN" altLang="en-US">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11"/>
              <p:cNvSpPr>
                <a:spLocks noEditPoints="1"/>
              </p:cNvSpPr>
              <p:nvPr/>
            </p:nvSpPr>
            <p:spPr bwMode="auto">
              <a:xfrm>
                <a:off x="162294" y="129606"/>
                <a:ext cx="616481" cy="664833"/>
              </a:xfrm>
              <a:custGeom>
                <a:avLst/>
                <a:gdLst>
                  <a:gd name="T0" fmla="*/ 1027 w 1031"/>
                  <a:gd name="T1" fmla="*/ 227 h 1107"/>
                  <a:gd name="T2" fmla="*/ 1023 w 1031"/>
                  <a:gd name="T3" fmla="*/ 205 h 1107"/>
                  <a:gd name="T4" fmla="*/ 655 w 1031"/>
                  <a:gd name="T5" fmla="*/ 7 h 1107"/>
                  <a:gd name="T6" fmla="*/ 376 w 1031"/>
                  <a:gd name="T7" fmla="*/ 7 h 1107"/>
                  <a:gd name="T8" fmla="*/ 8 w 1031"/>
                  <a:gd name="T9" fmla="*/ 205 h 1107"/>
                  <a:gd name="T10" fmla="*/ 3 w 1031"/>
                  <a:gd name="T11" fmla="*/ 227 h 1107"/>
                  <a:gd name="T12" fmla="*/ 3 w 1031"/>
                  <a:gd name="T13" fmla="*/ 592 h 1107"/>
                  <a:gd name="T14" fmla="*/ 8 w 1031"/>
                  <a:gd name="T15" fmla="*/ 614 h 1107"/>
                  <a:gd name="T16" fmla="*/ 137 w 1031"/>
                  <a:gd name="T17" fmla="*/ 876 h 1107"/>
                  <a:gd name="T18" fmla="*/ 501 w 1031"/>
                  <a:gd name="T19" fmla="*/ 1103 h 1107"/>
                  <a:gd name="T20" fmla="*/ 530 w 1031"/>
                  <a:gd name="T21" fmla="*/ 1103 h 1107"/>
                  <a:gd name="T22" fmla="*/ 894 w 1031"/>
                  <a:gd name="T23" fmla="*/ 876 h 1107"/>
                  <a:gd name="T24" fmla="*/ 1023 w 1031"/>
                  <a:gd name="T25" fmla="*/ 614 h 1107"/>
                  <a:gd name="T26" fmla="*/ 1027 w 1031"/>
                  <a:gd name="T27" fmla="*/ 592 h 1107"/>
                  <a:gd name="T28" fmla="*/ 515 w 1031"/>
                  <a:gd name="T29" fmla="*/ 594 h 1107"/>
                  <a:gd name="T30" fmla="*/ 515 w 1031"/>
                  <a:gd name="T31" fmla="*/ 225 h 1107"/>
                  <a:gd name="T32" fmla="*/ 515 w 1031"/>
                  <a:gd name="T33" fmla="*/ 594 h 1107"/>
                  <a:gd name="T34" fmla="*/ 993 w 1031"/>
                  <a:gd name="T35" fmla="*/ 222 h 1107"/>
                  <a:gd name="T36" fmla="*/ 537 w 1031"/>
                  <a:gd name="T37" fmla="*/ 204 h 1107"/>
                  <a:gd name="T38" fmla="*/ 360 w 1031"/>
                  <a:gd name="T39" fmla="*/ 35 h 1107"/>
                  <a:gd name="T40" fmla="*/ 170 w 1031"/>
                  <a:gd name="T41" fmla="*/ 390 h 1107"/>
                  <a:gd name="T42" fmla="*/ 360 w 1031"/>
                  <a:gd name="T43" fmla="*/ 35 h 1107"/>
                  <a:gd name="T44" fmla="*/ 493 w 1031"/>
                  <a:gd name="T45" fmla="*/ 615 h 1107"/>
                  <a:gd name="T46" fmla="*/ 37 w 1031"/>
                  <a:gd name="T47" fmla="*/ 597 h 1107"/>
                  <a:gd name="T48" fmla="*/ 835 w 1031"/>
                  <a:gd name="T49" fmla="*/ 859 h 1107"/>
                  <a:gd name="T50" fmla="*/ 196 w 1031"/>
                  <a:gd name="T51" fmla="*/ 859 h 1107"/>
                  <a:gd name="T52" fmla="*/ 349 w 1031"/>
                  <a:gd name="T53" fmla="*/ 828 h 1107"/>
                  <a:gd name="T54" fmla="*/ 515 w 1031"/>
                  <a:gd name="T55" fmla="*/ 658 h 1107"/>
                  <a:gd name="T56" fmla="*/ 681 w 1031"/>
                  <a:gd name="T57" fmla="*/ 828 h 1107"/>
                  <a:gd name="T58" fmla="*/ 835 w 1031"/>
                  <a:gd name="T59" fmla="*/ 859 h 1107"/>
                  <a:gd name="T60" fmla="*/ 537 w 1031"/>
                  <a:gd name="T61" fmla="*/ 615 h 1107"/>
                  <a:gd name="T62" fmla="*/ 993 w 1031"/>
                  <a:gd name="T63" fmla="*/ 597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1" h="1107">
                    <a:moveTo>
                      <a:pt x="883" y="409"/>
                    </a:moveTo>
                    <a:cubicBezTo>
                      <a:pt x="1027" y="227"/>
                      <a:pt x="1027" y="227"/>
                      <a:pt x="1027" y="227"/>
                    </a:cubicBezTo>
                    <a:cubicBezTo>
                      <a:pt x="1030" y="224"/>
                      <a:pt x="1031" y="219"/>
                      <a:pt x="1030" y="215"/>
                    </a:cubicBezTo>
                    <a:cubicBezTo>
                      <a:pt x="1029" y="211"/>
                      <a:pt x="1026" y="207"/>
                      <a:pt x="1023" y="205"/>
                    </a:cubicBezTo>
                    <a:cubicBezTo>
                      <a:pt x="674" y="4"/>
                      <a:pt x="674" y="4"/>
                      <a:pt x="674" y="4"/>
                    </a:cubicBezTo>
                    <a:cubicBezTo>
                      <a:pt x="667" y="0"/>
                      <a:pt x="659" y="1"/>
                      <a:pt x="655" y="7"/>
                    </a:cubicBezTo>
                    <a:cubicBezTo>
                      <a:pt x="515" y="184"/>
                      <a:pt x="515" y="184"/>
                      <a:pt x="515" y="184"/>
                    </a:cubicBezTo>
                    <a:cubicBezTo>
                      <a:pt x="376" y="7"/>
                      <a:pt x="376" y="7"/>
                      <a:pt x="376" y="7"/>
                    </a:cubicBezTo>
                    <a:cubicBezTo>
                      <a:pt x="371" y="1"/>
                      <a:pt x="363" y="0"/>
                      <a:pt x="357" y="4"/>
                    </a:cubicBezTo>
                    <a:cubicBezTo>
                      <a:pt x="8" y="205"/>
                      <a:pt x="8" y="205"/>
                      <a:pt x="8" y="205"/>
                    </a:cubicBezTo>
                    <a:cubicBezTo>
                      <a:pt x="4" y="207"/>
                      <a:pt x="1" y="211"/>
                      <a:pt x="1" y="215"/>
                    </a:cubicBezTo>
                    <a:cubicBezTo>
                      <a:pt x="0" y="219"/>
                      <a:pt x="1" y="224"/>
                      <a:pt x="3" y="227"/>
                    </a:cubicBezTo>
                    <a:cubicBezTo>
                      <a:pt x="147" y="409"/>
                      <a:pt x="147" y="409"/>
                      <a:pt x="147" y="409"/>
                    </a:cubicBezTo>
                    <a:cubicBezTo>
                      <a:pt x="3" y="592"/>
                      <a:pt x="3" y="592"/>
                      <a:pt x="3" y="592"/>
                    </a:cubicBezTo>
                    <a:cubicBezTo>
                      <a:pt x="1" y="595"/>
                      <a:pt x="0" y="600"/>
                      <a:pt x="1" y="604"/>
                    </a:cubicBezTo>
                    <a:cubicBezTo>
                      <a:pt x="1" y="608"/>
                      <a:pt x="4" y="612"/>
                      <a:pt x="8" y="614"/>
                    </a:cubicBezTo>
                    <a:cubicBezTo>
                      <a:pt x="137" y="688"/>
                      <a:pt x="137" y="688"/>
                      <a:pt x="137" y="688"/>
                    </a:cubicBezTo>
                    <a:cubicBezTo>
                      <a:pt x="137" y="876"/>
                      <a:pt x="137" y="876"/>
                      <a:pt x="137" y="876"/>
                    </a:cubicBezTo>
                    <a:cubicBezTo>
                      <a:pt x="137" y="886"/>
                      <a:pt x="142" y="896"/>
                      <a:pt x="151" y="901"/>
                    </a:cubicBezTo>
                    <a:cubicBezTo>
                      <a:pt x="501" y="1103"/>
                      <a:pt x="501" y="1103"/>
                      <a:pt x="501" y="1103"/>
                    </a:cubicBezTo>
                    <a:cubicBezTo>
                      <a:pt x="505" y="1105"/>
                      <a:pt x="510" y="1107"/>
                      <a:pt x="515" y="1107"/>
                    </a:cubicBezTo>
                    <a:cubicBezTo>
                      <a:pt x="520" y="1107"/>
                      <a:pt x="525" y="1105"/>
                      <a:pt x="530" y="1103"/>
                    </a:cubicBezTo>
                    <a:cubicBezTo>
                      <a:pt x="879" y="901"/>
                      <a:pt x="879" y="901"/>
                      <a:pt x="879" y="901"/>
                    </a:cubicBezTo>
                    <a:cubicBezTo>
                      <a:pt x="888" y="896"/>
                      <a:pt x="894" y="886"/>
                      <a:pt x="894" y="876"/>
                    </a:cubicBezTo>
                    <a:cubicBezTo>
                      <a:pt x="894" y="688"/>
                      <a:pt x="894" y="688"/>
                      <a:pt x="894" y="688"/>
                    </a:cubicBezTo>
                    <a:cubicBezTo>
                      <a:pt x="1023" y="614"/>
                      <a:pt x="1023" y="614"/>
                      <a:pt x="1023" y="614"/>
                    </a:cubicBezTo>
                    <a:cubicBezTo>
                      <a:pt x="1026" y="612"/>
                      <a:pt x="1029" y="608"/>
                      <a:pt x="1030" y="604"/>
                    </a:cubicBezTo>
                    <a:cubicBezTo>
                      <a:pt x="1031" y="600"/>
                      <a:pt x="1030" y="595"/>
                      <a:pt x="1027" y="592"/>
                    </a:cubicBezTo>
                    <a:lnTo>
                      <a:pt x="883" y="409"/>
                    </a:lnTo>
                    <a:close/>
                    <a:moveTo>
                      <a:pt x="515" y="594"/>
                    </a:moveTo>
                    <a:cubicBezTo>
                      <a:pt x="196" y="409"/>
                      <a:pt x="196" y="409"/>
                      <a:pt x="196" y="409"/>
                    </a:cubicBezTo>
                    <a:cubicBezTo>
                      <a:pt x="515" y="225"/>
                      <a:pt x="515" y="225"/>
                      <a:pt x="515" y="225"/>
                    </a:cubicBezTo>
                    <a:cubicBezTo>
                      <a:pt x="835" y="409"/>
                      <a:pt x="835" y="409"/>
                      <a:pt x="835" y="409"/>
                    </a:cubicBezTo>
                    <a:lnTo>
                      <a:pt x="515" y="594"/>
                    </a:lnTo>
                    <a:close/>
                    <a:moveTo>
                      <a:pt x="670" y="35"/>
                    </a:moveTo>
                    <a:cubicBezTo>
                      <a:pt x="993" y="222"/>
                      <a:pt x="993" y="222"/>
                      <a:pt x="993" y="222"/>
                    </a:cubicBezTo>
                    <a:cubicBezTo>
                      <a:pt x="861" y="390"/>
                      <a:pt x="861" y="390"/>
                      <a:pt x="861" y="390"/>
                    </a:cubicBezTo>
                    <a:cubicBezTo>
                      <a:pt x="537" y="204"/>
                      <a:pt x="537" y="204"/>
                      <a:pt x="537" y="204"/>
                    </a:cubicBezTo>
                    <a:lnTo>
                      <a:pt x="670" y="35"/>
                    </a:lnTo>
                    <a:close/>
                    <a:moveTo>
                      <a:pt x="360" y="35"/>
                    </a:moveTo>
                    <a:cubicBezTo>
                      <a:pt x="493" y="204"/>
                      <a:pt x="493" y="204"/>
                      <a:pt x="493" y="204"/>
                    </a:cubicBezTo>
                    <a:cubicBezTo>
                      <a:pt x="170" y="390"/>
                      <a:pt x="170" y="390"/>
                      <a:pt x="170" y="390"/>
                    </a:cubicBezTo>
                    <a:cubicBezTo>
                      <a:pt x="37" y="222"/>
                      <a:pt x="37" y="222"/>
                      <a:pt x="37" y="222"/>
                    </a:cubicBezTo>
                    <a:lnTo>
                      <a:pt x="360" y="35"/>
                    </a:lnTo>
                    <a:close/>
                    <a:moveTo>
                      <a:pt x="170" y="428"/>
                    </a:moveTo>
                    <a:cubicBezTo>
                      <a:pt x="493" y="615"/>
                      <a:pt x="493" y="615"/>
                      <a:pt x="493" y="615"/>
                    </a:cubicBezTo>
                    <a:cubicBezTo>
                      <a:pt x="360" y="783"/>
                      <a:pt x="360" y="783"/>
                      <a:pt x="360" y="783"/>
                    </a:cubicBezTo>
                    <a:cubicBezTo>
                      <a:pt x="37" y="597"/>
                      <a:pt x="37" y="597"/>
                      <a:pt x="37" y="597"/>
                    </a:cubicBezTo>
                    <a:lnTo>
                      <a:pt x="170" y="428"/>
                    </a:lnTo>
                    <a:close/>
                    <a:moveTo>
                      <a:pt x="835" y="859"/>
                    </a:moveTo>
                    <a:cubicBezTo>
                      <a:pt x="515" y="1043"/>
                      <a:pt x="515" y="1043"/>
                      <a:pt x="515" y="1043"/>
                    </a:cubicBezTo>
                    <a:cubicBezTo>
                      <a:pt x="196" y="859"/>
                      <a:pt x="196" y="859"/>
                      <a:pt x="196" y="859"/>
                    </a:cubicBezTo>
                    <a:cubicBezTo>
                      <a:pt x="196" y="739"/>
                      <a:pt x="196" y="739"/>
                      <a:pt x="196" y="739"/>
                    </a:cubicBezTo>
                    <a:cubicBezTo>
                      <a:pt x="349" y="828"/>
                      <a:pt x="349" y="828"/>
                      <a:pt x="349" y="828"/>
                    </a:cubicBezTo>
                    <a:cubicBezTo>
                      <a:pt x="362" y="835"/>
                      <a:pt x="378" y="832"/>
                      <a:pt x="387" y="821"/>
                    </a:cubicBezTo>
                    <a:cubicBezTo>
                      <a:pt x="515" y="658"/>
                      <a:pt x="515" y="658"/>
                      <a:pt x="515" y="658"/>
                    </a:cubicBezTo>
                    <a:cubicBezTo>
                      <a:pt x="643" y="821"/>
                      <a:pt x="643" y="821"/>
                      <a:pt x="643" y="821"/>
                    </a:cubicBezTo>
                    <a:cubicBezTo>
                      <a:pt x="652" y="832"/>
                      <a:pt x="668" y="835"/>
                      <a:pt x="681" y="828"/>
                    </a:cubicBezTo>
                    <a:cubicBezTo>
                      <a:pt x="835" y="739"/>
                      <a:pt x="835" y="739"/>
                      <a:pt x="835" y="739"/>
                    </a:cubicBezTo>
                    <a:lnTo>
                      <a:pt x="835" y="859"/>
                    </a:lnTo>
                    <a:close/>
                    <a:moveTo>
                      <a:pt x="670" y="783"/>
                    </a:moveTo>
                    <a:cubicBezTo>
                      <a:pt x="537" y="615"/>
                      <a:pt x="537" y="615"/>
                      <a:pt x="537" y="615"/>
                    </a:cubicBezTo>
                    <a:cubicBezTo>
                      <a:pt x="861" y="428"/>
                      <a:pt x="861" y="428"/>
                      <a:pt x="861" y="428"/>
                    </a:cubicBezTo>
                    <a:cubicBezTo>
                      <a:pt x="993" y="597"/>
                      <a:pt x="993" y="597"/>
                      <a:pt x="993" y="597"/>
                    </a:cubicBezTo>
                    <a:lnTo>
                      <a:pt x="670" y="78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50000"/>
                  </a:lnSpc>
                </a:pPr>
                <a:endParaRPr lang="zh-CN" altLang="en-US">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nvSpPr>
          <p:spPr>
            <a:xfrm>
              <a:off x="9895325" y="5069463"/>
              <a:ext cx="2244525" cy="584775"/>
            </a:xfrm>
            <a:prstGeom prst="rect">
              <a:avLst/>
            </a:prstGeom>
          </p:spPr>
          <p:txBody>
            <a:bodyPr wrap="none">
              <a:spAutoFit/>
            </a:bodyPr>
            <a:lstStyle/>
            <a:p>
              <a:r>
                <a:rPr lang="zh-CN" altLang="en-US" sz="3200" b="1" dirty="0"/>
                <a:t>有理论依据</a:t>
              </a:r>
              <a:endParaRPr lang="zh-CN" altLang="en-US" sz="3200" dirty="0"/>
            </a:p>
          </p:txBody>
        </p:sp>
      </p:grpSp>
      <p:grpSp>
        <p:nvGrpSpPr>
          <p:cNvPr id="15" name="组合 14"/>
          <p:cNvGrpSpPr/>
          <p:nvPr/>
        </p:nvGrpSpPr>
        <p:grpSpPr>
          <a:xfrm>
            <a:off x="8601599" y="5537999"/>
            <a:ext cx="5669306" cy="992816"/>
            <a:chOff x="5424480" y="5522898"/>
            <a:chExt cx="5669306" cy="992816"/>
          </a:xfrm>
        </p:grpSpPr>
        <p:sp>
          <p:nvSpPr>
            <p:cNvPr id="44038" name="矩形 6"/>
            <p:cNvSpPr>
              <a:spLocks noChangeArrowheads="1"/>
            </p:cNvSpPr>
            <p:nvPr/>
          </p:nvSpPr>
          <p:spPr bwMode="auto">
            <a:xfrm>
              <a:off x="6501383" y="5717372"/>
              <a:ext cx="4592403" cy="622280"/>
            </a:xfrm>
            <a:prstGeom prst="rect">
              <a:avLst/>
            </a:prstGeom>
            <a:noFill/>
            <a:ln w="9525">
              <a:noFill/>
              <a:miter lim="800000"/>
              <a:headEnd/>
              <a:tailEnd/>
            </a:ln>
          </p:spPr>
          <p:txBody>
            <a:bodyPr wrap="square" lIns="128583" tIns="64291" rIns="128583" bIns="64291">
              <a:spAutoFit/>
            </a:bodyPr>
            <a:lstStyle/>
            <a:p>
              <a:r>
                <a:rPr lang="zh-CN" altLang="en-US" sz="3200" b="1" dirty="0"/>
                <a:t>有事实依据</a:t>
              </a:r>
            </a:p>
          </p:txBody>
        </p:sp>
        <p:grpSp>
          <p:nvGrpSpPr>
            <p:cNvPr id="16" name="组合 39"/>
            <p:cNvGrpSpPr>
              <a:grpSpLocks/>
            </p:cNvGrpSpPr>
            <p:nvPr/>
          </p:nvGrpSpPr>
          <p:grpSpPr bwMode="auto">
            <a:xfrm>
              <a:off x="5424480" y="5522898"/>
              <a:ext cx="992815" cy="992816"/>
              <a:chOff x="0" y="0"/>
              <a:chExt cx="941070" cy="941070"/>
            </a:xfrm>
            <a:solidFill>
              <a:schemeClr val="accent2"/>
            </a:solidFill>
          </p:grpSpPr>
          <p:sp>
            <p:nvSpPr>
              <p:cNvPr id="17" name="圆角矩形 18"/>
              <p:cNvSpPr>
                <a:spLocks noChangeArrowheads="1"/>
              </p:cNvSpPr>
              <p:nvPr/>
            </p:nvSpPr>
            <p:spPr bwMode="auto">
              <a:xfrm>
                <a:off x="0" y="0"/>
                <a:ext cx="941070" cy="941070"/>
              </a:xfrm>
              <a:prstGeom prst="roundRect">
                <a:avLst>
                  <a:gd name="adj" fmla="val 13333"/>
                </a:avLst>
              </a:prstGeom>
              <a:grpFill/>
              <a:ln w="12700" cmpd="sng">
                <a:solidFill>
                  <a:schemeClr val="bg1">
                    <a:alpha val="59000"/>
                  </a:schemeClr>
                </a:solidFill>
                <a:round/>
                <a:headEnd/>
                <a:tailEnd/>
              </a:ln>
            </p:spPr>
            <p:txBody>
              <a:bodyPr anchor="ctr"/>
              <a:lstStyle/>
              <a:p>
                <a:pPr algn="ctr" eaLnBrk="1" hangingPunct="1">
                  <a:lnSpc>
                    <a:spcPct val="150000"/>
                  </a:lnSpc>
                </a:pPr>
                <a:endParaRPr lang="zh-CN" altLang="en-US">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8" name="组合 2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30" y="152602"/>
                <a:ext cx="645958" cy="621582"/>
              </a:xfrm>
              <a:prstGeom prst="rect">
                <a:avLst/>
              </a:prstGeom>
              <a:grpFill/>
              <a:ln>
                <a:noFill/>
              </a:ln>
              <a:extLst>
                <a:ext uri="{91240B29-F687-4F45-9708-019B960494DF}">
                  <a14:hiddenLine xmlns:a14="http://schemas.microsoft.com/office/drawing/2010/main" w="9525" cmpd="sng">
                    <a:solidFill>
                      <a:srgbClr val="000000"/>
                    </a:solidFill>
                    <a:miter lim="800000"/>
                    <a:headEnd/>
                    <a:tailEnd/>
                  </a14:hiddenLine>
                </a:ext>
              </a:extLst>
            </p:spPr>
          </p:pic>
        </p:grpSp>
      </p:grpSp>
    </p:spTree>
    <p:extLst>
      <p:ext uri="{BB962C8B-B14F-4D97-AF65-F5344CB8AC3E}">
        <p14:creationId xmlns:p14="http://schemas.microsoft.com/office/powerpoint/2010/main" val="245937296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532832" y="1109454"/>
            <a:ext cx="3251250" cy="114070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83" tIns="64291" rIns="128583" bIns="64291" anchor="ctr"/>
          <a:lstStyle/>
          <a:p>
            <a:pPr algn="ctr" fontAlgn="auto">
              <a:spcBef>
                <a:spcPts val="0"/>
              </a:spcBef>
              <a:spcAft>
                <a:spcPts val="0"/>
              </a:spcAft>
              <a:defRPr/>
            </a:pPr>
            <a:r>
              <a:rPr lang="zh-CN" altLang="en-US" sz="2800" b="1" dirty="0">
                <a:solidFill>
                  <a:schemeClr val="bg1"/>
                </a:solidFill>
              </a:rPr>
              <a:t>资本主义根本矛盾</a:t>
            </a:r>
          </a:p>
        </p:txBody>
      </p:sp>
      <p:sp>
        <p:nvSpPr>
          <p:cNvPr id="5" name="矩形 4"/>
          <p:cNvSpPr>
            <a:spLocks noChangeArrowheads="1"/>
          </p:cNvSpPr>
          <p:nvPr/>
        </p:nvSpPr>
        <p:spPr bwMode="auto">
          <a:xfrm>
            <a:off x="1173742" y="284771"/>
            <a:ext cx="4859983" cy="455389"/>
          </a:xfrm>
          <a:prstGeom prst="rect">
            <a:avLst/>
          </a:prstGeom>
          <a:noFill/>
          <a:ln w="9525">
            <a:noFill/>
            <a:miter lim="800000"/>
            <a:headEnd/>
            <a:tailEnd/>
          </a:ln>
        </p:spPr>
        <p:txBody>
          <a:bodyPr wrap="none" lIns="128583" tIns="64291" rIns="128583" bIns="64291">
            <a:spAutoFit/>
          </a:bodyPr>
          <a:lstStyle/>
          <a:p>
            <a:r>
              <a:rPr lang="zh-CN" altLang="en-US" sz="2100" b="1" dirty="0">
                <a:solidFill>
                  <a:srgbClr val="000000"/>
                </a:solidFill>
                <a:ea typeface="微软雅黑" charset="-122"/>
              </a:rPr>
              <a:t>生产社会化与生产资料私人占有的矛盾</a:t>
            </a:r>
            <a:endParaRPr lang="en-US" altLang="zh-CN" sz="2100" b="1" dirty="0">
              <a:solidFill>
                <a:srgbClr val="000000"/>
              </a:solidFill>
              <a:ea typeface="微软雅黑" charset="-122"/>
            </a:endParaRPr>
          </a:p>
        </p:txBody>
      </p:sp>
      <p:cxnSp>
        <p:nvCxnSpPr>
          <p:cNvPr id="7" name="直接箭头连接符 6"/>
          <p:cNvCxnSpPr/>
          <p:nvPr/>
        </p:nvCxnSpPr>
        <p:spPr>
          <a:xfrm>
            <a:off x="5375673" y="1870667"/>
            <a:ext cx="205159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261820" y="1131777"/>
            <a:ext cx="2279302" cy="37949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83" tIns="64291" rIns="128583" bIns="64291" anchor="ctr"/>
          <a:lstStyle/>
          <a:p>
            <a:pPr algn="ctr" fontAlgn="auto">
              <a:spcBef>
                <a:spcPts val="0"/>
              </a:spcBef>
              <a:spcAft>
                <a:spcPts val="0"/>
              </a:spcAft>
              <a:defRPr/>
            </a:pPr>
            <a:r>
              <a:rPr lang="zh-CN" altLang="en-US" sz="2400" b="1" dirty="0">
                <a:solidFill>
                  <a:schemeClr val="tx1"/>
                </a:solidFill>
              </a:rPr>
              <a:t>无产阶级革命</a:t>
            </a:r>
          </a:p>
        </p:txBody>
      </p:sp>
      <p:sp>
        <p:nvSpPr>
          <p:cNvPr id="9" name="圆角矩形 8"/>
          <p:cNvSpPr/>
          <p:nvPr/>
        </p:nvSpPr>
        <p:spPr>
          <a:xfrm>
            <a:off x="8036719" y="1109454"/>
            <a:ext cx="3217192" cy="114070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83" tIns="64291" rIns="128583" bIns="64291" anchor="ctr"/>
          <a:lstStyle/>
          <a:p>
            <a:pPr algn="ctr" fontAlgn="auto">
              <a:spcBef>
                <a:spcPts val="0"/>
              </a:spcBef>
              <a:spcAft>
                <a:spcPts val="0"/>
              </a:spcAft>
              <a:defRPr/>
            </a:pPr>
            <a:r>
              <a:rPr lang="zh-CN" altLang="en-US" sz="2800" b="1" dirty="0">
                <a:solidFill>
                  <a:prstClr val="white"/>
                </a:solidFill>
              </a:rPr>
              <a:t>社会主义制度</a:t>
            </a:r>
          </a:p>
        </p:txBody>
      </p:sp>
      <p:cxnSp>
        <p:nvCxnSpPr>
          <p:cNvPr id="11" name="直接连接符 10"/>
          <p:cNvCxnSpPr>
            <a:endCxn id="3" idx="0"/>
          </p:cNvCxnSpPr>
          <p:nvPr/>
        </p:nvCxnSpPr>
        <p:spPr>
          <a:xfrm>
            <a:off x="3158457" y="721034"/>
            <a:ext cx="0" cy="38842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055684" y="2578248"/>
            <a:ext cx="3216919" cy="9866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83" tIns="64291" rIns="128583" bIns="64291" anchor="ctr"/>
          <a:lstStyle/>
          <a:p>
            <a:pPr algn="just" fontAlgn="auto">
              <a:spcBef>
                <a:spcPts val="0"/>
              </a:spcBef>
              <a:spcAft>
                <a:spcPts val="0"/>
              </a:spcAft>
              <a:defRPr/>
            </a:pPr>
            <a:r>
              <a:rPr lang="zh-CN" altLang="en-US" sz="2400" b="1" dirty="0">
                <a:solidFill>
                  <a:schemeClr val="tx1"/>
                </a:solidFill>
              </a:rPr>
              <a:t>具有克服了资本主义弊端的优越性</a:t>
            </a:r>
          </a:p>
        </p:txBody>
      </p:sp>
      <p:cxnSp>
        <p:nvCxnSpPr>
          <p:cNvPr id="15" name="直接连接符 14"/>
          <p:cNvCxnSpPr/>
          <p:nvPr/>
        </p:nvCxnSpPr>
        <p:spPr>
          <a:xfrm>
            <a:off x="9556999" y="2401954"/>
            <a:ext cx="0" cy="1973353"/>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8036719" y="4527104"/>
            <a:ext cx="3038327" cy="114070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83" tIns="64291" rIns="128583" bIns="64291" anchor="ctr"/>
          <a:lstStyle/>
          <a:p>
            <a:pPr algn="ctr" fontAlgn="auto">
              <a:spcBef>
                <a:spcPts val="0"/>
              </a:spcBef>
              <a:spcAft>
                <a:spcPts val="0"/>
              </a:spcAft>
              <a:defRPr/>
            </a:pPr>
            <a:r>
              <a:rPr lang="zh-CN" altLang="en-US" sz="2800" b="1" dirty="0">
                <a:solidFill>
                  <a:prstClr val="white"/>
                </a:solidFill>
              </a:rPr>
              <a:t>社会主义必然取代资本主义</a:t>
            </a:r>
          </a:p>
        </p:txBody>
      </p:sp>
      <p:cxnSp>
        <p:nvCxnSpPr>
          <p:cNvPr id="18" name="直接箭头连接符 17"/>
          <p:cNvCxnSpPr/>
          <p:nvPr/>
        </p:nvCxnSpPr>
        <p:spPr>
          <a:xfrm flipH="1">
            <a:off x="6429375" y="5134289"/>
            <a:ext cx="144214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3011539" y="4491387"/>
            <a:ext cx="3038325" cy="1138473"/>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83" tIns="64291" rIns="128583" bIns="64291" anchor="ctr"/>
          <a:lstStyle/>
          <a:p>
            <a:pPr algn="just" fontAlgn="auto">
              <a:spcBef>
                <a:spcPts val="0"/>
              </a:spcBef>
              <a:spcAft>
                <a:spcPts val="0"/>
              </a:spcAft>
              <a:defRPr/>
            </a:pPr>
            <a:r>
              <a:rPr lang="zh-CN" altLang="en-US" sz="2800" b="1" dirty="0">
                <a:solidFill>
                  <a:prstClr val="white"/>
                </a:solidFill>
              </a:rPr>
              <a:t>科学预测未来社会的样貌</a:t>
            </a:r>
          </a:p>
        </p:txBody>
      </p:sp>
      <p:sp>
        <p:nvSpPr>
          <p:cNvPr id="21" name="矩形 20"/>
          <p:cNvSpPr/>
          <p:nvPr/>
        </p:nvSpPr>
        <p:spPr>
          <a:xfrm>
            <a:off x="6366867" y="4272621"/>
            <a:ext cx="1484561" cy="5111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28583" tIns="64291" rIns="128583" bIns="64291" anchor="ctr"/>
          <a:lstStyle/>
          <a:p>
            <a:pPr algn="ctr" fontAlgn="auto">
              <a:spcBef>
                <a:spcPts val="0"/>
              </a:spcBef>
              <a:spcAft>
                <a:spcPts val="0"/>
              </a:spcAft>
              <a:defRPr/>
            </a:pPr>
            <a:r>
              <a:rPr lang="zh-CN" altLang="en-US" sz="2800" b="1" dirty="0">
                <a:solidFill>
                  <a:prstClr val="white"/>
                </a:solidFill>
              </a:rPr>
              <a:t>前提</a:t>
            </a:r>
          </a:p>
        </p:txBody>
      </p:sp>
      <p:sp>
        <p:nvSpPr>
          <p:cNvPr id="45069" name="矩形 21"/>
          <p:cNvSpPr>
            <a:spLocks noChangeArrowheads="1"/>
          </p:cNvSpPr>
          <p:nvPr/>
        </p:nvSpPr>
        <p:spPr bwMode="auto">
          <a:xfrm>
            <a:off x="1532831" y="6114269"/>
            <a:ext cx="9542215" cy="991612"/>
          </a:xfrm>
          <a:prstGeom prst="rect">
            <a:avLst/>
          </a:prstGeom>
          <a:noFill/>
          <a:ln w="9525">
            <a:noFill/>
            <a:miter lim="800000"/>
            <a:headEnd/>
            <a:tailEnd/>
          </a:ln>
        </p:spPr>
        <p:txBody>
          <a:bodyPr wrap="square" lIns="128583" tIns="64291" rIns="128583" bIns="64291">
            <a:spAutoFit/>
          </a:bodyPr>
          <a:lstStyle/>
          <a:p>
            <a:r>
              <a:rPr lang="zh-CN" altLang="en-US" sz="2800" b="1" dirty="0">
                <a:solidFill>
                  <a:srgbClr val="000000"/>
                </a:solidFill>
                <a:ea typeface="微软雅黑" charset="-122"/>
              </a:rPr>
              <a:t>马克思恩格斯先论证了社会主义为什么必然取代资本主义，然后以此为前提，预测未来社会的基本样貌。</a:t>
            </a:r>
            <a:endParaRPr lang="zh-CN" altLang="en-US" sz="2800" b="1" dirty="0">
              <a:solidFill>
                <a:srgbClr val="000000"/>
              </a:solidFill>
              <a:latin typeface="Verdana" pitchFamily="34" charset="0"/>
              <a:ea typeface="微软雅黑" charset="-122"/>
            </a:endParaRPr>
          </a:p>
        </p:txBody>
      </p:sp>
    </p:spTree>
    <p:extLst>
      <p:ext uri="{BB962C8B-B14F-4D97-AF65-F5344CB8AC3E}">
        <p14:creationId xmlns:p14="http://schemas.microsoft.com/office/powerpoint/2010/main" val="391397096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p:tgtEl>
                                          <p:spTgt spid="7"/>
                                        </p:tgtEl>
                                        <p:attrNameLst>
                                          <p:attrName>ppt_x</p:attrName>
                                        </p:attrNameLst>
                                      </p:cBhvr>
                                      <p:tavLst>
                                        <p:tav tm="0">
                                          <p:val>
                                            <p:strVal val="#ppt_x-#ppt_w*1.125000"/>
                                          </p:val>
                                        </p:tav>
                                        <p:tav tm="100000">
                                          <p:val>
                                            <p:strVal val="#ppt_x"/>
                                          </p:val>
                                        </p:tav>
                                      </p:tavLst>
                                    </p:anim>
                                    <p:animEffect transition="in" filter="wipe(right)">
                                      <p:cBhvr>
                                        <p:cTn id="26" dur="500"/>
                                        <p:tgtEl>
                                          <p:spTgt spid="7"/>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p:tgtEl>
                                          <p:spTgt spid="8"/>
                                        </p:tgtEl>
                                        <p:attrNameLst>
                                          <p:attrName>ppt_x</p:attrName>
                                        </p:attrNameLst>
                                      </p:cBhvr>
                                      <p:tavLst>
                                        <p:tav tm="0">
                                          <p:val>
                                            <p:strVal val="#ppt_x-#ppt_w*1.125000"/>
                                          </p:val>
                                        </p:tav>
                                        <p:tav tm="100000">
                                          <p:val>
                                            <p:strVal val="#ppt_x"/>
                                          </p:val>
                                        </p:tav>
                                      </p:tavLst>
                                    </p:anim>
                                    <p:animEffect transition="in" filter="wipe(right)">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p:tgtEl>
                                          <p:spTgt spid="9"/>
                                        </p:tgtEl>
                                        <p:attrNameLst>
                                          <p:attrName>ppt_y</p:attrName>
                                        </p:attrNameLst>
                                      </p:cBhvr>
                                      <p:tavLst>
                                        <p:tav tm="0">
                                          <p:val>
                                            <p:strVal val="#ppt_y+#ppt_h*1.125000"/>
                                          </p:val>
                                        </p:tav>
                                        <p:tav tm="100000">
                                          <p:val>
                                            <p:strVal val="#ppt_y"/>
                                          </p:val>
                                        </p:tav>
                                      </p:tavLst>
                                    </p:anim>
                                    <p:animEffect transition="in" filter="wipe(up)">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1"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p:tgtEl>
                                          <p:spTgt spid="15"/>
                                        </p:tgtEl>
                                        <p:attrNameLst>
                                          <p:attrName>ppt_y</p:attrName>
                                        </p:attrNameLst>
                                      </p:cBhvr>
                                      <p:tavLst>
                                        <p:tav tm="0">
                                          <p:val>
                                            <p:strVal val="#ppt_y-#ppt_h*1.125000"/>
                                          </p:val>
                                        </p:tav>
                                        <p:tav tm="100000">
                                          <p:val>
                                            <p:strVal val="#ppt_y"/>
                                          </p:val>
                                        </p:tav>
                                      </p:tavLst>
                                    </p:anim>
                                    <p:animEffect transition="in" filter="wipe(down)">
                                      <p:cBhvr>
                                        <p:cTn id="42" dur="500"/>
                                        <p:tgtEl>
                                          <p:spTgt spid="15"/>
                                        </p:tgtEl>
                                      </p:cBhvr>
                                    </p:animEffect>
                                  </p:childTnLst>
                                </p:cTn>
                              </p:par>
                            </p:childTnLst>
                          </p:cTn>
                        </p:par>
                        <p:par>
                          <p:cTn id="43" fill="hold">
                            <p:stCondLst>
                              <p:cond delay="500"/>
                            </p:stCondLst>
                            <p:childTnLst>
                              <p:par>
                                <p:cTn id="44" presetID="12" presetClass="entr" presetSubtype="1"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p:tgtEl>
                                          <p:spTgt spid="16"/>
                                        </p:tgtEl>
                                        <p:attrNameLst>
                                          <p:attrName>ppt_y</p:attrName>
                                        </p:attrNameLst>
                                      </p:cBhvr>
                                      <p:tavLst>
                                        <p:tav tm="0">
                                          <p:val>
                                            <p:strVal val="#ppt_y-#ppt_h*1.125000"/>
                                          </p:val>
                                        </p:tav>
                                        <p:tav tm="100000">
                                          <p:val>
                                            <p:strVal val="#ppt_y"/>
                                          </p:val>
                                        </p:tav>
                                      </p:tavLst>
                                    </p:anim>
                                    <p:animEffect transition="in" filter="wipe(down)">
                                      <p:cBhvr>
                                        <p:cTn id="47" dur="500"/>
                                        <p:tgtEl>
                                          <p:spTgt spid="16"/>
                                        </p:tgtEl>
                                      </p:cBhvr>
                                    </p:animEffect>
                                  </p:childTnLst>
                                </p:cTn>
                              </p:par>
                              <p:par>
                                <p:cTn id="48" presetID="2" presetClass="entr" presetSubtype="4"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ppt_x"/>
                                          </p:val>
                                        </p:tav>
                                        <p:tav tm="100000">
                                          <p:val>
                                            <p:strVal val="#ppt_x"/>
                                          </p:val>
                                        </p:tav>
                                      </p:tavLst>
                                    </p:anim>
                                    <p:anim calcmode="lin" valueType="num">
                                      <p:cBhvr additive="base">
                                        <p:cTn id="5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nodeType="click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additive="base">
                                        <p:cTn id="56" dur="500"/>
                                        <p:tgtEl>
                                          <p:spTgt spid="18"/>
                                        </p:tgtEl>
                                        <p:attrNameLst>
                                          <p:attrName>ppt_y</p:attrName>
                                        </p:attrNameLst>
                                      </p:cBhvr>
                                      <p:tavLst>
                                        <p:tav tm="0">
                                          <p:val>
                                            <p:strVal val="#ppt_y-#ppt_h*1.125000"/>
                                          </p:val>
                                        </p:tav>
                                        <p:tav tm="100000">
                                          <p:val>
                                            <p:strVal val="#ppt_y"/>
                                          </p:val>
                                        </p:tav>
                                      </p:tavLst>
                                    </p:anim>
                                    <p:animEffect transition="in" filter="wipe(down)">
                                      <p:cBhvr>
                                        <p:cTn id="57" dur="500"/>
                                        <p:tgtEl>
                                          <p:spTgt spid="18"/>
                                        </p:tgtEl>
                                      </p:cBhvr>
                                    </p:animEffect>
                                  </p:childTnLst>
                                </p:cTn>
                              </p:par>
                              <p:par>
                                <p:cTn id="58" presetID="12" presetClass="entr" presetSubtype="2"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additive="base">
                                        <p:cTn id="60" dur="500"/>
                                        <p:tgtEl>
                                          <p:spTgt spid="21"/>
                                        </p:tgtEl>
                                        <p:attrNameLst>
                                          <p:attrName>ppt_x</p:attrName>
                                        </p:attrNameLst>
                                      </p:cBhvr>
                                      <p:tavLst>
                                        <p:tav tm="0">
                                          <p:val>
                                            <p:strVal val="#ppt_x+#ppt_w*1.125000"/>
                                          </p:val>
                                        </p:tav>
                                        <p:tav tm="100000">
                                          <p:val>
                                            <p:strVal val="#ppt_x"/>
                                          </p:val>
                                        </p:tav>
                                      </p:tavLst>
                                    </p:anim>
                                    <p:animEffect transition="in" filter="wipe(left)">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2" fill="hold" grpId="0" nodeType="clickEffect">
                                  <p:stCondLst>
                                    <p:cond delay="0"/>
                                  </p:stCondLst>
                                  <p:childTnLst>
                                    <p:set>
                                      <p:cBhvr>
                                        <p:cTn id="65" dur="1" fill="hold">
                                          <p:stCondLst>
                                            <p:cond delay="0"/>
                                          </p:stCondLst>
                                        </p:cTn>
                                        <p:tgtEl>
                                          <p:spTgt spid="20"/>
                                        </p:tgtEl>
                                        <p:attrNameLst>
                                          <p:attrName>style.visibility</p:attrName>
                                        </p:attrNameLst>
                                      </p:cBhvr>
                                      <p:to>
                                        <p:strVal val="visible"/>
                                      </p:to>
                                    </p:set>
                                    <p:anim calcmode="lin" valueType="num">
                                      <p:cBhvr additive="base">
                                        <p:cTn id="66" dur="500"/>
                                        <p:tgtEl>
                                          <p:spTgt spid="20"/>
                                        </p:tgtEl>
                                        <p:attrNameLst>
                                          <p:attrName>ppt_x</p:attrName>
                                        </p:attrNameLst>
                                      </p:cBhvr>
                                      <p:tavLst>
                                        <p:tav tm="0">
                                          <p:val>
                                            <p:strVal val="#ppt_x+#ppt_w*1.125000"/>
                                          </p:val>
                                        </p:tav>
                                        <p:tav tm="100000">
                                          <p:val>
                                            <p:strVal val="#ppt_x"/>
                                          </p:val>
                                        </p:tav>
                                      </p:tavLst>
                                    </p:anim>
                                    <p:animEffect transition="in" filter="wipe(left)">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31" presetClass="entr" presetSubtype="0" fill="hold" grpId="0" nodeType="clickEffect">
                                  <p:stCondLst>
                                    <p:cond delay="0"/>
                                  </p:stCondLst>
                                  <p:childTnLst>
                                    <p:set>
                                      <p:cBhvr>
                                        <p:cTn id="71" dur="1" fill="hold">
                                          <p:stCondLst>
                                            <p:cond delay="0"/>
                                          </p:stCondLst>
                                        </p:cTn>
                                        <p:tgtEl>
                                          <p:spTgt spid="45069"/>
                                        </p:tgtEl>
                                        <p:attrNameLst>
                                          <p:attrName>style.visibility</p:attrName>
                                        </p:attrNameLst>
                                      </p:cBhvr>
                                      <p:to>
                                        <p:strVal val="visible"/>
                                      </p:to>
                                    </p:set>
                                    <p:anim calcmode="lin" valueType="num">
                                      <p:cBhvr>
                                        <p:cTn id="72" dur="1000" fill="hold"/>
                                        <p:tgtEl>
                                          <p:spTgt spid="45069"/>
                                        </p:tgtEl>
                                        <p:attrNameLst>
                                          <p:attrName>ppt_w</p:attrName>
                                        </p:attrNameLst>
                                      </p:cBhvr>
                                      <p:tavLst>
                                        <p:tav tm="0">
                                          <p:val>
                                            <p:fltVal val="0"/>
                                          </p:val>
                                        </p:tav>
                                        <p:tav tm="100000">
                                          <p:val>
                                            <p:strVal val="#ppt_w"/>
                                          </p:val>
                                        </p:tav>
                                      </p:tavLst>
                                    </p:anim>
                                    <p:anim calcmode="lin" valueType="num">
                                      <p:cBhvr>
                                        <p:cTn id="73" dur="1000" fill="hold"/>
                                        <p:tgtEl>
                                          <p:spTgt spid="45069"/>
                                        </p:tgtEl>
                                        <p:attrNameLst>
                                          <p:attrName>ppt_h</p:attrName>
                                        </p:attrNameLst>
                                      </p:cBhvr>
                                      <p:tavLst>
                                        <p:tav tm="0">
                                          <p:val>
                                            <p:fltVal val="0"/>
                                          </p:val>
                                        </p:tav>
                                        <p:tav tm="100000">
                                          <p:val>
                                            <p:strVal val="#ppt_h"/>
                                          </p:val>
                                        </p:tav>
                                      </p:tavLst>
                                    </p:anim>
                                    <p:anim calcmode="lin" valueType="num">
                                      <p:cBhvr>
                                        <p:cTn id="74" dur="1000" fill="hold"/>
                                        <p:tgtEl>
                                          <p:spTgt spid="45069"/>
                                        </p:tgtEl>
                                        <p:attrNameLst>
                                          <p:attrName>style.rotation</p:attrName>
                                        </p:attrNameLst>
                                      </p:cBhvr>
                                      <p:tavLst>
                                        <p:tav tm="0">
                                          <p:val>
                                            <p:fltVal val="90"/>
                                          </p:val>
                                        </p:tav>
                                        <p:tav tm="100000">
                                          <p:val>
                                            <p:fltVal val="0"/>
                                          </p:val>
                                        </p:tav>
                                      </p:tavLst>
                                    </p:anim>
                                    <p:animEffect transition="in" filter="fade">
                                      <p:cBhvr>
                                        <p:cTn id="75" dur="1000"/>
                                        <p:tgtEl>
                                          <p:spTgt spid="45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8" grpId="0" animBg="1"/>
      <p:bldP spid="9" grpId="0" animBg="1"/>
      <p:bldP spid="13" grpId="0" animBg="1"/>
      <p:bldP spid="16" grpId="0" animBg="1"/>
      <p:bldP spid="20" grpId="0" animBg="1"/>
      <p:bldP spid="21" grpId="0" animBg="1"/>
      <p:bldP spid="4506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9" name="组合 7"/>
          <p:cNvGrpSpPr>
            <a:grpSpLocks/>
          </p:cNvGrpSpPr>
          <p:nvPr/>
        </p:nvGrpSpPr>
        <p:grpSpPr bwMode="auto">
          <a:xfrm>
            <a:off x="1163092" y="377259"/>
            <a:ext cx="10126266" cy="6355356"/>
            <a:chOff x="506376" y="708239"/>
            <a:chExt cx="7970789" cy="5519576"/>
          </a:xfrm>
        </p:grpSpPr>
        <p:grpSp>
          <p:nvGrpSpPr>
            <p:cNvPr id="47110" name="组合 8"/>
            <p:cNvGrpSpPr>
              <a:grpSpLocks/>
            </p:cNvGrpSpPr>
            <p:nvPr/>
          </p:nvGrpSpPr>
          <p:grpSpPr bwMode="auto">
            <a:xfrm>
              <a:off x="506376" y="1980941"/>
              <a:ext cx="3720155" cy="833482"/>
              <a:chOff x="4267285" y="2060848"/>
              <a:chExt cx="3625045" cy="841379"/>
            </a:xfrm>
          </p:grpSpPr>
          <p:sp>
            <p:nvSpPr>
              <p:cNvPr id="34" name="TextBox 16"/>
              <p:cNvSpPr txBox="1"/>
              <p:nvPr/>
            </p:nvSpPr>
            <p:spPr>
              <a:xfrm>
                <a:off x="4580636" y="2059947"/>
                <a:ext cx="3311594" cy="841554"/>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itchFamily="34" charset="-122"/>
                    <a:ea typeface="+mn-ea"/>
                  </a:rPr>
                  <a:t> </a:t>
                </a:r>
                <a:r>
                  <a:rPr lang="zh-CN" altLang="en-US" sz="3400" b="1" dirty="0">
                    <a:solidFill>
                      <a:schemeClr val="accent1"/>
                    </a:solidFill>
                    <a:latin typeface="微软雅黑" panose="020B0503020204020204" pitchFamily="34" charset="-122"/>
                    <a:ea typeface="微软雅黑" panose="020B0503020204020204" pitchFamily="34" charset="-122"/>
                  </a:rPr>
                  <a:t>未来社会发展阶段</a:t>
                </a:r>
              </a:p>
            </p:txBody>
          </p:sp>
          <p:sp>
            <p:nvSpPr>
              <p:cNvPr id="35" name="椭圆 34"/>
              <p:cNvSpPr/>
              <p:nvPr/>
            </p:nvSpPr>
            <p:spPr>
              <a:xfrm>
                <a:off x="4267285" y="2167587"/>
                <a:ext cx="624990" cy="626273"/>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grpSp>
          <p:nvGrpSpPr>
            <p:cNvPr id="47111" name="组合 9"/>
            <p:cNvGrpSpPr>
              <a:grpSpLocks/>
            </p:cNvGrpSpPr>
            <p:nvPr/>
          </p:nvGrpSpPr>
          <p:grpSpPr bwMode="auto">
            <a:xfrm>
              <a:off x="552778" y="3106342"/>
              <a:ext cx="3625045" cy="841379"/>
              <a:chOff x="4267285" y="3212976"/>
              <a:chExt cx="3625045" cy="841379"/>
            </a:xfrm>
          </p:grpSpPr>
          <p:sp>
            <p:nvSpPr>
              <p:cNvPr id="32" name="TextBox 18"/>
              <p:cNvSpPr txBox="1"/>
              <p:nvPr/>
            </p:nvSpPr>
            <p:spPr>
              <a:xfrm>
                <a:off x="4579358" y="3213087"/>
                <a:ext cx="3312376" cy="841411"/>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anose="020B0503020204020204" pitchFamily="34" charset="-122"/>
                    <a:ea typeface="微软雅黑" panose="020B0503020204020204" pitchFamily="34" charset="-122"/>
                  </a:rPr>
                  <a:t>高度发达的生产力</a:t>
                </a:r>
              </a:p>
            </p:txBody>
          </p:sp>
          <p:sp>
            <p:nvSpPr>
              <p:cNvPr id="33" name="椭圆 32"/>
              <p:cNvSpPr/>
              <p:nvPr/>
            </p:nvSpPr>
            <p:spPr>
              <a:xfrm>
                <a:off x="4266571" y="3321656"/>
                <a:ext cx="625573" cy="624272"/>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grpSp>
          <p:nvGrpSpPr>
            <p:cNvPr id="47112" name="组合 10"/>
            <p:cNvGrpSpPr>
              <a:grpSpLocks/>
            </p:cNvGrpSpPr>
            <p:nvPr/>
          </p:nvGrpSpPr>
          <p:grpSpPr bwMode="auto">
            <a:xfrm>
              <a:off x="552778" y="4253488"/>
              <a:ext cx="3625045" cy="841379"/>
              <a:chOff x="4259323" y="4293096"/>
              <a:chExt cx="3625045" cy="841379"/>
            </a:xfrm>
          </p:grpSpPr>
          <p:sp>
            <p:nvSpPr>
              <p:cNvPr id="30" name="TextBox 20"/>
              <p:cNvSpPr txBox="1"/>
              <p:nvPr/>
            </p:nvSpPr>
            <p:spPr>
              <a:xfrm>
                <a:off x="4571396" y="4293791"/>
                <a:ext cx="3312376" cy="841411"/>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anose="020B0503020204020204" pitchFamily="34" charset="-122"/>
                    <a:ea typeface="微软雅黑" panose="020B0503020204020204" pitchFamily="34" charset="-122"/>
                  </a:rPr>
                  <a:t>所有制</a:t>
                </a:r>
              </a:p>
            </p:txBody>
          </p:sp>
          <p:sp>
            <p:nvSpPr>
              <p:cNvPr id="31" name="椭圆 30"/>
              <p:cNvSpPr/>
              <p:nvPr/>
            </p:nvSpPr>
            <p:spPr>
              <a:xfrm>
                <a:off x="4258609" y="4402360"/>
                <a:ext cx="625573" cy="624272"/>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grpSp>
          <p:nvGrpSpPr>
            <p:cNvPr id="47113" name="组合 11"/>
            <p:cNvGrpSpPr>
              <a:grpSpLocks/>
            </p:cNvGrpSpPr>
            <p:nvPr/>
          </p:nvGrpSpPr>
          <p:grpSpPr bwMode="auto">
            <a:xfrm>
              <a:off x="552778" y="708239"/>
              <a:ext cx="7924387" cy="1075429"/>
              <a:chOff x="4070212" y="2060848"/>
              <a:chExt cx="5242874" cy="841379"/>
            </a:xfrm>
          </p:grpSpPr>
          <p:sp>
            <p:nvSpPr>
              <p:cNvPr id="28" name="TextBox 12"/>
              <p:cNvSpPr txBox="1"/>
              <p:nvPr/>
            </p:nvSpPr>
            <p:spPr>
              <a:xfrm>
                <a:off x="4454561" y="2060848"/>
                <a:ext cx="4858525" cy="841823"/>
              </a:xfrm>
              <a:prstGeom prst="roundRect">
                <a:avLst>
                  <a:gd name="adj" fmla="val 8176"/>
                </a:avLst>
              </a:prstGeom>
              <a:ln/>
            </p:spPr>
            <p:style>
              <a:lnRef idx="3">
                <a:schemeClr val="lt1"/>
              </a:lnRef>
              <a:fillRef idx="1">
                <a:schemeClr val="accent2"/>
              </a:fillRef>
              <a:effectRef idx="1">
                <a:schemeClr val="accent2"/>
              </a:effectRef>
              <a:fontRef idx="minor">
                <a:schemeClr val="lt1"/>
              </a:fontRef>
            </p:style>
            <p:txBody>
              <a:bodyPr wrap="none" anchor="ctr"/>
              <a:lstStyle/>
              <a:p>
                <a:pPr algn="just" fontAlgn="auto">
                  <a:spcBef>
                    <a:spcPts val="0"/>
                  </a:spcBef>
                  <a:spcAft>
                    <a:spcPts val="0"/>
                  </a:spcAft>
                  <a:defRPr/>
                </a:pPr>
                <a:r>
                  <a:rPr lang="zh-CN" altLang="en-US" sz="3900" b="1" dirty="0">
                    <a:solidFill>
                      <a:schemeClr val="bg1"/>
                    </a:solidFill>
                    <a:latin typeface="微软雅黑" pitchFamily="34" charset="-122"/>
                  </a:rPr>
                  <a:t>   马克思和恩格斯对未来社会的预测基于</a:t>
                </a:r>
                <a:endParaRPr lang="en-US" altLang="zh-CN" sz="3900" b="1" dirty="0">
                  <a:solidFill>
                    <a:schemeClr val="bg1"/>
                  </a:solidFill>
                  <a:latin typeface="微软雅黑" pitchFamily="34" charset="-122"/>
                </a:endParaRPr>
              </a:p>
              <a:p>
                <a:pPr algn="just" fontAlgn="auto">
                  <a:spcBef>
                    <a:spcPts val="0"/>
                  </a:spcBef>
                  <a:spcAft>
                    <a:spcPts val="0"/>
                  </a:spcAft>
                  <a:defRPr/>
                </a:pPr>
                <a:r>
                  <a:rPr lang="zh-CN" altLang="en-US" sz="3900" b="1" dirty="0">
                    <a:solidFill>
                      <a:schemeClr val="bg1"/>
                    </a:solidFill>
                    <a:latin typeface="微软雅黑" pitchFamily="34" charset="-122"/>
                  </a:rPr>
                  <a:t>   对资本主义的科学分析。</a:t>
                </a:r>
              </a:p>
            </p:txBody>
          </p:sp>
          <p:sp>
            <p:nvSpPr>
              <p:cNvPr id="29" name="椭圆 28"/>
              <p:cNvSpPr/>
              <p:nvPr/>
            </p:nvSpPr>
            <p:spPr>
              <a:xfrm>
                <a:off x="4069740" y="2182192"/>
                <a:ext cx="522009" cy="624921"/>
              </a:xfrm>
              <a:prstGeom prst="ellipse">
                <a:avLst/>
              </a:prstGeom>
              <a:ln/>
            </p:spPr>
            <p:style>
              <a:lnRef idx="3">
                <a:schemeClr val="lt1"/>
              </a:lnRef>
              <a:fillRef idx="1">
                <a:schemeClr val="accent2"/>
              </a:fillRef>
              <a:effectRef idx="1">
                <a:schemeClr val="accent2"/>
              </a:effectRef>
              <a:fontRef idx="minor">
                <a:schemeClr val="lt1"/>
              </a:fontRef>
            </p:style>
            <p:txBody>
              <a:bodyPr wrap="none" anchor="ctr"/>
              <a:lstStyle/>
              <a:p>
                <a:pPr algn="ctr" fontAlgn="auto">
                  <a:spcBef>
                    <a:spcPts val="0"/>
                  </a:spcBef>
                  <a:spcAft>
                    <a:spcPts val="0"/>
                  </a:spcAft>
                  <a:defRPr/>
                </a:pPr>
                <a:endParaRPr lang="zh-CN" altLang="en-US" sz="3900" b="1" dirty="0">
                  <a:solidFill>
                    <a:schemeClr val="bg1"/>
                  </a:solidFill>
                  <a:latin typeface="Arial Unicode MS" pitchFamily="34" charset="-122"/>
                  <a:ea typeface="Arial Unicode MS" pitchFamily="34" charset="-122"/>
                  <a:cs typeface="Arial Unicode MS" pitchFamily="34" charset="-122"/>
                </a:endParaRPr>
              </a:p>
            </p:txBody>
          </p:sp>
        </p:grpSp>
        <p:grpSp>
          <p:nvGrpSpPr>
            <p:cNvPr id="47114" name="组合 12"/>
            <p:cNvGrpSpPr>
              <a:grpSpLocks/>
            </p:cNvGrpSpPr>
            <p:nvPr/>
          </p:nvGrpSpPr>
          <p:grpSpPr bwMode="auto">
            <a:xfrm>
              <a:off x="552778" y="5315538"/>
              <a:ext cx="3625045" cy="841379"/>
              <a:chOff x="4259323" y="4293096"/>
              <a:chExt cx="3625045" cy="841379"/>
            </a:xfrm>
          </p:grpSpPr>
          <p:sp>
            <p:nvSpPr>
              <p:cNvPr id="26" name="TextBox 20"/>
              <p:cNvSpPr txBox="1"/>
              <p:nvPr/>
            </p:nvSpPr>
            <p:spPr>
              <a:xfrm>
                <a:off x="4571396" y="4292230"/>
                <a:ext cx="3312376" cy="841411"/>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anose="020B0503020204020204" pitchFamily="34" charset="-122"/>
                    <a:ea typeface="微软雅黑" panose="020B0503020204020204" pitchFamily="34" charset="-122"/>
                  </a:rPr>
                  <a:t>社会生产</a:t>
                </a:r>
              </a:p>
            </p:txBody>
          </p:sp>
          <p:sp>
            <p:nvSpPr>
              <p:cNvPr id="27" name="椭圆 26"/>
              <p:cNvSpPr/>
              <p:nvPr/>
            </p:nvSpPr>
            <p:spPr>
              <a:xfrm>
                <a:off x="4258609" y="4400799"/>
                <a:ext cx="625573" cy="624272"/>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grpSp>
          <p:nvGrpSpPr>
            <p:cNvPr id="47115" name="组合 13"/>
            <p:cNvGrpSpPr>
              <a:grpSpLocks/>
            </p:cNvGrpSpPr>
            <p:nvPr/>
          </p:nvGrpSpPr>
          <p:grpSpPr bwMode="auto">
            <a:xfrm>
              <a:off x="4678898" y="2014423"/>
              <a:ext cx="3625045" cy="841379"/>
              <a:chOff x="4259323" y="4293096"/>
              <a:chExt cx="3625045" cy="841379"/>
            </a:xfrm>
          </p:grpSpPr>
          <p:sp>
            <p:nvSpPr>
              <p:cNvPr id="24" name="TextBox 20"/>
              <p:cNvSpPr txBox="1"/>
              <p:nvPr/>
            </p:nvSpPr>
            <p:spPr>
              <a:xfrm>
                <a:off x="4571249" y="4293619"/>
                <a:ext cx="3312376" cy="841411"/>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itchFamily="34" charset="-122"/>
                    <a:ea typeface="微软雅黑" panose="020B0503020204020204" pitchFamily="34" charset="-122"/>
                  </a:rPr>
                  <a:t>消灭商品，</a:t>
                </a:r>
              </a:p>
              <a:p>
                <a:pPr algn="ctr" fontAlgn="auto">
                  <a:spcBef>
                    <a:spcPts val="0"/>
                  </a:spcBef>
                  <a:spcAft>
                    <a:spcPts val="0"/>
                  </a:spcAft>
                  <a:defRPr/>
                </a:pPr>
                <a:r>
                  <a:rPr lang="zh-CN" altLang="en-US" sz="3400" b="1" dirty="0">
                    <a:solidFill>
                      <a:schemeClr val="accent1"/>
                    </a:solidFill>
                    <a:latin typeface="微软雅黑" pitchFamily="34" charset="-122"/>
                    <a:ea typeface="微软雅黑" panose="020B0503020204020204" pitchFamily="34" charset="-122"/>
                  </a:rPr>
                  <a:t>实现产品经济</a:t>
                </a:r>
              </a:p>
            </p:txBody>
          </p:sp>
          <p:sp>
            <p:nvSpPr>
              <p:cNvPr id="25" name="椭圆 24"/>
              <p:cNvSpPr/>
              <p:nvPr/>
            </p:nvSpPr>
            <p:spPr>
              <a:xfrm>
                <a:off x="4258462" y="4402188"/>
                <a:ext cx="625573" cy="624272"/>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grpSp>
          <p:nvGrpSpPr>
            <p:cNvPr id="47116" name="组合 14"/>
            <p:cNvGrpSpPr>
              <a:grpSpLocks/>
            </p:cNvGrpSpPr>
            <p:nvPr/>
          </p:nvGrpSpPr>
          <p:grpSpPr bwMode="auto">
            <a:xfrm>
              <a:off x="4678898" y="3156945"/>
              <a:ext cx="3625045" cy="841379"/>
              <a:chOff x="4259323" y="4293096"/>
              <a:chExt cx="3625045" cy="841379"/>
            </a:xfrm>
          </p:grpSpPr>
          <p:sp>
            <p:nvSpPr>
              <p:cNvPr id="22" name="TextBox 20"/>
              <p:cNvSpPr txBox="1"/>
              <p:nvPr/>
            </p:nvSpPr>
            <p:spPr>
              <a:xfrm>
                <a:off x="4571249" y="4293011"/>
                <a:ext cx="3312376" cy="841411"/>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itchFamily="34" charset="-122"/>
                    <a:ea typeface="微软雅黑" pitchFamily="34" charset="-122"/>
                  </a:rPr>
                  <a:t>人的发展</a:t>
                </a:r>
              </a:p>
            </p:txBody>
          </p:sp>
          <p:sp>
            <p:nvSpPr>
              <p:cNvPr id="23" name="椭圆 22"/>
              <p:cNvSpPr/>
              <p:nvPr/>
            </p:nvSpPr>
            <p:spPr>
              <a:xfrm>
                <a:off x="4258462" y="4401580"/>
                <a:ext cx="625573" cy="624272"/>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grpSp>
          <p:nvGrpSpPr>
            <p:cNvPr id="47117" name="组合 15"/>
            <p:cNvGrpSpPr>
              <a:grpSpLocks/>
            </p:cNvGrpSpPr>
            <p:nvPr/>
          </p:nvGrpSpPr>
          <p:grpSpPr bwMode="auto">
            <a:xfrm>
              <a:off x="4672491" y="4326011"/>
              <a:ext cx="3625045" cy="841379"/>
              <a:chOff x="4259323" y="4293096"/>
              <a:chExt cx="3625045" cy="841379"/>
            </a:xfrm>
          </p:grpSpPr>
          <p:sp>
            <p:nvSpPr>
              <p:cNvPr id="20" name="TextBox 20"/>
              <p:cNvSpPr txBox="1"/>
              <p:nvPr/>
            </p:nvSpPr>
            <p:spPr>
              <a:xfrm>
                <a:off x="4572383" y="4293002"/>
                <a:ext cx="3312377" cy="841411"/>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itchFamily="34" charset="-122"/>
                    <a:ea typeface="微软雅黑" pitchFamily="34" charset="-122"/>
                  </a:rPr>
                  <a:t>分配制度</a:t>
                </a:r>
              </a:p>
            </p:txBody>
          </p:sp>
          <p:sp>
            <p:nvSpPr>
              <p:cNvPr id="21" name="椭圆 20"/>
              <p:cNvSpPr/>
              <p:nvPr/>
            </p:nvSpPr>
            <p:spPr>
              <a:xfrm>
                <a:off x="4259596" y="4401571"/>
                <a:ext cx="625573" cy="624272"/>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grpSp>
          <p:nvGrpSpPr>
            <p:cNvPr id="47118" name="组合 16"/>
            <p:cNvGrpSpPr>
              <a:grpSpLocks/>
            </p:cNvGrpSpPr>
            <p:nvPr/>
          </p:nvGrpSpPr>
          <p:grpSpPr bwMode="auto">
            <a:xfrm>
              <a:off x="4672491" y="5386436"/>
              <a:ext cx="3625045" cy="841379"/>
              <a:chOff x="4259323" y="4293096"/>
              <a:chExt cx="3625045" cy="841379"/>
            </a:xfrm>
          </p:grpSpPr>
          <p:sp>
            <p:nvSpPr>
              <p:cNvPr id="18" name="TextBox 20"/>
              <p:cNvSpPr txBox="1"/>
              <p:nvPr/>
            </p:nvSpPr>
            <p:spPr>
              <a:xfrm>
                <a:off x="4572383" y="4293064"/>
                <a:ext cx="3312377" cy="841411"/>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itchFamily="34" charset="-122"/>
                    <a:ea typeface="微软雅黑" pitchFamily="34" charset="-122"/>
                  </a:rPr>
                  <a:t>变化和变革</a:t>
                </a:r>
              </a:p>
            </p:txBody>
          </p:sp>
          <p:sp>
            <p:nvSpPr>
              <p:cNvPr id="19" name="椭圆 18"/>
              <p:cNvSpPr/>
              <p:nvPr/>
            </p:nvSpPr>
            <p:spPr>
              <a:xfrm>
                <a:off x="4259596" y="4401633"/>
                <a:ext cx="625573" cy="624272"/>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grpSp>
    </p:spTree>
    <p:extLst>
      <p:ext uri="{BB962C8B-B14F-4D97-AF65-F5344CB8AC3E}">
        <p14:creationId xmlns:p14="http://schemas.microsoft.com/office/powerpoint/2010/main" val="2544448588"/>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a:grpSpLocks/>
          </p:cNvGrpSpPr>
          <p:nvPr/>
        </p:nvGrpSpPr>
        <p:grpSpPr bwMode="auto">
          <a:xfrm>
            <a:off x="1366243" y="453158"/>
            <a:ext cx="5230565" cy="1171956"/>
            <a:chOff x="4267285" y="2060848"/>
            <a:chExt cx="3625045" cy="841379"/>
          </a:xfrm>
        </p:grpSpPr>
        <p:sp>
          <p:nvSpPr>
            <p:cNvPr id="37" name="TextBox 16"/>
            <p:cNvSpPr txBox="1"/>
            <p:nvPr/>
          </p:nvSpPr>
          <p:spPr>
            <a:xfrm>
              <a:off x="4579816" y="2060848"/>
              <a:ext cx="3312514"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itchFamily="34" charset="-122"/>
                  <a:ea typeface="+mn-ea"/>
                </a:rPr>
                <a:t> </a:t>
              </a:r>
              <a:r>
                <a:rPr lang="zh-CN" altLang="en-US" sz="3900" b="1" dirty="0">
                  <a:solidFill>
                    <a:schemeClr val="accent1"/>
                  </a:solidFill>
                  <a:latin typeface="华文楷体" pitchFamily="2" charset="-122"/>
                  <a:ea typeface="华文楷体" pitchFamily="2" charset="-122"/>
                </a:rPr>
                <a:t>未来社会发展阶段</a:t>
              </a:r>
            </a:p>
          </p:txBody>
        </p:sp>
        <p:sp>
          <p:nvSpPr>
            <p:cNvPr id="38" name="椭圆 37"/>
            <p:cNvSpPr/>
            <p:nvPr/>
          </p:nvSpPr>
          <p:spPr>
            <a:xfrm>
              <a:off x="4267285" y="2168224"/>
              <a:ext cx="625061" cy="626628"/>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1</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
        <p:nvSpPr>
          <p:cNvPr id="48134" name="矩形 5"/>
          <p:cNvSpPr>
            <a:spLocks noChangeArrowheads="1"/>
          </p:cNvSpPr>
          <p:nvPr/>
        </p:nvSpPr>
        <p:spPr bwMode="auto">
          <a:xfrm>
            <a:off x="1698874" y="1995677"/>
            <a:ext cx="9798099" cy="4024836"/>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微软雅黑" charset="-122"/>
                <a:ea typeface="微软雅黑" charset="-122"/>
              </a:rPr>
              <a:t>“在资本主义社会和共产主义社会之间，存在着一</a:t>
            </a:r>
            <a:endParaRPr lang="en-US" altLang="zh-CN" sz="3400" b="1" dirty="0">
              <a:latin typeface="微软雅黑" charset="-122"/>
              <a:ea typeface="微软雅黑" charset="-122"/>
            </a:endParaRPr>
          </a:p>
          <a:p>
            <a:pPr>
              <a:lnSpc>
                <a:spcPct val="150000"/>
              </a:lnSpc>
            </a:pPr>
            <a:r>
              <a:rPr lang="zh-CN" altLang="en-US" sz="3400" b="1" dirty="0">
                <a:latin typeface="微软雅黑" charset="-122"/>
                <a:ea typeface="微软雅黑" charset="-122"/>
              </a:rPr>
              <a:t>个从前者到后者的革命转变时期。同这个时期相适</a:t>
            </a:r>
            <a:endParaRPr lang="en-US" altLang="zh-CN" sz="3400" b="1" dirty="0">
              <a:latin typeface="微软雅黑" charset="-122"/>
              <a:ea typeface="微软雅黑" charset="-122"/>
            </a:endParaRPr>
          </a:p>
          <a:p>
            <a:pPr>
              <a:lnSpc>
                <a:spcPct val="150000"/>
              </a:lnSpc>
            </a:pPr>
            <a:r>
              <a:rPr lang="zh-CN" altLang="en-US" sz="3400" b="1" dirty="0">
                <a:latin typeface="微软雅黑" charset="-122"/>
                <a:ea typeface="微软雅黑" charset="-122"/>
              </a:rPr>
              <a:t>应的也有一个政治上的过渡时期，这个时期的国家</a:t>
            </a:r>
            <a:endParaRPr lang="en-US" altLang="zh-CN" sz="3400" b="1" dirty="0">
              <a:latin typeface="微软雅黑" charset="-122"/>
              <a:ea typeface="微软雅黑" charset="-122"/>
            </a:endParaRPr>
          </a:p>
          <a:p>
            <a:pPr>
              <a:lnSpc>
                <a:spcPct val="150000"/>
              </a:lnSpc>
            </a:pPr>
            <a:r>
              <a:rPr lang="zh-CN" altLang="en-US" sz="3400" b="1" dirty="0">
                <a:latin typeface="微软雅黑" charset="-122"/>
                <a:ea typeface="微软雅黑" charset="-122"/>
              </a:rPr>
              <a:t>只能是无产阶级的革命专政”</a:t>
            </a:r>
            <a:endParaRPr lang="en-US" altLang="zh-CN" sz="3400" b="1" dirty="0">
              <a:latin typeface="微软雅黑" charset="-122"/>
              <a:ea typeface="微软雅黑" charset="-122"/>
            </a:endParaRPr>
          </a:p>
          <a:p>
            <a:pPr algn="r">
              <a:lnSpc>
                <a:spcPct val="150000"/>
              </a:lnSpc>
            </a:pPr>
            <a:r>
              <a:rPr lang="en-US" altLang="zh-CN" sz="3400" b="1" dirty="0">
                <a:solidFill>
                  <a:schemeClr val="accent1"/>
                </a:solidFill>
                <a:latin typeface="华文楷体" pitchFamily="2" charset="-122"/>
                <a:ea typeface="华文楷体" pitchFamily="2" charset="-122"/>
              </a:rPr>
              <a:t>——《</a:t>
            </a:r>
            <a:r>
              <a:rPr lang="zh-CN" altLang="en-US" sz="3400" b="1" dirty="0">
                <a:solidFill>
                  <a:schemeClr val="accent1"/>
                </a:solidFill>
                <a:latin typeface="华文楷体" pitchFamily="2" charset="-122"/>
                <a:ea typeface="华文楷体" pitchFamily="2" charset="-122"/>
              </a:rPr>
              <a:t>哥达纲领批判</a:t>
            </a:r>
            <a:r>
              <a:rPr lang="en-US" altLang="zh-CN" sz="3400" b="1" dirty="0">
                <a:solidFill>
                  <a:schemeClr val="accent1"/>
                </a:solidFill>
                <a:latin typeface="华文楷体" pitchFamily="2" charset="-122"/>
                <a:ea typeface="华文楷体" pitchFamily="2" charset="-122"/>
              </a:rPr>
              <a:t>》</a:t>
            </a:r>
          </a:p>
        </p:txBody>
      </p:sp>
    </p:spTree>
    <p:extLst>
      <p:ext uri="{BB962C8B-B14F-4D97-AF65-F5344CB8AC3E}">
        <p14:creationId xmlns:p14="http://schemas.microsoft.com/office/powerpoint/2010/main" val="158529929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a:grpSpLocks/>
          </p:cNvGrpSpPr>
          <p:nvPr/>
        </p:nvGrpSpPr>
        <p:grpSpPr bwMode="auto">
          <a:xfrm>
            <a:off x="1366243" y="453158"/>
            <a:ext cx="5230565" cy="1171956"/>
            <a:chOff x="4267285" y="2060848"/>
            <a:chExt cx="3625045" cy="841379"/>
          </a:xfrm>
        </p:grpSpPr>
        <p:sp>
          <p:nvSpPr>
            <p:cNvPr id="37" name="TextBox 16"/>
            <p:cNvSpPr txBox="1"/>
            <p:nvPr/>
          </p:nvSpPr>
          <p:spPr>
            <a:xfrm>
              <a:off x="4579816" y="2060848"/>
              <a:ext cx="3312514"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itchFamily="34" charset="-122"/>
                  <a:ea typeface="+mn-ea"/>
                </a:rPr>
                <a:t> </a:t>
              </a:r>
              <a:r>
                <a:rPr lang="zh-CN" altLang="en-US" sz="3900" b="1" dirty="0">
                  <a:solidFill>
                    <a:schemeClr val="accent1"/>
                  </a:solidFill>
                  <a:latin typeface="华文楷体" pitchFamily="2" charset="-122"/>
                  <a:ea typeface="华文楷体" pitchFamily="2" charset="-122"/>
                </a:rPr>
                <a:t>未来社会发展阶段</a:t>
              </a:r>
            </a:p>
          </p:txBody>
        </p:sp>
        <p:sp>
          <p:nvSpPr>
            <p:cNvPr id="38" name="椭圆 37"/>
            <p:cNvSpPr/>
            <p:nvPr/>
          </p:nvSpPr>
          <p:spPr>
            <a:xfrm>
              <a:off x="4267285" y="2168224"/>
              <a:ext cx="625061" cy="626628"/>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1</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
        <p:nvSpPr>
          <p:cNvPr id="49158" name="矩形 5"/>
          <p:cNvSpPr>
            <a:spLocks noChangeArrowheads="1"/>
          </p:cNvSpPr>
          <p:nvPr/>
        </p:nvSpPr>
        <p:spPr bwMode="auto">
          <a:xfrm>
            <a:off x="1334989" y="2634114"/>
            <a:ext cx="10845105" cy="2855112"/>
          </a:xfrm>
          <a:prstGeom prst="rect">
            <a:avLst/>
          </a:prstGeom>
          <a:noFill/>
          <a:ln w="9525">
            <a:noFill/>
            <a:miter lim="800000"/>
            <a:headEnd/>
            <a:tailEnd/>
          </a:ln>
        </p:spPr>
        <p:txBody>
          <a:bodyPr lIns="128583" tIns="64291" rIns="128583" bIns="64291">
            <a:spAutoFit/>
          </a:bodyPr>
          <a:lstStyle/>
          <a:p>
            <a:pPr>
              <a:lnSpc>
                <a:spcPct val="150000"/>
              </a:lnSpc>
            </a:pPr>
            <a:r>
              <a:rPr lang="zh-CN" altLang="en-US" sz="3900" b="1" dirty="0">
                <a:latin typeface="微软雅黑" charset="-122"/>
                <a:ea typeface="微软雅黑" charset="-122"/>
              </a:rPr>
              <a:t>未来的共产主义按照成熟程度的不同，划分为</a:t>
            </a:r>
          </a:p>
          <a:p>
            <a:pPr>
              <a:lnSpc>
                <a:spcPct val="150000"/>
              </a:lnSpc>
            </a:pPr>
            <a:r>
              <a:rPr lang="zh-CN" altLang="en-US" sz="3900" b="1" dirty="0">
                <a:latin typeface="微软雅黑" charset="-122"/>
                <a:ea typeface="微软雅黑" charset="-122"/>
              </a:rPr>
              <a:t>共产主义社会的第一阶段即社会主义阶段</a:t>
            </a:r>
          </a:p>
          <a:p>
            <a:pPr>
              <a:lnSpc>
                <a:spcPct val="150000"/>
              </a:lnSpc>
            </a:pPr>
            <a:r>
              <a:rPr lang="zh-CN" altLang="en-US" sz="3900" b="1" dirty="0">
                <a:latin typeface="微软雅黑" charset="-122"/>
                <a:ea typeface="微软雅黑" charset="-122"/>
              </a:rPr>
              <a:t>共产主义的高级阶段</a:t>
            </a:r>
          </a:p>
        </p:txBody>
      </p:sp>
    </p:spTree>
    <p:extLst>
      <p:ext uri="{BB962C8B-B14F-4D97-AF65-F5344CB8AC3E}">
        <p14:creationId xmlns:p14="http://schemas.microsoft.com/office/powerpoint/2010/main" val="353204277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TextBox 17"/>
          <p:cNvSpPr txBox="1">
            <a:spLocks noChangeArrowheads="1"/>
          </p:cNvSpPr>
          <p:nvPr/>
        </p:nvSpPr>
        <p:spPr bwMode="auto">
          <a:xfrm>
            <a:off x="578199" y="245554"/>
            <a:ext cx="3290590" cy="649600"/>
          </a:xfrm>
          <a:prstGeom prst="rect">
            <a:avLst/>
          </a:prstGeom>
          <a:noFill/>
          <a:ln w="9525">
            <a:noFill/>
            <a:miter lim="800000"/>
            <a:headEnd/>
            <a:tailEnd/>
          </a:ln>
        </p:spPr>
        <p:txBody>
          <a:bodyPr wrap="none" lIns="128583" tIns="64291" rIns="128583" bIns="64291">
            <a:spAutoFit/>
          </a:bodyPr>
          <a:lstStyle/>
          <a:p>
            <a:r>
              <a:rPr lang="zh-CN" altLang="en-US" sz="3400">
                <a:solidFill>
                  <a:schemeClr val="bg1"/>
                </a:solidFill>
                <a:latin typeface="微软雅黑" charset="-122"/>
                <a:ea typeface="微软雅黑" charset="-122"/>
              </a:rPr>
              <a:t>社会形态时间轴</a:t>
            </a:r>
          </a:p>
        </p:txBody>
      </p:sp>
      <p:sp>
        <p:nvSpPr>
          <p:cNvPr id="28" name="左大括号 27"/>
          <p:cNvSpPr/>
          <p:nvPr/>
        </p:nvSpPr>
        <p:spPr>
          <a:xfrm rot="16200000">
            <a:off x="8486571" y="2201969"/>
            <a:ext cx="651831" cy="7070081"/>
          </a:xfrm>
          <a:prstGeom prst="leftBrace">
            <a:avLst>
              <a:gd name="adj1" fmla="val 12860"/>
              <a:gd name="adj2" fmla="val 49999"/>
            </a:avLst>
          </a:prstGeom>
          <a:solidFill>
            <a:schemeClr val="accent2"/>
          </a:solidFill>
          <a:ln w="25400">
            <a:noFill/>
          </a:ln>
        </p:spPr>
        <p:style>
          <a:lnRef idx="1">
            <a:schemeClr val="accent1"/>
          </a:lnRef>
          <a:fillRef idx="0">
            <a:schemeClr val="accent1"/>
          </a:fillRef>
          <a:effectRef idx="0">
            <a:schemeClr val="accent1"/>
          </a:effectRef>
          <a:fontRef idx="minor">
            <a:schemeClr val="tx1"/>
          </a:fontRef>
        </p:style>
        <p:txBody>
          <a:bodyPr lIns="128583" tIns="64291" rIns="128583" bIns="64291" anchor="ctr"/>
          <a:lstStyle/>
          <a:p>
            <a:pPr algn="ctr" fontAlgn="auto">
              <a:spcBef>
                <a:spcPts val="0"/>
              </a:spcBef>
              <a:spcAft>
                <a:spcPts val="0"/>
              </a:spcAft>
              <a:defRPr/>
            </a:pPr>
            <a:endParaRPr lang="zh-CN" altLang="en-US"/>
          </a:p>
        </p:txBody>
      </p:sp>
      <p:grpSp>
        <p:nvGrpSpPr>
          <p:cNvPr id="50183" name="组合 32"/>
          <p:cNvGrpSpPr>
            <a:grpSpLocks/>
          </p:cNvGrpSpPr>
          <p:nvPr/>
        </p:nvGrpSpPr>
        <p:grpSpPr bwMode="auto">
          <a:xfrm>
            <a:off x="759024" y="832648"/>
            <a:ext cx="11543854" cy="4018139"/>
            <a:chOff x="539552" y="1370889"/>
            <a:chExt cx="8208912" cy="2857653"/>
          </a:xfrm>
        </p:grpSpPr>
        <p:sp>
          <p:nvSpPr>
            <p:cNvPr id="50185" name="TextBox 28"/>
            <p:cNvSpPr txBox="1">
              <a:spLocks noChangeArrowheads="1"/>
            </p:cNvSpPr>
            <p:nvPr/>
          </p:nvSpPr>
          <p:spPr bwMode="auto">
            <a:xfrm>
              <a:off x="972283" y="3036714"/>
              <a:ext cx="1787320" cy="372108"/>
            </a:xfrm>
            <a:prstGeom prst="rect">
              <a:avLst/>
            </a:prstGeom>
            <a:noFill/>
            <a:ln w="9525">
              <a:noFill/>
              <a:miter lim="800000"/>
              <a:headEnd/>
              <a:tailEnd/>
            </a:ln>
          </p:spPr>
          <p:txBody>
            <a:bodyPr>
              <a:spAutoFit/>
            </a:bodyPr>
            <a:lstStyle/>
            <a:p>
              <a:r>
                <a:rPr lang="zh-CN" altLang="en-US" sz="2800" b="1" dirty="0">
                  <a:latin typeface="微软雅黑" charset="-122"/>
                  <a:ea typeface="微软雅黑" charset="-122"/>
                </a:rPr>
                <a:t>资本主义社会</a:t>
              </a:r>
            </a:p>
          </p:txBody>
        </p:sp>
        <p:grpSp>
          <p:nvGrpSpPr>
            <p:cNvPr id="50186" name="组合 6"/>
            <p:cNvGrpSpPr>
              <a:grpSpLocks/>
            </p:cNvGrpSpPr>
            <p:nvPr/>
          </p:nvGrpSpPr>
          <p:grpSpPr bwMode="auto">
            <a:xfrm>
              <a:off x="539552" y="1370889"/>
              <a:ext cx="8208912" cy="2857653"/>
              <a:chOff x="611560" y="1382966"/>
              <a:chExt cx="8208912" cy="2857653"/>
            </a:xfrm>
          </p:grpSpPr>
          <p:cxnSp>
            <p:nvCxnSpPr>
              <p:cNvPr id="8" name="直接连接符 7"/>
              <p:cNvCxnSpPr/>
              <p:nvPr/>
            </p:nvCxnSpPr>
            <p:spPr>
              <a:xfrm>
                <a:off x="611560" y="4156476"/>
                <a:ext cx="8208912" cy="0"/>
              </a:xfrm>
              <a:prstGeom prst="line">
                <a:avLst/>
              </a:prstGeom>
              <a:ln w="57150">
                <a:solidFill>
                  <a:srgbClr val="FF474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827584" y="4072600"/>
                <a:ext cx="168019" cy="168019"/>
              </a:xfrm>
              <a:prstGeom prst="ellipse">
                <a:avLst/>
              </a:prstGeom>
              <a:solidFill>
                <a:srgbClr val="00C5BE"/>
              </a:solidFill>
              <a:ln w="50800">
                <a:solidFill>
                  <a:schemeClr val="bg1"/>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椭圆 9"/>
              <p:cNvSpPr/>
              <p:nvPr/>
            </p:nvSpPr>
            <p:spPr>
              <a:xfrm>
                <a:off x="2663592" y="4072600"/>
                <a:ext cx="168019" cy="168019"/>
              </a:xfrm>
              <a:prstGeom prst="ellipse">
                <a:avLst/>
              </a:prstGeom>
              <a:solidFill>
                <a:srgbClr val="00C5BE"/>
              </a:solidFill>
              <a:ln w="50800">
                <a:solidFill>
                  <a:schemeClr val="bg1"/>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椭圆 10"/>
              <p:cNvSpPr/>
              <p:nvPr/>
            </p:nvSpPr>
            <p:spPr>
              <a:xfrm>
                <a:off x="3702070" y="4072600"/>
                <a:ext cx="168019" cy="168019"/>
              </a:xfrm>
              <a:prstGeom prst="ellipse">
                <a:avLst/>
              </a:prstGeom>
              <a:solidFill>
                <a:srgbClr val="00C5BE"/>
              </a:solidFill>
              <a:ln w="50800">
                <a:solidFill>
                  <a:schemeClr val="bg1"/>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椭圆 13"/>
              <p:cNvSpPr/>
              <p:nvPr/>
            </p:nvSpPr>
            <p:spPr>
              <a:xfrm>
                <a:off x="5622088" y="4072600"/>
                <a:ext cx="168019" cy="168019"/>
              </a:xfrm>
              <a:prstGeom prst="ellipse">
                <a:avLst/>
              </a:prstGeom>
              <a:solidFill>
                <a:srgbClr val="00C5BE"/>
              </a:solidFill>
              <a:ln w="50800">
                <a:solidFill>
                  <a:schemeClr val="bg1"/>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0200" name="TextBox 19"/>
              <p:cNvSpPr txBox="1">
                <a:spLocks noChangeArrowheads="1"/>
              </p:cNvSpPr>
              <p:nvPr/>
            </p:nvSpPr>
            <p:spPr bwMode="auto">
              <a:xfrm>
                <a:off x="7830697" y="1794826"/>
                <a:ext cx="131363" cy="262665"/>
              </a:xfrm>
              <a:prstGeom prst="rect">
                <a:avLst/>
              </a:prstGeom>
              <a:noFill/>
              <a:ln w="9525">
                <a:noFill/>
                <a:miter lim="800000"/>
                <a:headEnd/>
                <a:tailEnd/>
              </a:ln>
            </p:spPr>
            <p:txBody>
              <a:bodyPr wrap="none">
                <a:spAutoFit/>
              </a:bodyPr>
              <a:lstStyle/>
              <a:p>
                <a:pPr algn="ctr"/>
                <a:endParaRPr lang="zh-CN" altLang="en-US">
                  <a:latin typeface="微软雅黑" charset="-122"/>
                  <a:ea typeface="微软雅黑" charset="-122"/>
                </a:endParaRPr>
              </a:p>
            </p:txBody>
          </p:sp>
          <p:grpSp>
            <p:nvGrpSpPr>
              <p:cNvPr id="50201" name="组合 21"/>
              <p:cNvGrpSpPr>
                <a:grpSpLocks/>
              </p:cNvGrpSpPr>
              <p:nvPr/>
            </p:nvGrpSpPr>
            <p:grpSpPr bwMode="auto">
              <a:xfrm>
                <a:off x="2650238" y="1382966"/>
                <a:ext cx="1357947" cy="1361688"/>
                <a:chOff x="7167636" y="1244482"/>
                <a:chExt cx="1457465" cy="1457465"/>
              </a:xfrm>
            </p:grpSpPr>
            <p:sp>
              <p:nvSpPr>
                <p:cNvPr id="23" name="泪滴形 22"/>
                <p:cNvSpPr/>
                <p:nvPr/>
              </p:nvSpPr>
              <p:spPr>
                <a:xfrm rot="8100000">
                  <a:off x="7167636" y="1244482"/>
                  <a:ext cx="1457465" cy="1457465"/>
                </a:xfrm>
                <a:prstGeom prst="teardrop">
                  <a:avLst>
                    <a:gd name="adj" fmla="val 200000"/>
                  </a:avLst>
                </a:prstGeom>
                <a:solidFill>
                  <a:schemeClr val="accent2"/>
                </a:solidFill>
                <a:ln>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椭圆 23"/>
                <p:cNvSpPr/>
                <p:nvPr/>
              </p:nvSpPr>
              <p:spPr>
                <a:xfrm>
                  <a:off x="7281429" y="1339640"/>
                  <a:ext cx="1230166" cy="1231956"/>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0211" name="TextBox 24"/>
                <p:cNvSpPr txBox="1">
                  <a:spLocks noChangeArrowheads="1"/>
                </p:cNvSpPr>
                <p:nvPr/>
              </p:nvSpPr>
              <p:spPr bwMode="auto">
                <a:xfrm>
                  <a:off x="7179917" y="1620040"/>
                  <a:ext cx="1432899" cy="585707"/>
                </a:xfrm>
                <a:prstGeom prst="rect">
                  <a:avLst/>
                </a:prstGeom>
                <a:noFill/>
                <a:ln w="9525">
                  <a:noFill/>
                  <a:miter lim="800000"/>
                  <a:headEnd/>
                  <a:tailEnd/>
                </a:ln>
              </p:spPr>
              <p:txBody>
                <a:bodyPr wrap="none">
                  <a:spAutoFit/>
                </a:bodyPr>
                <a:lstStyle/>
                <a:p>
                  <a:pPr algn="ctr"/>
                  <a:endParaRPr lang="en-US" altLang="zh-CN" sz="2200">
                    <a:latin typeface="微软雅黑" charset="-122"/>
                    <a:ea typeface="微软雅黑" charset="-122"/>
                  </a:endParaRPr>
                </a:p>
                <a:p>
                  <a:pPr algn="ctr"/>
                  <a:r>
                    <a:rPr lang="zh-CN" altLang="en-US" sz="2200">
                      <a:latin typeface="微软雅黑" charset="-122"/>
                      <a:ea typeface="微软雅黑" charset="-122"/>
                    </a:rPr>
                    <a:t>无产阶级专政</a:t>
                  </a:r>
                  <a:endParaRPr lang="zh-CN" altLang="en-US">
                    <a:latin typeface="微软雅黑" charset="-122"/>
                    <a:ea typeface="微软雅黑" charset="-122"/>
                  </a:endParaRPr>
                </a:p>
              </p:txBody>
            </p:sp>
          </p:grpSp>
          <p:sp>
            <p:nvSpPr>
              <p:cNvPr id="26" name="左大括号 25"/>
              <p:cNvSpPr/>
              <p:nvPr/>
            </p:nvSpPr>
            <p:spPr>
              <a:xfrm rot="5400000">
                <a:off x="7082950" y="2291948"/>
                <a:ext cx="463575" cy="3011469"/>
              </a:xfrm>
              <a:prstGeom prst="leftBrace">
                <a:avLst>
                  <a:gd name="adj1" fmla="val 12860"/>
                  <a:gd name="adj2" fmla="val 49999"/>
                </a:avLst>
              </a:prstGeom>
              <a:ln/>
            </p:spPr>
            <p:style>
              <a:lnRef idx="1">
                <a:schemeClr val="accent6"/>
              </a:lnRef>
              <a:fillRef idx="0">
                <a:schemeClr val="accent6"/>
              </a:fillRef>
              <a:effectRef idx="0">
                <a:schemeClr val="accent6"/>
              </a:effectRef>
              <a:fontRef idx="minor">
                <a:schemeClr val="tx1"/>
              </a:fontRef>
            </p:style>
            <p:txBody>
              <a:bodyPr anchor="ctr"/>
              <a:lstStyle/>
              <a:p>
                <a:pPr algn="ctr" fontAlgn="auto">
                  <a:spcBef>
                    <a:spcPts val="0"/>
                  </a:spcBef>
                  <a:spcAft>
                    <a:spcPts val="0"/>
                  </a:spcAft>
                  <a:defRPr/>
                </a:pPr>
                <a:endParaRPr lang="zh-CN" altLang="en-US"/>
              </a:p>
            </p:txBody>
          </p:sp>
          <p:sp>
            <p:nvSpPr>
              <p:cNvPr id="27" name="左大括号 26"/>
              <p:cNvSpPr/>
              <p:nvPr/>
            </p:nvSpPr>
            <p:spPr>
              <a:xfrm rot="5400000">
                <a:off x="1563247" y="2828519"/>
                <a:ext cx="463575" cy="1919275"/>
              </a:xfrm>
              <a:prstGeom prst="leftBrace">
                <a:avLst>
                  <a:gd name="adj1" fmla="val 12860"/>
                  <a:gd name="adj2" fmla="val 49999"/>
                </a:avLst>
              </a:prstGeom>
              <a:ln/>
            </p:spPr>
            <p:style>
              <a:lnRef idx="1">
                <a:schemeClr val="accent6"/>
              </a:lnRef>
              <a:fillRef idx="0">
                <a:schemeClr val="accent6"/>
              </a:fillRef>
              <a:effectRef idx="0">
                <a:schemeClr val="accent6"/>
              </a:effectRef>
              <a:fontRef idx="minor">
                <a:schemeClr val="tx1"/>
              </a:fontRef>
            </p:style>
            <p:txBody>
              <a:bodyPr anchor="ctr"/>
              <a:lstStyle/>
              <a:p>
                <a:pPr algn="ctr" fontAlgn="auto">
                  <a:spcBef>
                    <a:spcPts val="0"/>
                  </a:spcBef>
                  <a:spcAft>
                    <a:spcPts val="0"/>
                  </a:spcAft>
                  <a:defRPr/>
                </a:pPr>
                <a:endParaRPr lang="zh-CN" altLang="en-US"/>
              </a:p>
            </p:txBody>
          </p:sp>
          <p:sp>
            <p:nvSpPr>
              <p:cNvPr id="50204" name="TextBox 29"/>
              <p:cNvSpPr txBox="1">
                <a:spLocks noChangeArrowheads="1"/>
              </p:cNvSpPr>
              <p:nvPr/>
            </p:nvSpPr>
            <p:spPr bwMode="auto">
              <a:xfrm>
                <a:off x="3702070" y="2864718"/>
                <a:ext cx="2412267" cy="678550"/>
              </a:xfrm>
              <a:prstGeom prst="rect">
                <a:avLst/>
              </a:prstGeom>
              <a:noFill/>
              <a:ln w="9525">
                <a:noFill/>
                <a:miter lim="800000"/>
                <a:headEnd/>
                <a:tailEnd/>
              </a:ln>
            </p:spPr>
            <p:txBody>
              <a:bodyPr wrap="square">
                <a:spAutoFit/>
              </a:bodyPr>
              <a:lstStyle/>
              <a:p>
                <a:pPr algn="ctr"/>
                <a:r>
                  <a:rPr lang="zh-CN" altLang="en-US" sz="2800" b="1" dirty="0">
                    <a:latin typeface="微软雅黑" charset="-122"/>
                    <a:ea typeface="微软雅黑" charset="-122"/>
                  </a:rPr>
                  <a:t>第一阶段</a:t>
                </a:r>
                <a:endParaRPr lang="en-US" altLang="zh-CN" sz="2800" b="1" dirty="0">
                  <a:latin typeface="微软雅黑" charset="-122"/>
                  <a:ea typeface="微软雅黑" charset="-122"/>
                </a:endParaRPr>
              </a:p>
              <a:p>
                <a:r>
                  <a:rPr lang="zh-CN" altLang="en-US" sz="2800" dirty="0">
                    <a:latin typeface="微软雅黑" charset="-122"/>
                    <a:ea typeface="微软雅黑" charset="-122"/>
                  </a:rPr>
                  <a:t>（社会主义社会）</a:t>
                </a:r>
              </a:p>
            </p:txBody>
          </p:sp>
          <p:sp>
            <p:nvSpPr>
              <p:cNvPr id="50205" name="TextBox 30"/>
              <p:cNvSpPr txBox="1">
                <a:spLocks noChangeArrowheads="1"/>
              </p:cNvSpPr>
              <p:nvPr/>
            </p:nvSpPr>
            <p:spPr bwMode="auto">
              <a:xfrm>
                <a:off x="6766881" y="3051212"/>
                <a:ext cx="1297899" cy="372108"/>
              </a:xfrm>
              <a:prstGeom prst="rect">
                <a:avLst/>
              </a:prstGeom>
              <a:noFill/>
              <a:ln w="9525">
                <a:noFill/>
                <a:miter lim="800000"/>
                <a:headEnd/>
                <a:tailEnd/>
              </a:ln>
            </p:spPr>
            <p:txBody>
              <a:bodyPr>
                <a:spAutoFit/>
              </a:bodyPr>
              <a:lstStyle/>
              <a:p>
                <a:r>
                  <a:rPr lang="zh-CN" altLang="en-US" sz="2800" b="1" dirty="0">
                    <a:latin typeface="微软雅黑" charset="-122"/>
                    <a:ea typeface="微软雅黑" charset="-122"/>
                  </a:rPr>
                  <a:t>高级阶段</a:t>
                </a:r>
              </a:p>
            </p:txBody>
          </p:sp>
          <p:sp>
            <p:nvSpPr>
              <p:cNvPr id="32" name="左大括号 31"/>
              <p:cNvSpPr/>
              <p:nvPr/>
            </p:nvSpPr>
            <p:spPr>
              <a:xfrm rot="5400000">
                <a:off x="4512007" y="2794392"/>
                <a:ext cx="512790" cy="2081199"/>
              </a:xfrm>
              <a:prstGeom prst="leftBrace">
                <a:avLst>
                  <a:gd name="adj1" fmla="val 12860"/>
                  <a:gd name="adj2" fmla="val 49999"/>
                </a:avLst>
              </a:prstGeom>
              <a:ln/>
            </p:spPr>
            <p:style>
              <a:lnRef idx="1">
                <a:schemeClr val="accent6"/>
              </a:lnRef>
              <a:fillRef idx="0">
                <a:schemeClr val="accent6"/>
              </a:fillRef>
              <a:effectRef idx="0">
                <a:schemeClr val="accent6"/>
              </a:effectRef>
              <a:fontRef idx="minor">
                <a:schemeClr val="tx1"/>
              </a:fontRef>
            </p:style>
            <p:txBody>
              <a:bodyPr anchor="ctr"/>
              <a:lstStyle/>
              <a:p>
                <a:pPr algn="ctr" fontAlgn="auto">
                  <a:spcBef>
                    <a:spcPts val="0"/>
                  </a:spcBef>
                  <a:spcAft>
                    <a:spcPts val="0"/>
                  </a:spcAft>
                  <a:defRPr/>
                </a:pPr>
                <a:endParaRPr lang="zh-CN" altLang="en-US"/>
              </a:p>
            </p:txBody>
          </p:sp>
        </p:grpSp>
      </p:grpSp>
      <p:sp>
        <p:nvSpPr>
          <p:cNvPr id="50184" name="TextBox 28"/>
          <p:cNvSpPr txBox="1">
            <a:spLocks noChangeArrowheads="1"/>
          </p:cNvSpPr>
          <p:nvPr/>
        </p:nvSpPr>
        <p:spPr bwMode="auto">
          <a:xfrm>
            <a:off x="7543355" y="6315176"/>
            <a:ext cx="4225974" cy="649598"/>
          </a:xfrm>
          <a:prstGeom prst="rect">
            <a:avLst/>
          </a:prstGeom>
          <a:noFill/>
          <a:ln w="9525">
            <a:noFill/>
            <a:miter lim="800000"/>
            <a:headEnd/>
            <a:tailEnd/>
          </a:ln>
        </p:spPr>
        <p:txBody>
          <a:bodyPr lIns="128583" tIns="64291" rIns="128583" bIns="64291">
            <a:spAutoFit/>
          </a:bodyPr>
          <a:lstStyle/>
          <a:p>
            <a:r>
              <a:rPr lang="zh-CN" altLang="en-US" b="1" dirty="0">
                <a:solidFill>
                  <a:schemeClr val="bg1"/>
                </a:solidFill>
                <a:latin typeface="微软雅黑" charset="-122"/>
                <a:ea typeface="微软雅黑" charset="-122"/>
              </a:rPr>
              <a:t> </a:t>
            </a:r>
            <a:r>
              <a:rPr lang="zh-CN" altLang="en-US" sz="3400" b="1" dirty="0">
                <a:latin typeface="微软雅黑" charset="-122"/>
                <a:ea typeface="微软雅黑" charset="-122"/>
              </a:rPr>
              <a:t>共产主义社会</a:t>
            </a:r>
          </a:p>
        </p:txBody>
      </p:sp>
    </p:spTree>
    <p:extLst>
      <p:ext uri="{BB962C8B-B14F-4D97-AF65-F5344CB8AC3E}">
        <p14:creationId xmlns:p14="http://schemas.microsoft.com/office/powerpoint/2010/main" val="2161600605"/>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矩形 5"/>
          <p:cNvSpPr>
            <a:spLocks noChangeArrowheads="1"/>
          </p:cNvSpPr>
          <p:nvPr/>
        </p:nvSpPr>
        <p:spPr bwMode="auto">
          <a:xfrm>
            <a:off x="1698874" y="1995676"/>
            <a:ext cx="9798099" cy="4053989"/>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微软雅黑" charset="-122"/>
                <a:ea typeface="微软雅黑" charset="-122"/>
              </a:rPr>
              <a:t>社会主义社会的生产力将获得极大发展，将创造出</a:t>
            </a:r>
          </a:p>
          <a:p>
            <a:pPr>
              <a:lnSpc>
                <a:spcPct val="150000"/>
              </a:lnSpc>
            </a:pPr>
            <a:r>
              <a:rPr lang="zh-CN" altLang="en-US" sz="3400" b="1" dirty="0">
                <a:latin typeface="微软雅黑" charset="-122"/>
                <a:ea typeface="微软雅黑" charset="-122"/>
              </a:rPr>
              <a:t>远高于资本主义的劳动生产率。资本主义之所以必</a:t>
            </a:r>
          </a:p>
          <a:p>
            <a:pPr>
              <a:lnSpc>
                <a:spcPct val="150000"/>
              </a:lnSpc>
            </a:pPr>
            <a:r>
              <a:rPr lang="zh-CN" altLang="en-US" sz="3400" b="1" dirty="0">
                <a:latin typeface="微软雅黑" charset="-122"/>
                <a:ea typeface="微软雅黑" charset="-122"/>
              </a:rPr>
              <a:t>然为社会主义所取代，原因就在于资本主义生产关</a:t>
            </a:r>
          </a:p>
          <a:p>
            <a:pPr>
              <a:lnSpc>
                <a:spcPct val="150000"/>
              </a:lnSpc>
            </a:pPr>
            <a:r>
              <a:rPr lang="zh-CN" altLang="en-US" sz="3400" b="1" dirty="0">
                <a:latin typeface="微软雅黑" charset="-122"/>
                <a:ea typeface="微软雅黑" charset="-122"/>
              </a:rPr>
              <a:t>系和社会制度已经由发展生产力的条件变成为制约</a:t>
            </a:r>
          </a:p>
          <a:p>
            <a:pPr>
              <a:lnSpc>
                <a:spcPct val="150000"/>
              </a:lnSpc>
            </a:pPr>
            <a:r>
              <a:rPr lang="zh-CN" altLang="en-US" sz="3400" b="1" dirty="0">
                <a:latin typeface="微软雅黑" charset="-122"/>
                <a:ea typeface="微软雅黑" charset="-122"/>
              </a:rPr>
              <a:t>生产力发展的桎梏。</a:t>
            </a:r>
          </a:p>
        </p:txBody>
      </p:sp>
      <p:grpSp>
        <p:nvGrpSpPr>
          <p:cNvPr id="10" name="组合 9"/>
          <p:cNvGrpSpPr>
            <a:grpSpLocks/>
          </p:cNvGrpSpPr>
          <p:nvPr/>
        </p:nvGrpSpPr>
        <p:grpSpPr bwMode="auto">
          <a:xfrm>
            <a:off x="1062634" y="453158"/>
            <a:ext cx="5230565" cy="1171956"/>
            <a:chOff x="4267285" y="2060848"/>
            <a:chExt cx="3625045" cy="841379"/>
          </a:xfrm>
        </p:grpSpPr>
        <p:sp>
          <p:nvSpPr>
            <p:cNvPr id="11" name="TextBox 16"/>
            <p:cNvSpPr txBox="1"/>
            <p:nvPr/>
          </p:nvSpPr>
          <p:spPr>
            <a:xfrm>
              <a:off x="4579816" y="2060848"/>
              <a:ext cx="3312514"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900" b="1" dirty="0">
                  <a:solidFill>
                    <a:schemeClr val="accent1"/>
                  </a:solidFill>
                  <a:latin typeface="华文楷体" pitchFamily="2" charset="-122"/>
                  <a:ea typeface="华文楷体" pitchFamily="2" charset="-122"/>
                </a:rPr>
                <a:t>高度发达的生产力</a:t>
              </a:r>
              <a:endParaRPr lang="zh-CN" altLang="en-US" sz="4500" b="1" dirty="0">
                <a:solidFill>
                  <a:schemeClr val="accent1"/>
                </a:solidFill>
                <a:latin typeface="华文楷体" pitchFamily="2" charset="-122"/>
                <a:ea typeface="华文楷体" pitchFamily="2" charset="-122"/>
              </a:endParaRPr>
            </a:p>
          </p:txBody>
        </p:sp>
        <p:sp>
          <p:nvSpPr>
            <p:cNvPr id="12" name="椭圆 11"/>
            <p:cNvSpPr/>
            <p:nvPr/>
          </p:nvSpPr>
          <p:spPr>
            <a:xfrm>
              <a:off x="4267285" y="2168224"/>
              <a:ext cx="625061" cy="626628"/>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2</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val="188172356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568835" y="2300002"/>
            <a:ext cx="9669735" cy="16200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8583" tIns="64291" rIns="128583" bIns="64291" anchor="ctr"/>
          <a:lstStyle/>
          <a:p>
            <a:pPr fontAlgn="auto">
              <a:spcBef>
                <a:spcPts val="0"/>
              </a:spcBef>
              <a:spcAft>
                <a:spcPts val="0"/>
              </a:spcAft>
              <a:defRPr/>
            </a:pPr>
            <a:endParaRPr lang="en-US" altLang="zh-CN" sz="4500" b="1" dirty="0"/>
          </a:p>
          <a:p>
            <a:pPr fontAlgn="auto">
              <a:spcBef>
                <a:spcPts val="0"/>
              </a:spcBef>
              <a:spcAft>
                <a:spcPts val="0"/>
              </a:spcAft>
              <a:defRPr/>
            </a:pPr>
            <a:r>
              <a:rPr lang="zh-CN" altLang="en-US" sz="5100" b="1" dirty="0">
                <a:latin typeface="微软雅黑" panose="020B0503020204020204" pitchFamily="34" charset="-122"/>
                <a:ea typeface="微软雅黑" panose="020B0503020204020204" pitchFamily="34" charset="-122"/>
              </a:rPr>
              <a:t>一、课程简介</a:t>
            </a:r>
          </a:p>
          <a:p>
            <a:pPr fontAlgn="auto">
              <a:spcBef>
                <a:spcPts val="0"/>
              </a:spcBef>
              <a:spcAft>
                <a:spcPts val="0"/>
              </a:spcAft>
              <a:defRPr/>
            </a:pPr>
            <a:r>
              <a:rPr lang="zh-CN" altLang="en-US" sz="4500" b="1" dirty="0"/>
              <a:t>教材、课程安排等</a:t>
            </a:r>
          </a:p>
          <a:p>
            <a:pPr fontAlgn="auto">
              <a:spcBef>
                <a:spcPts val="0"/>
              </a:spcBef>
              <a:spcAft>
                <a:spcPts val="0"/>
              </a:spcAft>
              <a:defRPr/>
            </a:pPr>
            <a:endParaRPr lang="en-US" altLang="zh-CN" sz="4500" b="1" dirty="0"/>
          </a:p>
        </p:txBody>
      </p:sp>
      <p:grpSp>
        <p:nvGrpSpPr>
          <p:cNvPr id="3" name="组合 2"/>
          <p:cNvGrpSpPr/>
          <p:nvPr/>
        </p:nvGrpSpPr>
        <p:grpSpPr>
          <a:xfrm>
            <a:off x="252439" y="173633"/>
            <a:ext cx="3240360" cy="1113813"/>
            <a:chOff x="0" y="1995488"/>
            <a:chExt cx="2304256" cy="1152525"/>
          </a:xfrm>
        </p:grpSpPr>
        <p:sp>
          <p:nvSpPr>
            <p:cNvPr id="2" name="矩形 1"/>
            <p:cNvSpPr/>
            <p:nvPr/>
          </p:nvSpPr>
          <p:spPr>
            <a:xfrm>
              <a:off x="0" y="1995488"/>
              <a:ext cx="2088232" cy="1152525"/>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4500" dirty="0"/>
            </a:p>
          </p:txBody>
        </p:sp>
        <p:sp>
          <p:nvSpPr>
            <p:cNvPr id="88067" name="TextBox 6"/>
            <p:cNvSpPr txBox="1">
              <a:spLocks noChangeArrowheads="1"/>
            </p:cNvSpPr>
            <p:nvPr/>
          </p:nvSpPr>
          <p:spPr bwMode="auto">
            <a:xfrm>
              <a:off x="13798" y="2093912"/>
              <a:ext cx="2290458" cy="907650"/>
            </a:xfrm>
            <a:prstGeom prst="rect">
              <a:avLst/>
            </a:prstGeom>
            <a:noFill/>
            <a:ln w="9525">
              <a:noFill/>
              <a:miter lim="800000"/>
              <a:headEnd/>
              <a:tailEnd/>
            </a:ln>
          </p:spPr>
          <p:txBody>
            <a:bodyPr wrap="square">
              <a:spAutoFit/>
            </a:bodyPr>
            <a:lstStyle/>
            <a:p>
              <a:r>
                <a:rPr lang="zh-CN" altLang="en-US" sz="5100" b="1" dirty="0">
                  <a:solidFill>
                    <a:schemeClr val="bg1"/>
                  </a:solidFill>
                  <a:latin typeface="8Pin Matrix"/>
                </a:rPr>
                <a:t>主要内容</a:t>
              </a:r>
            </a:p>
          </p:txBody>
        </p:sp>
      </p:grpSp>
      <p:sp>
        <p:nvSpPr>
          <p:cNvPr id="7" name="矩形 6"/>
          <p:cNvSpPr/>
          <p:nvPr/>
        </p:nvSpPr>
        <p:spPr>
          <a:xfrm>
            <a:off x="1583205" y="4387245"/>
            <a:ext cx="9625351" cy="1620649"/>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lIns="128583" tIns="64291" rIns="128583" bIns="64291" anchor="ctr"/>
          <a:lstStyle/>
          <a:p>
            <a:pPr fontAlgn="auto">
              <a:spcBef>
                <a:spcPts val="0"/>
              </a:spcBef>
              <a:spcAft>
                <a:spcPts val="0"/>
              </a:spcAft>
              <a:defRPr/>
            </a:pPr>
            <a:r>
              <a:rPr lang="zh-CN" altLang="en-US" sz="5100" b="1" dirty="0">
                <a:latin typeface="微软雅黑" panose="020B0503020204020204" pitchFamily="34" charset="-122"/>
                <a:ea typeface="微软雅黑" panose="020B0503020204020204" pitchFamily="34" charset="-122"/>
              </a:rPr>
              <a:t>二、绪论</a:t>
            </a:r>
            <a:endParaRPr lang="en-US" altLang="zh-CN" sz="5100" b="1" dirty="0">
              <a:latin typeface="微软雅黑" panose="020B0503020204020204" pitchFamily="34" charset="-122"/>
              <a:ea typeface="微软雅黑" panose="020B0503020204020204" pitchFamily="34" charset="-122"/>
            </a:endParaRPr>
          </a:p>
          <a:p>
            <a:pPr fontAlgn="auto">
              <a:spcBef>
                <a:spcPts val="0"/>
              </a:spcBef>
              <a:spcAft>
                <a:spcPts val="0"/>
              </a:spcAft>
              <a:defRPr/>
            </a:pPr>
            <a:r>
              <a:rPr lang="zh-CN" altLang="en-US" sz="4500" b="1" dirty="0">
                <a:latin typeface="宋体" panose="02010600030101010101" pitchFamily="2" charset="-122"/>
                <a:ea typeface="宋体" panose="02010600030101010101" pitchFamily="2" charset="-122"/>
              </a:rPr>
              <a:t>共产主义与中国特色社会主义的关系</a:t>
            </a:r>
          </a:p>
        </p:txBody>
      </p:sp>
    </p:spTree>
    <p:extLst>
      <p:ext uri="{BB962C8B-B14F-4D97-AF65-F5344CB8AC3E}">
        <p14:creationId xmlns:p14="http://schemas.microsoft.com/office/powerpoint/2010/main" val="3462041615"/>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矩形 5"/>
          <p:cNvSpPr>
            <a:spLocks noChangeArrowheads="1"/>
          </p:cNvSpPr>
          <p:nvPr/>
        </p:nvSpPr>
        <p:spPr bwMode="auto">
          <a:xfrm>
            <a:off x="1698874" y="1995676"/>
            <a:ext cx="9798099" cy="4053989"/>
          </a:xfrm>
          <a:prstGeom prst="rect">
            <a:avLst/>
          </a:prstGeom>
          <a:noFill/>
          <a:ln w="9525">
            <a:noFill/>
            <a:miter lim="800000"/>
            <a:headEnd/>
            <a:tailEnd/>
          </a:ln>
        </p:spPr>
        <p:txBody>
          <a:bodyPr lIns="128583" tIns="64291" rIns="128583" bIns="64291">
            <a:spAutoFit/>
          </a:bodyPr>
          <a:lstStyle/>
          <a:p>
            <a:pPr>
              <a:lnSpc>
                <a:spcPct val="150000"/>
              </a:lnSpc>
            </a:pPr>
            <a:r>
              <a:rPr lang="en-US" altLang="zh-CN" sz="3400" b="1" dirty="0">
                <a:latin typeface="微软雅黑" charset="-122"/>
                <a:ea typeface="微软雅黑" charset="-122"/>
              </a:rPr>
              <a:t>《</a:t>
            </a:r>
            <a:r>
              <a:rPr lang="zh-CN" altLang="en-US" sz="3400" b="1" dirty="0">
                <a:latin typeface="微软雅黑" charset="-122"/>
                <a:ea typeface="微软雅黑" charset="-122"/>
              </a:rPr>
              <a:t>共产党宣言</a:t>
            </a:r>
            <a:r>
              <a:rPr lang="en-US" altLang="zh-CN" sz="3400" b="1" dirty="0">
                <a:latin typeface="微软雅黑" charset="-122"/>
                <a:ea typeface="微软雅黑" charset="-122"/>
              </a:rPr>
              <a:t>》</a:t>
            </a:r>
            <a:r>
              <a:rPr lang="zh-CN" altLang="en-US" sz="3400" b="1" dirty="0">
                <a:latin typeface="微软雅黑" charset="-122"/>
                <a:ea typeface="微软雅黑" charset="-122"/>
              </a:rPr>
              <a:t>中指出，共产党人的理论如果用一</a:t>
            </a:r>
          </a:p>
          <a:p>
            <a:pPr>
              <a:lnSpc>
                <a:spcPct val="150000"/>
              </a:lnSpc>
            </a:pPr>
            <a:r>
              <a:rPr lang="zh-CN" altLang="en-US" sz="3400" b="1" dirty="0">
                <a:latin typeface="微软雅黑" charset="-122"/>
                <a:ea typeface="微软雅黑" charset="-122"/>
              </a:rPr>
              <a:t>句话来概括，那就是“消灭私有制”。</a:t>
            </a:r>
          </a:p>
          <a:p>
            <a:pPr>
              <a:lnSpc>
                <a:spcPct val="150000"/>
              </a:lnSpc>
            </a:pPr>
            <a:r>
              <a:rPr lang="zh-CN" altLang="en-US" sz="3400" b="1" dirty="0">
                <a:latin typeface="微软雅黑" charset="-122"/>
                <a:ea typeface="微软雅黑" charset="-122"/>
              </a:rPr>
              <a:t>未来社会主义消灭了一切私有制，生产资料归整个</a:t>
            </a:r>
          </a:p>
          <a:p>
            <a:pPr>
              <a:lnSpc>
                <a:spcPct val="150000"/>
              </a:lnSpc>
            </a:pPr>
            <a:r>
              <a:rPr lang="zh-CN" altLang="en-US" sz="3400" b="1" dirty="0">
                <a:latin typeface="微软雅黑" charset="-122"/>
                <a:ea typeface="微软雅黑" charset="-122"/>
              </a:rPr>
              <a:t>社会所有，这是社会主义根本的特征，是社会主义</a:t>
            </a:r>
          </a:p>
          <a:p>
            <a:pPr>
              <a:lnSpc>
                <a:spcPct val="150000"/>
              </a:lnSpc>
            </a:pPr>
            <a:r>
              <a:rPr lang="zh-CN" altLang="en-US" sz="3400" b="1" dirty="0">
                <a:latin typeface="微软雅黑" charset="-122"/>
                <a:ea typeface="微软雅黑" charset="-122"/>
              </a:rPr>
              <a:t>社会与资本主义社会的本质区别。</a:t>
            </a:r>
          </a:p>
        </p:txBody>
      </p:sp>
      <p:grpSp>
        <p:nvGrpSpPr>
          <p:cNvPr id="13" name="组合 12"/>
          <p:cNvGrpSpPr>
            <a:grpSpLocks/>
          </p:cNvGrpSpPr>
          <p:nvPr/>
        </p:nvGrpSpPr>
        <p:grpSpPr bwMode="auto">
          <a:xfrm>
            <a:off x="1163092" y="453158"/>
            <a:ext cx="5232797" cy="1171956"/>
            <a:chOff x="4267285" y="2060848"/>
            <a:chExt cx="3625045" cy="841379"/>
          </a:xfrm>
        </p:grpSpPr>
        <p:sp>
          <p:nvSpPr>
            <p:cNvPr id="14" name="TextBox 16"/>
            <p:cNvSpPr txBox="1"/>
            <p:nvPr/>
          </p:nvSpPr>
          <p:spPr>
            <a:xfrm>
              <a:off x="4579682" y="2060848"/>
              <a:ext cx="3312648"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900" b="1" dirty="0">
                  <a:solidFill>
                    <a:schemeClr val="accent1"/>
                  </a:solidFill>
                  <a:latin typeface="华文楷体" pitchFamily="2" charset="-122"/>
                  <a:ea typeface="华文楷体" pitchFamily="2" charset="-122"/>
                </a:rPr>
                <a:t>所有制</a:t>
              </a:r>
              <a:endParaRPr lang="zh-CN" altLang="en-US" sz="4500" b="1" dirty="0">
                <a:solidFill>
                  <a:schemeClr val="accent1"/>
                </a:solidFill>
                <a:latin typeface="华文楷体" pitchFamily="2" charset="-122"/>
                <a:ea typeface="华文楷体" pitchFamily="2" charset="-122"/>
              </a:endParaRPr>
            </a:p>
          </p:txBody>
        </p:sp>
        <p:sp>
          <p:nvSpPr>
            <p:cNvPr id="15" name="椭圆 14"/>
            <p:cNvSpPr/>
            <p:nvPr/>
          </p:nvSpPr>
          <p:spPr>
            <a:xfrm>
              <a:off x="4267285" y="2168224"/>
              <a:ext cx="624794" cy="626628"/>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3</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val="188400047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矩形 5"/>
          <p:cNvSpPr>
            <a:spLocks noChangeArrowheads="1"/>
          </p:cNvSpPr>
          <p:nvPr/>
        </p:nvSpPr>
        <p:spPr bwMode="auto">
          <a:xfrm>
            <a:off x="236687" y="2248173"/>
            <a:ext cx="11305255" cy="4053989"/>
          </a:xfrm>
          <a:prstGeom prst="rect">
            <a:avLst/>
          </a:prstGeom>
          <a:noFill/>
          <a:ln w="9525">
            <a:noFill/>
            <a:miter lim="800000"/>
            <a:headEnd/>
            <a:tailEnd/>
          </a:ln>
        </p:spPr>
        <p:txBody>
          <a:bodyPr wrap="square" lIns="128583" tIns="64291" rIns="128583" bIns="64291">
            <a:spAutoFit/>
          </a:bodyPr>
          <a:lstStyle/>
          <a:p>
            <a:pPr>
              <a:lnSpc>
                <a:spcPct val="150000"/>
              </a:lnSpc>
            </a:pPr>
            <a:r>
              <a:rPr lang="zh-CN" altLang="en-US" sz="3400" b="1" dirty="0">
                <a:latin typeface="微软雅黑" charset="-122"/>
                <a:ea typeface="微软雅黑" charset="-122"/>
              </a:rPr>
              <a:t>资本主义社会基本矛盾的集中表现之一就是个别企业的高度计划性和整个社会生产的无政府状态之间的矛盾，导致资本主义周期性经济危机爆发。</a:t>
            </a:r>
          </a:p>
          <a:p>
            <a:pPr>
              <a:lnSpc>
                <a:spcPct val="150000"/>
              </a:lnSpc>
            </a:pPr>
            <a:r>
              <a:rPr lang="zh-CN" altLang="en-US" sz="3400" b="1" dirty="0">
                <a:solidFill>
                  <a:schemeClr val="accent1"/>
                </a:solidFill>
                <a:latin typeface="微软雅黑" charset="-122"/>
                <a:ea typeface="微软雅黑" charset="-122"/>
              </a:rPr>
              <a:t>未来社会必须按照全体社会成员的需要对经济</a:t>
            </a:r>
            <a:endParaRPr lang="en-US" altLang="zh-CN" sz="3400" b="1" dirty="0">
              <a:solidFill>
                <a:schemeClr val="accent1"/>
              </a:solidFill>
              <a:latin typeface="微软雅黑" charset="-122"/>
              <a:ea typeface="微软雅黑" charset="-122"/>
            </a:endParaRPr>
          </a:p>
          <a:p>
            <a:pPr>
              <a:lnSpc>
                <a:spcPct val="150000"/>
              </a:lnSpc>
            </a:pPr>
            <a:r>
              <a:rPr lang="zh-CN" altLang="en-US" sz="3400" b="1" dirty="0">
                <a:solidFill>
                  <a:schemeClr val="accent1"/>
                </a:solidFill>
                <a:latin typeface="微软雅黑" charset="-122"/>
                <a:ea typeface="微软雅黑" charset="-122"/>
              </a:rPr>
              <a:t>进行有计划的调节，避免经济危机的产生。</a:t>
            </a:r>
          </a:p>
        </p:txBody>
      </p:sp>
      <p:grpSp>
        <p:nvGrpSpPr>
          <p:cNvPr id="10" name="组合 9"/>
          <p:cNvGrpSpPr>
            <a:grpSpLocks/>
          </p:cNvGrpSpPr>
          <p:nvPr/>
        </p:nvGrpSpPr>
        <p:grpSpPr bwMode="auto">
          <a:xfrm>
            <a:off x="1366243" y="464318"/>
            <a:ext cx="5230565" cy="1171958"/>
            <a:chOff x="4267285" y="2060848"/>
            <a:chExt cx="3625045" cy="841379"/>
          </a:xfrm>
        </p:grpSpPr>
        <p:sp>
          <p:nvSpPr>
            <p:cNvPr id="11" name="TextBox 16"/>
            <p:cNvSpPr txBox="1"/>
            <p:nvPr/>
          </p:nvSpPr>
          <p:spPr>
            <a:xfrm>
              <a:off x="4579816" y="2060848"/>
              <a:ext cx="3312514"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900" b="1" dirty="0">
                  <a:solidFill>
                    <a:schemeClr val="accent1"/>
                  </a:solidFill>
                  <a:latin typeface="微软雅黑" pitchFamily="34" charset="-122"/>
                  <a:ea typeface="+mn-ea"/>
                </a:rPr>
                <a:t>社会生产</a:t>
              </a:r>
              <a:endParaRPr lang="zh-CN" altLang="en-US" sz="4500" b="1" dirty="0">
                <a:solidFill>
                  <a:schemeClr val="accent1"/>
                </a:solidFill>
                <a:latin typeface="微软雅黑" pitchFamily="34" charset="-122"/>
                <a:ea typeface="+mn-ea"/>
              </a:endParaRPr>
            </a:p>
          </p:txBody>
        </p:sp>
        <p:sp>
          <p:nvSpPr>
            <p:cNvPr id="12" name="椭圆 11"/>
            <p:cNvSpPr/>
            <p:nvPr/>
          </p:nvSpPr>
          <p:spPr>
            <a:xfrm>
              <a:off x="4267285" y="2168224"/>
              <a:ext cx="625061" cy="626626"/>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4</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1703" y="63881"/>
            <a:ext cx="3200400" cy="2368296"/>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5367" y="4708478"/>
            <a:ext cx="3693071" cy="2518003"/>
          </a:xfrm>
          <a:prstGeom prst="rect">
            <a:avLst/>
          </a:prstGeom>
        </p:spPr>
      </p:pic>
    </p:spTree>
    <p:extLst>
      <p:ext uri="{BB962C8B-B14F-4D97-AF65-F5344CB8AC3E}">
        <p14:creationId xmlns:p14="http://schemas.microsoft.com/office/powerpoint/2010/main" val="296837081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矩形 5"/>
          <p:cNvSpPr>
            <a:spLocks noChangeArrowheads="1"/>
          </p:cNvSpPr>
          <p:nvPr/>
        </p:nvSpPr>
        <p:spPr bwMode="auto">
          <a:xfrm>
            <a:off x="1698874" y="1995676"/>
            <a:ext cx="9798099" cy="4803908"/>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华文楷体" pitchFamily="2" charset="-122"/>
                <a:ea typeface="华文楷体" pitchFamily="2" charset="-122"/>
              </a:rPr>
              <a:t>“资本主义</a:t>
            </a:r>
            <a:r>
              <a:rPr lang="en-US" altLang="zh-CN" sz="3400" b="1" dirty="0">
                <a:latin typeface="华文楷体" pitchFamily="2" charset="-122"/>
                <a:ea typeface="华文楷体" pitchFamily="2" charset="-122"/>
              </a:rPr>
              <a:t>……</a:t>
            </a:r>
            <a:r>
              <a:rPr lang="zh-CN" altLang="en-US" sz="3400" b="1" dirty="0">
                <a:latin typeface="华文楷体" pitchFamily="2" charset="-122"/>
                <a:ea typeface="华文楷体" pitchFamily="2" charset="-122"/>
              </a:rPr>
              <a:t>社会的财富，表现为庞大的商品堆积”</a:t>
            </a:r>
            <a:r>
              <a:rPr lang="en-US" altLang="zh-CN" sz="3400" b="1" dirty="0">
                <a:latin typeface="华文楷体" pitchFamily="2" charset="-122"/>
                <a:ea typeface="华文楷体" pitchFamily="2" charset="-122"/>
              </a:rPr>
              <a:t>——《</a:t>
            </a:r>
            <a:r>
              <a:rPr lang="zh-CN" altLang="en-US" sz="3400" b="1" dirty="0">
                <a:latin typeface="华文楷体" pitchFamily="2" charset="-122"/>
                <a:ea typeface="华文楷体" pitchFamily="2" charset="-122"/>
              </a:rPr>
              <a:t>资本论</a:t>
            </a:r>
            <a:r>
              <a:rPr lang="en-US" altLang="zh-CN" sz="3400" b="1" dirty="0">
                <a:latin typeface="华文楷体" pitchFamily="2" charset="-122"/>
                <a:ea typeface="华文楷体" pitchFamily="2" charset="-122"/>
              </a:rPr>
              <a:t>》</a:t>
            </a:r>
          </a:p>
          <a:p>
            <a:pPr>
              <a:lnSpc>
                <a:spcPct val="150000"/>
              </a:lnSpc>
            </a:pPr>
            <a:endParaRPr lang="en-US" altLang="zh-CN" sz="3400" b="1" dirty="0">
              <a:latin typeface="微软雅黑" charset="-122"/>
              <a:ea typeface="微软雅黑" charset="-122"/>
            </a:endParaRPr>
          </a:p>
          <a:p>
            <a:pPr>
              <a:lnSpc>
                <a:spcPct val="150000"/>
              </a:lnSpc>
            </a:pPr>
            <a:r>
              <a:rPr lang="zh-CN" altLang="en-US" sz="3400" b="1" dirty="0">
                <a:latin typeface="微软雅黑" charset="-122"/>
                <a:ea typeface="微软雅黑" charset="-122"/>
              </a:rPr>
              <a:t>未来社会要消灭商品和货币</a:t>
            </a:r>
            <a:r>
              <a:rPr lang="en-US" altLang="zh-CN" sz="3400" b="1" dirty="0">
                <a:latin typeface="微软雅黑" charset="-122"/>
                <a:ea typeface="微软雅黑" charset="-122"/>
              </a:rPr>
              <a:t>,</a:t>
            </a:r>
            <a:r>
              <a:rPr lang="zh-CN" altLang="en-US" sz="3400" b="1" dirty="0">
                <a:latin typeface="微软雅黑" charset="-122"/>
                <a:ea typeface="微软雅黑" charset="-122"/>
              </a:rPr>
              <a:t>消除商品对生产者的统治，实行产品经济，这是实现人的自由全面发展所必需的基本条件。</a:t>
            </a:r>
          </a:p>
        </p:txBody>
      </p:sp>
      <p:grpSp>
        <p:nvGrpSpPr>
          <p:cNvPr id="13" name="组合 12"/>
          <p:cNvGrpSpPr>
            <a:grpSpLocks/>
          </p:cNvGrpSpPr>
          <p:nvPr/>
        </p:nvGrpSpPr>
        <p:grpSpPr bwMode="auto">
          <a:xfrm>
            <a:off x="859483" y="493340"/>
            <a:ext cx="7161609" cy="1171956"/>
            <a:chOff x="4267285" y="2060848"/>
            <a:chExt cx="4961783" cy="841379"/>
          </a:xfrm>
        </p:grpSpPr>
        <p:sp>
          <p:nvSpPr>
            <p:cNvPr id="14" name="TextBox 16"/>
            <p:cNvSpPr txBox="1"/>
            <p:nvPr/>
          </p:nvSpPr>
          <p:spPr>
            <a:xfrm>
              <a:off x="4579716" y="2060848"/>
              <a:ext cx="4649352"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900" b="1" dirty="0">
                  <a:solidFill>
                    <a:schemeClr val="accent1"/>
                  </a:solidFill>
                  <a:latin typeface="微软雅黑" pitchFamily="34" charset="-122"/>
                  <a:ea typeface="+mn-ea"/>
                </a:rPr>
                <a:t>消灭商品，实现产品经济</a:t>
              </a:r>
              <a:endParaRPr lang="zh-CN" altLang="en-US" sz="4500" b="1" dirty="0">
                <a:solidFill>
                  <a:schemeClr val="accent1"/>
                </a:solidFill>
                <a:latin typeface="微软雅黑" pitchFamily="34" charset="-122"/>
                <a:ea typeface="+mn-ea"/>
              </a:endParaRPr>
            </a:p>
          </p:txBody>
        </p:sp>
        <p:sp>
          <p:nvSpPr>
            <p:cNvPr id="15" name="椭圆 14"/>
            <p:cNvSpPr/>
            <p:nvPr/>
          </p:nvSpPr>
          <p:spPr>
            <a:xfrm>
              <a:off x="4267285" y="2168224"/>
              <a:ext cx="624863" cy="626628"/>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5</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val="242497980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4277"/>
                                        </p:tgtEl>
                                        <p:attrNameLst>
                                          <p:attrName>style.visibility</p:attrName>
                                        </p:attrNameLst>
                                      </p:cBhvr>
                                      <p:to>
                                        <p:strVal val="visible"/>
                                      </p:to>
                                    </p:set>
                                    <p:animEffect transition="in" filter="fade">
                                      <p:cBhvr>
                                        <p:cTn id="13" dur="1000"/>
                                        <p:tgtEl>
                                          <p:spTgt spid="54277"/>
                                        </p:tgtEl>
                                      </p:cBhvr>
                                    </p:animEffect>
                                    <p:anim calcmode="lin" valueType="num">
                                      <p:cBhvr>
                                        <p:cTn id="14" dur="1000" fill="hold"/>
                                        <p:tgtEl>
                                          <p:spTgt spid="54277"/>
                                        </p:tgtEl>
                                        <p:attrNameLst>
                                          <p:attrName>ppt_x</p:attrName>
                                        </p:attrNameLst>
                                      </p:cBhvr>
                                      <p:tavLst>
                                        <p:tav tm="0">
                                          <p:val>
                                            <p:strVal val="#ppt_x"/>
                                          </p:val>
                                        </p:tav>
                                        <p:tav tm="100000">
                                          <p:val>
                                            <p:strVal val="#ppt_x"/>
                                          </p:val>
                                        </p:tav>
                                      </p:tavLst>
                                    </p:anim>
                                    <p:anim calcmode="lin" valueType="num">
                                      <p:cBhvr>
                                        <p:cTn id="15" dur="1000" fill="hold"/>
                                        <p:tgtEl>
                                          <p:spTgt spid="542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矩形 5"/>
          <p:cNvSpPr>
            <a:spLocks noChangeArrowheads="1"/>
          </p:cNvSpPr>
          <p:nvPr/>
        </p:nvSpPr>
        <p:spPr bwMode="auto">
          <a:xfrm>
            <a:off x="1770312" y="2705547"/>
            <a:ext cx="9798099" cy="1699498"/>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微软雅黑" charset="-122"/>
                <a:ea typeface="微软雅黑" charset="-122"/>
              </a:rPr>
              <a:t>在未来社会，旧的社会分工将被消灭，社会将给每个人提供全面发展和表现自己全部才能的机会。</a:t>
            </a:r>
          </a:p>
        </p:txBody>
      </p:sp>
      <p:grpSp>
        <p:nvGrpSpPr>
          <p:cNvPr id="10" name="组合 9"/>
          <p:cNvGrpSpPr>
            <a:grpSpLocks/>
          </p:cNvGrpSpPr>
          <p:nvPr/>
        </p:nvGrpSpPr>
        <p:grpSpPr bwMode="auto">
          <a:xfrm>
            <a:off x="1062633" y="453157"/>
            <a:ext cx="4455914" cy="1035787"/>
            <a:chOff x="4267285" y="2060848"/>
            <a:chExt cx="3558442" cy="841379"/>
          </a:xfrm>
        </p:grpSpPr>
        <p:sp>
          <p:nvSpPr>
            <p:cNvPr id="11" name="TextBox 16"/>
            <p:cNvSpPr txBox="1"/>
            <p:nvPr/>
          </p:nvSpPr>
          <p:spPr>
            <a:xfrm>
              <a:off x="4579273" y="2060848"/>
              <a:ext cx="3246454"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900" b="1" dirty="0">
                  <a:solidFill>
                    <a:schemeClr val="accent1"/>
                  </a:solidFill>
                  <a:latin typeface="微软雅黑" pitchFamily="34" charset="-122"/>
                  <a:ea typeface="+mn-ea"/>
                </a:rPr>
                <a:t>人的发展</a:t>
              </a:r>
              <a:endParaRPr lang="zh-CN" altLang="en-US" sz="4500" b="1" dirty="0">
                <a:solidFill>
                  <a:schemeClr val="accent1"/>
                </a:solidFill>
                <a:latin typeface="微软雅黑" pitchFamily="34" charset="-122"/>
                <a:ea typeface="+mn-ea"/>
              </a:endParaRPr>
            </a:p>
          </p:txBody>
        </p:sp>
        <p:sp>
          <p:nvSpPr>
            <p:cNvPr id="12" name="椭圆 11"/>
            <p:cNvSpPr/>
            <p:nvPr/>
          </p:nvSpPr>
          <p:spPr>
            <a:xfrm>
              <a:off x="4267285" y="2169647"/>
              <a:ext cx="625759" cy="623781"/>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6</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val="26590267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矩形 5"/>
          <p:cNvSpPr>
            <a:spLocks noChangeArrowheads="1"/>
          </p:cNvSpPr>
          <p:nvPr/>
        </p:nvSpPr>
        <p:spPr bwMode="auto">
          <a:xfrm>
            <a:off x="1062633" y="1625115"/>
            <a:ext cx="11137553" cy="5192328"/>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微软雅黑" charset="-122"/>
                <a:ea typeface="微软雅黑" charset="-122"/>
              </a:rPr>
              <a:t>马克思在</a:t>
            </a:r>
            <a:r>
              <a:rPr lang="en-US" altLang="zh-CN" sz="3400" b="1" dirty="0">
                <a:latin typeface="微软雅黑" charset="-122"/>
                <a:ea typeface="微软雅黑" charset="-122"/>
              </a:rPr>
              <a:t>《</a:t>
            </a:r>
            <a:r>
              <a:rPr lang="zh-CN" altLang="en-US" sz="3400" b="1" dirty="0">
                <a:latin typeface="微软雅黑" charset="-122"/>
                <a:ea typeface="微软雅黑" charset="-122"/>
              </a:rPr>
              <a:t>哥达纲领批判</a:t>
            </a:r>
            <a:r>
              <a:rPr lang="en-US" altLang="zh-CN" sz="3400" b="1" dirty="0">
                <a:latin typeface="微软雅黑" charset="-122"/>
                <a:ea typeface="微软雅黑" charset="-122"/>
              </a:rPr>
              <a:t>》</a:t>
            </a:r>
            <a:r>
              <a:rPr lang="zh-CN" altLang="en-US" sz="3400" b="1" dirty="0">
                <a:latin typeface="微软雅黑" charset="-122"/>
                <a:ea typeface="微软雅黑" charset="-122"/>
              </a:rPr>
              <a:t>中认为，在共产主义的第一阶段即社会主义阶段的基本分配制度是“</a:t>
            </a:r>
            <a:r>
              <a:rPr lang="zh-CN" altLang="en-US" sz="3900" b="1" dirty="0">
                <a:solidFill>
                  <a:srgbClr val="FF0000"/>
                </a:solidFill>
                <a:latin typeface="微软雅黑" charset="-122"/>
                <a:ea typeface="微软雅黑" charset="-122"/>
              </a:rPr>
              <a:t>各尽所能，按劳分配</a:t>
            </a:r>
            <a:r>
              <a:rPr lang="zh-CN" altLang="en-US" sz="3400" b="1" dirty="0">
                <a:latin typeface="微软雅黑" charset="-122"/>
                <a:ea typeface="微软雅黑" charset="-122"/>
              </a:rPr>
              <a:t>”，在消费品的分配上实行“等量劳动领取等量产品”的原则，劳动是分配的唯一尺度，此外不承认别的尺度，彻底消灭了剥削制度和剥削现象。到共产主义的高级阶段则实行“</a:t>
            </a:r>
            <a:r>
              <a:rPr lang="zh-CN" altLang="en-US" sz="3900" b="1" dirty="0">
                <a:solidFill>
                  <a:srgbClr val="FF0000"/>
                </a:solidFill>
                <a:latin typeface="微软雅黑" charset="-122"/>
                <a:ea typeface="微软雅黑" charset="-122"/>
              </a:rPr>
              <a:t>各尽所能，按需分配</a:t>
            </a:r>
            <a:r>
              <a:rPr lang="zh-CN" altLang="en-US" sz="3400" b="1" dirty="0">
                <a:latin typeface="微软雅黑" charset="-122"/>
                <a:ea typeface="微软雅黑" charset="-122"/>
              </a:rPr>
              <a:t>”的分配制度。</a:t>
            </a:r>
          </a:p>
        </p:txBody>
      </p:sp>
      <p:grpSp>
        <p:nvGrpSpPr>
          <p:cNvPr id="13" name="组合 12"/>
          <p:cNvGrpSpPr>
            <a:grpSpLocks/>
          </p:cNvGrpSpPr>
          <p:nvPr/>
        </p:nvGrpSpPr>
        <p:grpSpPr bwMode="auto">
          <a:xfrm>
            <a:off x="1466703" y="325916"/>
            <a:ext cx="4558605" cy="1011232"/>
            <a:chOff x="4267285" y="2060848"/>
            <a:chExt cx="3558442" cy="841379"/>
          </a:xfrm>
        </p:grpSpPr>
        <p:sp>
          <p:nvSpPr>
            <p:cNvPr id="14" name="TextBox 16"/>
            <p:cNvSpPr txBox="1"/>
            <p:nvPr/>
          </p:nvSpPr>
          <p:spPr>
            <a:xfrm>
              <a:off x="4579214" y="2060848"/>
              <a:ext cx="3246513"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900" b="1" dirty="0">
                  <a:solidFill>
                    <a:schemeClr val="accent1"/>
                  </a:solidFill>
                  <a:latin typeface="微软雅黑" pitchFamily="34" charset="-122"/>
                  <a:ea typeface="+mn-ea"/>
                </a:rPr>
                <a:t>分配制度</a:t>
              </a:r>
              <a:endParaRPr lang="zh-CN" altLang="en-US" sz="4500" b="1" dirty="0">
                <a:solidFill>
                  <a:schemeClr val="accent1"/>
                </a:solidFill>
                <a:latin typeface="微软雅黑" pitchFamily="34" charset="-122"/>
                <a:ea typeface="+mn-ea"/>
              </a:endParaRPr>
            </a:p>
          </p:txBody>
        </p:sp>
        <p:sp>
          <p:nvSpPr>
            <p:cNvPr id="15" name="椭圆 14"/>
            <p:cNvSpPr/>
            <p:nvPr/>
          </p:nvSpPr>
          <p:spPr>
            <a:xfrm>
              <a:off x="4267285" y="2168574"/>
              <a:ext cx="625602" cy="625927"/>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7</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val="6699868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矩形 5"/>
          <p:cNvSpPr>
            <a:spLocks noChangeArrowheads="1"/>
          </p:cNvSpPr>
          <p:nvPr/>
        </p:nvSpPr>
        <p:spPr bwMode="auto">
          <a:xfrm>
            <a:off x="1062633" y="1781375"/>
            <a:ext cx="10833944" cy="2484328"/>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微软雅黑" charset="-122"/>
                <a:ea typeface="微软雅黑" charset="-122"/>
              </a:rPr>
              <a:t>未来的社会不是一成不变的</a:t>
            </a:r>
            <a:r>
              <a:rPr lang="en-US" altLang="zh-CN" sz="3400" b="1" dirty="0">
                <a:latin typeface="微软雅黑" charset="-122"/>
                <a:ea typeface="微软雅黑" charset="-122"/>
              </a:rPr>
              <a:t>,</a:t>
            </a:r>
            <a:r>
              <a:rPr lang="zh-CN" altLang="en-US" sz="3400" b="1" dirty="0">
                <a:latin typeface="微软雅黑" charset="-122"/>
                <a:ea typeface="微软雅黑" charset="-122"/>
              </a:rPr>
              <a:t>而是经常变化和改革的社会。尤其恩格斯在晚年多次强调这一点。</a:t>
            </a:r>
          </a:p>
          <a:p>
            <a:pPr>
              <a:lnSpc>
                <a:spcPct val="150000"/>
              </a:lnSpc>
            </a:pPr>
            <a:r>
              <a:rPr lang="zh-CN" altLang="en-US" sz="3400" b="1" dirty="0">
                <a:latin typeface="微软雅黑" charset="-122"/>
                <a:ea typeface="微软雅黑" charset="-122"/>
              </a:rPr>
              <a:t>避免人们对共产主义社会形成教条式的认识。</a:t>
            </a:r>
          </a:p>
        </p:txBody>
      </p:sp>
      <p:grpSp>
        <p:nvGrpSpPr>
          <p:cNvPr id="10" name="组合 9"/>
          <p:cNvGrpSpPr>
            <a:grpSpLocks/>
          </p:cNvGrpSpPr>
          <p:nvPr/>
        </p:nvGrpSpPr>
        <p:grpSpPr bwMode="auto">
          <a:xfrm>
            <a:off x="962175" y="392885"/>
            <a:ext cx="5134570" cy="1171958"/>
            <a:chOff x="4267285" y="2060848"/>
            <a:chExt cx="3558442" cy="841379"/>
          </a:xfrm>
        </p:grpSpPr>
        <p:sp>
          <p:nvSpPr>
            <p:cNvPr id="11" name="TextBox 16"/>
            <p:cNvSpPr txBox="1"/>
            <p:nvPr/>
          </p:nvSpPr>
          <p:spPr>
            <a:xfrm>
              <a:off x="4579809" y="2060848"/>
              <a:ext cx="3245918"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900" b="1" dirty="0">
                  <a:solidFill>
                    <a:schemeClr val="accent1"/>
                  </a:solidFill>
                  <a:latin typeface="微软雅黑" pitchFamily="34" charset="-122"/>
                  <a:ea typeface="+mn-ea"/>
                </a:rPr>
                <a:t>变化和变革</a:t>
              </a:r>
              <a:endParaRPr lang="zh-CN" altLang="en-US" sz="4500" b="1" dirty="0">
                <a:solidFill>
                  <a:schemeClr val="accent1"/>
                </a:solidFill>
                <a:latin typeface="微软雅黑" pitchFamily="34" charset="-122"/>
                <a:ea typeface="+mn-ea"/>
              </a:endParaRPr>
            </a:p>
          </p:txBody>
        </p:sp>
        <p:sp>
          <p:nvSpPr>
            <p:cNvPr id="12" name="椭圆 11"/>
            <p:cNvSpPr/>
            <p:nvPr/>
          </p:nvSpPr>
          <p:spPr>
            <a:xfrm>
              <a:off x="4267285" y="2168224"/>
              <a:ext cx="625048" cy="626626"/>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8</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val="297265262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矩形 5"/>
          <p:cNvSpPr>
            <a:spLocks noChangeArrowheads="1"/>
          </p:cNvSpPr>
          <p:nvPr/>
        </p:nvSpPr>
        <p:spPr bwMode="auto">
          <a:xfrm>
            <a:off x="1163093" y="1995676"/>
            <a:ext cx="10836176" cy="2576661"/>
          </a:xfrm>
          <a:prstGeom prst="rect">
            <a:avLst/>
          </a:prstGeom>
          <a:noFill/>
          <a:ln w="9525">
            <a:noFill/>
            <a:miter lim="800000"/>
            <a:headEnd/>
            <a:tailEnd/>
          </a:ln>
        </p:spPr>
        <p:txBody>
          <a:bodyPr lIns="128583" tIns="64291" rIns="128583" bIns="64291">
            <a:spAutoFit/>
          </a:bodyPr>
          <a:lstStyle/>
          <a:p>
            <a:pPr>
              <a:lnSpc>
                <a:spcPct val="150000"/>
              </a:lnSpc>
            </a:pPr>
            <a:r>
              <a:rPr lang="zh-CN" altLang="en-US" sz="3600" b="1" dirty="0">
                <a:latin typeface="微软雅黑" charset="-122"/>
                <a:ea typeface="微软雅黑" charset="-122"/>
              </a:rPr>
              <a:t>马恩揭示未来社会的一般特征，但是不作详尽的、细节的描述和设想。</a:t>
            </a:r>
            <a:endParaRPr lang="en-US" altLang="zh-CN" sz="3600" b="1" dirty="0">
              <a:latin typeface="微软雅黑" charset="-122"/>
              <a:ea typeface="微软雅黑" charset="-122"/>
            </a:endParaRPr>
          </a:p>
          <a:p>
            <a:pPr>
              <a:lnSpc>
                <a:spcPct val="150000"/>
              </a:lnSpc>
            </a:pPr>
            <a:endParaRPr lang="en-US" altLang="zh-CN" sz="3400" dirty="0">
              <a:latin typeface="微软雅黑" charset="-122"/>
              <a:ea typeface="微软雅黑" charset="-122"/>
            </a:endParaRPr>
          </a:p>
        </p:txBody>
      </p:sp>
      <p:sp>
        <p:nvSpPr>
          <p:cNvPr id="59398" name="矩形 6"/>
          <p:cNvSpPr>
            <a:spLocks noChangeArrowheads="1"/>
          </p:cNvSpPr>
          <p:nvPr/>
        </p:nvSpPr>
        <p:spPr bwMode="auto">
          <a:xfrm>
            <a:off x="1062633" y="477713"/>
            <a:ext cx="10833944" cy="822207"/>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solidFill>
                  <a:schemeClr val="accent1"/>
                </a:solidFill>
                <a:latin typeface="微软雅黑" charset="-122"/>
                <a:ea typeface="微软雅黑" charset="-122"/>
              </a:rPr>
              <a:t>马恩与空想社会主义的另一个不同：</a:t>
            </a:r>
          </a:p>
        </p:txBody>
      </p:sp>
      <p:sp>
        <p:nvSpPr>
          <p:cNvPr id="8" name="TextBox 7"/>
          <p:cNvSpPr txBox="1"/>
          <p:nvPr/>
        </p:nvSpPr>
        <p:spPr>
          <a:xfrm>
            <a:off x="1239393" y="4722989"/>
            <a:ext cx="10657184" cy="825419"/>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nSpc>
                <a:spcPct val="150000"/>
              </a:lnSpc>
            </a:pPr>
            <a:r>
              <a:rPr lang="zh-CN" altLang="en-US" sz="3600" b="1" dirty="0">
                <a:latin typeface="微软雅黑" charset="-122"/>
                <a:ea typeface="微软雅黑" charset="-122"/>
              </a:rPr>
              <a:t>对未来勾画的越详细，越容易走向空想</a:t>
            </a:r>
            <a:r>
              <a:rPr lang="zh-CN" altLang="en-US" sz="3200" b="1" dirty="0">
                <a:latin typeface="微软雅黑" charset="-122"/>
                <a:ea typeface="微软雅黑" charset="-122"/>
              </a:rPr>
              <a:t>。</a:t>
            </a:r>
          </a:p>
        </p:txBody>
      </p:sp>
    </p:spTree>
    <p:extLst>
      <p:ext uri="{BB962C8B-B14F-4D97-AF65-F5344CB8AC3E}">
        <p14:creationId xmlns:p14="http://schemas.microsoft.com/office/powerpoint/2010/main" val="117050649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矩形 5"/>
          <p:cNvSpPr>
            <a:spLocks noChangeArrowheads="1"/>
          </p:cNvSpPr>
          <p:nvPr/>
        </p:nvSpPr>
        <p:spPr bwMode="auto">
          <a:xfrm>
            <a:off x="1084957" y="1645206"/>
            <a:ext cx="10833944" cy="1814914"/>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微软雅黑" charset="-122"/>
                <a:ea typeface="微软雅黑" charset="-122"/>
              </a:rPr>
              <a:t>马克思和恩格斯所预测的社会主义，从一开始就是作为</a:t>
            </a:r>
            <a:r>
              <a:rPr lang="zh-CN" altLang="en-US" sz="3900" b="1" dirty="0">
                <a:solidFill>
                  <a:schemeClr val="accent1"/>
                </a:solidFill>
                <a:latin typeface="微软雅黑" charset="-122"/>
                <a:ea typeface="微软雅黑" charset="-122"/>
              </a:rPr>
              <a:t>资本主义的对立面</a:t>
            </a:r>
            <a:r>
              <a:rPr lang="zh-CN" altLang="en-US" sz="3900" b="1" dirty="0">
                <a:latin typeface="微软雅黑" charset="-122"/>
                <a:ea typeface="微软雅黑" charset="-122"/>
              </a:rPr>
              <a:t>的社会制度</a:t>
            </a:r>
            <a:r>
              <a:rPr lang="zh-CN" altLang="en-US" sz="3400" b="1" dirty="0">
                <a:latin typeface="微软雅黑" charset="-122"/>
                <a:ea typeface="微软雅黑" charset="-122"/>
              </a:rPr>
              <a:t>。</a:t>
            </a:r>
            <a:endParaRPr lang="en-US" altLang="zh-CN" sz="3400" b="1" dirty="0">
              <a:latin typeface="微软雅黑" charset="-122"/>
              <a:ea typeface="微软雅黑" charset="-122"/>
            </a:endParaRPr>
          </a:p>
        </p:txBody>
      </p:sp>
      <p:grpSp>
        <p:nvGrpSpPr>
          <p:cNvPr id="13" name="组合 12"/>
          <p:cNvGrpSpPr>
            <a:grpSpLocks/>
          </p:cNvGrpSpPr>
          <p:nvPr/>
        </p:nvGrpSpPr>
        <p:grpSpPr bwMode="auto">
          <a:xfrm>
            <a:off x="1466703" y="245553"/>
            <a:ext cx="3594199" cy="1171958"/>
            <a:chOff x="4267285" y="2060848"/>
            <a:chExt cx="2490434" cy="841379"/>
          </a:xfrm>
        </p:grpSpPr>
        <p:sp>
          <p:nvSpPr>
            <p:cNvPr id="14" name="TextBox 16"/>
            <p:cNvSpPr txBox="1"/>
            <p:nvPr/>
          </p:nvSpPr>
          <p:spPr>
            <a:xfrm>
              <a:off x="4579749" y="2060848"/>
              <a:ext cx="2177970"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900" b="1" dirty="0">
                  <a:solidFill>
                    <a:schemeClr val="accent1"/>
                  </a:solidFill>
                  <a:latin typeface="微软雅黑" pitchFamily="34" charset="-122"/>
                  <a:ea typeface="+mn-ea"/>
                </a:rPr>
                <a:t>小结</a:t>
              </a:r>
              <a:endParaRPr lang="zh-CN" altLang="en-US" sz="4500" b="1" dirty="0">
                <a:solidFill>
                  <a:schemeClr val="accent1"/>
                </a:solidFill>
                <a:latin typeface="微软雅黑" pitchFamily="34" charset="-122"/>
                <a:ea typeface="+mn-ea"/>
              </a:endParaRPr>
            </a:p>
          </p:txBody>
        </p:sp>
        <p:sp>
          <p:nvSpPr>
            <p:cNvPr id="15" name="椭圆 14"/>
            <p:cNvSpPr/>
            <p:nvPr/>
          </p:nvSpPr>
          <p:spPr>
            <a:xfrm>
              <a:off x="4267285" y="2168224"/>
              <a:ext cx="624929" cy="626626"/>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
        <p:nvSpPr>
          <p:cNvPr id="60423" name="矩形 15"/>
          <p:cNvSpPr>
            <a:spLocks noChangeArrowheads="1"/>
          </p:cNvSpPr>
          <p:nvPr/>
        </p:nvSpPr>
        <p:spPr bwMode="auto">
          <a:xfrm>
            <a:off x="1044773" y="4752566"/>
            <a:ext cx="10833944" cy="1699498"/>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微软雅黑" charset="-122"/>
                <a:ea typeface="微软雅黑" charset="-122"/>
              </a:rPr>
              <a:t>未来的社会主义在本质上已经是共产主义社会，</a:t>
            </a:r>
          </a:p>
          <a:p>
            <a:pPr>
              <a:lnSpc>
                <a:spcPct val="150000"/>
              </a:lnSpc>
            </a:pPr>
            <a:r>
              <a:rPr lang="zh-CN" altLang="en-US" sz="3400" b="1" dirty="0">
                <a:latin typeface="微软雅黑" charset="-122"/>
                <a:ea typeface="微软雅黑" charset="-122"/>
              </a:rPr>
              <a:t>只不过是其低级阶段而已</a:t>
            </a:r>
          </a:p>
        </p:txBody>
      </p:sp>
    </p:spTree>
    <p:extLst>
      <p:ext uri="{BB962C8B-B14F-4D97-AF65-F5344CB8AC3E}">
        <p14:creationId xmlns:p14="http://schemas.microsoft.com/office/powerpoint/2010/main" val="267571144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矩形 5"/>
          <p:cNvSpPr>
            <a:spLocks noChangeArrowheads="1"/>
          </p:cNvSpPr>
          <p:nvPr/>
        </p:nvSpPr>
        <p:spPr bwMode="auto">
          <a:xfrm>
            <a:off x="1062633" y="680853"/>
            <a:ext cx="10833944" cy="3269159"/>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微软雅黑" charset="-122"/>
                <a:ea typeface="微软雅黑" charset="-122"/>
              </a:rPr>
              <a:t>这种社会主义决不是无产阶级夺取政权后马上就可以实现的，它需要经过很长时期的努力，待必要的条件具备以后才能成为现实。</a:t>
            </a:r>
            <a:endParaRPr lang="en-US" altLang="zh-CN" sz="3400" b="1" dirty="0">
              <a:latin typeface="微软雅黑" charset="-122"/>
              <a:ea typeface="微软雅黑" charset="-122"/>
            </a:endParaRPr>
          </a:p>
          <a:p>
            <a:pPr>
              <a:lnSpc>
                <a:spcPct val="150000"/>
              </a:lnSpc>
            </a:pPr>
            <a:endParaRPr lang="zh-CN" altLang="en-US" sz="3400" b="1" dirty="0">
              <a:latin typeface="微软雅黑" charset="-122"/>
              <a:ea typeface="微软雅黑" charset="-122"/>
            </a:endParaRPr>
          </a:p>
        </p:txBody>
      </p:sp>
      <p:sp>
        <p:nvSpPr>
          <p:cNvPr id="7" name="TextBox 6"/>
          <p:cNvSpPr txBox="1"/>
          <p:nvPr/>
        </p:nvSpPr>
        <p:spPr>
          <a:xfrm>
            <a:off x="1239393" y="4264397"/>
            <a:ext cx="10657184" cy="1569660"/>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3200" b="1" dirty="0"/>
              <a:t>总之，马克思和恩格斯设想的社会主义社会是十分成熟的和典型的社会主义社会，是共产主义社会的第一阶段，达到这种社会主义需要一个长期的历史过程。</a:t>
            </a:r>
          </a:p>
        </p:txBody>
      </p:sp>
    </p:spTree>
    <p:extLst>
      <p:ext uri="{BB962C8B-B14F-4D97-AF65-F5344CB8AC3E}">
        <p14:creationId xmlns:p14="http://schemas.microsoft.com/office/powerpoint/2010/main" val="404276242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矩形 5"/>
          <p:cNvSpPr>
            <a:spLocks noChangeArrowheads="1"/>
          </p:cNvSpPr>
          <p:nvPr/>
        </p:nvSpPr>
        <p:spPr bwMode="auto">
          <a:xfrm>
            <a:off x="956767" y="1096045"/>
            <a:ext cx="10833944" cy="5213473"/>
          </a:xfrm>
          <a:prstGeom prst="rect">
            <a:avLst/>
          </a:prstGeom>
          <a:noFill/>
          <a:ln w="9525">
            <a:noFill/>
            <a:miter lim="800000"/>
            <a:headEnd/>
            <a:tailEnd/>
          </a:ln>
        </p:spPr>
        <p:txBody>
          <a:bodyPr lIns="128583" tIns="64291" rIns="128583" bIns="64291">
            <a:spAutoFit/>
          </a:bodyPr>
          <a:lstStyle/>
          <a:p>
            <a:pPr>
              <a:lnSpc>
                <a:spcPct val="150000"/>
              </a:lnSpc>
            </a:pPr>
            <a:r>
              <a:rPr lang="zh-CN" altLang="en-US" sz="3200" dirty="0">
                <a:latin typeface="微软雅黑" charset="-122"/>
                <a:ea typeface="微软雅黑" charset="-122"/>
              </a:rPr>
              <a:t>要看到马克思和恩格斯对未来社会主义科学预测所必需的条件性和长期性。</a:t>
            </a:r>
            <a:r>
              <a:rPr lang="zh-CN" altLang="en-US" sz="3200" dirty="0">
                <a:solidFill>
                  <a:schemeClr val="accent1"/>
                </a:solidFill>
                <a:latin typeface="微软雅黑" charset="-122"/>
                <a:ea typeface="微软雅黑" charset="-122"/>
              </a:rPr>
              <a:t>在条件不具备的情况下，只从良好的主观愿望出发硬性推动这些预测向现实转化，就只能使其变成空想。</a:t>
            </a:r>
            <a:r>
              <a:rPr lang="zh-CN" altLang="en-US" sz="3200" dirty="0">
                <a:latin typeface="微软雅黑" charset="-122"/>
                <a:ea typeface="微软雅黑" charset="-122"/>
              </a:rPr>
              <a:t>因此事实证明，不是马克思和恩格斯对未来社会的预测本身是空想，而是某些实行者将其变成了在特定条件下无法实现的空想。不论是前苏联，还是中国在探索社会主义建设道路的过程中，都曾经出现过这种状况。</a:t>
            </a:r>
          </a:p>
        </p:txBody>
      </p:sp>
    </p:spTree>
    <p:extLst>
      <p:ext uri="{BB962C8B-B14F-4D97-AF65-F5344CB8AC3E}">
        <p14:creationId xmlns:p14="http://schemas.microsoft.com/office/powerpoint/2010/main" val="1269611944"/>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a:extLst>
              <a:ext uri="{FF2B5EF4-FFF2-40B4-BE49-F238E27FC236}">
                <a16:creationId xmlns="" xmlns:a16="http://schemas.microsoft.com/office/drawing/2014/main" id="{A4B7D0A8-6F6F-F645-B930-2BBFBE0E44F4}"/>
              </a:ext>
            </a:extLst>
          </p:cNvPr>
          <p:cNvSpPr>
            <a:spLocks noGrp="1" noChangeArrowheads="1"/>
          </p:cNvSpPr>
          <p:nvPr>
            <p:ph type="title"/>
          </p:nvPr>
        </p:nvSpPr>
        <p:spPr>
          <a:xfrm>
            <a:off x="1028775" y="122218"/>
            <a:ext cx="8679180" cy="1202094"/>
          </a:xfrm>
        </p:spPr>
        <p:txBody>
          <a:bodyPr/>
          <a:lstStyle/>
          <a:p>
            <a:pPr eaLnBrk="1" hangingPunct="1">
              <a:defRPr/>
            </a:pPr>
            <a:r>
              <a:rPr lang="zh-CN" altLang="en-US" b="1" dirty="0" smtClean="0">
                <a:solidFill>
                  <a:schemeClr val="accent2"/>
                </a:solidFill>
              </a:rPr>
              <a:t>一、课程简介</a:t>
            </a:r>
            <a:endParaRPr lang="zh-CN" altLang="en-US" b="1" dirty="0">
              <a:solidFill>
                <a:schemeClr val="accent2"/>
              </a:solidFill>
            </a:endParaRPr>
          </a:p>
        </p:txBody>
      </p:sp>
      <p:sp>
        <p:nvSpPr>
          <p:cNvPr id="562179" name="Rectangle 3">
            <a:extLst>
              <a:ext uri="{FF2B5EF4-FFF2-40B4-BE49-F238E27FC236}">
                <a16:creationId xmlns="" xmlns:a16="http://schemas.microsoft.com/office/drawing/2014/main" id="{9969F13A-A488-EA43-B030-E5517DA64B91}"/>
              </a:ext>
            </a:extLst>
          </p:cNvPr>
          <p:cNvSpPr>
            <a:spLocks noGrp="1" noChangeArrowheads="1"/>
          </p:cNvSpPr>
          <p:nvPr>
            <p:ph type="body" idx="1"/>
          </p:nvPr>
        </p:nvSpPr>
        <p:spPr>
          <a:xfrm>
            <a:off x="1028775" y="1642415"/>
            <a:ext cx="10873208" cy="3702101"/>
          </a:xfrm>
          <a:solidFill>
            <a:schemeClr val="accent2"/>
          </a:solidFill>
        </p:spPr>
        <p:txBody>
          <a:bodyPr>
            <a:normAutofit/>
          </a:bodyPr>
          <a:lstStyle/>
          <a:p>
            <a:pPr eaLnBrk="1" hangingPunct="1">
              <a:lnSpc>
                <a:spcPct val="150000"/>
              </a:lnSpc>
              <a:defRPr/>
            </a:pPr>
            <a:r>
              <a:rPr lang="zh-CN" altLang="en-US" sz="2953" b="1" dirty="0">
                <a:latin typeface="Microsoft YaHei" panose="020B0503020204020204" pitchFamily="34" charset="-122"/>
                <a:ea typeface="Microsoft YaHei" panose="020B0503020204020204" pitchFamily="34" charset="-122"/>
              </a:rPr>
              <a:t>分专题由不同老师授课</a:t>
            </a:r>
            <a:endParaRPr lang="en-US" altLang="zh-CN" sz="2953" b="1" dirty="0">
              <a:latin typeface="Microsoft YaHei" panose="020B0503020204020204" pitchFamily="34" charset="-122"/>
              <a:ea typeface="Microsoft YaHei" panose="020B0503020204020204" pitchFamily="34" charset="-122"/>
            </a:endParaRPr>
          </a:p>
          <a:p>
            <a:pPr eaLnBrk="1" hangingPunct="1">
              <a:lnSpc>
                <a:spcPct val="150000"/>
              </a:lnSpc>
              <a:defRPr/>
            </a:pPr>
            <a:r>
              <a:rPr lang="zh-CN" altLang="en-US" sz="2953" b="1" dirty="0">
                <a:latin typeface="Microsoft YaHei" panose="020B0503020204020204" pitchFamily="34" charset="-122"/>
                <a:ea typeface="Microsoft YaHei" panose="020B0503020204020204" pitchFamily="34" charset="-122"/>
              </a:rPr>
              <a:t>选课：请一定在选课系统里确定好自己的选课班级（校区、教室、上课时间），且要避免和自己的其他课程时间冲突（不要因看到自己同学选了某个班的课也跟着选上，一定根据自己课表来选）</a:t>
            </a:r>
            <a:endParaRPr lang="en-US" altLang="zh-CN" sz="2953" b="1" dirty="0">
              <a:latin typeface="Microsoft YaHei" panose="020B0503020204020204" pitchFamily="34" charset="-122"/>
              <a:ea typeface="Microsoft YaHei" panose="020B0503020204020204" pitchFamily="34" charset="-122"/>
            </a:endParaRPr>
          </a:p>
          <a:p>
            <a:pPr eaLnBrk="1" hangingPunct="1">
              <a:buFont typeface="Wingdings" pitchFamily="2" charset="2"/>
              <a:buNone/>
              <a:defRPr/>
            </a:pPr>
            <a:endParaRPr lang="zh-CN" altLang="en-US" sz="2531" b="1" dirty="0"/>
          </a:p>
        </p:txBody>
      </p:sp>
    </p:spTree>
    <p:extLst>
      <p:ext uri="{BB962C8B-B14F-4D97-AF65-F5344CB8AC3E}">
        <p14:creationId xmlns:p14="http://schemas.microsoft.com/office/powerpoint/2010/main" val="123813540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矩形 5"/>
          <p:cNvSpPr>
            <a:spLocks noChangeArrowheads="1"/>
          </p:cNvSpPr>
          <p:nvPr/>
        </p:nvSpPr>
        <p:spPr bwMode="auto">
          <a:xfrm>
            <a:off x="1748855" y="880021"/>
            <a:ext cx="10833944" cy="822207"/>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微软雅黑" charset="-122"/>
                <a:ea typeface="微软雅黑" charset="-122"/>
              </a:rPr>
              <a:t>共产主义所遭遇的污名化</a:t>
            </a:r>
            <a:r>
              <a:rPr lang="en-US" altLang="zh-CN" sz="3400" b="1" dirty="0">
                <a:latin typeface="微软雅黑" charset="-122"/>
                <a:ea typeface="微软雅黑" charset="-122"/>
              </a:rPr>
              <a:t>——</a:t>
            </a:r>
            <a:r>
              <a:rPr lang="zh-CN" altLang="en-US" sz="3400" b="1" dirty="0">
                <a:latin typeface="微软雅黑" charset="-122"/>
                <a:ea typeface="微软雅黑" charset="-122"/>
              </a:rPr>
              <a:t>意识形态的斗争</a:t>
            </a:r>
          </a:p>
        </p:txBody>
      </p:sp>
      <p:pic>
        <p:nvPicPr>
          <p:cNvPr id="2050" name="Picture 2" descr="https://timgsa.baidu.com/timg?image&amp;quality=80&amp;size=b9999_10000&amp;sec=1590581281482&amp;di=0dba6a6f194ae656545d1a7f065c960f&amp;imgtype=0&amp;src=http%3A%2F%2Fwww.gifok.net%2Fimages%2F2014%2F08%2F02%2Fnazi_cat__commie_cat_by_dj_alien_olga-d2zpn4h.jpg"/>
          <p:cNvPicPr>
            <a:picLocks noChangeAspect="1" noChangeArrowheads="1"/>
          </p:cNvPicPr>
          <p:nvPr/>
        </p:nvPicPr>
        <p:blipFill rotWithShape="1">
          <a:blip r:embed="rId2">
            <a:extLst>
              <a:ext uri="{28A0092B-C50C-407E-A947-70E740481C1C}">
                <a14:useLocalDpi xmlns:a14="http://schemas.microsoft.com/office/drawing/2010/main" val="0"/>
              </a:ext>
            </a:extLst>
          </a:blip>
          <a:srcRect l="1868" t="2230" r="1097" b="2752"/>
          <a:stretch/>
        </p:blipFill>
        <p:spPr bwMode="auto">
          <a:xfrm>
            <a:off x="2036887" y="1940311"/>
            <a:ext cx="8619892" cy="5292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717636"/>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矩形 14"/>
          <p:cNvSpPr>
            <a:spLocks noChangeArrowheads="1"/>
          </p:cNvSpPr>
          <p:nvPr/>
        </p:nvSpPr>
        <p:spPr bwMode="auto">
          <a:xfrm>
            <a:off x="1366242" y="1739248"/>
            <a:ext cx="11240243" cy="1722453"/>
          </a:xfrm>
          <a:prstGeom prst="rect">
            <a:avLst/>
          </a:prstGeom>
          <a:noFill/>
          <a:ln w="9525">
            <a:noFill/>
            <a:miter lim="800000"/>
            <a:headEnd/>
            <a:tailEnd/>
          </a:ln>
        </p:spPr>
        <p:txBody>
          <a:bodyPr lIns="128583" tIns="64291" rIns="128583" bIns="64291">
            <a:spAutoFit/>
          </a:bodyPr>
          <a:lstStyle/>
          <a:p>
            <a:pPr>
              <a:lnSpc>
                <a:spcPct val="150000"/>
              </a:lnSpc>
            </a:pPr>
            <a:endParaRPr lang="en-US" altLang="zh-CN" sz="3900" b="1" dirty="0">
              <a:latin typeface="微软雅黑" charset="-122"/>
              <a:ea typeface="微软雅黑" charset="-122"/>
            </a:endParaRPr>
          </a:p>
          <a:p>
            <a:pPr>
              <a:lnSpc>
                <a:spcPct val="150000"/>
              </a:lnSpc>
            </a:pPr>
            <a:r>
              <a:rPr lang="en-US" altLang="zh-CN" sz="3400" dirty="0">
                <a:latin typeface="微软雅黑" charset="-122"/>
                <a:ea typeface="微软雅黑" charset="-122"/>
              </a:rPr>
              <a:t>1. </a:t>
            </a:r>
            <a:r>
              <a:rPr lang="zh-CN" altLang="en-US" sz="3400" dirty="0">
                <a:latin typeface="微软雅黑" charset="-122"/>
                <a:ea typeface="微软雅黑" charset="-122"/>
              </a:rPr>
              <a:t>马恩的确指出，社会主义社会没有商品和货币</a:t>
            </a:r>
            <a:endParaRPr lang="zh-CN" altLang="en-US" dirty="0">
              <a:latin typeface="微软雅黑" charset="-122"/>
              <a:ea typeface="微软雅黑" charset="-122"/>
            </a:endParaRPr>
          </a:p>
        </p:txBody>
      </p:sp>
      <p:sp>
        <p:nvSpPr>
          <p:cNvPr id="80902" name="矩形 10"/>
          <p:cNvSpPr>
            <a:spLocks noChangeArrowheads="1"/>
          </p:cNvSpPr>
          <p:nvPr/>
        </p:nvSpPr>
        <p:spPr bwMode="auto">
          <a:xfrm>
            <a:off x="1366243" y="3810536"/>
            <a:ext cx="11240245" cy="1699498"/>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dirty="0">
                <a:latin typeface="微软雅黑" charset="-122"/>
                <a:ea typeface="微软雅黑" charset="-122"/>
              </a:rPr>
              <a:t>但以此为依据指责中国特色就是特色的资本主义，是视而不见</a:t>
            </a:r>
            <a:r>
              <a:rPr lang="zh-CN" altLang="en-US" sz="3400" dirty="0">
                <a:solidFill>
                  <a:srgbClr val="FF0000"/>
                </a:solidFill>
                <a:latin typeface="微软雅黑" charset="-122"/>
                <a:ea typeface="微软雅黑" charset="-122"/>
              </a:rPr>
              <a:t>两个问题</a:t>
            </a:r>
            <a:r>
              <a:rPr lang="zh-CN" altLang="en-US" sz="3400" dirty="0">
                <a:latin typeface="微软雅黑" charset="-122"/>
                <a:ea typeface="微软雅黑" charset="-122"/>
              </a:rPr>
              <a:t>：</a:t>
            </a:r>
            <a:endParaRPr lang="zh-CN" altLang="en-US" dirty="0">
              <a:latin typeface="微软雅黑" charset="-122"/>
              <a:ea typeface="微软雅黑" charset="-122"/>
            </a:endParaRPr>
          </a:p>
        </p:txBody>
      </p:sp>
      <p:grpSp>
        <p:nvGrpSpPr>
          <p:cNvPr id="8" name="组合 8"/>
          <p:cNvGrpSpPr>
            <a:grpSpLocks/>
          </p:cNvGrpSpPr>
          <p:nvPr/>
        </p:nvGrpSpPr>
        <p:grpSpPr bwMode="auto">
          <a:xfrm>
            <a:off x="758746" y="316065"/>
            <a:ext cx="11239997" cy="1514755"/>
            <a:chOff x="765248" y="2822192"/>
            <a:chExt cx="10655141" cy="1437700"/>
          </a:xfrm>
        </p:grpSpPr>
        <p:grpSp>
          <p:nvGrpSpPr>
            <p:cNvPr id="9" name="组合 38"/>
            <p:cNvGrpSpPr>
              <a:grpSpLocks/>
            </p:cNvGrpSpPr>
            <p:nvPr/>
          </p:nvGrpSpPr>
          <p:grpSpPr bwMode="auto">
            <a:xfrm>
              <a:off x="765248" y="3046436"/>
              <a:ext cx="7179889" cy="525816"/>
              <a:chOff x="928662" y="1720928"/>
              <a:chExt cx="6944628" cy="352496"/>
            </a:xfrm>
          </p:grpSpPr>
          <p:grpSp>
            <p:nvGrpSpPr>
              <p:cNvPr id="11" name="组合 36"/>
              <p:cNvGrpSpPr>
                <a:grpSpLocks/>
              </p:cNvGrpSpPr>
              <p:nvPr/>
            </p:nvGrpSpPr>
            <p:grpSpPr bwMode="auto">
              <a:xfrm>
                <a:off x="928662" y="1779369"/>
                <a:ext cx="6944628" cy="292043"/>
                <a:chOff x="928662" y="1779369"/>
                <a:chExt cx="6944628" cy="292043"/>
              </a:xfrm>
            </p:grpSpPr>
            <p:cxnSp>
              <p:nvCxnSpPr>
                <p:cNvPr id="13" name="直接连接符 12"/>
                <p:cNvCxnSpPr/>
                <p:nvPr/>
              </p:nvCxnSpPr>
              <p:spPr>
                <a:xfrm flipV="1">
                  <a:off x="1356467" y="2056502"/>
                  <a:ext cx="6517388" cy="14204"/>
                </a:xfrm>
                <a:prstGeom prst="line">
                  <a:avLst/>
                </a:prstGeom>
                <a:ln w="31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928662" y="1779532"/>
                  <a:ext cx="427805" cy="2769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2100" dirty="0">
                    <a:solidFill>
                      <a:schemeClr val="accent1"/>
                    </a:solidFill>
                    <a:latin typeface="Bernard MT Condensed" pitchFamily="18" charset="0"/>
                  </a:endParaRPr>
                </a:p>
              </p:txBody>
            </p:sp>
          </p:grpSp>
          <p:sp>
            <p:nvSpPr>
              <p:cNvPr id="12" name="TextBox 37"/>
              <p:cNvSpPr txBox="1">
                <a:spLocks noChangeArrowheads="1"/>
              </p:cNvSpPr>
              <p:nvPr/>
            </p:nvSpPr>
            <p:spPr bwMode="auto">
              <a:xfrm>
                <a:off x="1500167" y="1720928"/>
                <a:ext cx="6286544" cy="352496"/>
              </a:xfrm>
              <a:prstGeom prst="rect">
                <a:avLst/>
              </a:prstGeom>
              <a:noFill/>
              <a:ln w="9525">
                <a:noFill/>
                <a:miter lim="800000"/>
                <a:headEnd/>
                <a:tailEnd/>
              </a:ln>
            </p:spPr>
            <p:txBody>
              <a:bodyPr>
                <a:spAutoFit/>
              </a:bodyPr>
              <a:lstStyle/>
              <a:p>
                <a:endParaRPr lang="zh-CN" altLang="en-US" sz="3000" b="1">
                  <a:solidFill>
                    <a:srgbClr val="3333CC"/>
                  </a:solidFill>
                  <a:latin typeface="华文细黑" pitchFamily="2" charset="-122"/>
                  <a:ea typeface="华文细黑" pitchFamily="2" charset="-122"/>
                  <a:cs typeface="Times New Roman" pitchFamily="18" charset="0"/>
                </a:endParaRPr>
              </a:p>
            </p:txBody>
          </p:sp>
        </p:grpSp>
        <p:sp>
          <p:nvSpPr>
            <p:cNvPr id="10" name="矩形 10"/>
            <p:cNvSpPr>
              <a:spLocks noChangeArrowheads="1"/>
            </p:cNvSpPr>
            <p:nvPr/>
          </p:nvSpPr>
          <p:spPr bwMode="auto">
            <a:xfrm>
              <a:off x="1311386" y="2822192"/>
              <a:ext cx="10109003" cy="1437700"/>
            </a:xfrm>
            <a:prstGeom prst="rect">
              <a:avLst/>
            </a:prstGeom>
            <a:noFill/>
            <a:ln w="9525">
              <a:noFill/>
              <a:miter lim="800000"/>
              <a:headEnd/>
              <a:tailEnd/>
            </a:ln>
          </p:spPr>
          <p:txBody>
            <a:bodyPr wrap="square">
              <a:spAutoFit/>
            </a:bodyPr>
            <a:lstStyle/>
            <a:p>
              <a:r>
                <a:rPr lang="zh-CN" altLang="en-US" sz="4500" b="1" dirty="0">
                  <a:solidFill>
                    <a:schemeClr val="accent1"/>
                  </a:solidFill>
                  <a:latin typeface="微软雅黑" charset="-122"/>
                  <a:ea typeface="微软雅黑" charset="-122"/>
                </a:rPr>
                <a:t>如何理解马恩关于未来社会的构想与</a:t>
              </a:r>
              <a:endParaRPr lang="en-US" altLang="zh-CN" sz="4500" b="1" dirty="0">
                <a:solidFill>
                  <a:schemeClr val="accent1"/>
                </a:solidFill>
                <a:latin typeface="微软雅黑" charset="-122"/>
                <a:ea typeface="微软雅黑" charset="-122"/>
              </a:endParaRPr>
            </a:p>
            <a:p>
              <a:r>
                <a:rPr lang="zh-CN" altLang="en-US" sz="4500" b="1" dirty="0">
                  <a:solidFill>
                    <a:schemeClr val="accent1"/>
                  </a:solidFill>
                  <a:latin typeface="微软雅黑" charset="-122"/>
                  <a:ea typeface="微软雅黑" charset="-122"/>
                </a:rPr>
                <a:t>中国特色社会主义的差异？</a:t>
              </a:r>
            </a:p>
          </p:txBody>
        </p:sp>
      </p:grpSp>
    </p:spTree>
    <p:extLst>
      <p:ext uri="{BB962C8B-B14F-4D97-AF65-F5344CB8AC3E}">
        <p14:creationId xmlns:p14="http://schemas.microsoft.com/office/powerpoint/2010/main" val="834182454"/>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rot="16200000" flipH="1">
            <a:off x="4018475" y="4080496"/>
            <a:ext cx="4821803" cy="3"/>
          </a:xfrm>
          <a:prstGeom prst="line">
            <a:avLst/>
          </a:prstGeom>
          <a:ln w="952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539014" y="726011"/>
            <a:ext cx="11780723" cy="0"/>
            <a:chOff x="503625" y="726011"/>
            <a:chExt cx="11780723" cy="0"/>
          </a:xfrm>
        </p:grpSpPr>
        <p:cxnSp>
          <p:nvCxnSpPr>
            <p:cNvPr id="27" name="直接连接符 26"/>
            <p:cNvCxnSpPr/>
            <p:nvPr/>
          </p:nvCxnSpPr>
          <p:spPr>
            <a:xfrm>
              <a:off x="503625" y="726011"/>
              <a:ext cx="790658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333175" y="726011"/>
              <a:ext cx="3951173"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380703" y="2094935"/>
            <a:ext cx="6288901" cy="662554"/>
          </a:xfrm>
          <a:prstGeom prst="rect">
            <a:avLst/>
          </a:prstGeom>
        </p:spPr>
        <p:txBody>
          <a:bodyPr wrap="none">
            <a:spAutoFit/>
          </a:bodyPr>
          <a:lstStyle/>
          <a:p>
            <a:pPr>
              <a:lnSpc>
                <a:spcPct val="150000"/>
              </a:lnSpc>
            </a:pPr>
            <a:r>
              <a:rPr lang="zh-CN" altLang="en-US" sz="2800" b="1" dirty="0">
                <a:latin typeface="微软雅黑" charset="-122"/>
                <a:ea typeface="微软雅黑" charset="-122"/>
              </a:rPr>
              <a:t>第一，视而不见前提的</a:t>
            </a:r>
            <a:r>
              <a:rPr lang="zh-CN" altLang="en-US" sz="2800" b="1" dirty="0">
                <a:solidFill>
                  <a:srgbClr val="FF0000"/>
                </a:solidFill>
                <a:latin typeface="微软雅黑" charset="-122"/>
                <a:ea typeface="微软雅黑" charset="-122"/>
              </a:rPr>
              <a:t>差异客观存在</a:t>
            </a:r>
            <a:r>
              <a:rPr lang="zh-CN" altLang="en-US" sz="2800" b="1" dirty="0">
                <a:latin typeface="微软雅黑" charset="-122"/>
                <a:ea typeface="微软雅黑" charset="-122"/>
              </a:rPr>
              <a:t>：</a:t>
            </a:r>
            <a:endParaRPr lang="en-US" altLang="zh-CN" sz="2800" b="1" dirty="0">
              <a:latin typeface="微软雅黑" charset="-122"/>
              <a:ea typeface="微软雅黑" charset="-122"/>
            </a:endParaRPr>
          </a:p>
        </p:txBody>
      </p:sp>
      <p:sp>
        <p:nvSpPr>
          <p:cNvPr id="4" name="矩形 3"/>
          <p:cNvSpPr/>
          <p:nvPr/>
        </p:nvSpPr>
        <p:spPr>
          <a:xfrm>
            <a:off x="6498780" y="5206603"/>
            <a:ext cx="6308778" cy="662554"/>
          </a:xfrm>
          <a:prstGeom prst="rect">
            <a:avLst/>
          </a:prstGeom>
        </p:spPr>
        <p:txBody>
          <a:bodyPr wrap="none">
            <a:spAutoFit/>
          </a:bodyPr>
          <a:lstStyle/>
          <a:p>
            <a:pPr indent="375034" algn="just" fontAlgn="auto">
              <a:lnSpc>
                <a:spcPct val="150000"/>
              </a:lnSpc>
              <a:spcBef>
                <a:spcPts val="0"/>
              </a:spcBef>
              <a:spcAft>
                <a:spcPts val="0"/>
              </a:spcAft>
              <a:defRPr/>
            </a:pPr>
            <a:r>
              <a:rPr lang="zh-CN" altLang="en-US" sz="2800" b="1" kern="100" dirty="0">
                <a:latin typeface="微软雅黑" panose="020B0503020204020204" pitchFamily="34" charset="-122"/>
                <a:ea typeface="微软雅黑" panose="020B0503020204020204" pitchFamily="34" charset="-122"/>
                <a:cs typeface="Times New Roman" panose="02020603050405020304" pitchFamily="18" charset="0"/>
              </a:rPr>
              <a:t>第二，视而不见马克思的“</a:t>
            </a:r>
            <a:r>
              <a:rPr lang="zh-CN" altLang="en-US"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初心</a:t>
            </a:r>
            <a:r>
              <a:rPr lang="zh-CN" altLang="en-US" sz="2800" b="1"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TextBox 28"/>
          <p:cNvSpPr txBox="1"/>
          <p:nvPr/>
        </p:nvSpPr>
        <p:spPr>
          <a:xfrm>
            <a:off x="6669604" y="1744117"/>
            <a:ext cx="5809209" cy="2677656"/>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400" b="1" dirty="0">
                <a:latin typeface="微软雅黑 Light" pitchFamily="34" charset="-122"/>
                <a:ea typeface="微软雅黑 Light" pitchFamily="34" charset="-122"/>
              </a:rPr>
              <a:t>没有看到这一预测的根本目的是为了说明，社会主义生产的根本目的是为了满足全体社会成员的需要，需要将人们从商品货币等物的束缚下解脱出来，社会主义建立起来的只能是不同于资本主义市场经济体制的产品经济体制，这是由社会主义的根本目的和本质要求决定的。</a:t>
            </a:r>
          </a:p>
        </p:txBody>
      </p:sp>
      <p:sp>
        <p:nvSpPr>
          <p:cNvPr id="30" name="TextBox 29"/>
          <p:cNvSpPr txBox="1"/>
          <p:nvPr/>
        </p:nvSpPr>
        <p:spPr>
          <a:xfrm>
            <a:off x="518463" y="3636943"/>
            <a:ext cx="5809209" cy="2246769"/>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800" b="1" dirty="0">
                <a:latin typeface="微软雅黑 Light" pitchFamily="34" charset="-122"/>
                <a:ea typeface="微软雅黑 Light" pitchFamily="34" charset="-122"/>
              </a:rPr>
              <a:t>马克思构想未来社会的前提和条件：即只有在生产力和商品经济高度发达基础上建立起来的、作为共产主义第一阶段的社会主义才能实现这一特征。</a:t>
            </a:r>
          </a:p>
        </p:txBody>
      </p:sp>
      <p:sp>
        <p:nvSpPr>
          <p:cNvPr id="32" name="TextBox 31"/>
          <p:cNvSpPr txBox="1"/>
          <p:nvPr/>
        </p:nvSpPr>
        <p:spPr>
          <a:xfrm>
            <a:off x="6669604" y="2757489"/>
            <a:ext cx="5809209" cy="1569660"/>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3200" b="1" dirty="0">
                <a:latin typeface="微软雅黑 Light" pitchFamily="34" charset="-122"/>
                <a:ea typeface="微软雅黑 Light" pitchFamily="34" charset="-122"/>
              </a:rPr>
              <a:t>商品经济</a:t>
            </a:r>
            <a:endParaRPr lang="en-US" altLang="zh-CN" sz="3200" b="1" dirty="0">
              <a:latin typeface="微软雅黑 Light" pitchFamily="34" charset="-122"/>
              <a:ea typeface="微软雅黑 Light" pitchFamily="34" charset="-122"/>
            </a:endParaRPr>
          </a:p>
          <a:p>
            <a:endParaRPr lang="en-US" altLang="zh-CN" sz="3200" b="1" dirty="0">
              <a:latin typeface="微软雅黑 Light" pitchFamily="34" charset="-122"/>
              <a:ea typeface="微软雅黑 Light" pitchFamily="34" charset="-122"/>
            </a:endParaRPr>
          </a:p>
          <a:p>
            <a:r>
              <a:rPr lang="zh-CN" altLang="en-US" sz="3200" b="1" dirty="0">
                <a:latin typeface="微软雅黑 Light" pitchFamily="34" charset="-122"/>
                <a:ea typeface="微软雅黑 Light" pitchFamily="34" charset="-122"/>
              </a:rPr>
              <a:t>产品经济</a:t>
            </a:r>
          </a:p>
        </p:txBody>
      </p:sp>
    </p:spTree>
    <p:extLst>
      <p:ext uri="{BB962C8B-B14F-4D97-AF65-F5344CB8AC3E}">
        <p14:creationId xmlns:p14="http://schemas.microsoft.com/office/powerpoint/2010/main" val="223917044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barn(inVertical)">
                                      <p:cBhvr>
                                        <p:cTn id="14" dur="5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par>
                          <p:cTn id="23" fill="hold">
                            <p:stCondLst>
                              <p:cond delay="1000"/>
                            </p:stCondLst>
                            <p:childTnLst>
                              <p:par>
                                <p:cTn id="24" presetID="16" presetClass="entr" presetSubtype="21"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barn(inVertical)">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1" nodeType="clickEffect">
                                  <p:stCondLst>
                                    <p:cond delay="0"/>
                                  </p:stCondLst>
                                  <p:childTnLst>
                                    <p:anim calcmode="lin" valueType="num">
                                      <p:cBhvr additive="base">
                                        <p:cTn id="30" dur="500"/>
                                        <p:tgtEl>
                                          <p:spTgt spid="29"/>
                                        </p:tgtEl>
                                        <p:attrNameLst>
                                          <p:attrName>ppt_x</p:attrName>
                                        </p:attrNameLst>
                                      </p:cBhvr>
                                      <p:tavLst>
                                        <p:tav tm="0">
                                          <p:val>
                                            <p:strVal val="ppt_x"/>
                                          </p:val>
                                        </p:tav>
                                        <p:tav tm="100000">
                                          <p:val>
                                            <p:strVal val="ppt_x"/>
                                          </p:val>
                                        </p:tav>
                                      </p:tavLst>
                                    </p:anim>
                                    <p:anim calcmode="lin" valueType="num">
                                      <p:cBhvr additive="base">
                                        <p:cTn id="31" dur="500"/>
                                        <p:tgtEl>
                                          <p:spTgt spid="29"/>
                                        </p:tgtEl>
                                        <p:attrNameLst>
                                          <p:attrName>ppt_y</p:attrName>
                                        </p:attrNameLst>
                                      </p:cBhvr>
                                      <p:tavLst>
                                        <p:tav tm="0">
                                          <p:val>
                                            <p:strVal val="ppt_y"/>
                                          </p:val>
                                        </p:tav>
                                        <p:tav tm="100000">
                                          <p:val>
                                            <p:strVal val="1+ppt_h/2"/>
                                          </p:val>
                                        </p:tav>
                                      </p:tavLst>
                                    </p:anim>
                                    <p:set>
                                      <p:cBhvr>
                                        <p:cTn id="32" dur="1" fill="hold">
                                          <p:stCondLst>
                                            <p:cond delay="499"/>
                                          </p:stCondLst>
                                        </p:cTn>
                                        <p:tgtEl>
                                          <p:spTgt spid="29"/>
                                        </p:tgtEl>
                                        <p:attrNameLst>
                                          <p:attrName>style.visibility</p:attrName>
                                        </p:attrNameLst>
                                      </p:cBhvr>
                                      <p:to>
                                        <p:strVal val="hidden"/>
                                      </p:to>
                                    </p:set>
                                  </p:childTnLst>
                                </p:cTn>
                              </p:par>
                              <p:par>
                                <p:cTn id="33" presetID="16" presetClass="entr" presetSubtype="21"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barn(inVertical)">
                                      <p:cBhvr>
                                        <p:cTn id="3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9" grpId="0" animBg="1"/>
      <p:bldP spid="29" grpId="1" animBg="1"/>
      <p:bldP spid="30" grpId="0" animBg="1"/>
      <p:bldP spid="3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TextBox 5"/>
          <p:cNvSpPr txBox="1">
            <a:spLocks noChangeArrowheads="1"/>
          </p:cNvSpPr>
          <p:nvPr/>
        </p:nvSpPr>
        <p:spPr bwMode="auto">
          <a:xfrm>
            <a:off x="753209" y="1240061"/>
            <a:ext cx="11328349" cy="2997482"/>
          </a:xfrm>
          <a:prstGeom prst="rect">
            <a:avLst/>
          </a:prstGeom>
          <a:noFill/>
          <a:ln w="9525">
            <a:noFill/>
            <a:miter lim="800000"/>
            <a:headEnd/>
            <a:tailEnd/>
          </a:ln>
        </p:spPr>
        <p:txBody>
          <a:bodyPr wrap="square" lIns="128583" tIns="64291" rIns="128583" bIns="64291">
            <a:spAutoFit/>
          </a:bodyPr>
          <a:lstStyle/>
          <a:p>
            <a:pPr>
              <a:lnSpc>
                <a:spcPct val="150000"/>
              </a:lnSpc>
            </a:pPr>
            <a:r>
              <a:rPr lang="en-US" altLang="zh-CN" sz="3200" dirty="0">
                <a:latin typeface="微软雅黑" charset="-122"/>
                <a:ea typeface="微软雅黑" charset="-122"/>
              </a:rPr>
              <a:t>2. </a:t>
            </a:r>
            <a:r>
              <a:rPr lang="zh-CN" altLang="en-US" sz="3200" dirty="0">
                <a:latin typeface="微软雅黑" charset="-122"/>
                <a:ea typeface="微软雅黑" charset="-122"/>
              </a:rPr>
              <a:t>事实证明，</a:t>
            </a:r>
            <a:r>
              <a:rPr lang="zh-CN" altLang="en-US" sz="3200" b="1" dirty="0">
                <a:solidFill>
                  <a:schemeClr val="accent3"/>
                </a:solidFill>
                <a:latin typeface="微软雅黑" charset="-122"/>
                <a:ea typeface="微软雅黑" charset="-122"/>
              </a:rPr>
              <a:t>经济发展有其内在的规律性，商品经济以及作为其发达形态的市场经济这一经济发展形态和阶段是不能跨越的</a:t>
            </a:r>
            <a:r>
              <a:rPr lang="zh-CN" altLang="en-US" sz="3200" dirty="0">
                <a:latin typeface="微软雅黑" charset="-122"/>
                <a:ea typeface="微软雅黑" charset="-122"/>
              </a:rPr>
              <a:t>。同时也应看到，在落后的生产力和商品经济不发达的基础上要建立起产品经济体制也是不现实的。</a:t>
            </a:r>
          </a:p>
        </p:txBody>
      </p:sp>
      <p:pic>
        <p:nvPicPr>
          <p:cNvPr id="2050" name="Picture 2" descr="https://timgsa.baidu.com/timg?image&amp;quality=80&amp;size=b9999_10000&amp;sec=1557930154914&amp;di=2024d8d10f04e0c3d30e941e148367c3&amp;imgtype=0&amp;src=http%3A%2F%2Fimg8.iqilu.com%2Fcamimgs%2F2018%2F01%2F22%2F9924c3502e0da6fbc5f8d02a4d2b8ab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4393" y="4413249"/>
            <a:ext cx="5153025" cy="2819401"/>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956767" y="5038119"/>
            <a:ext cx="6264696" cy="1815882"/>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800" b="1" dirty="0">
                <a:latin typeface="微软雅黑 Light" pitchFamily="34" charset="-122"/>
                <a:ea typeface="微软雅黑 Light" pitchFamily="34" charset="-122"/>
              </a:rPr>
              <a:t>进而认为计划经济是社会主义的本质特征，彻底否定社会主义搞市场经济的可能性的理解，显然与马克思的真实想法也是有很大出入的。</a:t>
            </a:r>
          </a:p>
        </p:txBody>
      </p:sp>
    </p:spTree>
    <p:extLst>
      <p:ext uri="{BB962C8B-B14F-4D97-AF65-F5344CB8AC3E}">
        <p14:creationId xmlns:p14="http://schemas.microsoft.com/office/powerpoint/2010/main" val="31766612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TextBox 5"/>
          <p:cNvSpPr txBox="1">
            <a:spLocks noChangeArrowheads="1"/>
          </p:cNvSpPr>
          <p:nvPr/>
        </p:nvSpPr>
        <p:spPr bwMode="auto">
          <a:xfrm>
            <a:off x="759024" y="377259"/>
            <a:ext cx="3288358" cy="1167492"/>
          </a:xfrm>
          <a:prstGeom prst="rect">
            <a:avLst/>
          </a:prstGeom>
          <a:noFill/>
          <a:ln w="9525">
            <a:noFill/>
            <a:miter lim="800000"/>
            <a:headEnd/>
            <a:tailEnd/>
          </a:ln>
        </p:spPr>
        <p:txBody>
          <a:bodyPr wrap="none" lIns="128583" tIns="64291" rIns="128583" bIns="64291">
            <a:spAutoFit/>
          </a:bodyPr>
          <a:lstStyle/>
          <a:p>
            <a:r>
              <a:rPr lang="zh-CN" altLang="en-US" sz="3900">
                <a:solidFill>
                  <a:schemeClr val="bg1"/>
                </a:solidFill>
                <a:latin typeface="微软雅黑" charset="-122"/>
                <a:ea typeface="微软雅黑" charset="-122"/>
              </a:rPr>
              <a:t>推荐阅读书目</a:t>
            </a:r>
            <a:endParaRPr lang="en-US" altLang="zh-CN" sz="3900">
              <a:solidFill>
                <a:schemeClr val="bg1"/>
              </a:solidFill>
              <a:latin typeface="微软雅黑" charset="-122"/>
              <a:ea typeface="微软雅黑" charset="-122"/>
            </a:endParaRPr>
          </a:p>
          <a:p>
            <a:endParaRPr lang="en-US" altLang="zh-CN" sz="2800">
              <a:solidFill>
                <a:schemeClr val="bg1"/>
              </a:solidFill>
              <a:latin typeface="微软雅黑" charset="-122"/>
              <a:ea typeface="微软雅黑" charset="-122"/>
            </a:endParaRPr>
          </a:p>
        </p:txBody>
      </p:sp>
      <p:grpSp>
        <p:nvGrpSpPr>
          <p:cNvPr id="87046" name="组合 175"/>
          <p:cNvGrpSpPr>
            <a:grpSpLocks/>
          </p:cNvGrpSpPr>
          <p:nvPr/>
        </p:nvGrpSpPr>
        <p:grpSpPr bwMode="auto">
          <a:xfrm>
            <a:off x="1060402" y="1524662"/>
            <a:ext cx="10228957" cy="1976960"/>
            <a:chOff x="-1333519" y="1079043"/>
            <a:chExt cx="7273665" cy="1405860"/>
          </a:xfrm>
        </p:grpSpPr>
        <p:sp>
          <p:nvSpPr>
            <p:cNvPr id="87048" name="TextBox 158"/>
            <p:cNvSpPr txBox="1">
              <a:spLocks noChangeArrowheads="1"/>
            </p:cNvSpPr>
            <p:nvPr/>
          </p:nvSpPr>
          <p:spPr bwMode="auto">
            <a:xfrm>
              <a:off x="-1299003" y="1992453"/>
              <a:ext cx="4086671" cy="492450"/>
            </a:xfrm>
            <a:prstGeom prst="rect">
              <a:avLst/>
            </a:prstGeom>
            <a:noFill/>
            <a:ln w="9525">
              <a:noFill/>
              <a:miter lim="800000"/>
              <a:headEnd/>
              <a:tailEnd/>
            </a:ln>
          </p:spPr>
          <p:txBody>
            <a:bodyPr wrap="none">
              <a:spAutoFit/>
            </a:bodyPr>
            <a:lstStyle/>
            <a:p>
              <a:r>
                <a:rPr lang="en-US" altLang="zh-CN" sz="3900" dirty="0">
                  <a:latin typeface="微软雅黑" charset="-122"/>
                  <a:ea typeface="微软雅黑" charset="-122"/>
                </a:rPr>
                <a:t>2. </a:t>
              </a:r>
              <a:r>
                <a:rPr lang="zh-CN" altLang="en-US" sz="3900" dirty="0">
                  <a:latin typeface="微软雅黑" charset="-122"/>
                  <a:ea typeface="微软雅黑" charset="-122"/>
                </a:rPr>
                <a:t>列宁，</a:t>
              </a:r>
              <a:r>
                <a:rPr lang="en-US" altLang="zh-CN" sz="3900" dirty="0">
                  <a:latin typeface="微软雅黑" charset="-122"/>
                  <a:ea typeface="微软雅黑" charset="-122"/>
                </a:rPr>
                <a:t>《</a:t>
              </a:r>
              <a:r>
                <a:rPr lang="zh-CN" altLang="en-US" sz="3900" dirty="0">
                  <a:latin typeface="微软雅黑" charset="-122"/>
                  <a:ea typeface="微软雅黑" charset="-122"/>
                </a:rPr>
                <a:t>国家与革命</a:t>
              </a:r>
              <a:r>
                <a:rPr lang="en-US" altLang="zh-CN" sz="3900" dirty="0">
                  <a:latin typeface="微软雅黑" charset="-122"/>
                  <a:ea typeface="微软雅黑" charset="-122"/>
                </a:rPr>
                <a:t>》</a:t>
              </a:r>
              <a:endParaRPr lang="zh-CN" altLang="en-US" sz="3900" dirty="0">
                <a:latin typeface="微软雅黑" charset="-122"/>
                <a:ea typeface="微软雅黑" charset="-122"/>
              </a:endParaRPr>
            </a:p>
          </p:txBody>
        </p:sp>
        <p:sp>
          <p:nvSpPr>
            <p:cNvPr id="87049" name="TextBox 22"/>
            <p:cNvSpPr txBox="1">
              <a:spLocks noChangeArrowheads="1"/>
            </p:cNvSpPr>
            <p:nvPr/>
          </p:nvSpPr>
          <p:spPr bwMode="auto">
            <a:xfrm>
              <a:off x="-1333519" y="1079043"/>
              <a:ext cx="7273665" cy="492450"/>
            </a:xfrm>
            <a:prstGeom prst="rect">
              <a:avLst/>
            </a:prstGeom>
            <a:noFill/>
            <a:ln w="9525">
              <a:noFill/>
              <a:miter lim="800000"/>
              <a:headEnd/>
              <a:tailEnd/>
            </a:ln>
          </p:spPr>
          <p:txBody>
            <a:bodyPr>
              <a:spAutoFit/>
            </a:bodyPr>
            <a:lstStyle/>
            <a:p>
              <a:r>
                <a:rPr lang="en-US" altLang="zh-CN" sz="3900" dirty="0">
                  <a:latin typeface="微软雅黑" charset="-122"/>
                  <a:ea typeface="微软雅黑" charset="-122"/>
                </a:rPr>
                <a:t>1. </a:t>
              </a:r>
              <a:r>
                <a:rPr lang="zh-CN" altLang="en-US" sz="3900" dirty="0">
                  <a:latin typeface="微软雅黑" charset="-122"/>
                  <a:ea typeface="微软雅黑" charset="-122"/>
                </a:rPr>
                <a:t>马克思恩格斯，</a:t>
              </a:r>
              <a:r>
                <a:rPr lang="en-US" altLang="zh-CN" sz="3900" dirty="0">
                  <a:latin typeface="微软雅黑" charset="-122"/>
                  <a:ea typeface="微软雅黑" charset="-122"/>
                </a:rPr>
                <a:t>《</a:t>
              </a:r>
              <a:r>
                <a:rPr lang="zh-CN" altLang="en-US" sz="3900" dirty="0">
                  <a:latin typeface="微软雅黑" charset="-122"/>
                  <a:ea typeface="微软雅黑" charset="-122"/>
                </a:rPr>
                <a:t>共产党宣言</a:t>
              </a:r>
              <a:r>
                <a:rPr lang="en-US" altLang="zh-CN" sz="3900" dirty="0">
                  <a:latin typeface="微软雅黑" charset="-122"/>
                  <a:ea typeface="微软雅黑" charset="-122"/>
                </a:rPr>
                <a:t>》</a:t>
              </a:r>
              <a:endParaRPr lang="zh-CN" altLang="en-US" sz="3900" dirty="0">
                <a:latin typeface="微软雅黑" charset="-122"/>
                <a:ea typeface="微软雅黑" charset="-122"/>
              </a:endParaRPr>
            </a:p>
          </p:txBody>
        </p:sp>
      </p:grpSp>
      <p:sp>
        <p:nvSpPr>
          <p:cNvPr id="12" name="TextBox 11"/>
          <p:cNvSpPr txBox="1"/>
          <p:nvPr/>
        </p:nvSpPr>
        <p:spPr>
          <a:xfrm>
            <a:off x="1244799" y="4336405"/>
            <a:ext cx="9505056" cy="2308324"/>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3600" b="1" i="1" dirty="0">
                <a:latin typeface="Times New Roman" pitchFamily="18" charset="0"/>
                <a:ea typeface="微软雅黑 Light" pitchFamily="34" charset="-122"/>
                <a:cs typeface="Times New Roman" pitchFamily="18" charset="0"/>
              </a:rPr>
              <a:t>If you would like to sharpen your conceptual tools against Marx and Marxism, this course may also be for you!</a:t>
            </a:r>
          </a:p>
          <a:p>
            <a:r>
              <a:rPr lang="en-US" altLang="zh-CN" sz="3600" b="1" i="1" dirty="0">
                <a:solidFill>
                  <a:srgbClr val="FF0000"/>
                </a:solidFill>
                <a:latin typeface="Times New Roman" pitchFamily="18" charset="0"/>
                <a:ea typeface="微软雅黑 Light" pitchFamily="34" charset="-122"/>
                <a:cs typeface="Times New Roman" pitchFamily="18" charset="0"/>
              </a:rPr>
              <a:t> A critic must know her enemy well!</a:t>
            </a:r>
          </a:p>
        </p:txBody>
      </p:sp>
    </p:spTree>
    <p:extLst>
      <p:ext uri="{BB962C8B-B14F-4D97-AF65-F5344CB8AC3E}">
        <p14:creationId xmlns:p14="http://schemas.microsoft.com/office/powerpoint/2010/main" val="30246193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6"/>
          <p:cNvSpPr>
            <a:spLocks/>
          </p:cNvSpPr>
          <p:nvPr/>
        </p:nvSpPr>
        <p:spPr bwMode="auto">
          <a:xfrm>
            <a:off x="5914245" y="697982"/>
            <a:ext cx="2244978" cy="1977721"/>
          </a:xfrm>
          <a:custGeom>
            <a:avLst/>
            <a:gdLst>
              <a:gd name="T0" fmla="*/ 0 w 998"/>
              <a:gd name="T1" fmla="*/ 0 h 861"/>
              <a:gd name="T2" fmla="*/ 998 w 998"/>
              <a:gd name="T3" fmla="*/ 0 h 861"/>
              <a:gd name="T4" fmla="*/ 492 w 998"/>
              <a:gd name="T5" fmla="*/ 861 h 861"/>
              <a:gd name="T6" fmla="*/ 0 w 998"/>
              <a:gd name="T7" fmla="*/ 0 h 861"/>
            </a:gdLst>
            <a:ahLst/>
            <a:cxnLst>
              <a:cxn ang="0">
                <a:pos x="T0" y="T1"/>
              </a:cxn>
              <a:cxn ang="0">
                <a:pos x="T2" y="T3"/>
              </a:cxn>
              <a:cxn ang="0">
                <a:pos x="T4" y="T5"/>
              </a:cxn>
              <a:cxn ang="0">
                <a:pos x="T6" y="T7"/>
              </a:cxn>
            </a:cxnLst>
            <a:rect l="0" t="0" r="r" b="b"/>
            <a:pathLst>
              <a:path w="998" h="861">
                <a:moveTo>
                  <a:pt x="0" y="0"/>
                </a:moveTo>
                <a:lnTo>
                  <a:pt x="998" y="0"/>
                </a:lnTo>
                <a:lnTo>
                  <a:pt x="492" y="861"/>
                </a:lnTo>
                <a:lnTo>
                  <a:pt x="0" y="0"/>
                </a:lnTo>
                <a:close/>
              </a:path>
            </a:pathLst>
          </a:custGeom>
          <a:blipFill dpi="0" rotWithShape="1">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l="-18752" r="-37862"/>
            </a:stretch>
          </a:blip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15" name="Freeform 9"/>
          <p:cNvSpPr>
            <a:spLocks/>
          </p:cNvSpPr>
          <p:nvPr/>
        </p:nvSpPr>
        <p:spPr bwMode="auto">
          <a:xfrm>
            <a:off x="8658607" y="697982"/>
            <a:ext cx="4202023" cy="1977721"/>
          </a:xfrm>
          <a:custGeom>
            <a:avLst/>
            <a:gdLst>
              <a:gd name="T0" fmla="*/ 0 w 1868"/>
              <a:gd name="T1" fmla="*/ 0 h 861"/>
              <a:gd name="T2" fmla="*/ 1868 w 1868"/>
              <a:gd name="T3" fmla="*/ 0 h 861"/>
              <a:gd name="T4" fmla="*/ 1868 w 1868"/>
              <a:gd name="T5" fmla="*/ 861 h 861"/>
              <a:gd name="T6" fmla="*/ 494 w 1868"/>
              <a:gd name="T7" fmla="*/ 861 h 861"/>
              <a:gd name="T8" fmla="*/ 0 w 1868"/>
              <a:gd name="T9" fmla="*/ 0 h 861"/>
            </a:gdLst>
            <a:ahLst/>
            <a:cxnLst>
              <a:cxn ang="0">
                <a:pos x="T0" y="T1"/>
              </a:cxn>
              <a:cxn ang="0">
                <a:pos x="T2" y="T3"/>
              </a:cxn>
              <a:cxn ang="0">
                <a:pos x="T4" y="T5"/>
              </a:cxn>
              <a:cxn ang="0">
                <a:pos x="T6" y="T7"/>
              </a:cxn>
              <a:cxn ang="0">
                <a:pos x="T8" y="T9"/>
              </a:cxn>
            </a:cxnLst>
            <a:rect l="0" t="0" r="r" b="b"/>
            <a:pathLst>
              <a:path w="1868" h="861">
                <a:moveTo>
                  <a:pt x="0" y="0"/>
                </a:moveTo>
                <a:lnTo>
                  <a:pt x="1868" y="0"/>
                </a:lnTo>
                <a:lnTo>
                  <a:pt x="1868" y="861"/>
                </a:lnTo>
                <a:lnTo>
                  <a:pt x="494" y="861"/>
                </a:lnTo>
                <a:lnTo>
                  <a:pt x="0"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21" name="任意多边形 20"/>
          <p:cNvSpPr>
            <a:spLocks/>
          </p:cNvSpPr>
          <p:nvPr/>
        </p:nvSpPr>
        <p:spPr bwMode="auto">
          <a:xfrm>
            <a:off x="-1880" y="4554651"/>
            <a:ext cx="9138223" cy="1980017"/>
          </a:xfrm>
          <a:custGeom>
            <a:avLst/>
            <a:gdLst>
              <a:gd name="connsiteX0" fmla="*/ 9784407 w 10507307"/>
              <a:gd name="connsiteY0" fmla="*/ 858166 h 1980017"/>
              <a:gd name="connsiteX1" fmla="*/ 10507307 w 10507307"/>
              <a:gd name="connsiteY1" fmla="*/ 1980017 h 1980017"/>
              <a:gd name="connsiteX2" fmla="*/ 9138223 w 10507307"/>
              <a:gd name="connsiteY2" fmla="*/ 1980017 h 1980017"/>
              <a:gd name="connsiteX3" fmla="*/ 0 w 10507307"/>
              <a:gd name="connsiteY3" fmla="*/ 0 h 1980017"/>
              <a:gd name="connsiteX4" fmla="*/ 8031480 w 10507307"/>
              <a:gd name="connsiteY4" fmla="*/ 0 h 1980017"/>
              <a:gd name="connsiteX5" fmla="*/ 9138223 w 10507307"/>
              <a:gd name="connsiteY5" fmla="*/ 1980017 h 1980017"/>
              <a:gd name="connsiteX6" fmla="*/ 0 w 10507307"/>
              <a:gd name="connsiteY6" fmla="*/ 1980017 h 1980017"/>
              <a:gd name="connsiteX0" fmla="*/ 9784407 w 9784407"/>
              <a:gd name="connsiteY0" fmla="*/ 858166 h 1980017"/>
              <a:gd name="connsiteX1" fmla="*/ 9138223 w 9784407"/>
              <a:gd name="connsiteY1" fmla="*/ 1980017 h 1980017"/>
              <a:gd name="connsiteX2" fmla="*/ 9784407 w 9784407"/>
              <a:gd name="connsiteY2" fmla="*/ 858166 h 1980017"/>
              <a:gd name="connsiteX3" fmla="*/ 0 w 9784407"/>
              <a:gd name="connsiteY3" fmla="*/ 0 h 1980017"/>
              <a:gd name="connsiteX4" fmla="*/ 8031480 w 9784407"/>
              <a:gd name="connsiteY4" fmla="*/ 0 h 1980017"/>
              <a:gd name="connsiteX5" fmla="*/ 9138223 w 9784407"/>
              <a:gd name="connsiteY5" fmla="*/ 1980017 h 1980017"/>
              <a:gd name="connsiteX6" fmla="*/ 0 w 9784407"/>
              <a:gd name="connsiteY6" fmla="*/ 1980017 h 1980017"/>
              <a:gd name="connsiteX7" fmla="*/ 0 w 9784407"/>
              <a:gd name="connsiteY7" fmla="*/ 0 h 1980017"/>
              <a:gd name="connsiteX0" fmla="*/ 0 w 9138223"/>
              <a:gd name="connsiteY0" fmla="*/ 0 h 1980017"/>
              <a:gd name="connsiteX1" fmla="*/ 8031480 w 9138223"/>
              <a:gd name="connsiteY1" fmla="*/ 0 h 1980017"/>
              <a:gd name="connsiteX2" fmla="*/ 9138223 w 9138223"/>
              <a:gd name="connsiteY2" fmla="*/ 1980017 h 1980017"/>
              <a:gd name="connsiteX3" fmla="*/ 0 w 9138223"/>
              <a:gd name="connsiteY3" fmla="*/ 1980017 h 1980017"/>
              <a:gd name="connsiteX4" fmla="*/ 0 w 9138223"/>
              <a:gd name="connsiteY4" fmla="*/ 0 h 1980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8223" h="1980017">
                <a:moveTo>
                  <a:pt x="0" y="0"/>
                </a:moveTo>
                <a:lnTo>
                  <a:pt x="8031480" y="0"/>
                </a:lnTo>
                <a:lnTo>
                  <a:pt x="9138223" y="1980017"/>
                </a:lnTo>
                <a:lnTo>
                  <a:pt x="0" y="1980017"/>
                </a:lnTo>
                <a:lnTo>
                  <a:pt x="0"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noAutofit/>
          </a:bodyPr>
          <a:lstStyle/>
          <a:p>
            <a:endParaRPr lang="zh-CN" altLang="en-US"/>
          </a:p>
        </p:txBody>
      </p:sp>
      <p:sp>
        <p:nvSpPr>
          <p:cNvPr id="17" name="Freeform 11"/>
          <p:cNvSpPr>
            <a:spLocks/>
          </p:cNvSpPr>
          <p:nvPr/>
        </p:nvSpPr>
        <p:spPr bwMode="auto">
          <a:xfrm>
            <a:off x="6240420" y="697982"/>
            <a:ext cx="4265008" cy="3711957"/>
          </a:xfrm>
          <a:custGeom>
            <a:avLst/>
            <a:gdLst>
              <a:gd name="T0" fmla="*/ 949 w 1896"/>
              <a:gd name="T1" fmla="*/ 0 h 1616"/>
              <a:gd name="T2" fmla="*/ 1896 w 1896"/>
              <a:gd name="T3" fmla="*/ 1616 h 1616"/>
              <a:gd name="T4" fmla="*/ 0 w 1896"/>
              <a:gd name="T5" fmla="*/ 1616 h 1616"/>
              <a:gd name="T6" fmla="*/ 949 w 1896"/>
              <a:gd name="T7" fmla="*/ 0 h 1616"/>
            </a:gdLst>
            <a:ahLst/>
            <a:cxnLst>
              <a:cxn ang="0">
                <a:pos x="T0" y="T1"/>
              </a:cxn>
              <a:cxn ang="0">
                <a:pos x="T2" y="T3"/>
              </a:cxn>
              <a:cxn ang="0">
                <a:pos x="T4" y="T5"/>
              </a:cxn>
              <a:cxn ang="0">
                <a:pos x="T6" y="T7"/>
              </a:cxn>
            </a:cxnLst>
            <a:rect l="0" t="0" r="r" b="b"/>
            <a:pathLst>
              <a:path w="1896" h="1616">
                <a:moveTo>
                  <a:pt x="949" y="0"/>
                </a:moveTo>
                <a:lnTo>
                  <a:pt x="1896" y="1616"/>
                </a:lnTo>
                <a:lnTo>
                  <a:pt x="0" y="1616"/>
                </a:lnTo>
                <a:lnTo>
                  <a:pt x="949" y="0"/>
                </a:lnTo>
                <a:close/>
              </a:path>
            </a:pathLst>
          </a:custGeom>
          <a:solidFill>
            <a:schemeClr val="accent2"/>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p>
        </p:txBody>
      </p:sp>
      <p:sp>
        <p:nvSpPr>
          <p:cNvPr id="10" name="矩形 259"/>
          <p:cNvSpPr>
            <a:spLocks noChangeArrowheads="1"/>
          </p:cNvSpPr>
          <p:nvPr/>
        </p:nvSpPr>
        <p:spPr bwMode="auto">
          <a:xfrm>
            <a:off x="798248" y="2062738"/>
            <a:ext cx="5505158" cy="11079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7200" b="1" dirty="0">
                <a:solidFill>
                  <a:schemeClr val="accent1"/>
                </a:solidFill>
                <a:latin typeface="Arial" panose="020B0604020202020204" pitchFamily="34" charset="0"/>
                <a:cs typeface="Arial" panose="020B0604020202020204" pitchFamily="34" charset="0"/>
              </a:rPr>
              <a:t>THANK YOU</a:t>
            </a:r>
            <a:endParaRPr lang="en-US" altLang="zh-CN" sz="4800" b="1" dirty="0">
              <a:solidFill>
                <a:schemeClr val="accent1"/>
              </a:solidFill>
              <a:latin typeface="Arial" panose="020B0604020202020204" pitchFamily="34" charset="0"/>
              <a:cs typeface="Arial" panose="020B0604020202020204" pitchFamily="34" charset="0"/>
            </a:endParaRPr>
          </a:p>
        </p:txBody>
      </p:sp>
      <p:sp>
        <p:nvSpPr>
          <p:cNvPr id="13" name="Freeform 7"/>
          <p:cNvSpPr>
            <a:spLocks/>
          </p:cNvSpPr>
          <p:nvPr/>
        </p:nvSpPr>
        <p:spPr bwMode="auto">
          <a:xfrm>
            <a:off x="8258200" y="4554651"/>
            <a:ext cx="2247228" cy="1980017"/>
          </a:xfrm>
          <a:custGeom>
            <a:avLst/>
            <a:gdLst>
              <a:gd name="T0" fmla="*/ 0 w 999"/>
              <a:gd name="T1" fmla="*/ 0 h 862"/>
              <a:gd name="T2" fmla="*/ 999 w 999"/>
              <a:gd name="T3" fmla="*/ 0 h 862"/>
              <a:gd name="T4" fmla="*/ 492 w 999"/>
              <a:gd name="T5" fmla="*/ 862 h 862"/>
              <a:gd name="T6" fmla="*/ 0 w 999"/>
              <a:gd name="T7" fmla="*/ 0 h 862"/>
            </a:gdLst>
            <a:ahLst/>
            <a:cxnLst>
              <a:cxn ang="0">
                <a:pos x="T0" y="T1"/>
              </a:cxn>
              <a:cxn ang="0">
                <a:pos x="T2" y="T3"/>
              </a:cxn>
              <a:cxn ang="0">
                <a:pos x="T4" y="T5"/>
              </a:cxn>
              <a:cxn ang="0">
                <a:pos x="T6" y="T7"/>
              </a:cxn>
            </a:cxnLst>
            <a:rect l="0" t="0" r="r" b="b"/>
            <a:pathLst>
              <a:path w="999" h="862">
                <a:moveTo>
                  <a:pt x="0" y="0"/>
                </a:moveTo>
                <a:lnTo>
                  <a:pt x="999" y="0"/>
                </a:lnTo>
                <a:lnTo>
                  <a:pt x="492" y="862"/>
                </a:lnTo>
                <a:lnTo>
                  <a:pt x="0" y="0"/>
                </a:lnTo>
                <a:close/>
              </a:path>
            </a:pathLst>
          </a:custGeom>
          <a:blipFill dpi="0" rotWithShape="1">
            <a:blip r:embed="rId5" cstate="print">
              <a:extLst>
                <a:ext uri="{28A0092B-C50C-407E-A947-70E740481C1C}">
                  <a14:useLocalDpi xmlns:a14="http://schemas.microsoft.com/office/drawing/2010/main" val="0"/>
                </a:ext>
              </a:extLst>
            </a:blip>
            <a:srcRect/>
            <a:stretch>
              <a:fillRect l="-24951" t="-7308" r="-24951" b="-7308"/>
            </a:stretch>
          </a:blip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705085913"/>
      </p:ext>
    </p:extLst>
  </p:cSld>
  <p:clrMapOvr>
    <a:masterClrMapping/>
  </p:clrMapOvr>
  <p:transition spd="med">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0000" fill="hold" grpId="0" nodeType="withEffect" p14:presetBounceEnd="40000">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14:bounceEnd="40000">
                                          <p:cBhvr additive="base">
                                            <p:cTn id="7" dur="1750" fill="hold"/>
                                            <p:tgtEl>
                                              <p:spTgt spid="21"/>
                                            </p:tgtEl>
                                            <p:attrNameLst>
                                              <p:attrName>ppt_x</p:attrName>
                                            </p:attrNameLst>
                                          </p:cBhvr>
                                          <p:tavLst>
                                            <p:tav tm="0">
                                              <p:val>
                                                <p:strVal val="0-#ppt_w/2"/>
                                              </p:val>
                                            </p:tav>
                                            <p:tav tm="100000">
                                              <p:val>
                                                <p:strVal val="#ppt_x"/>
                                              </p:val>
                                            </p:tav>
                                          </p:tavLst>
                                        </p:anim>
                                        <p:anim calcmode="lin" valueType="num" p14:bounceEnd="40000">
                                          <p:cBhvr additive="base">
                                            <p:cTn id="8" dur="175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750" fill="hold"/>
                                            <p:tgtEl>
                                              <p:spTgt spid="21"/>
                                            </p:tgtEl>
                                            <p:attrNameLst>
                                              <p:attrName>ppt_x</p:attrName>
                                            </p:attrNameLst>
                                          </p:cBhvr>
                                          <p:tavLst>
                                            <p:tav tm="0">
                                              <p:val>
                                                <p:strVal val="0-#ppt_w/2"/>
                                              </p:val>
                                            </p:tav>
                                            <p:tav tm="100000">
                                              <p:val>
                                                <p:strVal val="#ppt_x"/>
                                              </p:val>
                                            </p:tav>
                                          </p:tavLst>
                                        </p:anim>
                                        <p:anim calcmode="lin" valueType="num">
                                          <p:cBhvr additive="base">
                                            <p:cTn id="8" dur="175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a:extLst>
              <a:ext uri="{FF2B5EF4-FFF2-40B4-BE49-F238E27FC236}">
                <a16:creationId xmlns="" xmlns:a16="http://schemas.microsoft.com/office/drawing/2014/main" id="{4E8B767B-C2BF-EA4B-A6DC-4A59D144B601}"/>
              </a:ext>
            </a:extLst>
          </p:cNvPr>
          <p:cNvSpPr>
            <a:spLocks noGrp="1" noChangeArrowheads="1"/>
          </p:cNvSpPr>
          <p:nvPr>
            <p:ph type="title"/>
          </p:nvPr>
        </p:nvSpPr>
        <p:spPr>
          <a:xfrm>
            <a:off x="1101674" y="0"/>
            <a:ext cx="8679180" cy="1202093"/>
          </a:xfrm>
        </p:spPr>
        <p:txBody>
          <a:bodyPr/>
          <a:lstStyle/>
          <a:p>
            <a:pPr eaLnBrk="1" hangingPunct="1">
              <a:defRPr/>
            </a:pPr>
            <a:r>
              <a:rPr lang="zh-CN" altLang="en-US" b="1" dirty="0">
                <a:solidFill>
                  <a:schemeClr val="accent2"/>
                </a:solidFill>
              </a:rPr>
              <a:t>课程注意事项</a:t>
            </a:r>
          </a:p>
        </p:txBody>
      </p:sp>
      <p:sp>
        <p:nvSpPr>
          <p:cNvPr id="562179" name="Rectangle 3">
            <a:extLst>
              <a:ext uri="{FF2B5EF4-FFF2-40B4-BE49-F238E27FC236}">
                <a16:creationId xmlns="" xmlns:a16="http://schemas.microsoft.com/office/drawing/2014/main" id="{B76AE6DB-4446-BE45-823C-5D03AB08BD2D}"/>
              </a:ext>
            </a:extLst>
          </p:cNvPr>
          <p:cNvSpPr>
            <a:spLocks noGrp="1" noChangeArrowheads="1"/>
          </p:cNvSpPr>
          <p:nvPr>
            <p:ph type="body" idx="1"/>
          </p:nvPr>
        </p:nvSpPr>
        <p:spPr>
          <a:xfrm>
            <a:off x="524720" y="1202093"/>
            <a:ext cx="12098234" cy="5798608"/>
          </a:xfrm>
          <a:solidFill>
            <a:schemeClr val="accent2"/>
          </a:solidFill>
        </p:spPr>
        <p:txBody>
          <a:bodyPr>
            <a:normAutofit fontScale="85000" lnSpcReduction="20000"/>
          </a:bodyPr>
          <a:lstStyle/>
          <a:p>
            <a:pPr eaLnBrk="1" hangingPunct="1">
              <a:lnSpc>
                <a:spcPct val="150000"/>
              </a:lnSpc>
              <a:defRPr/>
            </a:pPr>
            <a:r>
              <a:rPr lang="zh-CN" altLang="en-US" sz="3300" b="1" dirty="0">
                <a:latin typeface="Microsoft YaHei" panose="020B0503020204020204" pitchFamily="34" charset="-122"/>
                <a:ea typeface="Microsoft YaHei" panose="020B0503020204020204" pitchFamily="34" charset="-122"/>
              </a:rPr>
              <a:t>开卷考试，满分</a:t>
            </a:r>
            <a:r>
              <a:rPr lang="en-US" altLang="zh-CN" sz="3300" b="1" dirty="0">
                <a:latin typeface="Microsoft YaHei" panose="020B0503020204020204" pitchFamily="34" charset="-122"/>
                <a:ea typeface="Microsoft YaHei" panose="020B0503020204020204" pitchFamily="34" charset="-122"/>
              </a:rPr>
              <a:t>100</a:t>
            </a:r>
            <a:r>
              <a:rPr lang="zh-CN" altLang="en-US" sz="3300" b="1" dirty="0">
                <a:latin typeface="Microsoft YaHei" panose="020B0503020204020204" pitchFamily="34" charset="-122"/>
                <a:ea typeface="Microsoft YaHei" panose="020B0503020204020204" pitchFamily="34" charset="-122"/>
              </a:rPr>
              <a:t>分，分必做题和选做题。选做为论述题和材料题，选</a:t>
            </a:r>
            <a:r>
              <a:rPr lang="en-US" altLang="zh-CN" sz="3300" b="1" dirty="0">
                <a:latin typeface="Microsoft YaHei" panose="020B0503020204020204" pitchFamily="34" charset="-122"/>
                <a:ea typeface="Microsoft YaHei" panose="020B0503020204020204" pitchFamily="34" charset="-122"/>
              </a:rPr>
              <a:t>4-5</a:t>
            </a:r>
            <a:r>
              <a:rPr lang="zh-CN" altLang="en-US" sz="3300" b="1" dirty="0">
                <a:latin typeface="Microsoft YaHei" panose="020B0503020204020204" pitchFamily="34" charset="-122"/>
                <a:ea typeface="Microsoft YaHei" panose="020B0503020204020204" pitchFamily="34" charset="-122"/>
              </a:rPr>
              <a:t>道作答；必做题为选择、填空或者简答等。</a:t>
            </a:r>
            <a:endParaRPr lang="en-US" altLang="zh-CN" sz="3300" b="1" dirty="0">
              <a:latin typeface="Microsoft YaHei" panose="020B0503020204020204" pitchFamily="34" charset="-122"/>
              <a:ea typeface="Microsoft YaHei" panose="020B0503020204020204" pitchFamily="34" charset="-122"/>
            </a:endParaRPr>
          </a:p>
          <a:p>
            <a:pPr eaLnBrk="1" hangingPunct="1">
              <a:lnSpc>
                <a:spcPct val="150000"/>
              </a:lnSpc>
              <a:defRPr/>
            </a:pPr>
            <a:r>
              <a:rPr lang="zh-CN" altLang="en-US" sz="3300" b="1" dirty="0">
                <a:latin typeface="Microsoft YaHei" panose="020B0503020204020204" pitchFamily="34" charset="-122"/>
                <a:ea typeface="Microsoft YaHei" panose="020B0503020204020204" pitchFamily="34" charset="-122"/>
              </a:rPr>
              <a:t>考试时间由研究生院统筹，进考期。请千万不要使用电子设备或传看资料，否则按作弊处理，已有先例。</a:t>
            </a:r>
            <a:endParaRPr lang="en-US" altLang="zh-CN" sz="3300" b="1" dirty="0">
              <a:latin typeface="Microsoft YaHei" panose="020B0503020204020204" pitchFamily="34" charset="-122"/>
              <a:ea typeface="Microsoft YaHei" panose="020B0503020204020204" pitchFamily="34" charset="-122"/>
            </a:endParaRPr>
          </a:p>
          <a:p>
            <a:pPr eaLnBrk="1" hangingPunct="1">
              <a:lnSpc>
                <a:spcPct val="150000"/>
              </a:lnSpc>
              <a:defRPr/>
            </a:pPr>
            <a:r>
              <a:rPr lang="zh-CN" altLang="en-US" sz="3300" b="1" dirty="0">
                <a:latin typeface="Microsoft YaHei" panose="020B0503020204020204" pitchFamily="34" charset="-122"/>
                <a:ea typeface="Microsoft YaHei" panose="020B0503020204020204" pitchFamily="34" charset="-122"/>
              </a:rPr>
              <a:t>考勤问题</a:t>
            </a:r>
            <a:endParaRPr lang="en-US" altLang="zh-CN" sz="3300" b="1" dirty="0">
              <a:latin typeface="Microsoft YaHei" panose="020B0503020204020204" pitchFamily="34" charset="-122"/>
              <a:ea typeface="Microsoft YaHei" panose="020B0503020204020204" pitchFamily="34" charset="-122"/>
            </a:endParaRPr>
          </a:p>
          <a:p>
            <a:pPr eaLnBrk="1" hangingPunct="1">
              <a:lnSpc>
                <a:spcPct val="150000"/>
              </a:lnSpc>
              <a:buFont typeface="Wingdings" pitchFamily="2" charset="2"/>
              <a:buChar char="Ø"/>
              <a:defRPr/>
            </a:pPr>
            <a:r>
              <a:rPr lang="zh-CN" altLang="en-US" sz="3300" b="1" dirty="0">
                <a:solidFill>
                  <a:srgbClr val="FFFF00"/>
                </a:solidFill>
                <a:latin typeface="Microsoft YaHei" panose="020B0503020204020204" pitchFamily="34" charset="-122"/>
                <a:ea typeface="Microsoft YaHei" panose="020B0503020204020204" pitchFamily="34" charset="-122"/>
              </a:rPr>
              <a:t>必修课</a:t>
            </a:r>
            <a:r>
              <a:rPr lang="en-US" altLang="zh-CN" sz="3300" b="1" dirty="0">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sz="3300" b="1" dirty="0">
                <a:latin typeface="Microsoft YaHei" panose="020B0503020204020204" pitchFamily="34" charset="-122"/>
                <a:ea typeface="Microsoft YaHei" panose="020B0503020204020204" pitchFamily="34" charset="-122"/>
              </a:rPr>
              <a:t>出勤不予以奖励，</a:t>
            </a:r>
            <a:r>
              <a:rPr lang="zh-CN" altLang="en-US" sz="3300" b="1" dirty="0">
                <a:solidFill>
                  <a:srgbClr val="FFFF00"/>
                </a:solidFill>
                <a:latin typeface="Microsoft YaHei" panose="020B0503020204020204" pitchFamily="34" charset="-122"/>
                <a:ea typeface="Microsoft YaHei" panose="020B0503020204020204" pitchFamily="34" charset="-122"/>
              </a:rPr>
              <a:t>缺勤减</a:t>
            </a:r>
            <a:r>
              <a:rPr lang="en-US" altLang="zh-CN" sz="3300" b="1" dirty="0">
                <a:solidFill>
                  <a:srgbClr val="FFFF00"/>
                </a:solidFill>
                <a:latin typeface="Microsoft YaHei" panose="020B0503020204020204" pitchFamily="34" charset="-122"/>
                <a:ea typeface="Microsoft YaHei" panose="020B0503020204020204" pitchFamily="34" charset="-122"/>
                <a:cs typeface="Times New Roman" panose="02020603050405020304" pitchFamily="18" charset="0"/>
              </a:rPr>
              <a:t>3</a:t>
            </a:r>
            <a:r>
              <a:rPr lang="en-US" altLang="zh-CN" sz="3300" b="1" baseline="30000" dirty="0">
                <a:solidFill>
                  <a:srgbClr val="FFFF00"/>
                </a:solidFill>
                <a:latin typeface="Microsoft YaHei" panose="020B0503020204020204" pitchFamily="34" charset="-122"/>
                <a:ea typeface="Microsoft YaHei" panose="020B0503020204020204" pitchFamily="34" charset="-122"/>
                <a:cs typeface="Times New Roman" panose="02020603050405020304" pitchFamily="18" charset="0"/>
              </a:rPr>
              <a:t>n</a:t>
            </a:r>
            <a:r>
              <a:rPr lang="en-US" altLang="zh-CN" sz="3300" b="1" dirty="0">
                <a:solidFill>
                  <a:srgbClr val="FFFF00"/>
                </a:solidFill>
                <a:latin typeface="Microsoft YaHei" panose="020B0503020204020204" pitchFamily="34" charset="-122"/>
                <a:ea typeface="Microsoft YaHei" panose="020B0503020204020204" pitchFamily="34" charset="-122"/>
                <a:cs typeface="Times New Roman" panose="02020603050405020304" pitchFamily="18" charset="0"/>
              </a:rPr>
              <a:t>(n≥1)</a:t>
            </a:r>
            <a:r>
              <a:rPr lang="zh-CN" altLang="en-US" sz="3300" b="1" dirty="0">
                <a:solidFill>
                  <a:srgbClr val="FFFF00"/>
                </a:solidFill>
                <a:latin typeface="Microsoft YaHei" panose="020B0503020204020204" pitchFamily="34" charset="-122"/>
                <a:ea typeface="Microsoft YaHei" panose="020B0503020204020204" pitchFamily="34" charset="-122"/>
                <a:cs typeface="Times New Roman" panose="02020603050405020304" pitchFamily="18" charset="0"/>
              </a:rPr>
              <a:t>分。</a:t>
            </a:r>
            <a:endParaRPr lang="en-US" altLang="zh-CN" sz="3300" b="1" dirty="0">
              <a:solidFill>
                <a:srgbClr val="FFFF00"/>
              </a:solidFill>
              <a:latin typeface="Microsoft YaHei" panose="020B0503020204020204" pitchFamily="34" charset="-122"/>
              <a:ea typeface="Microsoft YaHei" panose="020B0503020204020204" pitchFamily="34" charset="-122"/>
              <a:cs typeface="Times New Roman" panose="02020603050405020304" pitchFamily="18" charset="0"/>
            </a:endParaRPr>
          </a:p>
          <a:p>
            <a:pPr eaLnBrk="1" hangingPunct="1">
              <a:lnSpc>
                <a:spcPct val="150000"/>
              </a:lnSpc>
              <a:buFont typeface="Wingdings" pitchFamily="2" charset="2"/>
              <a:buChar char="Ø"/>
              <a:defRPr/>
            </a:pPr>
            <a:r>
              <a:rPr lang="zh-CN" altLang="en-US" sz="3300" b="1" dirty="0">
                <a:solidFill>
                  <a:srgbClr val="FFFF00"/>
                </a:solidFill>
                <a:latin typeface="Microsoft YaHei" panose="020B0503020204020204" pitchFamily="34" charset="-122"/>
                <a:ea typeface="Microsoft YaHei" panose="020B0503020204020204" pitchFamily="34" charset="-122"/>
                <a:cs typeface="Times New Roman" panose="02020603050405020304" pitchFamily="18" charset="0"/>
              </a:rPr>
              <a:t>请假制度：</a:t>
            </a:r>
            <a:r>
              <a:rPr lang="zh-CN" altLang="en-US" sz="3300" b="1" dirty="0">
                <a:latin typeface="Microsoft YaHei" panose="020B0503020204020204" pitchFamily="34" charset="-122"/>
                <a:ea typeface="Microsoft YaHei" panose="020B0503020204020204" pitchFamily="34" charset="-122"/>
                <a:cs typeface="Times New Roman" panose="02020603050405020304" pitchFamily="18" charset="0"/>
              </a:rPr>
              <a:t>需要院系或医院出具相关证明，可以在请假的下一周课上补交说明。</a:t>
            </a:r>
            <a:endParaRPr lang="en-US" altLang="zh-CN" sz="3300" b="1" dirty="0">
              <a:solidFill>
                <a:srgbClr val="FFFF00"/>
              </a:solidFill>
              <a:latin typeface="Microsoft YaHei" panose="020B0503020204020204" pitchFamily="34" charset="-122"/>
              <a:ea typeface="Microsoft YaHei" panose="020B0503020204020204" pitchFamily="34" charset="-122"/>
              <a:cs typeface="Times New Roman" panose="02020603050405020304" pitchFamily="18" charset="0"/>
            </a:endParaRPr>
          </a:p>
          <a:p>
            <a:pPr eaLnBrk="1" hangingPunct="1">
              <a:lnSpc>
                <a:spcPct val="150000"/>
              </a:lnSpc>
              <a:defRPr/>
            </a:pPr>
            <a:r>
              <a:rPr lang="zh-CN" altLang="en-US" sz="3300" b="1" dirty="0">
                <a:solidFill>
                  <a:srgbClr val="FFFF00"/>
                </a:solidFill>
                <a:latin typeface="Microsoft YaHei" panose="020B0503020204020204" pitchFamily="34" charset="-122"/>
                <a:ea typeface="Microsoft YaHei" panose="020B0503020204020204" pitchFamily="34" charset="-122"/>
                <a:cs typeface="Times New Roman" panose="02020603050405020304" pitchFamily="18" charset="0"/>
              </a:rPr>
              <a:t>选课确定之后，不能调换班级，也不能去别的班补课</a:t>
            </a:r>
          </a:p>
          <a:p>
            <a:pPr eaLnBrk="1" hangingPunct="1">
              <a:buFont typeface="Wingdings" pitchFamily="2" charset="2"/>
              <a:buNone/>
              <a:defRPr/>
            </a:pPr>
            <a:endParaRPr lang="en-US" altLang="zh-CN" sz="2531" b="1" dirty="0">
              <a:solidFill>
                <a:srgbClr val="FFFF00"/>
              </a:solidFill>
              <a:latin typeface="Times New Roman" panose="02020603050405020304" pitchFamily="18" charset="0"/>
              <a:cs typeface="Times New Roman" panose="02020603050405020304" pitchFamily="18" charset="0"/>
            </a:endParaRPr>
          </a:p>
          <a:p>
            <a:pPr eaLnBrk="1" hangingPunct="1">
              <a:buFont typeface="Wingdings" pitchFamily="2" charset="2"/>
              <a:buNone/>
              <a:defRPr/>
            </a:pPr>
            <a:endParaRPr lang="zh-CN" altLang="en-US" sz="2531" b="1" dirty="0"/>
          </a:p>
        </p:txBody>
      </p:sp>
    </p:spTree>
    <p:extLst>
      <p:ext uri="{BB962C8B-B14F-4D97-AF65-F5344CB8AC3E}">
        <p14:creationId xmlns:p14="http://schemas.microsoft.com/office/powerpoint/2010/main" val="281426183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B880E12-D5D6-CF46-AB01-AE21B04424E9}"/>
              </a:ext>
            </a:extLst>
          </p:cNvPr>
          <p:cNvSpPr>
            <a:spLocks noGrp="1"/>
          </p:cNvSpPr>
          <p:nvPr>
            <p:ph type="title"/>
          </p:nvPr>
        </p:nvSpPr>
        <p:spPr>
          <a:xfrm>
            <a:off x="80716" y="-10836"/>
            <a:ext cx="8679180" cy="1202093"/>
          </a:xfrm>
        </p:spPr>
        <p:txBody>
          <a:bodyPr/>
          <a:lstStyle/>
          <a:p>
            <a:pPr>
              <a:defRPr/>
            </a:pPr>
            <a:r>
              <a:rPr lang="zh-CN" altLang="en-US" b="1" dirty="0">
                <a:solidFill>
                  <a:schemeClr val="accent2"/>
                </a:solidFill>
              </a:rPr>
              <a:t>指定教材</a:t>
            </a:r>
          </a:p>
        </p:txBody>
      </p:sp>
      <p:pic>
        <p:nvPicPr>
          <p:cNvPr id="18434" name="Picture 4" descr="https://timgsa.baidu.com/timg?image&amp;quality=80&amp;size=b9999_10000&amp;sec=1567583169326&amp;di=486c484f6f1daa64d59593c3d4557e1b&amp;imgtype=0&amp;src=http%3A%2F%2Fimg3.doubanio.com%2Fview%2Fsubject%2Fl%2Fpublic%2Fs29951295.jpg">
            <a:extLst>
              <a:ext uri="{FF2B5EF4-FFF2-40B4-BE49-F238E27FC236}">
                <a16:creationId xmlns="" xmlns:a16="http://schemas.microsoft.com/office/drawing/2014/main" id="{0C64C109-33AB-0640-A511-2D0F8CA810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7047" y="158040"/>
            <a:ext cx="5160631" cy="6875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7392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 xmlns:a16="http://schemas.microsoft.com/office/drawing/2014/main" id="{4CC5A65D-ECEC-FF44-AAE7-92A4B41BBD4F}"/>
              </a:ext>
            </a:extLst>
          </p:cNvPr>
          <p:cNvSpPr>
            <a:spLocks noGrp="1"/>
          </p:cNvSpPr>
          <p:nvPr>
            <p:ph type="title"/>
          </p:nvPr>
        </p:nvSpPr>
        <p:spPr>
          <a:xfrm>
            <a:off x="2955360" y="-40206"/>
            <a:ext cx="8357729" cy="992816"/>
          </a:xfrm>
        </p:spPr>
        <p:txBody>
          <a:bodyPr/>
          <a:lstStyle/>
          <a:p>
            <a:pPr>
              <a:defRPr/>
            </a:pPr>
            <a:r>
              <a:rPr lang="zh-CN" altLang="en-US" sz="4746" b="1" dirty="0">
                <a:solidFill>
                  <a:schemeClr val="accent2"/>
                </a:solidFill>
              </a:rPr>
              <a:t>参考书目</a:t>
            </a:r>
          </a:p>
        </p:txBody>
      </p:sp>
      <p:sp>
        <p:nvSpPr>
          <p:cNvPr id="11" name="内容占位符 2">
            <a:extLst>
              <a:ext uri="{FF2B5EF4-FFF2-40B4-BE49-F238E27FC236}">
                <a16:creationId xmlns="" xmlns:a16="http://schemas.microsoft.com/office/drawing/2014/main" id="{87BECED9-659A-D747-839E-C6FDC32C36A8}"/>
              </a:ext>
            </a:extLst>
          </p:cNvPr>
          <p:cNvSpPr>
            <a:spLocks noGrp="1"/>
          </p:cNvSpPr>
          <p:nvPr>
            <p:ph sz="quarter" idx="4294967295"/>
          </p:nvPr>
        </p:nvSpPr>
        <p:spPr>
          <a:xfrm>
            <a:off x="2712272" y="1297056"/>
            <a:ext cx="10136758" cy="1397634"/>
          </a:xfrm>
          <a:solidFill>
            <a:schemeClr val="accent4"/>
          </a:solidFill>
        </p:spPr>
        <p:txBody>
          <a:bodyPr>
            <a:normAutofit/>
          </a:bodyPr>
          <a:lstStyle/>
          <a:p>
            <a:pPr>
              <a:lnSpc>
                <a:spcPts val="4746"/>
              </a:lnSpc>
              <a:defRPr/>
            </a:pPr>
            <a:r>
              <a:rPr lang="en-US" altLang="zh-CN" sz="3600" b="1" dirty="0">
                <a:latin typeface="楷体" panose="02010609060101010101" pitchFamily="49" charset="-122"/>
                <a:ea typeface="楷体" panose="02010609060101010101" pitchFamily="49" charset="-122"/>
              </a:rPr>
              <a:t>1.《</a:t>
            </a:r>
            <a:r>
              <a:rPr lang="zh-CN" altLang="en-US" sz="3600" b="1" dirty="0">
                <a:latin typeface="楷体" panose="02010609060101010101" pitchFamily="49" charset="-122"/>
                <a:ea typeface="楷体" panose="02010609060101010101" pitchFamily="49" charset="-122"/>
              </a:rPr>
              <a:t>习近平新时代中国特色社会主义思想学习纲要</a:t>
            </a:r>
            <a:r>
              <a:rPr lang="en-US" altLang="zh-CN" sz="3600" b="1" dirty="0">
                <a:latin typeface="楷体" panose="02010609060101010101" pitchFamily="49" charset="-122"/>
                <a:ea typeface="楷体" panose="02010609060101010101" pitchFamily="49" charset="-122"/>
              </a:rPr>
              <a:t>》,</a:t>
            </a:r>
            <a:r>
              <a:rPr lang="zh-CN" altLang="en-US" sz="3600" b="1" dirty="0">
                <a:latin typeface="楷体" panose="02010609060101010101" pitchFamily="49" charset="-122"/>
                <a:ea typeface="楷体" panose="02010609060101010101" pitchFamily="49" charset="-122"/>
              </a:rPr>
              <a:t>学习出版社、人民出版社，</a:t>
            </a:r>
            <a:r>
              <a:rPr lang="en-US" altLang="zh-CN" sz="3600" b="1" dirty="0">
                <a:latin typeface="楷体" panose="02010609060101010101" pitchFamily="49" charset="-122"/>
                <a:ea typeface="楷体" panose="02010609060101010101" pitchFamily="49" charset="-122"/>
              </a:rPr>
              <a:t>2019</a:t>
            </a:r>
            <a:r>
              <a:rPr lang="zh-CN" altLang="en-US" sz="3600" b="1" dirty="0">
                <a:latin typeface="楷体" panose="02010609060101010101" pitchFamily="49" charset="-122"/>
                <a:ea typeface="楷体" panose="02010609060101010101" pitchFamily="49" charset="-122"/>
              </a:rPr>
              <a:t>年。</a:t>
            </a:r>
          </a:p>
        </p:txBody>
      </p:sp>
      <p:sp>
        <p:nvSpPr>
          <p:cNvPr id="15" name="内容占位符 2">
            <a:extLst>
              <a:ext uri="{FF2B5EF4-FFF2-40B4-BE49-F238E27FC236}">
                <a16:creationId xmlns="" xmlns:a16="http://schemas.microsoft.com/office/drawing/2014/main" id="{3CA6920B-7E89-0F47-99A8-9BF832A9DC8C}"/>
              </a:ext>
            </a:extLst>
          </p:cNvPr>
          <p:cNvSpPr txBox="1">
            <a:spLocks noChangeArrowheads="1"/>
          </p:cNvSpPr>
          <p:nvPr/>
        </p:nvSpPr>
        <p:spPr bwMode="auto">
          <a:xfrm>
            <a:off x="0" y="4385136"/>
            <a:ext cx="9813751" cy="1298377"/>
          </a:xfrm>
          <a:prstGeom prst="rect">
            <a:avLst/>
          </a:prstGeom>
          <a:solidFill>
            <a:schemeClr val="accent4"/>
          </a:solidFill>
          <a:ln>
            <a:noFill/>
          </a:ln>
        </p:spPr>
        <p:txBody>
          <a:bodyPr/>
          <a:lstStyle>
            <a:lvl1pPr marL="342900" indent="-342900">
              <a:spcBef>
                <a:spcPct val="20000"/>
              </a:spcBef>
              <a:buClr>
                <a:schemeClr val="hlink"/>
              </a:buClr>
              <a:buSzPct val="80000"/>
              <a:buFont typeface="Wingdings" pitchFamily="2" charset="2"/>
              <a:buChar char="l"/>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80000"/>
              <a:buFont typeface="Wingdings" pitchFamily="2" charset="2"/>
              <a:buChar char="l"/>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tx2"/>
              </a:buClr>
              <a:buSzPct val="80000"/>
              <a:buFont typeface="Wingdings" pitchFamily="2" charset="2"/>
              <a:buChar char="l"/>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hlink"/>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tx1"/>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9pPr>
          </a:lstStyle>
          <a:p>
            <a:pPr>
              <a:lnSpc>
                <a:spcPts val="4746"/>
              </a:lnSpc>
              <a:spcAft>
                <a:spcPts val="633"/>
              </a:spcAft>
              <a:buClr>
                <a:schemeClr val="tx2"/>
              </a:buClr>
              <a:buSzTx/>
              <a:buFont typeface="Arial" panose="020B0604020202020204" pitchFamily="34" charset="0"/>
              <a:buChar char="•"/>
            </a:pPr>
            <a:r>
              <a:rPr lang="en-US" altLang="zh-CN" sz="3600" dirty="0">
                <a:latin typeface="楷体" panose="02010609060101010101" pitchFamily="49" charset="-122"/>
                <a:ea typeface="楷体" panose="02010609060101010101" pitchFamily="49" charset="-122"/>
              </a:rPr>
              <a:t>2.《</a:t>
            </a:r>
            <a:r>
              <a:rPr lang="zh-CN" altLang="en-US" sz="3600" dirty="0">
                <a:latin typeface="楷体" panose="02010609060101010101" pitchFamily="49" charset="-122"/>
                <a:ea typeface="楷体" panose="02010609060101010101" pitchFamily="49" charset="-122"/>
              </a:rPr>
              <a:t>习近平谈治国理政</a:t>
            </a:r>
            <a:r>
              <a:rPr lang="en-US" altLang="zh-CN" sz="3600" dirty="0">
                <a:latin typeface="楷体" panose="02010609060101010101" pitchFamily="49" charset="-122"/>
                <a:ea typeface="楷体" panose="02010609060101010101" pitchFamily="49" charset="-122"/>
              </a:rPr>
              <a:t>》</a:t>
            </a:r>
            <a:r>
              <a:rPr lang="zh-CN" altLang="en-US" sz="3600" dirty="0">
                <a:latin typeface="楷体" panose="02010609060101010101" pitchFamily="49" charset="-122"/>
                <a:ea typeface="楷体" panose="02010609060101010101" pitchFamily="49" charset="-122"/>
              </a:rPr>
              <a:t>第三卷，外文出版社，</a:t>
            </a:r>
            <a:r>
              <a:rPr lang="en-US" altLang="zh-CN" sz="3600" dirty="0">
                <a:latin typeface="楷体" panose="02010609060101010101" pitchFamily="49" charset="-122"/>
                <a:ea typeface="楷体" panose="02010609060101010101" pitchFamily="49" charset="-122"/>
              </a:rPr>
              <a:t>2020</a:t>
            </a:r>
            <a:r>
              <a:rPr lang="zh-CN" altLang="en-US" sz="3600" dirty="0">
                <a:latin typeface="楷体" panose="02010609060101010101" pitchFamily="49" charset="-122"/>
                <a:ea typeface="楷体" panose="02010609060101010101" pitchFamily="49" charset="-122"/>
              </a:rPr>
              <a:t>年。</a:t>
            </a:r>
          </a:p>
        </p:txBody>
      </p:sp>
      <p:sp>
        <p:nvSpPr>
          <p:cNvPr id="19460" name="文本框 1">
            <a:extLst>
              <a:ext uri="{FF2B5EF4-FFF2-40B4-BE49-F238E27FC236}">
                <a16:creationId xmlns="" xmlns:a16="http://schemas.microsoft.com/office/drawing/2014/main" id="{AD3B9C40-4A7B-D449-A945-207A6F94737F}"/>
              </a:ext>
            </a:extLst>
          </p:cNvPr>
          <p:cNvSpPr txBox="1">
            <a:spLocks noChangeArrowheads="1"/>
          </p:cNvSpPr>
          <p:nvPr/>
        </p:nvSpPr>
        <p:spPr bwMode="auto">
          <a:xfrm>
            <a:off x="2342448" y="6338734"/>
            <a:ext cx="6000421" cy="611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itchFamily="2" charset="2"/>
              <a:buChar char="l"/>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80000"/>
              <a:buFont typeface="Wingdings" pitchFamily="2" charset="2"/>
              <a:buChar char="l"/>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tx2"/>
              </a:buClr>
              <a:buSzPct val="80000"/>
              <a:buFont typeface="Wingdings" pitchFamily="2" charset="2"/>
              <a:buChar char="l"/>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hlink"/>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tx1"/>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3375" dirty="0"/>
              <a:t>注：蓝皮书是唯一指定教材</a:t>
            </a:r>
          </a:p>
        </p:txBody>
      </p:sp>
      <p:pic>
        <p:nvPicPr>
          <p:cNvPr id="19461" name="图片 1">
            <a:extLst>
              <a:ext uri="{FF2B5EF4-FFF2-40B4-BE49-F238E27FC236}">
                <a16:creationId xmlns="" xmlns:a16="http://schemas.microsoft.com/office/drawing/2014/main" id="{0D59B467-1109-6943-8998-AFAEF18A11A4}"/>
              </a:ext>
            </a:extLst>
          </p:cNvPr>
          <p:cNvPicPr>
            <a:picLocks noChangeAspect="1"/>
          </p:cNvPicPr>
          <p:nvPr/>
        </p:nvPicPr>
        <p:blipFill>
          <a:blip r:embed="rId2">
            <a:extLst>
              <a:ext uri="{28A0092B-C50C-407E-A947-70E740481C1C}">
                <a14:useLocalDpi xmlns:a14="http://schemas.microsoft.com/office/drawing/2010/main" val="0"/>
              </a:ext>
            </a:extLst>
          </a:blip>
          <a:srcRect l="3909" t="8504" r="13155"/>
          <a:stretch>
            <a:fillRect/>
          </a:stretch>
        </p:blipFill>
        <p:spPr bwMode="auto">
          <a:xfrm>
            <a:off x="9720" y="-96475"/>
            <a:ext cx="2702552" cy="397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图片 2" descr="男子的脸部特写与配字&#10;&#10;描述已自动生成">
            <a:extLst>
              <a:ext uri="{FF2B5EF4-FFF2-40B4-BE49-F238E27FC236}">
                <a16:creationId xmlns="" xmlns:a16="http://schemas.microsoft.com/office/drawing/2014/main" id="{E52150E1-80F7-2348-85D4-1360A3818C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382" t="2373" r="12576" b="2373"/>
          <a:stretch>
            <a:fillRect/>
          </a:stretch>
        </p:blipFill>
        <p:spPr bwMode="auto">
          <a:xfrm>
            <a:off x="9781578" y="2912399"/>
            <a:ext cx="3032961" cy="4243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0374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Effect transition="in" filter="barn(inVertical)">
                                      <p:cBhvr>
                                        <p:cTn id="7" dur="500"/>
                                        <p:tgtEl>
                                          <p:spTgt spid="11">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arn(inVertical)">
                                      <p:cBhvr>
                                        <p:cTn id="12" dur="500"/>
                                        <p:tgtEl>
                                          <p:spTgt spid="1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文本框 4">
            <a:extLst>
              <a:ext uri="{FF2B5EF4-FFF2-40B4-BE49-F238E27FC236}">
                <a16:creationId xmlns="" xmlns:a16="http://schemas.microsoft.com/office/drawing/2014/main" id="{F86E0D42-A0C3-E745-BD66-74619478E366}"/>
              </a:ext>
            </a:extLst>
          </p:cNvPr>
          <p:cNvSpPr txBox="1">
            <a:spLocks noChangeArrowheads="1"/>
          </p:cNvSpPr>
          <p:nvPr/>
        </p:nvSpPr>
        <p:spPr bwMode="auto">
          <a:xfrm>
            <a:off x="7365479" y="2650274"/>
            <a:ext cx="3153684" cy="1455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80000"/>
              <a:buFont typeface="Wingdings" pitchFamily="2" charset="2"/>
              <a:buChar char="l"/>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80000"/>
              <a:buFont typeface="Wingdings" pitchFamily="2" charset="2"/>
              <a:buChar char="l"/>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tx2"/>
              </a:buClr>
              <a:buSzPct val="80000"/>
              <a:buFont typeface="Wingdings" pitchFamily="2" charset="2"/>
              <a:buChar char="l"/>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hlink"/>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tx1"/>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953" dirty="0"/>
              <a:t>万林艳</a:t>
            </a:r>
            <a:endParaRPr lang="en-US" altLang="zh-CN" sz="2953" dirty="0"/>
          </a:p>
          <a:p>
            <a:pPr eaLnBrk="1" hangingPunct="1">
              <a:spcBef>
                <a:spcPct val="0"/>
              </a:spcBef>
              <a:buClrTx/>
              <a:buSzTx/>
              <a:buFontTx/>
              <a:buNone/>
            </a:pPr>
            <a:r>
              <a:rPr lang="zh-CN" altLang="en-US" sz="2953" dirty="0"/>
              <a:t>新主楼</a:t>
            </a:r>
            <a:r>
              <a:rPr lang="en-US" altLang="zh-CN" sz="2953" dirty="0"/>
              <a:t>B</a:t>
            </a:r>
            <a:r>
              <a:rPr lang="zh-CN" altLang="en-US" sz="2953" dirty="0"/>
              <a:t>座</a:t>
            </a:r>
            <a:r>
              <a:rPr lang="en-US" altLang="zh-CN" sz="2953" dirty="0"/>
              <a:t>916</a:t>
            </a:r>
          </a:p>
          <a:p>
            <a:pPr eaLnBrk="1" hangingPunct="1">
              <a:spcBef>
                <a:spcPct val="0"/>
              </a:spcBef>
              <a:buClrTx/>
              <a:buSzTx/>
              <a:buFontTx/>
              <a:buNone/>
            </a:pPr>
            <a:r>
              <a:rPr lang="en-US" altLang="zh-CN" sz="2953" dirty="0" err="1"/>
              <a:t>wmuse@yeah.net</a:t>
            </a:r>
            <a:endParaRPr lang="zh-CN" altLang="en-US" sz="2953" dirty="0"/>
          </a:p>
        </p:txBody>
      </p:sp>
      <p:sp>
        <p:nvSpPr>
          <p:cNvPr id="20482" name="文本框 5">
            <a:extLst>
              <a:ext uri="{FF2B5EF4-FFF2-40B4-BE49-F238E27FC236}">
                <a16:creationId xmlns="" xmlns:a16="http://schemas.microsoft.com/office/drawing/2014/main" id="{A8F218C5-4236-6548-B67A-FE65422B26DB}"/>
              </a:ext>
            </a:extLst>
          </p:cNvPr>
          <p:cNvSpPr txBox="1">
            <a:spLocks noChangeArrowheads="1"/>
          </p:cNvSpPr>
          <p:nvPr/>
        </p:nvSpPr>
        <p:spPr bwMode="auto">
          <a:xfrm>
            <a:off x="509151" y="2536205"/>
            <a:ext cx="431759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80000"/>
              <a:buFont typeface="Wingdings" pitchFamily="2" charset="2"/>
              <a:buChar char="l"/>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80000"/>
              <a:buFont typeface="Wingdings" pitchFamily="2" charset="2"/>
              <a:buChar char="l"/>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tx2"/>
              </a:buClr>
              <a:buSzPct val="80000"/>
              <a:buFont typeface="Wingdings" pitchFamily="2" charset="2"/>
              <a:buChar char="l"/>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hlink"/>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tx1"/>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dirty="0"/>
              <a:t>刘娜娜</a:t>
            </a:r>
            <a:endParaRPr lang="en-US" altLang="zh-CN" dirty="0"/>
          </a:p>
          <a:p>
            <a:pPr eaLnBrk="1" hangingPunct="1">
              <a:spcBef>
                <a:spcPct val="0"/>
              </a:spcBef>
              <a:buClrTx/>
              <a:buSzTx/>
              <a:buFontTx/>
              <a:buNone/>
            </a:pPr>
            <a:r>
              <a:rPr lang="zh-CN" altLang="en-US" dirty="0"/>
              <a:t>新主楼</a:t>
            </a:r>
            <a:r>
              <a:rPr lang="en-US" altLang="zh-CN" dirty="0"/>
              <a:t>B</a:t>
            </a:r>
            <a:r>
              <a:rPr lang="zh-CN" altLang="en-US" dirty="0"/>
              <a:t>座</a:t>
            </a:r>
            <a:r>
              <a:rPr lang="en-US" altLang="zh-CN" dirty="0"/>
              <a:t>915</a:t>
            </a:r>
          </a:p>
          <a:p>
            <a:pPr eaLnBrk="1" hangingPunct="1">
              <a:spcBef>
                <a:spcPct val="0"/>
              </a:spcBef>
              <a:buClrTx/>
              <a:buSzTx/>
              <a:buFontTx/>
              <a:buNone/>
            </a:pPr>
            <a:r>
              <a:rPr lang="en-US" altLang="zh-CN" dirty="0"/>
              <a:t>liunana1031@163.com</a:t>
            </a:r>
            <a:endParaRPr lang="zh-CN" altLang="en-US" sz="2953" dirty="0"/>
          </a:p>
        </p:txBody>
      </p:sp>
      <p:sp>
        <p:nvSpPr>
          <p:cNvPr id="20483" name="TextBox 2">
            <a:extLst>
              <a:ext uri="{FF2B5EF4-FFF2-40B4-BE49-F238E27FC236}">
                <a16:creationId xmlns="" xmlns:a16="http://schemas.microsoft.com/office/drawing/2014/main" id="{6DED1F9E-6968-F64F-A6F5-3586D7138A55}"/>
              </a:ext>
            </a:extLst>
          </p:cNvPr>
          <p:cNvSpPr txBox="1">
            <a:spLocks noChangeArrowheads="1"/>
          </p:cNvSpPr>
          <p:nvPr/>
        </p:nvSpPr>
        <p:spPr bwMode="auto">
          <a:xfrm>
            <a:off x="380703" y="736005"/>
            <a:ext cx="4252530" cy="611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itchFamily="2" charset="2"/>
              <a:buChar char="l"/>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80000"/>
              <a:buFont typeface="Wingdings" pitchFamily="2" charset="2"/>
              <a:buChar char="l"/>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tx2"/>
              </a:buClr>
              <a:buSzPct val="80000"/>
              <a:buFont typeface="Wingdings" pitchFamily="2" charset="2"/>
              <a:buChar char="l"/>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hlink"/>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tx1"/>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3375" b="1" dirty="0">
                <a:solidFill>
                  <a:schemeClr val="accent2"/>
                </a:solidFill>
                <a:latin typeface="Microsoft YaHei" panose="020B0503020204020204" pitchFamily="34" charset="-122"/>
                <a:ea typeface="Microsoft YaHei" panose="020B0503020204020204" pitchFamily="34" charset="-122"/>
              </a:rPr>
              <a:t>课程负责人：</a:t>
            </a:r>
          </a:p>
        </p:txBody>
      </p:sp>
      <p:sp>
        <p:nvSpPr>
          <p:cNvPr id="20484" name="文本框 1">
            <a:extLst>
              <a:ext uri="{FF2B5EF4-FFF2-40B4-BE49-F238E27FC236}">
                <a16:creationId xmlns="" xmlns:a16="http://schemas.microsoft.com/office/drawing/2014/main" id="{31A3E925-28F7-3842-902B-85FD0D98AD83}"/>
              </a:ext>
            </a:extLst>
          </p:cNvPr>
          <p:cNvSpPr txBox="1">
            <a:spLocks noChangeArrowheads="1"/>
          </p:cNvSpPr>
          <p:nvPr/>
        </p:nvSpPr>
        <p:spPr bwMode="auto">
          <a:xfrm>
            <a:off x="229604" y="5056485"/>
            <a:ext cx="12601400" cy="1131079"/>
          </a:xfrm>
          <a:prstGeom prst="rect">
            <a:avLst/>
          </a:prstGeom>
          <a:solidFill>
            <a:schemeClr val="accent2"/>
          </a:solidFill>
          <a:ln>
            <a:noFill/>
          </a:ln>
        </p:spPr>
        <p:txBody>
          <a:bodyPr wrap="square">
            <a:spAutoFit/>
          </a:bodyPr>
          <a:lstStyle>
            <a:lvl1pPr>
              <a:spcBef>
                <a:spcPct val="20000"/>
              </a:spcBef>
              <a:buClr>
                <a:schemeClr val="hlink"/>
              </a:buClr>
              <a:buSzPct val="80000"/>
              <a:buFont typeface="Wingdings" pitchFamily="2" charset="2"/>
              <a:buChar char="l"/>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folHlink"/>
              </a:buClr>
              <a:buSzPct val="80000"/>
              <a:buFont typeface="Wingdings" pitchFamily="2" charset="2"/>
              <a:buChar char="l"/>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tx2"/>
              </a:buClr>
              <a:buSzPct val="80000"/>
              <a:buFont typeface="Wingdings" pitchFamily="2" charset="2"/>
              <a:buChar char="l"/>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hlink"/>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tx1"/>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0000"/>
              <a:buFont typeface="Wingdings" pitchFamily="2" charset="2"/>
              <a:buChar char="l"/>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3375" dirty="0">
                <a:latin typeface="Microsoft YaHei" panose="020B0503020204020204" pitchFamily="34" charset="-122"/>
                <a:ea typeface="Microsoft YaHei" panose="020B0503020204020204" pitchFamily="34" charset="-122"/>
              </a:rPr>
              <a:t>上课期间有问题请优先联系助教，助教会第一时间转告课程负责老师。助教第</a:t>
            </a:r>
            <a:r>
              <a:rPr kumimoji="1" lang="en-US" altLang="zh-CN" sz="3375" dirty="0">
                <a:latin typeface="Microsoft YaHei" panose="020B0503020204020204" pitchFamily="34" charset="-122"/>
                <a:ea typeface="Microsoft YaHei" panose="020B0503020204020204" pitchFamily="34" charset="-122"/>
              </a:rPr>
              <a:t>2</a:t>
            </a:r>
            <a:r>
              <a:rPr kumimoji="1" lang="zh-CN" altLang="en-US" sz="3375" dirty="0">
                <a:latin typeface="Microsoft YaHei" panose="020B0503020204020204" pitchFamily="34" charset="-122"/>
                <a:ea typeface="Microsoft YaHei" panose="020B0503020204020204" pitchFamily="34" charset="-122"/>
              </a:rPr>
              <a:t>次课到班上建群，请大家及时加入班级微信群。</a:t>
            </a:r>
          </a:p>
        </p:txBody>
      </p:sp>
    </p:spTree>
    <p:extLst>
      <p:ext uri="{BB962C8B-B14F-4D97-AF65-F5344CB8AC3E}">
        <p14:creationId xmlns:p14="http://schemas.microsoft.com/office/powerpoint/2010/main" val="410507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7" name="Rectangle 3">
            <a:extLst>
              <a:ext uri="{FF2B5EF4-FFF2-40B4-BE49-F238E27FC236}">
                <a16:creationId xmlns="" xmlns:a16="http://schemas.microsoft.com/office/drawing/2014/main" id="{EC84D5A5-EA14-4DEF-8582-C5723A681E8C}"/>
              </a:ext>
            </a:extLst>
          </p:cNvPr>
          <p:cNvSpPr>
            <a:spLocks noGrp="1" noChangeArrowheads="1"/>
          </p:cNvSpPr>
          <p:nvPr>
            <p:ph type="body" idx="4294967295"/>
          </p:nvPr>
        </p:nvSpPr>
        <p:spPr>
          <a:xfrm>
            <a:off x="308696" y="1414721"/>
            <a:ext cx="11907118" cy="4796653"/>
          </a:xfrm>
          <a:prstGeom prst="rect">
            <a:avLst/>
          </a:prstGeom>
        </p:spPr>
        <p:txBody>
          <a:bodyPr lIns="114803" tIns="57401" rIns="114803" bIns="57401"/>
          <a:lstStyle/>
          <a:p>
            <a:pPr eaLnBrk="1" hangingPunct="1">
              <a:defRPr/>
            </a:pPr>
            <a:r>
              <a:rPr lang="zh-CN" altLang="en-US" sz="4500" dirty="0">
                <a:solidFill>
                  <a:schemeClr val="accent1"/>
                </a:solidFill>
                <a:latin typeface="微软雅黑" pitchFamily="34" charset="-122"/>
                <a:ea typeface="微软雅黑" pitchFamily="34" charset="-122"/>
              </a:rPr>
              <a:t>我们学习这门课还可以有的目标</a:t>
            </a:r>
          </a:p>
          <a:p>
            <a:pPr indent="922809">
              <a:buNone/>
              <a:defRPr/>
            </a:pPr>
            <a:endParaRPr lang="en-US" altLang="zh-CN" sz="1300" dirty="0">
              <a:solidFill>
                <a:srgbClr val="FF9966"/>
              </a:solidFill>
              <a:ea typeface="隶书" pitchFamily="49" charset="-122"/>
            </a:endParaRPr>
          </a:p>
          <a:p>
            <a:pPr indent="922809">
              <a:buNone/>
              <a:defRPr/>
            </a:pPr>
            <a:endParaRPr lang="en-US" altLang="zh-CN" sz="1300" b="1" dirty="0">
              <a:solidFill>
                <a:srgbClr val="FF9966"/>
              </a:solidFill>
              <a:ea typeface="隶书" pitchFamily="49" charset="-122"/>
            </a:endParaRPr>
          </a:p>
          <a:p>
            <a:pPr indent="922809">
              <a:buNone/>
              <a:defRPr/>
            </a:pPr>
            <a:r>
              <a:rPr lang="zh-CN" altLang="en-US" sz="3500" b="1" dirty="0"/>
              <a:t>走进理论，培养理论品质（反思、批判、怀疑、超越）。</a:t>
            </a:r>
          </a:p>
          <a:p>
            <a:pPr indent="922809">
              <a:buNone/>
              <a:defRPr/>
            </a:pPr>
            <a:endParaRPr lang="zh-CN" altLang="en-US" sz="3500" b="1" dirty="0"/>
          </a:p>
          <a:p>
            <a:pPr indent="922809">
              <a:buNone/>
              <a:defRPr/>
            </a:pPr>
            <a:r>
              <a:rPr lang="zh-CN" altLang="en-US" sz="3500" b="1" dirty="0"/>
              <a:t>认知“</a:t>
            </a:r>
            <a:r>
              <a:rPr lang="zh-CN" altLang="en-US" sz="3500" b="1" dirty="0">
                <a:solidFill>
                  <a:srgbClr val="FF0000"/>
                </a:solidFill>
              </a:rPr>
              <a:t>天边</a:t>
            </a:r>
            <a:r>
              <a:rPr lang="zh-CN" altLang="en-US" sz="3500" b="1" dirty="0"/>
              <a:t>”与“</a:t>
            </a:r>
            <a:r>
              <a:rPr lang="zh-CN" altLang="en-US" sz="3500" b="1" dirty="0">
                <a:solidFill>
                  <a:srgbClr val="FF0000"/>
                </a:solidFill>
              </a:rPr>
              <a:t>身边</a:t>
            </a:r>
            <a:r>
              <a:rPr lang="zh-CN" altLang="en-US" sz="3500" b="1" dirty="0"/>
              <a:t>”都和我们有关系</a:t>
            </a:r>
          </a:p>
        </p:txBody>
      </p:sp>
    </p:spTree>
    <p:extLst>
      <p:ext uri="{BB962C8B-B14F-4D97-AF65-F5344CB8AC3E}">
        <p14:creationId xmlns:p14="http://schemas.microsoft.com/office/powerpoint/2010/main" val="180553746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SCORM_PASSING_SCORE" val="100.000000"/>
  <p:tag name="ISPRING_SCORM_ENDPOINT" val="&lt;endpoint&gt;&lt;enable&gt;0&lt;/enable&gt;&lt;lrs&gt;http://&lt;/lrs&gt;&lt;auth&gt;0&lt;/auth&gt;&lt;login&gt;&lt;/login&gt;&lt;password&gt;&lt;/password&gt;&lt;key&gt;&lt;/key&gt;&lt;name&gt;&lt;/name&gt;&lt;email&gt;&lt;/email&gt;&lt;/endpoint&gt;&#10;"/>
  <p:tag name="ISPRING_PRESENTATION_TITLE" val="bt238"/>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1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24.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2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7.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28.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2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31.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3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9.xml><?xml version="1.0" encoding="utf-8"?>
<p:tagLst xmlns:a="http://schemas.openxmlformats.org/drawingml/2006/main" xmlns:r="http://schemas.openxmlformats.org/officeDocument/2006/relationships" xmlns:p="http://schemas.openxmlformats.org/presentationml/2006/main">
  <p:tag name="RAINPROBLEM" val="Polling"/>
  <p:tag name="ANONYMOUSPOLLING" val="False"/>
  <p:tag name="PROBLEMSCORE" val="0.0"/>
</p:tagLst>
</file>

<file path=ppt/theme/theme1.xml><?xml version="1.0" encoding="utf-8"?>
<a:theme xmlns:a="http://schemas.openxmlformats.org/drawingml/2006/main" name="自定义设计方案">
  <a:themeElements>
    <a:clrScheme name="自定义 115">
      <a:dk1>
        <a:sysClr val="windowText" lastClr="000000"/>
      </a:dk1>
      <a:lt1>
        <a:sysClr val="window" lastClr="FFFFFF"/>
      </a:lt1>
      <a:dk2>
        <a:srgbClr val="44546A"/>
      </a:dk2>
      <a:lt2>
        <a:srgbClr val="E7E6E6"/>
      </a:lt2>
      <a:accent1>
        <a:srgbClr val="166CA3"/>
      </a:accent1>
      <a:accent2>
        <a:srgbClr val="46B9D0"/>
      </a:accent2>
      <a:accent3>
        <a:srgbClr val="166CA3"/>
      </a:accent3>
      <a:accent4>
        <a:srgbClr val="46B9D0"/>
      </a:accent4>
      <a:accent5>
        <a:srgbClr val="166CA3"/>
      </a:accent5>
      <a:accent6>
        <a:srgbClr val="46B9D0"/>
      </a:accent6>
      <a:hlink>
        <a:srgbClr val="166CA3"/>
      </a:hlink>
      <a:folHlink>
        <a:srgbClr val="46B9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2411</Words>
  <Application>Microsoft Office PowerPoint</Application>
  <PresentationFormat>自定义</PresentationFormat>
  <Paragraphs>216</Paragraphs>
  <Slides>45</Slides>
  <Notes>10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45</vt:i4>
      </vt:variant>
    </vt:vector>
  </HeadingPairs>
  <TitlesOfParts>
    <vt:vector size="66" baseType="lpstr">
      <vt:lpstr>8Pin Matrix</vt:lpstr>
      <vt:lpstr>Arial Unicode MS</vt:lpstr>
      <vt:lpstr>FangSong</vt:lpstr>
      <vt:lpstr>Microsoft Yahei</vt:lpstr>
      <vt:lpstr>华文楷体</vt:lpstr>
      <vt:lpstr>华文细黑</vt:lpstr>
      <vt:lpstr>楷体</vt:lpstr>
      <vt:lpstr>隶书</vt:lpstr>
      <vt:lpstr>宋体</vt:lpstr>
      <vt:lpstr>Microsoft YaHei</vt:lpstr>
      <vt:lpstr>Microsoft YaHei</vt:lpstr>
      <vt:lpstr>微软雅黑 Light</vt:lpstr>
      <vt:lpstr>Arial</vt:lpstr>
      <vt:lpstr>Bernard MT Condensed</vt:lpstr>
      <vt:lpstr>Calibri</vt:lpstr>
      <vt:lpstr>Calibri Light</vt:lpstr>
      <vt:lpstr>Tahoma</vt:lpstr>
      <vt:lpstr>Times New Roman</vt:lpstr>
      <vt:lpstr>Verdana</vt:lpstr>
      <vt:lpstr>Wingdings</vt:lpstr>
      <vt:lpstr>自定义设计方案</vt:lpstr>
      <vt:lpstr>PowerPoint 演示文稿</vt:lpstr>
      <vt:lpstr>能够正常开学成了当前全世界的“非正常”</vt:lpstr>
      <vt:lpstr>PowerPoint 演示文稿</vt:lpstr>
      <vt:lpstr>一、课程简介</vt:lpstr>
      <vt:lpstr>课程注意事项</vt:lpstr>
      <vt:lpstr>指定教材</vt:lpstr>
      <vt:lpstr>参考书目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2020-09-19T13:35:54Z</dcterms:created>
  <dcterms:modified xsi:type="dcterms:W3CDTF">2020-10-29T00:42:18Z</dcterms:modified>
</cp:coreProperties>
</file>