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528" r:id="rId2"/>
    <p:sldId id="526" r:id="rId3"/>
    <p:sldId id="521" r:id="rId4"/>
    <p:sldId id="523" r:id="rId5"/>
    <p:sldId id="524" r:id="rId6"/>
    <p:sldId id="265" r:id="rId7"/>
    <p:sldId id="257" r:id="rId8"/>
    <p:sldId id="522" r:id="rId9"/>
    <p:sldId id="519" r:id="rId10"/>
    <p:sldId id="520" r:id="rId11"/>
    <p:sldId id="420" r:id="rId12"/>
    <p:sldId id="422" r:id="rId13"/>
    <p:sldId id="423" r:id="rId14"/>
    <p:sldId id="424" r:id="rId15"/>
    <p:sldId id="260" r:id="rId16"/>
    <p:sldId id="518" r:id="rId17"/>
    <p:sldId id="511" r:id="rId18"/>
    <p:sldId id="406" r:id="rId19"/>
    <p:sldId id="529" r:id="rId20"/>
    <p:sldId id="44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65998" autoAdjust="0"/>
  </p:normalViewPr>
  <p:slideViewPr>
    <p:cSldViewPr snapToGrid="0">
      <p:cViewPr varScale="1">
        <p:scale>
          <a:sx n="84" d="100"/>
          <a:sy n="84" d="100"/>
        </p:scale>
        <p:origin x="14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21AC7B-EDC7-45A9-91AD-A6BA0E97BFC3}" type="datetimeFigureOut">
              <a:rPr lang="zh-CN" altLang="en-US" smtClean="0"/>
              <a:t>20/12/28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0B299F-6B28-4548-800D-4F4F823C9134}" type="slidenum">
              <a:rPr lang="zh-CN" altLang="en-US" smtClean="0"/>
              <a:t>‹#›</a:t>
            </a:fld>
            <a:endParaRPr lang="zh-CN" altLang="en-US"/>
          </a:p>
        </p:txBody>
      </p:sp>
    </p:spTree>
    <p:extLst>
      <p:ext uri="{BB962C8B-B14F-4D97-AF65-F5344CB8AC3E}">
        <p14:creationId xmlns:p14="http://schemas.microsoft.com/office/powerpoint/2010/main" val="2072027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解题思路</a:t>
            </a:r>
            <a:endParaRPr lang="en-US" altLang="zh-CN" dirty="0"/>
          </a:p>
          <a:p>
            <a:r>
              <a:rPr lang="zh-CN" altLang="en-US" kern="0" dirty="0"/>
              <a:t>辅助函数</a:t>
            </a:r>
            <a:endParaRPr lang="en-US" altLang="zh-CN" kern="0" dirty="0"/>
          </a:p>
          <a:p>
            <a:pPr marL="1276350" lvl="2" indent="-533400" eaLnBrk="1" hangingPunct="1">
              <a:lnSpc>
                <a:spcPct val="150000"/>
              </a:lnSpc>
              <a:defRPr/>
            </a:pPr>
            <a:r>
              <a:rPr lang="en-US" altLang="zh-CN" kern="0" dirty="0"/>
              <a:t>find: Environ ×Identify </a:t>
            </a:r>
            <a:r>
              <a:rPr lang="zh-CN" altLang="en-US" kern="0" dirty="0"/>
              <a:t>→ </a:t>
            </a:r>
            <a:r>
              <a:rPr lang="en-US" altLang="zh-CN" kern="0" dirty="0" err="1"/>
              <a:t>Bindable</a:t>
            </a:r>
            <a:endParaRPr lang="en-US" altLang="zh-CN" kern="0" dirty="0"/>
          </a:p>
          <a:p>
            <a:pPr marL="1276350" lvl="2" indent="-533400" eaLnBrk="1" hangingPunct="1">
              <a:lnSpc>
                <a:spcPct val="150000"/>
              </a:lnSpc>
              <a:defRPr/>
            </a:pPr>
            <a:r>
              <a:rPr lang="en-US" altLang="zh-CN" kern="0" dirty="0"/>
              <a:t>fetch: Store × Location </a:t>
            </a:r>
            <a:r>
              <a:rPr lang="zh-CN" altLang="en-US" kern="0" dirty="0"/>
              <a:t>→ </a:t>
            </a:r>
            <a:r>
              <a:rPr lang="en-US" altLang="zh-CN" kern="0" dirty="0"/>
              <a:t>Storable</a:t>
            </a:r>
          </a:p>
          <a:p>
            <a:pPr marL="1276350" lvl="2" indent="-533400" eaLnBrk="1" hangingPunct="1">
              <a:lnSpc>
                <a:spcPct val="150000"/>
              </a:lnSpc>
              <a:defRPr/>
            </a:pPr>
            <a:r>
              <a:rPr lang="en-US" altLang="zh-CN" kern="0" dirty="0"/>
              <a:t>update: Store × Location × Storable </a:t>
            </a:r>
            <a:r>
              <a:rPr lang="zh-CN" altLang="en-US" kern="0" dirty="0"/>
              <a:t>→ </a:t>
            </a:r>
            <a:r>
              <a:rPr lang="en-US" altLang="zh-CN" kern="0" dirty="0"/>
              <a:t>Store</a:t>
            </a:r>
            <a:r>
              <a:rPr lang="zh-CN" altLang="en-US" kern="0" dirty="0"/>
              <a:t> </a:t>
            </a:r>
            <a:endParaRPr lang="en-US" altLang="zh-CN" kern="0" dirty="0"/>
          </a:p>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2600" dirty="0">
                <a:latin typeface="+mn-lt"/>
              </a:rPr>
              <a:t>语义等式如下：</a:t>
            </a:r>
            <a:endParaRPr lang="en-US" altLang="zh-CN" sz="2600" dirty="0">
              <a:latin typeface="+mn-lt"/>
            </a:endParaRPr>
          </a:p>
          <a:p>
            <a:pPr eaLnBrk="1" hangingPunct="1">
              <a:spcBef>
                <a:spcPct val="0"/>
              </a:spcBef>
              <a:buFontTx/>
              <a:buNone/>
              <a:defRPr/>
            </a:pPr>
            <a:r>
              <a:rPr lang="en-US" altLang="zh-CN" sz="2600" dirty="0">
                <a:latin typeface="+mn-lt"/>
              </a:rPr>
              <a:t>	evaluation </a:t>
            </a:r>
            <a:r>
              <a:rPr lang="zh-CN" altLang="zh-CN" sz="2600" dirty="0">
                <a:latin typeface="+mn-lt"/>
              </a:rPr>
              <a:t>〖</a:t>
            </a:r>
            <a:r>
              <a:rPr lang="en-US" altLang="zh-CN" sz="2600" dirty="0">
                <a:latin typeface="+mn-lt"/>
              </a:rPr>
              <a:t>*I</a:t>
            </a:r>
            <a:r>
              <a:rPr lang="zh-CN" altLang="zh-CN" sz="2600" dirty="0">
                <a:latin typeface="+mn-lt"/>
              </a:rPr>
              <a:t>〗 </a:t>
            </a:r>
            <a:r>
              <a:rPr lang="en-US" altLang="zh-CN" sz="2600" dirty="0" err="1">
                <a:latin typeface="+mn-lt"/>
              </a:rPr>
              <a:t>env</a:t>
            </a:r>
            <a:r>
              <a:rPr lang="en-US" altLang="zh-CN" sz="2600" dirty="0">
                <a:latin typeface="+mn-lt"/>
              </a:rPr>
              <a:t> </a:t>
            </a:r>
            <a:r>
              <a:rPr lang="en-US" altLang="zh-CN" sz="2600" dirty="0" err="1">
                <a:latin typeface="+mn-lt"/>
              </a:rPr>
              <a:t>sto</a:t>
            </a:r>
            <a:r>
              <a:rPr lang="en-US" altLang="zh-CN" sz="2600" dirty="0">
                <a:latin typeface="+mn-lt"/>
              </a:rPr>
              <a:t> =</a:t>
            </a:r>
          </a:p>
          <a:p>
            <a:pPr eaLnBrk="1" hangingPunct="1">
              <a:spcBef>
                <a:spcPct val="0"/>
              </a:spcBef>
              <a:buFontTx/>
              <a:buNone/>
              <a:defRPr/>
            </a:pPr>
            <a:r>
              <a:rPr lang="en-US" altLang="zh-CN" sz="2600" dirty="0">
                <a:latin typeface="+mn-lt"/>
              </a:rPr>
              <a:t>		let </a:t>
            </a:r>
            <a:r>
              <a:rPr lang="en-US" altLang="zh-CN" sz="2600" dirty="0" err="1">
                <a:latin typeface="+mn-lt"/>
              </a:rPr>
              <a:t>loc</a:t>
            </a:r>
            <a:r>
              <a:rPr lang="en-US" altLang="zh-CN" sz="2600" dirty="0">
                <a:latin typeface="+mn-lt"/>
              </a:rPr>
              <a:t> = find( </a:t>
            </a:r>
            <a:r>
              <a:rPr lang="en-US" altLang="zh-CN" sz="2600" dirty="0" err="1">
                <a:latin typeface="+mn-lt"/>
              </a:rPr>
              <a:t>env</a:t>
            </a:r>
            <a:r>
              <a:rPr lang="en-US" altLang="zh-CN" sz="2600" dirty="0">
                <a:latin typeface="+mn-lt"/>
              </a:rPr>
              <a:t>, I) in </a:t>
            </a:r>
          </a:p>
          <a:p>
            <a:pPr eaLnBrk="1" hangingPunct="1">
              <a:spcBef>
                <a:spcPct val="0"/>
              </a:spcBef>
              <a:buFontTx/>
              <a:buNone/>
              <a:defRPr/>
            </a:pPr>
            <a:r>
              <a:rPr lang="en-US" altLang="zh-CN" sz="2600" dirty="0">
                <a:latin typeface="+mn-lt"/>
              </a:rPr>
              <a:t>			let loc1 = fetch (</a:t>
            </a:r>
            <a:r>
              <a:rPr lang="en-US" altLang="zh-CN" sz="2600" dirty="0" err="1">
                <a:latin typeface="+mn-lt"/>
              </a:rPr>
              <a:t>sto</a:t>
            </a:r>
            <a:r>
              <a:rPr lang="en-US" altLang="zh-CN" sz="2600" dirty="0">
                <a:latin typeface="+mn-lt"/>
              </a:rPr>
              <a:t>, </a:t>
            </a:r>
            <a:r>
              <a:rPr lang="en-US" altLang="zh-CN" sz="2600" dirty="0" err="1">
                <a:latin typeface="+mn-lt"/>
              </a:rPr>
              <a:t>loc</a:t>
            </a:r>
            <a:r>
              <a:rPr lang="en-US" altLang="zh-CN" sz="2600" dirty="0">
                <a:latin typeface="+mn-lt"/>
              </a:rPr>
              <a:t>) in </a:t>
            </a:r>
            <a:r>
              <a:rPr lang="en-US" altLang="zh-CN" sz="2600" dirty="0" err="1">
                <a:latin typeface="+mn-lt"/>
              </a:rPr>
              <a:t>sto</a:t>
            </a:r>
            <a:r>
              <a:rPr lang="en-US" altLang="zh-CN" sz="2600" dirty="0">
                <a:latin typeface="+mn-lt"/>
              </a:rPr>
              <a:t>(loc1)</a:t>
            </a:r>
          </a:p>
          <a:p>
            <a:pPr eaLnBrk="1" hangingPunct="1">
              <a:spcBef>
                <a:spcPct val="0"/>
              </a:spcBef>
              <a:buFontTx/>
              <a:buNone/>
              <a:defRPr/>
            </a:pPr>
            <a:endParaRPr lang="en-US" altLang="zh-CN" sz="2600" dirty="0">
              <a:latin typeface="+mn-lt"/>
            </a:endParaRPr>
          </a:p>
          <a:p>
            <a:pPr eaLnBrk="1" hangingPunct="1">
              <a:spcBef>
                <a:spcPct val="0"/>
              </a:spcBef>
              <a:buFontTx/>
              <a:buNone/>
              <a:defRPr/>
            </a:pPr>
            <a:r>
              <a:rPr lang="en-US" altLang="zh-CN" sz="2600" dirty="0">
                <a:latin typeface="+mn-lt"/>
              </a:rPr>
              <a:t>	evaluation </a:t>
            </a:r>
            <a:r>
              <a:rPr lang="zh-CN" altLang="zh-CN" sz="2600" dirty="0">
                <a:latin typeface="+mn-lt"/>
              </a:rPr>
              <a:t>〖</a:t>
            </a:r>
            <a:r>
              <a:rPr lang="en-US" altLang="zh-CN" sz="2600" dirty="0">
                <a:latin typeface="+mn-lt"/>
              </a:rPr>
              <a:t>&amp;I</a:t>
            </a:r>
            <a:r>
              <a:rPr lang="zh-CN" altLang="zh-CN" sz="2600" dirty="0">
                <a:latin typeface="+mn-lt"/>
              </a:rPr>
              <a:t>〗 </a:t>
            </a:r>
            <a:r>
              <a:rPr lang="en-US" altLang="zh-CN" sz="2600" dirty="0" err="1">
                <a:latin typeface="+mn-lt"/>
              </a:rPr>
              <a:t>env</a:t>
            </a:r>
            <a:r>
              <a:rPr lang="en-US" altLang="zh-CN" sz="2600" dirty="0">
                <a:latin typeface="+mn-lt"/>
              </a:rPr>
              <a:t> </a:t>
            </a:r>
            <a:r>
              <a:rPr lang="en-US" altLang="zh-CN" sz="2600" dirty="0" err="1">
                <a:latin typeface="+mn-lt"/>
              </a:rPr>
              <a:t>sto</a:t>
            </a:r>
            <a:r>
              <a:rPr lang="en-US" altLang="zh-CN" sz="2600" dirty="0">
                <a:latin typeface="+mn-lt"/>
              </a:rPr>
              <a:t> = find(</a:t>
            </a:r>
            <a:r>
              <a:rPr lang="en-US" altLang="zh-CN" sz="2600" dirty="0" err="1">
                <a:latin typeface="+mn-lt"/>
              </a:rPr>
              <a:t>env</a:t>
            </a:r>
            <a:r>
              <a:rPr lang="en-US" altLang="zh-CN" sz="2600" dirty="0">
                <a:latin typeface="+mn-lt"/>
              </a:rPr>
              <a:t>, I) </a:t>
            </a:r>
          </a:p>
          <a:p>
            <a:pPr eaLnBrk="1" hangingPunct="1">
              <a:spcBef>
                <a:spcPct val="0"/>
              </a:spcBef>
              <a:buFontTx/>
              <a:buNone/>
              <a:defRPr/>
            </a:pPr>
            <a:endParaRPr lang="en-US" altLang="zh-CN" sz="2600" dirty="0">
              <a:latin typeface="+mn-lt"/>
            </a:endParaRPr>
          </a:p>
          <a:p>
            <a:pPr eaLnBrk="1" hangingPunct="1">
              <a:spcBef>
                <a:spcPct val="0"/>
              </a:spcBef>
              <a:buFontTx/>
              <a:buNone/>
              <a:defRPr/>
            </a:pPr>
            <a:r>
              <a:rPr lang="en-US" altLang="zh-CN" sz="2600" dirty="0">
                <a:latin typeface="+mn-lt"/>
              </a:rPr>
              <a:t>	execute </a:t>
            </a:r>
            <a:r>
              <a:rPr lang="zh-CN" altLang="zh-CN" sz="2600" dirty="0">
                <a:latin typeface="+mn-lt"/>
              </a:rPr>
              <a:t>〖</a:t>
            </a:r>
            <a:r>
              <a:rPr lang="en-US" altLang="zh-CN" sz="2600" dirty="0">
                <a:latin typeface="+mn-lt"/>
              </a:rPr>
              <a:t>*I = E</a:t>
            </a:r>
            <a:r>
              <a:rPr lang="zh-CN" altLang="zh-CN" sz="2600" dirty="0">
                <a:latin typeface="+mn-lt"/>
              </a:rPr>
              <a:t>〗 </a:t>
            </a:r>
            <a:r>
              <a:rPr lang="en-US" altLang="zh-CN" sz="2600" dirty="0" err="1">
                <a:latin typeface="+mn-lt"/>
              </a:rPr>
              <a:t>env</a:t>
            </a:r>
            <a:r>
              <a:rPr lang="en-US" altLang="zh-CN" sz="2600" dirty="0">
                <a:latin typeface="+mn-lt"/>
              </a:rPr>
              <a:t> </a:t>
            </a:r>
            <a:r>
              <a:rPr lang="en-US" altLang="zh-CN" sz="2600" dirty="0" err="1">
                <a:latin typeface="+mn-lt"/>
              </a:rPr>
              <a:t>sto</a:t>
            </a:r>
            <a:r>
              <a:rPr lang="en-US" altLang="zh-CN" sz="2600" dirty="0">
                <a:latin typeface="+mn-lt"/>
              </a:rPr>
              <a:t> =</a:t>
            </a:r>
          </a:p>
          <a:p>
            <a:pPr eaLnBrk="1" hangingPunct="1">
              <a:spcBef>
                <a:spcPct val="0"/>
              </a:spcBef>
              <a:buFontTx/>
              <a:buNone/>
              <a:defRPr/>
            </a:pPr>
            <a:r>
              <a:rPr lang="en-US" altLang="zh-CN" sz="2600" dirty="0">
                <a:latin typeface="+mn-lt"/>
              </a:rPr>
              <a:t>     		let </a:t>
            </a:r>
            <a:r>
              <a:rPr lang="en-US" altLang="zh-CN" sz="2600" dirty="0" err="1">
                <a:latin typeface="+mn-lt"/>
              </a:rPr>
              <a:t>val</a:t>
            </a:r>
            <a:r>
              <a:rPr lang="en-US" altLang="zh-CN" sz="2600" dirty="0">
                <a:latin typeface="+mn-lt"/>
              </a:rPr>
              <a:t> = evaluate E </a:t>
            </a:r>
            <a:r>
              <a:rPr lang="en-US" altLang="zh-CN" sz="2600" dirty="0" err="1">
                <a:latin typeface="+mn-lt"/>
              </a:rPr>
              <a:t>env</a:t>
            </a:r>
            <a:r>
              <a:rPr lang="en-US" altLang="zh-CN" sz="2600" dirty="0">
                <a:latin typeface="+mn-lt"/>
              </a:rPr>
              <a:t> </a:t>
            </a:r>
            <a:r>
              <a:rPr lang="en-US" altLang="zh-CN" sz="2600" dirty="0" err="1">
                <a:latin typeface="+mn-lt"/>
              </a:rPr>
              <a:t>sto</a:t>
            </a:r>
            <a:r>
              <a:rPr lang="en-US" altLang="zh-CN" sz="2600" dirty="0">
                <a:latin typeface="+mn-lt"/>
              </a:rPr>
              <a:t> in </a:t>
            </a:r>
          </a:p>
          <a:p>
            <a:pPr eaLnBrk="1" hangingPunct="1">
              <a:spcBef>
                <a:spcPct val="0"/>
              </a:spcBef>
              <a:buFontTx/>
              <a:buNone/>
              <a:defRPr/>
            </a:pPr>
            <a:r>
              <a:rPr lang="en-US" altLang="zh-CN" sz="2600" dirty="0">
                <a:latin typeface="+mn-lt"/>
              </a:rPr>
              <a:t>    		 let </a:t>
            </a:r>
            <a:r>
              <a:rPr lang="en-US" altLang="zh-CN" sz="2600" dirty="0" err="1">
                <a:latin typeface="+mn-lt"/>
              </a:rPr>
              <a:t>loc</a:t>
            </a:r>
            <a:r>
              <a:rPr lang="en-US" altLang="zh-CN" sz="2600" dirty="0">
                <a:latin typeface="+mn-lt"/>
              </a:rPr>
              <a:t> = find( </a:t>
            </a:r>
            <a:r>
              <a:rPr lang="en-US" altLang="zh-CN" sz="2600" dirty="0" err="1">
                <a:latin typeface="+mn-lt"/>
              </a:rPr>
              <a:t>env</a:t>
            </a:r>
            <a:r>
              <a:rPr lang="en-US" altLang="zh-CN" sz="2600" dirty="0">
                <a:latin typeface="+mn-lt"/>
              </a:rPr>
              <a:t>, I) in </a:t>
            </a:r>
          </a:p>
          <a:p>
            <a:pPr eaLnBrk="1" hangingPunct="1">
              <a:spcBef>
                <a:spcPct val="0"/>
              </a:spcBef>
              <a:buFontTx/>
              <a:buNone/>
              <a:defRPr/>
            </a:pPr>
            <a:r>
              <a:rPr lang="en-US" altLang="zh-CN" sz="2600" dirty="0">
                <a:latin typeface="+mn-lt"/>
              </a:rPr>
              <a:t>			let loc1 = fetch (</a:t>
            </a:r>
            <a:r>
              <a:rPr lang="en-US" altLang="zh-CN" sz="2600" dirty="0" err="1">
                <a:latin typeface="+mn-lt"/>
              </a:rPr>
              <a:t>sto</a:t>
            </a:r>
            <a:r>
              <a:rPr lang="en-US" altLang="zh-CN" sz="2600" dirty="0">
                <a:latin typeface="+mn-lt"/>
              </a:rPr>
              <a:t>, </a:t>
            </a:r>
            <a:r>
              <a:rPr lang="en-US" altLang="zh-CN" sz="2600" dirty="0" err="1">
                <a:latin typeface="+mn-lt"/>
              </a:rPr>
              <a:t>loc</a:t>
            </a:r>
            <a:r>
              <a:rPr lang="en-US" altLang="zh-CN" sz="2600" dirty="0">
                <a:latin typeface="+mn-lt"/>
              </a:rPr>
              <a:t>) in </a:t>
            </a:r>
            <a:r>
              <a:rPr lang="en-US" altLang="zh-CN" sz="2600" dirty="0" err="1">
                <a:latin typeface="+mn-lt"/>
              </a:rPr>
              <a:t>sto</a:t>
            </a:r>
            <a:r>
              <a:rPr lang="en-US" altLang="zh-CN" sz="2600" dirty="0">
                <a:latin typeface="+mn-lt"/>
              </a:rPr>
              <a:t>(loc1)</a:t>
            </a:r>
          </a:p>
          <a:p>
            <a:pPr eaLnBrk="1" hangingPunct="1">
              <a:spcBef>
                <a:spcPct val="0"/>
              </a:spcBef>
              <a:buFontTx/>
              <a:buNone/>
              <a:defRPr/>
            </a:pPr>
            <a:r>
              <a:rPr lang="en-US" altLang="zh-CN" sz="2600" dirty="0">
                <a:latin typeface="+mn-lt"/>
              </a:rPr>
              <a:t>    		 update(</a:t>
            </a:r>
            <a:r>
              <a:rPr lang="en-US" altLang="zh-CN" sz="2600" dirty="0" err="1">
                <a:latin typeface="+mn-lt"/>
              </a:rPr>
              <a:t>sto</a:t>
            </a:r>
            <a:r>
              <a:rPr lang="en-US" altLang="zh-CN" sz="2600" dirty="0">
                <a:latin typeface="+mn-lt"/>
              </a:rPr>
              <a:t>, </a:t>
            </a:r>
            <a:r>
              <a:rPr lang="en-US" altLang="zh-CN" sz="2600" dirty="0" err="1">
                <a:latin typeface="+mn-lt"/>
              </a:rPr>
              <a:t>val</a:t>
            </a:r>
            <a:r>
              <a:rPr lang="en-US" altLang="zh-CN" sz="2600" dirty="0">
                <a:latin typeface="+mn-lt"/>
              </a:rPr>
              <a:t>, </a:t>
            </a:r>
            <a:r>
              <a:rPr lang="en-US" altLang="zh-CN" sz="2600" dirty="0" err="1">
                <a:latin typeface="+mn-lt"/>
              </a:rPr>
              <a:t>loc</a:t>
            </a:r>
            <a:r>
              <a:rPr lang="en-US" altLang="zh-CN" sz="2600" dirty="0">
                <a:latin typeface="+mn-lt"/>
              </a:rPr>
              <a:t>)</a:t>
            </a:r>
          </a:p>
          <a:p>
            <a:pPr marL="1276350" lvl="2" indent="-533400" eaLnBrk="1" hangingPunct="1">
              <a:lnSpc>
                <a:spcPct val="150000"/>
              </a:lnSpc>
              <a:defRPr/>
            </a:pPr>
            <a:endParaRPr lang="en-US" altLang="zh-CN" kern="0" dirty="0"/>
          </a:p>
          <a:p>
            <a:endParaRPr lang="zh-CN" altLang="en-US" dirty="0"/>
          </a:p>
        </p:txBody>
      </p:sp>
      <p:sp>
        <p:nvSpPr>
          <p:cNvPr id="4" name="灯片编号占位符 3"/>
          <p:cNvSpPr>
            <a:spLocks noGrp="1"/>
          </p:cNvSpPr>
          <p:nvPr>
            <p:ph type="sldNum" sz="quarter" idx="10"/>
          </p:nvPr>
        </p:nvSpPr>
        <p:spPr/>
        <p:txBody>
          <a:bodyPr/>
          <a:lstStyle/>
          <a:p>
            <a:fld id="{F40B299F-6B28-4548-800D-4F4F823C9134}" type="slidenum">
              <a:rPr lang="zh-CN" altLang="en-US" smtClean="0"/>
              <a:t>2</a:t>
            </a:fld>
            <a:endParaRPr lang="zh-CN" altLang="en-US"/>
          </a:p>
        </p:txBody>
      </p:sp>
    </p:spTree>
    <p:extLst>
      <p:ext uri="{BB962C8B-B14F-4D97-AF65-F5344CB8AC3E}">
        <p14:creationId xmlns:p14="http://schemas.microsoft.com/office/powerpoint/2010/main" val="221736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40B299F-6B28-4548-800D-4F4F823C9134}" type="slidenum">
              <a:rPr lang="zh-CN" altLang="en-US" smtClean="0"/>
              <a:t>20</a:t>
            </a:fld>
            <a:endParaRPr lang="zh-CN" altLang="en-US"/>
          </a:p>
        </p:txBody>
      </p:sp>
    </p:spTree>
    <p:extLst>
      <p:ext uri="{BB962C8B-B14F-4D97-AF65-F5344CB8AC3E}">
        <p14:creationId xmlns:p14="http://schemas.microsoft.com/office/powerpoint/2010/main" val="3635758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思路</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：新添加一个</a:t>
            </a:r>
            <a:r>
              <a:rPr lang="en-US" altLang="zh-CN" dirty="0">
                <a:latin typeface="Times New Roman" panose="02020603050405020304" pitchFamily="18" charset="0"/>
                <a:ea typeface="黑体" panose="02010609060101010101" pitchFamily="49" charset="-122"/>
                <a:cs typeface="Times New Roman" panose="02020603050405020304" pitchFamily="18" charset="0"/>
              </a:rPr>
              <a:t>Channel</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，用以两个</a:t>
            </a:r>
            <a:r>
              <a:rPr lang="en-US" altLang="zh-CN" dirty="0">
                <a:latin typeface="Times New Roman" panose="02020603050405020304" pitchFamily="18" charset="0"/>
                <a:ea typeface="黑体" panose="02010609060101010101" pitchFamily="49" charset="-122"/>
                <a:cs typeface="Times New Roman" panose="02020603050405020304" pitchFamily="18" charset="0"/>
              </a:rPr>
              <a:t>Consumer</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之间通信，传递一个</a:t>
            </a:r>
            <a:r>
              <a:rPr lang="en-US" altLang="zh-CN" dirty="0">
                <a:latin typeface="Times New Roman" panose="02020603050405020304" pitchFamily="18" charset="0"/>
                <a:ea typeface="黑体" panose="02010609060101010101" pitchFamily="49" charset="-122"/>
                <a:cs typeface="Times New Roman" panose="02020603050405020304" pitchFamily="18" charset="0"/>
              </a:rPr>
              <a:t>flag</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。拿到</a:t>
            </a:r>
            <a:r>
              <a:rPr lang="en-US" altLang="zh-CN" dirty="0">
                <a:latin typeface="Times New Roman" panose="02020603050405020304" pitchFamily="18" charset="0"/>
                <a:ea typeface="黑体" panose="02010609060101010101" pitchFamily="49" charset="-122"/>
                <a:cs typeface="Times New Roman" panose="02020603050405020304" pitchFamily="18" charset="0"/>
              </a:rPr>
              <a:t>flag</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dirty="0">
                <a:latin typeface="Times New Roman" panose="02020603050405020304" pitchFamily="18" charset="0"/>
                <a:ea typeface="黑体" panose="02010609060101010101" pitchFamily="49" charset="-122"/>
                <a:cs typeface="Times New Roman" panose="02020603050405020304" pitchFamily="18" charset="0"/>
              </a:rPr>
              <a:t>Consumer</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进行输出，没有拿到</a:t>
            </a:r>
            <a:r>
              <a:rPr lang="en-US" altLang="zh-CN" dirty="0">
                <a:latin typeface="Times New Roman" panose="02020603050405020304" pitchFamily="18" charset="0"/>
                <a:ea typeface="黑体" panose="02010609060101010101" pitchFamily="49" charset="-122"/>
                <a:cs typeface="Times New Roman" panose="02020603050405020304" pitchFamily="18" charset="0"/>
              </a:rPr>
              <a:t>flag</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dirty="0">
                <a:latin typeface="Times New Roman" panose="02020603050405020304" pitchFamily="18" charset="0"/>
                <a:ea typeface="黑体" panose="02010609060101010101" pitchFamily="49" charset="-122"/>
                <a:cs typeface="Times New Roman" panose="02020603050405020304" pitchFamily="18" charset="0"/>
              </a:rPr>
              <a:t>Consumer</a:t>
            </a:r>
            <a:r>
              <a:rPr lang="zh-CN" altLang="en-US" dirty="0">
                <a:latin typeface="Times New Roman" panose="02020603050405020304" pitchFamily="18" charset="0"/>
                <a:ea typeface="黑体" panose="02010609060101010101" pitchFamily="49" charset="-122"/>
                <a:cs typeface="Times New Roman" panose="02020603050405020304" pitchFamily="18" charset="0"/>
              </a:rPr>
              <a:t>阻塞。因为从</a:t>
            </a:r>
            <a:r>
              <a:rPr lang="en-US" altLang="zh-CN"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开始输出，所以</a:t>
            </a:r>
            <a:r>
              <a:rPr lang="en-US" altLang="zh-CN" dirty="0">
                <a:latin typeface="Times New Roman" panose="02020603050405020304" pitchFamily="18" charset="0"/>
                <a:ea typeface="黑体" panose="02010609060101010101" pitchFamily="49" charset="-122"/>
                <a:cs typeface="Times New Roman" panose="02020603050405020304" pitchFamily="18" charset="0"/>
              </a:rPr>
              <a:t>flag</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最初在偶数消费者手中。</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作业完成情况</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：大多数同学都可以意识到需要添加</a:t>
            </a:r>
            <a:r>
              <a:rPr lang="en-US" altLang="zh-CN" dirty="0">
                <a:latin typeface="Times New Roman" panose="02020603050405020304" pitchFamily="18" charset="0"/>
                <a:ea typeface="黑体" panose="02010609060101010101" pitchFamily="49" charset="-122"/>
                <a:cs typeface="Times New Roman" panose="02020603050405020304" pitchFamily="18" charset="0"/>
              </a:rPr>
              <a:t>flag</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控制两个消费者交替输出，但是有些同学添加了两个新的</a:t>
            </a:r>
            <a:r>
              <a:rPr lang="en-US" altLang="zh-CN" dirty="0">
                <a:latin typeface="Times New Roman" panose="02020603050405020304" pitchFamily="18" charset="0"/>
                <a:ea typeface="黑体" panose="02010609060101010101" pitchFamily="49" charset="-122"/>
                <a:cs typeface="Times New Roman" panose="02020603050405020304" pitchFamily="18" charset="0"/>
              </a:rPr>
              <a:t>Channel</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，相较之下复杂了一些。</a:t>
            </a:r>
          </a:p>
          <a:p>
            <a:endParaRPr lang="zh-CN" altLang="en-US" dirty="0"/>
          </a:p>
        </p:txBody>
      </p:sp>
      <p:sp>
        <p:nvSpPr>
          <p:cNvPr id="4" name="灯片编号占位符 3"/>
          <p:cNvSpPr>
            <a:spLocks noGrp="1"/>
          </p:cNvSpPr>
          <p:nvPr>
            <p:ph type="sldNum" sz="quarter" idx="10"/>
          </p:nvPr>
        </p:nvSpPr>
        <p:spPr/>
        <p:txBody>
          <a:bodyPr/>
          <a:lstStyle/>
          <a:p>
            <a:fld id="{F40B299F-6B28-4548-800D-4F4F823C9134}" type="slidenum">
              <a:rPr lang="zh-CN" altLang="en-US" smtClean="0"/>
              <a:t>6</a:t>
            </a:fld>
            <a:endParaRPr lang="zh-CN" altLang="en-US"/>
          </a:p>
        </p:txBody>
      </p:sp>
    </p:spTree>
    <p:extLst>
      <p:ext uri="{BB962C8B-B14F-4D97-AF65-F5344CB8AC3E}">
        <p14:creationId xmlns:p14="http://schemas.microsoft.com/office/powerpoint/2010/main" val="693308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假设有几万行，手工操作显然不可能。</a:t>
            </a:r>
            <a:endParaRPr lang="en-US" altLang="zh-CN" dirty="0"/>
          </a:p>
          <a:p>
            <a:r>
              <a:rPr lang="en-US" altLang="zh-CN" dirty="0"/>
              <a:t>Excel</a:t>
            </a:r>
            <a:r>
              <a:rPr lang="zh-CN" altLang="en-US" dirty="0"/>
              <a:t>提供了什么：</a:t>
            </a:r>
            <a:endParaRPr lang="en-US" altLang="zh-CN" dirty="0"/>
          </a:p>
          <a:p>
            <a:r>
              <a:rPr lang="en-US" altLang="zh-CN" dirty="0"/>
              <a:t>1</a:t>
            </a:r>
            <a:r>
              <a:rPr lang="zh-CN" altLang="en-US" dirty="0"/>
              <a:t>）排序：相当于</a:t>
            </a:r>
            <a:r>
              <a:rPr lang="en-US" altLang="zh-CN" dirty="0"/>
              <a:t>sort</a:t>
            </a:r>
            <a:r>
              <a:rPr lang="zh-CN" altLang="en-US" dirty="0"/>
              <a:t>函数，看右上角的菜单项。</a:t>
            </a:r>
            <a:endParaRPr lang="en-US" altLang="zh-CN" dirty="0"/>
          </a:p>
          <a:p>
            <a:r>
              <a:rPr lang="en-US" altLang="zh-CN" dirty="0"/>
              <a:t>2</a:t>
            </a:r>
            <a:r>
              <a:rPr lang="zh-CN" altLang="en-US" dirty="0"/>
              <a:t>）遍历：你在一个</a:t>
            </a:r>
            <a:r>
              <a:rPr lang="en-US" altLang="zh-CN" dirty="0"/>
              <a:t>cell</a:t>
            </a:r>
            <a:r>
              <a:rPr lang="zh-CN" altLang="en-US" dirty="0"/>
              <a:t>里写了一个函数，然后双击</a:t>
            </a:r>
            <a:r>
              <a:rPr lang="en-US" altLang="zh-CN" dirty="0"/>
              <a:t>cell</a:t>
            </a:r>
            <a:r>
              <a:rPr lang="zh-CN" altLang="en-US" dirty="0"/>
              <a:t>的右下角或者拖着</a:t>
            </a:r>
            <a:r>
              <a:rPr lang="en-US" altLang="zh-CN" dirty="0"/>
              <a:t>cell</a:t>
            </a:r>
            <a:r>
              <a:rPr lang="zh-CN" altLang="en-US" dirty="0"/>
              <a:t>的右下角往下</a:t>
            </a:r>
            <a:r>
              <a:rPr lang="en-US" altLang="zh-CN" dirty="0"/>
              <a:t>/</a:t>
            </a:r>
            <a:r>
              <a:rPr lang="zh-CN" altLang="en-US" dirty="0"/>
              <a:t>上拉，会将公式作用到所扫描过的</a:t>
            </a:r>
            <a:r>
              <a:rPr lang="en-US" altLang="zh-CN" dirty="0"/>
              <a:t>cell</a:t>
            </a:r>
            <a:r>
              <a:rPr lang="zh-CN" altLang="en-US" dirty="0"/>
              <a:t>，相当于</a:t>
            </a:r>
            <a:r>
              <a:rPr lang="en-US" altLang="zh-CN" dirty="0"/>
              <a:t>foreach</a:t>
            </a:r>
          </a:p>
          <a:p>
            <a:r>
              <a:rPr lang="en-US" altLang="zh-CN" dirty="0"/>
              <a:t>3</a:t>
            </a:r>
            <a:r>
              <a:rPr lang="zh-CN" altLang="en-US" dirty="0"/>
              <a:t>）过滤器：</a:t>
            </a:r>
            <a:r>
              <a:rPr lang="en-US" altLang="zh-CN" dirty="0"/>
              <a:t>excel</a:t>
            </a:r>
            <a:r>
              <a:rPr lang="zh-CN" altLang="en-US" dirty="0"/>
              <a:t>其实是按照隐藏显示的机制处理的</a:t>
            </a:r>
            <a:endParaRPr lang="en-US" altLang="zh-CN" dirty="0"/>
          </a:p>
          <a:p>
            <a:r>
              <a:rPr lang="zh-CN" altLang="en-US" dirty="0"/>
              <a:t>几个关键点：</a:t>
            </a:r>
            <a:endParaRPr lang="en-US" altLang="zh-CN" dirty="0"/>
          </a:p>
          <a:p>
            <a:r>
              <a:rPr lang="en-US" altLang="zh-CN" dirty="0"/>
              <a:t>1</a:t>
            </a:r>
            <a:r>
              <a:rPr lang="zh-CN" altLang="en-US" dirty="0"/>
              <a:t>）如何分组：因为不能用宏，所以要先按照</a:t>
            </a:r>
            <a:r>
              <a:rPr lang="en-US" altLang="zh-CN" dirty="0" err="1"/>
              <a:t>sid</a:t>
            </a:r>
            <a:r>
              <a:rPr lang="zh-CN" altLang="en-US" dirty="0"/>
              <a:t>排序，然后通过判断上下行的</a:t>
            </a:r>
            <a:r>
              <a:rPr lang="en-US" altLang="zh-CN" dirty="0" err="1"/>
              <a:t>sid</a:t>
            </a:r>
            <a:r>
              <a:rPr lang="zh-CN" altLang="en-US" dirty="0"/>
              <a:t>是否一致做标记，考虑增加若干列去容纳各种标签，再基于新列进一步计算，借鉴柯里化的思想，说白了就是每一步考虑用一些新增参数列表达中间结果，比如此行数据是否为有效观看数据用新增一列</a:t>
            </a:r>
            <a:r>
              <a:rPr lang="en-US" altLang="zh-CN" dirty="0"/>
              <a:t>=if(</a:t>
            </a:r>
            <a:r>
              <a:rPr lang="en-US" altLang="zh-CN" dirty="0" err="1"/>
              <a:t>ViLen</a:t>
            </a:r>
            <a:r>
              <a:rPr lang="en-US" altLang="zh-CN" dirty="0"/>
              <a:t>&gt;1000,1,0)</a:t>
            </a:r>
            <a:r>
              <a:rPr lang="zh-CN" altLang="en-US" dirty="0"/>
              <a:t> 做标记</a:t>
            </a:r>
            <a:endParaRPr lang="en-US" altLang="zh-CN" dirty="0"/>
          </a:p>
          <a:p>
            <a:r>
              <a:rPr lang="en-US" altLang="zh-CN" dirty="0"/>
              <a:t>2</a:t>
            </a:r>
            <a:r>
              <a:rPr lang="zh-CN" altLang="en-US" dirty="0"/>
              <a:t>）分支判断：因此 </a:t>
            </a:r>
            <a:r>
              <a:rPr lang="en-US" altLang="zh-CN" dirty="0"/>
              <a:t>IF </a:t>
            </a:r>
            <a:r>
              <a:rPr lang="zh-CN" altLang="en-US" dirty="0"/>
              <a:t>语句可能有两个结果。 第一个结果是比较结果为 </a:t>
            </a:r>
            <a:r>
              <a:rPr lang="en-US" altLang="zh-CN" dirty="0"/>
              <a:t>True</a:t>
            </a:r>
            <a:r>
              <a:rPr lang="zh-CN" altLang="en-US" dirty="0"/>
              <a:t>，第二个结果是比较结果为 </a:t>
            </a:r>
            <a:r>
              <a:rPr lang="en-US" altLang="zh-CN" dirty="0"/>
              <a:t>False</a:t>
            </a:r>
            <a:r>
              <a:rPr lang="zh-CN" altLang="en-US" dirty="0"/>
              <a:t>。</a:t>
            </a:r>
          </a:p>
          <a:p>
            <a:r>
              <a:rPr lang="zh-CN" altLang="en-US" dirty="0"/>
              <a:t>例如，</a:t>
            </a:r>
            <a:r>
              <a:rPr lang="en-US" altLang="zh-CN" dirty="0"/>
              <a:t>=IF(C2=”Yes”,1,2) </a:t>
            </a:r>
            <a:r>
              <a:rPr lang="zh-CN" altLang="en-US" dirty="0"/>
              <a:t>表示 </a:t>
            </a:r>
            <a:r>
              <a:rPr lang="en-US" altLang="zh-CN" dirty="0"/>
              <a:t>IF(C2 = Yes, </a:t>
            </a:r>
            <a:r>
              <a:rPr lang="zh-CN" altLang="en-US" dirty="0"/>
              <a:t>则返回 </a:t>
            </a:r>
            <a:r>
              <a:rPr lang="en-US" altLang="zh-CN" dirty="0"/>
              <a:t>1, </a:t>
            </a:r>
            <a:r>
              <a:rPr lang="zh-CN" altLang="en-US" dirty="0"/>
              <a:t>否则返回 </a:t>
            </a:r>
            <a:r>
              <a:rPr lang="en-US" altLang="zh-CN" dirty="0"/>
              <a:t>2)</a:t>
            </a:r>
            <a:r>
              <a:rPr lang="zh-CN" altLang="en-US" dirty="0"/>
              <a:t>。具体到本例，你可以判断当前行是否为重复观看数据时，先将</a:t>
            </a:r>
            <a:r>
              <a:rPr lang="en-US" altLang="zh-CN" dirty="0" err="1"/>
              <a:t>sid</a:t>
            </a:r>
            <a:r>
              <a:rPr lang="zh-CN" altLang="en-US" dirty="0"/>
              <a:t>和</a:t>
            </a:r>
            <a:r>
              <a:rPr lang="en-US" altLang="zh-CN" dirty="0"/>
              <a:t>vid</a:t>
            </a:r>
            <a:r>
              <a:rPr lang="zh-CN" altLang="en-US" dirty="0"/>
              <a:t>组合排序（</a:t>
            </a:r>
            <a:r>
              <a:rPr lang="en-US" altLang="zh-CN" dirty="0" err="1"/>
              <a:t>sid</a:t>
            </a:r>
            <a:r>
              <a:rPr lang="zh-CN" altLang="en-US" dirty="0"/>
              <a:t>主，</a:t>
            </a:r>
            <a:r>
              <a:rPr lang="en-US" altLang="zh-CN" dirty="0"/>
              <a:t>vid</a:t>
            </a:r>
            <a:r>
              <a:rPr lang="zh-CN" altLang="en-US" dirty="0"/>
              <a:t>辅），然后看上下行是否</a:t>
            </a:r>
            <a:r>
              <a:rPr lang="en-US" altLang="zh-CN" dirty="0"/>
              <a:t>vid</a:t>
            </a:r>
            <a:r>
              <a:rPr lang="zh-CN" altLang="en-US" dirty="0"/>
              <a:t>一样，再“遍历”操作</a:t>
            </a:r>
            <a:endParaRPr lang="en-US" altLang="zh-CN" dirty="0"/>
          </a:p>
          <a:p>
            <a:r>
              <a:rPr lang="zh-CN" altLang="en-US" dirty="0"/>
              <a:t>也许还有些其它的小</a:t>
            </a:r>
            <a:r>
              <a:rPr lang="en-US" altLang="zh-CN" dirty="0"/>
              <a:t>trick</a:t>
            </a:r>
            <a:r>
              <a:rPr lang="zh-CN" altLang="en-US" dirty="0"/>
              <a:t>，我一时半会想不起来了。不过整体思想类似，当然</a:t>
            </a:r>
            <a:r>
              <a:rPr lang="en-US" altLang="zh-CN" dirty="0"/>
              <a:t>excel</a:t>
            </a:r>
            <a:r>
              <a:rPr lang="zh-CN" altLang="en-US" dirty="0"/>
              <a:t>里还有其它大量的函数可以使用。</a:t>
            </a:r>
            <a:endParaRPr lang="en-US" altLang="zh-CN" dirty="0"/>
          </a:p>
          <a:p>
            <a:r>
              <a:rPr lang="zh-CN" altLang="en-US" dirty="0"/>
              <a:t>希望这个小练习对于大家有些启发。</a:t>
            </a:r>
          </a:p>
          <a:p>
            <a:endParaRPr lang="en-US" altLang="zh-CN" dirty="0"/>
          </a:p>
        </p:txBody>
      </p:sp>
      <p:sp>
        <p:nvSpPr>
          <p:cNvPr id="4" name="灯片编号占位符 3"/>
          <p:cNvSpPr>
            <a:spLocks noGrp="1"/>
          </p:cNvSpPr>
          <p:nvPr>
            <p:ph type="sldNum" sz="quarter" idx="5"/>
          </p:nvPr>
        </p:nvSpPr>
        <p:spPr/>
        <p:txBody>
          <a:bodyPr/>
          <a:lstStyle/>
          <a:p>
            <a:fld id="{F40B299F-6B28-4548-800D-4F4F823C9134}" type="slidenum">
              <a:rPr lang="zh-CN" altLang="en-US" smtClean="0"/>
              <a:t>9</a:t>
            </a:fld>
            <a:endParaRPr lang="zh-CN" altLang="en-US"/>
          </a:p>
        </p:txBody>
      </p:sp>
    </p:spTree>
    <p:extLst>
      <p:ext uri="{BB962C8B-B14F-4D97-AF65-F5344CB8AC3E}">
        <p14:creationId xmlns:p14="http://schemas.microsoft.com/office/powerpoint/2010/main" val="2959498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Arial" panose="020B0604020202020204" pitchFamily="34" charset="0"/>
              <a:buChar char="•"/>
            </a:pPr>
            <a:r>
              <a:rPr lang="zh-CN" altLang="en-US" sz="1200" dirty="0"/>
              <a:t>只是用</a:t>
            </a:r>
            <a:r>
              <a:rPr lang="en-US" altLang="zh-CN" sz="1200" dirty="0"/>
              <a:t>7</a:t>
            </a:r>
            <a:r>
              <a:rPr lang="zh-CN" altLang="en-US" sz="1200" dirty="0"/>
              <a:t>个基本操作，移除最后元素</a:t>
            </a:r>
            <a:endParaRPr lang="en-US" altLang="zh-CN" sz="1200" dirty="0"/>
          </a:p>
          <a:p>
            <a:pPr marL="228600" indent="-228600">
              <a:buFont typeface="+mj-lt"/>
              <a:buAutoNum type="arabicPeriod"/>
            </a:pPr>
            <a:r>
              <a:rPr lang="zh-CN" altLang="en-US" sz="1200" dirty="0"/>
              <a:t>表</a:t>
            </a:r>
            <a:r>
              <a:rPr lang="en-US" altLang="zh-CN" sz="1200" dirty="0"/>
              <a:t>reverse</a:t>
            </a:r>
            <a:r>
              <a:rPr lang="zh-CN" altLang="en-US" sz="1200" dirty="0"/>
              <a:t>，然后</a:t>
            </a:r>
            <a:r>
              <a:rPr lang="en-US" altLang="zh-CN" sz="1200" dirty="0" err="1"/>
              <a:t>cdr</a:t>
            </a:r>
            <a:r>
              <a:rPr lang="zh-CN" altLang="en-US" sz="1200" dirty="0"/>
              <a:t>，表再</a:t>
            </a:r>
            <a:r>
              <a:rPr lang="en-US" altLang="zh-CN" sz="1200" dirty="0"/>
              <a:t>reverse</a:t>
            </a:r>
            <a:r>
              <a:rPr lang="zh-CN" altLang="en-US" sz="1200" dirty="0"/>
              <a:t>，这个逻辑清晰，实现也简单</a:t>
            </a:r>
            <a:endParaRPr lang="en-US" altLang="zh-CN" sz="1200" dirty="0"/>
          </a:p>
          <a:p>
            <a:pPr marL="228600" indent="-228600">
              <a:buFont typeface="+mj-lt"/>
              <a:buAutoNum type="arabicPeriod"/>
            </a:pPr>
            <a:r>
              <a:rPr lang="en-US" altLang="zh-CN" sz="1200" dirty="0"/>
              <a:t>car</a:t>
            </a:r>
            <a:r>
              <a:rPr lang="zh-CN" altLang="en-US" sz="1200" dirty="0"/>
              <a:t>是返回头元素</a:t>
            </a:r>
            <a:r>
              <a:rPr lang="en-US" altLang="zh-CN" sz="1200" dirty="0"/>
              <a:t>(</a:t>
            </a:r>
            <a:r>
              <a:rPr lang="zh-CN" altLang="en-US" sz="1200" dirty="0"/>
              <a:t>不该表原表状态</a:t>
            </a:r>
            <a:r>
              <a:rPr lang="en-US" altLang="zh-CN" sz="1200" dirty="0"/>
              <a:t>)</a:t>
            </a:r>
            <a:r>
              <a:rPr lang="zh-CN" altLang="en-US" sz="1200" dirty="0"/>
              <a:t>，</a:t>
            </a:r>
            <a:r>
              <a:rPr lang="en-US" altLang="zh-CN" sz="1200" dirty="0" err="1"/>
              <a:t>cdr</a:t>
            </a:r>
            <a:r>
              <a:rPr lang="zh-CN" altLang="en-US" sz="1200" dirty="0"/>
              <a:t>是去掉头元素</a:t>
            </a:r>
            <a:r>
              <a:rPr lang="en-US" altLang="zh-CN" sz="1200" dirty="0"/>
              <a:t>(</a:t>
            </a:r>
            <a:r>
              <a:rPr lang="zh-CN" altLang="en-US" sz="1200" dirty="0"/>
              <a:t>表被改了</a:t>
            </a:r>
            <a:r>
              <a:rPr lang="en-US" altLang="zh-CN" sz="1200" dirty="0"/>
              <a:t>)</a:t>
            </a:r>
            <a:r>
              <a:rPr lang="zh-CN" altLang="en-US" sz="1200" dirty="0"/>
              <a:t>，因此当你先</a:t>
            </a:r>
            <a:r>
              <a:rPr lang="en-US" altLang="zh-CN" sz="1200" dirty="0"/>
              <a:t>car</a:t>
            </a:r>
            <a:r>
              <a:rPr lang="zh-CN" altLang="en-US" sz="1200" dirty="0"/>
              <a:t>取头元素</a:t>
            </a:r>
            <a:r>
              <a:rPr lang="en-US" altLang="zh-CN" sz="1200" dirty="0"/>
              <a:t>append</a:t>
            </a:r>
            <a:r>
              <a:rPr lang="zh-CN" altLang="en-US" sz="1200" dirty="0"/>
              <a:t>，再用</a:t>
            </a:r>
            <a:r>
              <a:rPr lang="en-US" altLang="zh-CN" sz="1200" dirty="0" err="1"/>
              <a:t>cdr</a:t>
            </a:r>
            <a:r>
              <a:rPr lang="zh-CN" altLang="en-US" sz="1200" dirty="0"/>
              <a:t>判断是否为空表（即是否为最后一个元素）时，为时已晚，因此需要缓冲一下</a:t>
            </a:r>
            <a:r>
              <a:rPr lang="en-US" altLang="zh-CN" sz="1200" dirty="0"/>
              <a:t>car</a:t>
            </a:r>
            <a:r>
              <a:rPr lang="zh-CN" altLang="en-US" sz="1200" dirty="0"/>
              <a:t>到一个</a:t>
            </a:r>
            <a:r>
              <a:rPr lang="en-US" altLang="zh-CN" sz="1200" dirty="0"/>
              <a:t>temp</a:t>
            </a:r>
            <a:r>
              <a:rPr lang="zh-CN" altLang="en-US" sz="1200" dirty="0"/>
              <a:t>元素，如果此时</a:t>
            </a:r>
            <a:r>
              <a:rPr lang="en-US" altLang="zh-CN" sz="1200" dirty="0" err="1"/>
              <a:t>cdr</a:t>
            </a:r>
            <a:r>
              <a:rPr lang="zh-CN" altLang="en-US" sz="1200" dirty="0"/>
              <a:t>不为空则</a:t>
            </a:r>
            <a:r>
              <a:rPr lang="en-US" altLang="zh-CN" sz="1200" dirty="0"/>
              <a:t>append temp</a:t>
            </a:r>
            <a:r>
              <a:rPr lang="zh-CN" altLang="en-US" sz="1200" dirty="0"/>
              <a:t>，否则就终止。不过这个函数表达很费劲。</a:t>
            </a:r>
            <a:endParaRPr lang="en-US" altLang="zh-CN" sz="1200" dirty="0"/>
          </a:p>
        </p:txBody>
      </p:sp>
      <p:sp>
        <p:nvSpPr>
          <p:cNvPr id="4" name="灯片编号占位符 3"/>
          <p:cNvSpPr>
            <a:spLocks noGrp="1"/>
          </p:cNvSpPr>
          <p:nvPr>
            <p:ph type="sldNum" sz="quarter" idx="5"/>
          </p:nvPr>
        </p:nvSpPr>
        <p:spPr/>
        <p:txBody>
          <a:bodyPr/>
          <a:lstStyle/>
          <a:p>
            <a:fld id="{F40B299F-6B28-4548-800D-4F4F823C9134}" type="slidenum">
              <a:rPr lang="zh-CN" altLang="en-US" smtClean="0"/>
              <a:t>10</a:t>
            </a:fld>
            <a:endParaRPr lang="zh-CN" altLang="en-US"/>
          </a:p>
        </p:txBody>
      </p:sp>
    </p:spTree>
    <p:extLst>
      <p:ext uri="{BB962C8B-B14F-4D97-AF65-F5344CB8AC3E}">
        <p14:creationId xmlns:p14="http://schemas.microsoft.com/office/powerpoint/2010/main" val="903166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eaLnBrk="1" hangingPunct="1">
              <a:lnSpc>
                <a:spcPct val="150000"/>
              </a:lnSpc>
              <a:buNone/>
              <a:defRPr/>
            </a:pPr>
            <a:r>
              <a:rPr lang="zh-CN" altLang="en-US" dirty="0"/>
              <a:t>着重考察</a:t>
            </a:r>
            <a:endParaRPr lang="en-US" altLang="zh-CN" dirty="0"/>
          </a:p>
          <a:p>
            <a:pPr eaLnBrk="1" hangingPunct="1">
              <a:lnSpc>
                <a:spcPct val="150000"/>
              </a:lnSpc>
              <a:buFont typeface="Arial" panose="020B0604020202020204" pitchFamily="34" charset="0"/>
              <a:buNone/>
              <a:defRPr/>
            </a:pPr>
            <a:r>
              <a:rPr lang="en-US" altLang="zh-CN" sz="1200" dirty="0"/>
              <a:t>1</a:t>
            </a:r>
            <a:r>
              <a:rPr lang="zh-CN" altLang="en-US" sz="1200" dirty="0"/>
              <a:t>、函数式编程思想</a:t>
            </a:r>
            <a:endParaRPr lang="en-US" altLang="zh-CN" sz="1200" dirty="0"/>
          </a:p>
          <a:p>
            <a:pPr eaLnBrk="1" hangingPunct="1">
              <a:lnSpc>
                <a:spcPct val="150000"/>
              </a:lnSpc>
              <a:buFont typeface="Arial" panose="020B0604020202020204" pitchFamily="34" charset="0"/>
              <a:buNone/>
              <a:defRPr/>
            </a:pPr>
            <a:r>
              <a:rPr lang="en-US" altLang="zh-CN" sz="1200" dirty="0"/>
              <a:t>2</a:t>
            </a:r>
            <a:r>
              <a:rPr lang="zh-CN" altLang="en-US" sz="1200" dirty="0"/>
              <a:t>、</a:t>
            </a:r>
            <a:r>
              <a:rPr lang="en-US" altLang="zh-CN" sz="1200" dirty="0" err="1"/>
              <a:t>scala</a:t>
            </a:r>
            <a:r>
              <a:rPr lang="zh-CN" altLang="en-US" sz="1200" dirty="0"/>
              <a:t>高阶函数的应用</a:t>
            </a:r>
            <a:endParaRPr lang="en-US" altLang="zh-CN" sz="1200" dirty="0"/>
          </a:p>
          <a:p>
            <a:pPr eaLnBrk="1" hangingPunct="1">
              <a:lnSpc>
                <a:spcPct val="150000"/>
              </a:lnSpc>
              <a:buFont typeface="Arial" panose="020B0604020202020204" pitchFamily="34" charset="0"/>
              <a:buNone/>
              <a:defRPr/>
            </a:pPr>
            <a:endParaRPr lang="en-US" altLang="zh-CN" sz="1200" dirty="0"/>
          </a:p>
          <a:p>
            <a:pPr eaLnBrk="1" hangingPunct="1">
              <a:lnSpc>
                <a:spcPct val="150000"/>
              </a:lnSpc>
              <a:buFont typeface="Arial" panose="020B0604020202020204" pitchFamily="34" charset="0"/>
              <a:buNone/>
              <a:defRPr/>
            </a:pPr>
            <a:r>
              <a:rPr lang="zh-CN" altLang="en-US" sz="2400" dirty="0"/>
              <a:t>参考代码：</a:t>
            </a:r>
            <a:endParaRPr lang="en-US" altLang="zh-CN" sz="2400" dirty="0"/>
          </a:p>
          <a:p>
            <a:pPr marL="285750" lvl="1" eaLnBrk="1" hangingPunct="1">
              <a:lnSpc>
                <a:spcPct val="150000"/>
              </a:lnSpc>
            </a:pPr>
            <a:r>
              <a:rPr lang="en-US" altLang="zh-CN" sz="1700" dirty="0" err="1"/>
              <a:t>var</a:t>
            </a:r>
            <a:r>
              <a:rPr lang="en-US" altLang="zh-CN" sz="1700" dirty="0"/>
              <a:t> ranks = </a:t>
            </a:r>
            <a:r>
              <a:rPr lang="en-US" altLang="zh-CN" sz="1700" dirty="0" err="1"/>
              <a:t>links.mapValues</a:t>
            </a:r>
            <a:r>
              <a:rPr lang="en-US" altLang="zh-CN" sz="1700" dirty="0"/>
              <a:t>(v =&gt; 1.0)</a:t>
            </a:r>
          </a:p>
          <a:p>
            <a:pPr marL="457200" lvl="2" indent="0" eaLnBrk="1" hangingPunct="1">
              <a:lnSpc>
                <a:spcPct val="150000"/>
              </a:lnSpc>
              <a:buNone/>
            </a:pPr>
            <a:r>
              <a:rPr lang="en-US" altLang="zh-CN" sz="1700" dirty="0"/>
              <a:t>// </a:t>
            </a:r>
            <a:r>
              <a:rPr lang="zh-CN" altLang="en-US" sz="1700" dirty="0"/>
              <a:t>运行</a:t>
            </a:r>
            <a:r>
              <a:rPr lang="en-US" altLang="zh-CN" sz="1700" dirty="0"/>
              <a:t>10</a:t>
            </a:r>
            <a:r>
              <a:rPr lang="zh-CN" altLang="en-US" sz="1700" dirty="0"/>
              <a:t>轮</a:t>
            </a:r>
            <a:r>
              <a:rPr lang="en-US" altLang="zh-CN" sz="1700" dirty="0"/>
              <a:t>PageRank</a:t>
            </a:r>
            <a:r>
              <a:rPr lang="zh-CN" altLang="en-US" sz="1700" dirty="0"/>
              <a:t>迭代</a:t>
            </a:r>
          </a:p>
          <a:p>
            <a:pPr marL="457200" lvl="2" indent="0" eaLnBrk="1" hangingPunct="1">
              <a:lnSpc>
                <a:spcPct val="150000"/>
              </a:lnSpc>
              <a:buNone/>
            </a:pPr>
            <a:r>
              <a:rPr lang="en-US" altLang="zh-CN" sz="1700" dirty="0"/>
              <a:t>for(</a:t>
            </a:r>
            <a:r>
              <a:rPr lang="en-US" altLang="zh-CN" sz="1700" dirty="0" err="1"/>
              <a:t>i</a:t>
            </a:r>
            <a:r>
              <a:rPr lang="en-US" altLang="zh-CN" sz="1700" dirty="0"/>
              <a:t> &lt;- 0 until 10) {</a:t>
            </a:r>
          </a:p>
          <a:p>
            <a:pPr marL="914400" lvl="3" indent="0" eaLnBrk="1" hangingPunct="1">
              <a:lnSpc>
                <a:spcPct val="150000"/>
              </a:lnSpc>
              <a:buNone/>
            </a:pPr>
            <a:r>
              <a:rPr lang="en-US" altLang="zh-CN" sz="1700" dirty="0" err="1"/>
              <a:t>val</a:t>
            </a:r>
            <a:r>
              <a:rPr lang="en-US" altLang="zh-CN" sz="1700" dirty="0"/>
              <a:t> contributions = </a:t>
            </a:r>
            <a:r>
              <a:rPr lang="en-US" altLang="zh-CN" sz="1700" dirty="0" err="1"/>
              <a:t>links.join</a:t>
            </a:r>
            <a:r>
              <a:rPr lang="en-US" altLang="zh-CN" sz="1700" dirty="0"/>
              <a:t>(ranks).</a:t>
            </a:r>
            <a:r>
              <a:rPr lang="en-US" altLang="zh-CN" sz="1700" dirty="0" err="1"/>
              <a:t>flatMap</a:t>
            </a:r>
            <a:r>
              <a:rPr lang="en-US" altLang="zh-CN" sz="1700" dirty="0"/>
              <a:t> {</a:t>
            </a:r>
          </a:p>
          <a:p>
            <a:pPr marL="914400" lvl="3" indent="0" eaLnBrk="1" hangingPunct="1">
              <a:lnSpc>
                <a:spcPct val="150000"/>
              </a:lnSpc>
              <a:buNone/>
            </a:pPr>
            <a:r>
              <a:rPr lang="en-US" altLang="zh-CN" sz="1700" dirty="0"/>
              <a:t>case (</a:t>
            </a:r>
            <a:r>
              <a:rPr lang="en-US" altLang="zh-CN" sz="1700" dirty="0" err="1"/>
              <a:t>pageId</a:t>
            </a:r>
            <a:r>
              <a:rPr lang="en-US" altLang="zh-CN" sz="1700" dirty="0"/>
              <a:t>, (links, rank)) =&gt;</a:t>
            </a:r>
          </a:p>
          <a:p>
            <a:pPr marL="914400" lvl="3" indent="0" eaLnBrk="1" hangingPunct="1">
              <a:lnSpc>
                <a:spcPct val="150000"/>
              </a:lnSpc>
              <a:buNone/>
            </a:pPr>
            <a:r>
              <a:rPr lang="en-US" altLang="zh-CN" sz="1700" dirty="0" err="1"/>
              <a:t>links.map</a:t>
            </a:r>
            <a:r>
              <a:rPr lang="en-US" altLang="zh-CN" sz="1700" dirty="0"/>
              <a:t>(</a:t>
            </a:r>
            <a:r>
              <a:rPr lang="en-US" altLang="zh-CN" sz="1700" dirty="0" err="1"/>
              <a:t>dest</a:t>
            </a:r>
            <a:r>
              <a:rPr lang="en-US" altLang="zh-CN" sz="1700" dirty="0"/>
              <a:t> =&gt; (</a:t>
            </a:r>
            <a:r>
              <a:rPr lang="en-US" altLang="zh-CN" sz="1700" dirty="0" err="1"/>
              <a:t>dest</a:t>
            </a:r>
            <a:r>
              <a:rPr lang="en-US" altLang="zh-CN" sz="1700" dirty="0"/>
              <a:t>, rank / </a:t>
            </a:r>
            <a:r>
              <a:rPr lang="en-US" altLang="zh-CN" sz="1700" dirty="0" err="1"/>
              <a:t>links.size</a:t>
            </a:r>
            <a:r>
              <a:rPr lang="en-US" altLang="zh-CN" sz="1700" dirty="0"/>
              <a:t>))</a:t>
            </a:r>
          </a:p>
          <a:p>
            <a:pPr marL="914400" lvl="3" indent="0" eaLnBrk="1" hangingPunct="1">
              <a:lnSpc>
                <a:spcPct val="150000"/>
              </a:lnSpc>
              <a:buNone/>
            </a:pPr>
            <a:r>
              <a:rPr lang="en-US" altLang="zh-CN" sz="1700" dirty="0"/>
              <a:t>}</a:t>
            </a:r>
          </a:p>
          <a:p>
            <a:pPr marL="914400" lvl="3" indent="0" eaLnBrk="1" hangingPunct="1">
              <a:lnSpc>
                <a:spcPct val="150000"/>
              </a:lnSpc>
              <a:buNone/>
            </a:pPr>
            <a:r>
              <a:rPr lang="en-US" altLang="zh-CN" sz="1700" dirty="0"/>
              <a:t>ranks = </a:t>
            </a:r>
            <a:r>
              <a:rPr lang="en-US" altLang="zh-CN" sz="1700" dirty="0" err="1"/>
              <a:t>contributions.reduceByKey</a:t>
            </a:r>
            <a:r>
              <a:rPr lang="en-US" altLang="zh-CN" sz="1700" dirty="0"/>
              <a:t>((x, y) =&gt; x + y).</a:t>
            </a:r>
            <a:r>
              <a:rPr lang="en-US" altLang="zh-CN" sz="1700" dirty="0" err="1"/>
              <a:t>mapValues</a:t>
            </a:r>
            <a:r>
              <a:rPr lang="en-US" altLang="zh-CN" sz="1700" dirty="0"/>
              <a:t>(v =&gt; 0.15 + 0.85*v)</a:t>
            </a:r>
          </a:p>
          <a:p>
            <a:pPr marL="457200" lvl="2" indent="0" eaLnBrk="1" hangingPunct="1">
              <a:lnSpc>
                <a:spcPct val="150000"/>
              </a:lnSpc>
              <a:buNone/>
            </a:pPr>
            <a:r>
              <a:rPr lang="en-US" altLang="zh-CN" sz="1700" dirty="0"/>
              <a:t>}</a:t>
            </a:r>
          </a:p>
          <a:p>
            <a:pPr marL="457200" lvl="2" indent="0" eaLnBrk="1" hangingPunct="1">
              <a:lnSpc>
                <a:spcPct val="150000"/>
              </a:lnSpc>
              <a:buNone/>
            </a:pPr>
            <a:r>
              <a:rPr lang="en-US" altLang="zh-CN" sz="1700" dirty="0"/>
              <a:t>// </a:t>
            </a:r>
            <a:r>
              <a:rPr lang="zh-CN" altLang="en-US" sz="1700" dirty="0"/>
              <a:t>写出最终排名</a:t>
            </a:r>
          </a:p>
          <a:p>
            <a:pPr marL="457200" lvl="2" indent="0" eaLnBrk="1" hangingPunct="1">
              <a:lnSpc>
                <a:spcPct val="150000"/>
              </a:lnSpc>
              <a:buNone/>
            </a:pPr>
            <a:r>
              <a:rPr lang="en-US" altLang="zh-CN" sz="1700" dirty="0" err="1"/>
              <a:t>ranks.saveAsTextFile</a:t>
            </a:r>
            <a:r>
              <a:rPr lang="en-US" altLang="zh-CN" sz="1700" dirty="0"/>
              <a:t>("ranks")</a:t>
            </a:r>
          </a:p>
          <a:p>
            <a:endParaRPr lang="zh-CN" altLang="en-US" dirty="0"/>
          </a:p>
        </p:txBody>
      </p:sp>
      <p:sp>
        <p:nvSpPr>
          <p:cNvPr id="4" name="灯片编号占位符 3"/>
          <p:cNvSpPr>
            <a:spLocks noGrp="1"/>
          </p:cNvSpPr>
          <p:nvPr>
            <p:ph type="sldNum" sz="quarter" idx="10"/>
          </p:nvPr>
        </p:nvSpPr>
        <p:spPr/>
        <p:txBody>
          <a:bodyPr/>
          <a:lstStyle/>
          <a:p>
            <a:fld id="{F40B299F-6B28-4548-800D-4F4F823C9134}" type="slidenum">
              <a:rPr lang="zh-CN" altLang="en-US" smtClean="0"/>
              <a:t>11</a:t>
            </a:fld>
            <a:endParaRPr lang="zh-CN" altLang="en-US"/>
          </a:p>
        </p:txBody>
      </p:sp>
    </p:spTree>
    <p:extLst>
      <p:ext uri="{BB962C8B-B14F-4D97-AF65-F5344CB8AC3E}">
        <p14:creationId xmlns:p14="http://schemas.microsoft.com/office/powerpoint/2010/main" val="1068718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zh-CN" altLang="en-US" dirty="0"/>
          </a:p>
        </p:txBody>
      </p:sp>
      <p:sp>
        <p:nvSpPr>
          <p:cNvPr id="4" name="灯片编号占位符 3"/>
          <p:cNvSpPr>
            <a:spLocks noGrp="1"/>
          </p:cNvSpPr>
          <p:nvPr>
            <p:ph type="sldNum" sz="quarter" idx="5"/>
          </p:nvPr>
        </p:nvSpPr>
        <p:spPr/>
        <p:txBody>
          <a:bodyPr/>
          <a:lstStyle/>
          <a:p>
            <a:fld id="{F40B299F-6B28-4548-800D-4F4F823C9134}" type="slidenum">
              <a:rPr lang="zh-CN" altLang="en-US" smtClean="0"/>
              <a:t>15</a:t>
            </a:fld>
            <a:endParaRPr lang="zh-CN" altLang="en-US"/>
          </a:p>
        </p:txBody>
      </p:sp>
    </p:spTree>
    <p:extLst>
      <p:ext uri="{BB962C8B-B14F-4D97-AF65-F5344CB8AC3E}">
        <p14:creationId xmlns:p14="http://schemas.microsoft.com/office/powerpoint/2010/main" val="3810818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20000"/>
              </a:spcBef>
              <a:defRPr/>
            </a:pPr>
            <a:endParaRPr lang="zh-CN" altLang="en-US" dirty="0"/>
          </a:p>
        </p:txBody>
      </p:sp>
      <p:sp>
        <p:nvSpPr>
          <p:cNvPr id="4" name="灯片编号占位符 3"/>
          <p:cNvSpPr>
            <a:spLocks noGrp="1"/>
          </p:cNvSpPr>
          <p:nvPr>
            <p:ph type="sldNum" sz="quarter" idx="10"/>
          </p:nvPr>
        </p:nvSpPr>
        <p:spPr/>
        <p:txBody>
          <a:bodyPr/>
          <a:lstStyle/>
          <a:p>
            <a:fld id="{F40B299F-6B28-4548-800D-4F4F823C9134}" type="slidenum">
              <a:rPr lang="zh-CN" altLang="en-US" smtClean="0"/>
              <a:t>16</a:t>
            </a:fld>
            <a:endParaRPr lang="zh-CN" altLang="en-US"/>
          </a:p>
        </p:txBody>
      </p:sp>
    </p:spTree>
    <p:extLst>
      <p:ext uri="{BB962C8B-B14F-4D97-AF65-F5344CB8AC3E}">
        <p14:creationId xmlns:p14="http://schemas.microsoft.com/office/powerpoint/2010/main" val="4096644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0B299F-6B28-4548-800D-4F4F823C9134}" type="slidenum">
              <a:rPr lang="zh-CN" altLang="en-US" smtClean="0"/>
              <a:t>17</a:t>
            </a:fld>
            <a:endParaRPr lang="zh-CN" altLang="en-US"/>
          </a:p>
        </p:txBody>
      </p:sp>
    </p:spTree>
    <p:extLst>
      <p:ext uri="{BB962C8B-B14F-4D97-AF65-F5344CB8AC3E}">
        <p14:creationId xmlns:p14="http://schemas.microsoft.com/office/powerpoint/2010/main" val="159109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F40B299F-6B28-4548-800D-4F4F823C9134}" type="slidenum">
              <a:rPr lang="zh-CN" altLang="en-US" smtClean="0"/>
              <a:t>18</a:t>
            </a:fld>
            <a:endParaRPr lang="zh-CN" altLang="en-US"/>
          </a:p>
        </p:txBody>
      </p:sp>
    </p:spTree>
    <p:extLst>
      <p:ext uri="{BB962C8B-B14F-4D97-AF65-F5344CB8AC3E}">
        <p14:creationId xmlns:p14="http://schemas.microsoft.com/office/powerpoint/2010/main" val="798320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E59DA8-6608-4544-AAD6-C37F29D18AF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F191DA-5B05-4C68-B69D-5C304B1D84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FC67517-0C7C-4229-B5FD-C482F2E7944D}"/>
              </a:ext>
            </a:extLst>
          </p:cNvPr>
          <p:cNvSpPr>
            <a:spLocks noGrp="1"/>
          </p:cNvSpPr>
          <p:nvPr>
            <p:ph type="dt" sz="half" idx="10"/>
          </p:nvPr>
        </p:nvSpPr>
        <p:spPr/>
        <p:txBody>
          <a:bodyPr/>
          <a:lstStyle/>
          <a:p>
            <a:fld id="{0D5E03DA-256A-4C2E-870E-F60DBB56BF95}" type="datetimeFigureOut">
              <a:rPr lang="zh-CN" altLang="en-US" smtClean="0"/>
              <a:t>20/12/28</a:t>
            </a:fld>
            <a:endParaRPr lang="zh-CN" altLang="en-US"/>
          </a:p>
        </p:txBody>
      </p:sp>
      <p:sp>
        <p:nvSpPr>
          <p:cNvPr id="5" name="页脚占位符 4">
            <a:extLst>
              <a:ext uri="{FF2B5EF4-FFF2-40B4-BE49-F238E27FC236}">
                <a16:creationId xmlns:a16="http://schemas.microsoft.com/office/drawing/2014/main" id="{88713740-FCF3-41D1-BC8C-62847A82C3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278794-14E1-47B6-B4C2-AE8D1411D222}"/>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4112703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7F65DA-13CB-4838-A53C-DB00E8CF793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790F52C-1328-4ECD-B85B-29DDD86C999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0D9281-B155-4AF1-B44B-76F31BFC9E9F}"/>
              </a:ext>
            </a:extLst>
          </p:cNvPr>
          <p:cNvSpPr>
            <a:spLocks noGrp="1"/>
          </p:cNvSpPr>
          <p:nvPr>
            <p:ph type="dt" sz="half" idx="10"/>
          </p:nvPr>
        </p:nvSpPr>
        <p:spPr/>
        <p:txBody>
          <a:bodyPr/>
          <a:lstStyle/>
          <a:p>
            <a:fld id="{0D5E03DA-256A-4C2E-870E-F60DBB56BF95}" type="datetimeFigureOut">
              <a:rPr lang="zh-CN" altLang="en-US" smtClean="0"/>
              <a:t>20/12/28</a:t>
            </a:fld>
            <a:endParaRPr lang="zh-CN" altLang="en-US"/>
          </a:p>
        </p:txBody>
      </p:sp>
      <p:sp>
        <p:nvSpPr>
          <p:cNvPr id="5" name="页脚占位符 4">
            <a:extLst>
              <a:ext uri="{FF2B5EF4-FFF2-40B4-BE49-F238E27FC236}">
                <a16:creationId xmlns:a16="http://schemas.microsoft.com/office/drawing/2014/main" id="{DEADCC0F-9BBA-4871-8E39-A8AC9354FF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4DBE19-2BA0-447F-BD9F-C62F974D6A5D}"/>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1998922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E7C9555-9675-4F51-9481-F9500B05C6F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AEE465-6509-4497-8C74-C139D315222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444E82-6266-4532-BEE0-7C84B3F8010A}"/>
              </a:ext>
            </a:extLst>
          </p:cNvPr>
          <p:cNvSpPr>
            <a:spLocks noGrp="1"/>
          </p:cNvSpPr>
          <p:nvPr>
            <p:ph type="dt" sz="half" idx="10"/>
          </p:nvPr>
        </p:nvSpPr>
        <p:spPr/>
        <p:txBody>
          <a:bodyPr/>
          <a:lstStyle/>
          <a:p>
            <a:fld id="{0D5E03DA-256A-4C2E-870E-F60DBB56BF95}" type="datetimeFigureOut">
              <a:rPr lang="zh-CN" altLang="en-US" smtClean="0"/>
              <a:t>20/12/28</a:t>
            </a:fld>
            <a:endParaRPr lang="zh-CN" altLang="en-US"/>
          </a:p>
        </p:txBody>
      </p:sp>
      <p:sp>
        <p:nvSpPr>
          <p:cNvPr id="5" name="页脚占位符 4">
            <a:extLst>
              <a:ext uri="{FF2B5EF4-FFF2-40B4-BE49-F238E27FC236}">
                <a16:creationId xmlns:a16="http://schemas.microsoft.com/office/drawing/2014/main" id="{605F8EF6-0462-4E84-883A-A8185EAEC1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D65A98-C007-424B-AF14-36ED6E26EFDA}"/>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2395280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1AAB3-4F31-4B94-A769-4B5D8990F94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1ABF949-A468-4833-89FD-3A20BD42D8B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262515-805C-4F86-97F9-007ADF5CDABE}"/>
              </a:ext>
            </a:extLst>
          </p:cNvPr>
          <p:cNvSpPr>
            <a:spLocks noGrp="1"/>
          </p:cNvSpPr>
          <p:nvPr>
            <p:ph type="dt" sz="half" idx="10"/>
          </p:nvPr>
        </p:nvSpPr>
        <p:spPr/>
        <p:txBody>
          <a:bodyPr/>
          <a:lstStyle/>
          <a:p>
            <a:fld id="{0D5E03DA-256A-4C2E-870E-F60DBB56BF95}" type="datetimeFigureOut">
              <a:rPr lang="zh-CN" altLang="en-US" smtClean="0"/>
              <a:t>20/12/28</a:t>
            </a:fld>
            <a:endParaRPr lang="zh-CN" altLang="en-US"/>
          </a:p>
        </p:txBody>
      </p:sp>
      <p:sp>
        <p:nvSpPr>
          <p:cNvPr id="5" name="页脚占位符 4">
            <a:extLst>
              <a:ext uri="{FF2B5EF4-FFF2-40B4-BE49-F238E27FC236}">
                <a16:creationId xmlns:a16="http://schemas.microsoft.com/office/drawing/2014/main" id="{06DD17DE-AEF6-4B65-81B3-420C4E78C0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A56262-3143-41CB-83C8-00FFFB6C4082}"/>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1271096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B4933F-0442-4A07-B88A-DE293534F9E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E666062-4B43-4602-91B3-1229B0E49D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1F7979E-2EF2-4592-9DB6-DAC4AC829D76}"/>
              </a:ext>
            </a:extLst>
          </p:cNvPr>
          <p:cNvSpPr>
            <a:spLocks noGrp="1"/>
          </p:cNvSpPr>
          <p:nvPr>
            <p:ph type="dt" sz="half" idx="10"/>
          </p:nvPr>
        </p:nvSpPr>
        <p:spPr/>
        <p:txBody>
          <a:bodyPr/>
          <a:lstStyle/>
          <a:p>
            <a:fld id="{0D5E03DA-256A-4C2E-870E-F60DBB56BF95}" type="datetimeFigureOut">
              <a:rPr lang="zh-CN" altLang="en-US" smtClean="0"/>
              <a:t>20/12/28</a:t>
            </a:fld>
            <a:endParaRPr lang="zh-CN" altLang="en-US"/>
          </a:p>
        </p:txBody>
      </p:sp>
      <p:sp>
        <p:nvSpPr>
          <p:cNvPr id="5" name="页脚占位符 4">
            <a:extLst>
              <a:ext uri="{FF2B5EF4-FFF2-40B4-BE49-F238E27FC236}">
                <a16:creationId xmlns:a16="http://schemas.microsoft.com/office/drawing/2014/main" id="{241CC1B9-AA31-43D1-A3A9-180C740D83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74D3EE-91DC-40C1-BF58-67E97B09E005}"/>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414706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8CFA75-A468-46A1-AE89-1BAF42FA4CB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FF56AA0-F29B-44DD-89A3-983F47D59D4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5253CF7-D122-44EF-BF01-9A2F44FBBD9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41F19B2-D3D4-4100-8291-086B8484ED63}"/>
              </a:ext>
            </a:extLst>
          </p:cNvPr>
          <p:cNvSpPr>
            <a:spLocks noGrp="1"/>
          </p:cNvSpPr>
          <p:nvPr>
            <p:ph type="dt" sz="half" idx="10"/>
          </p:nvPr>
        </p:nvSpPr>
        <p:spPr/>
        <p:txBody>
          <a:bodyPr/>
          <a:lstStyle/>
          <a:p>
            <a:fld id="{0D5E03DA-256A-4C2E-870E-F60DBB56BF95}" type="datetimeFigureOut">
              <a:rPr lang="zh-CN" altLang="en-US" smtClean="0"/>
              <a:t>20/12/28</a:t>
            </a:fld>
            <a:endParaRPr lang="zh-CN" altLang="en-US"/>
          </a:p>
        </p:txBody>
      </p:sp>
      <p:sp>
        <p:nvSpPr>
          <p:cNvPr id="6" name="页脚占位符 5">
            <a:extLst>
              <a:ext uri="{FF2B5EF4-FFF2-40B4-BE49-F238E27FC236}">
                <a16:creationId xmlns:a16="http://schemas.microsoft.com/office/drawing/2014/main" id="{D5724F03-3292-4005-A731-D140918F4E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BD107D-4DBC-46B9-B1C8-057ABC66CDA4}"/>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4114812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A5742-AA82-42AB-A0F7-B48A0334A08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5F92C99-723F-4420-982A-6881AD131F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86AD8A0-00D2-4347-9611-84A3D2757C1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FAFCD7-2192-4A16-8A73-B5D17FE6A6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9706790-A4EE-4F21-80D7-6020525D9E2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47BDD2F-BEA1-44E5-8767-AECA74C995F2}"/>
              </a:ext>
            </a:extLst>
          </p:cNvPr>
          <p:cNvSpPr>
            <a:spLocks noGrp="1"/>
          </p:cNvSpPr>
          <p:nvPr>
            <p:ph type="dt" sz="half" idx="10"/>
          </p:nvPr>
        </p:nvSpPr>
        <p:spPr/>
        <p:txBody>
          <a:bodyPr/>
          <a:lstStyle/>
          <a:p>
            <a:fld id="{0D5E03DA-256A-4C2E-870E-F60DBB56BF95}" type="datetimeFigureOut">
              <a:rPr lang="zh-CN" altLang="en-US" smtClean="0"/>
              <a:t>20/12/28</a:t>
            </a:fld>
            <a:endParaRPr lang="zh-CN" altLang="en-US"/>
          </a:p>
        </p:txBody>
      </p:sp>
      <p:sp>
        <p:nvSpPr>
          <p:cNvPr id="8" name="页脚占位符 7">
            <a:extLst>
              <a:ext uri="{FF2B5EF4-FFF2-40B4-BE49-F238E27FC236}">
                <a16:creationId xmlns:a16="http://schemas.microsoft.com/office/drawing/2014/main" id="{F7982E1A-246E-4DB5-8606-D8AD0848FF4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F65B45-1D8B-4FFF-BCEA-AB91E0140C1B}"/>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2141861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737BB4-FF22-4833-9006-05519F2CF1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93879B8-C8E9-46EE-B5B3-F4AFABC0AB4A}"/>
              </a:ext>
            </a:extLst>
          </p:cNvPr>
          <p:cNvSpPr>
            <a:spLocks noGrp="1"/>
          </p:cNvSpPr>
          <p:nvPr>
            <p:ph type="dt" sz="half" idx="10"/>
          </p:nvPr>
        </p:nvSpPr>
        <p:spPr/>
        <p:txBody>
          <a:bodyPr/>
          <a:lstStyle/>
          <a:p>
            <a:fld id="{0D5E03DA-256A-4C2E-870E-F60DBB56BF95}" type="datetimeFigureOut">
              <a:rPr lang="zh-CN" altLang="en-US" smtClean="0"/>
              <a:t>20/12/28</a:t>
            </a:fld>
            <a:endParaRPr lang="zh-CN" altLang="en-US"/>
          </a:p>
        </p:txBody>
      </p:sp>
      <p:sp>
        <p:nvSpPr>
          <p:cNvPr id="4" name="页脚占位符 3">
            <a:extLst>
              <a:ext uri="{FF2B5EF4-FFF2-40B4-BE49-F238E27FC236}">
                <a16:creationId xmlns:a16="http://schemas.microsoft.com/office/drawing/2014/main" id="{6C293AA2-9608-4E8B-979C-E4B3B4E4B67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F7B3239-36D9-4775-AA54-F44B5349BC82}"/>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464599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35258BC-1D0B-4256-B9DD-C2DB6E517544}"/>
              </a:ext>
            </a:extLst>
          </p:cNvPr>
          <p:cNvSpPr>
            <a:spLocks noGrp="1"/>
          </p:cNvSpPr>
          <p:nvPr>
            <p:ph type="dt" sz="half" idx="10"/>
          </p:nvPr>
        </p:nvSpPr>
        <p:spPr/>
        <p:txBody>
          <a:bodyPr/>
          <a:lstStyle/>
          <a:p>
            <a:fld id="{0D5E03DA-256A-4C2E-870E-F60DBB56BF95}" type="datetimeFigureOut">
              <a:rPr lang="zh-CN" altLang="en-US" smtClean="0"/>
              <a:t>20/12/28</a:t>
            </a:fld>
            <a:endParaRPr lang="zh-CN" altLang="en-US"/>
          </a:p>
        </p:txBody>
      </p:sp>
      <p:sp>
        <p:nvSpPr>
          <p:cNvPr id="3" name="页脚占位符 2">
            <a:extLst>
              <a:ext uri="{FF2B5EF4-FFF2-40B4-BE49-F238E27FC236}">
                <a16:creationId xmlns:a16="http://schemas.microsoft.com/office/drawing/2014/main" id="{CD9BCE24-2E13-4459-A396-BBAB8501D87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EF9A393-14F2-479C-9CE9-3521D206DACE}"/>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296874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6279F3-C50A-4FFB-83E2-5D7DEF3CFC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0596D14-6F83-45E9-BA29-A2FD917C7C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D846A67-07B2-4C7F-B047-8FB1E6D2FD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6BB4220-352C-421E-9911-D6882FB2AAA3}"/>
              </a:ext>
            </a:extLst>
          </p:cNvPr>
          <p:cNvSpPr>
            <a:spLocks noGrp="1"/>
          </p:cNvSpPr>
          <p:nvPr>
            <p:ph type="dt" sz="half" idx="10"/>
          </p:nvPr>
        </p:nvSpPr>
        <p:spPr/>
        <p:txBody>
          <a:bodyPr/>
          <a:lstStyle/>
          <a:p>
            <a:fld id="{0D5E03DA-256A-4C2E-870E-F60DBB56BF95}" type="datetimeFigureOut">
              <a:rPr lang="zh-CN" altLang="en-US" smtClean="0"/>
              <a:t>20/12/28</a:t>
            </a:fld>
            <a:endParaRPr lang="zh-CN" altLang="en-US"/>
          </a:p>
        </p:txBody>
      </p:sp>
      <p:sp>
        <p:nvSpPr>
          <p:cNvPr id="6" name="页脚占位符 5">
            <a:extLst>
              <a:ext uri="{FF2B5EF4-FFF2-40B4-BE49-F238E27FC236}">
                <a16:creationId xmlns:a16="http://schemas.microsoft.com/office/drawing/2014/main" id="{39A4FBD5-2E04-451F-82C1-3E66E5FCFEB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42FE09-7919-4F0C-9112-AC6E0A4D41A1}"/>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4030334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C39D2-F64D-4B64-B965-A204C96E0D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E11E2BE-19AF-40ED-8CFB-CC36E92B2D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5670234-1524-4D64-936C-A33B58DEB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74FE6FD-5AC2-4594-87E8-4AB66AD65BBA}"/>
              </a:ext>
            </a:extLst>
          </p:cNvPr>
          <p:cNvSpPr>
            <a:spLocks noGrp="1"/>
          </p:cNvSpPr>
          <p:nvPr>
            <p:ph type="dt" sz="half" idx="10"/>
          </p:nvPr>
        </p:nvSpPr>
        <p:spPr/>
        <p:txBody>
          <a:bodyPr/>
          <a:lstStyle/>
          <a:p>
            <a:fld id="{0D5E03DA-256A-4C2E-870E-F60DBB56BF95}" type="datetimeFigureOut">
              <a:rPr lang="zh-CN" altLang="en-US" smtClean="0"/>
              <a:t>20/12/28</a:t>
            </a:fld>
            <a:endParaRPr lang="zh-CN" altLang="en-US"/>
          </a:p>
        </p:txBody>
      </p:sp>
      <p:sp>
        <p:nvSpPr>
          <p:cNvPr id="6" name="页脚占位符 5">
            <a:extLst>
              <a:ext uri="{FF2B5EF4-FFF2-40B4-BE49-F238E27FC236}">
                <a16:creationId xmlns:a16="http://schemas.microsoft.com/office/drawing/2014/main" id="{0A207DF6-C72F-4ADF-A0F9-B2C4332EB43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F6805F-A494-4CF5-8EEA-F7B3826D67BF}"/>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298061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2693E74-366F-444F-A534-47F1536C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BB30C1E-8541-4A87-8021-F0D36D05F5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0ACA200-FBB2-4153-B010-3656C8DD26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E03DA-256A-4C2E-870E-F60DBB56BF95}" type="datetimeFigureOut">
              <a:rPr lang="zh-CN" altLang="en-US" smtClean="0"/>
              <a:t>20/12/28</a:t>
            </a:fld>
            <a:endParaRPr lang="zh-CN" altLang="en-US"/>
          </a:p>
        </p:txBody>
      </p:sp>
      <p:sp>
        <p:nvSpPr>
          <p:cNvPr id="5" name="页脚占位符 4">
            <a:extLst>
              <a:ext uri="{FF2B5EF4-FFF2-40B4-BE49-F238E27FC236}">
                <a16:creationId xmlns:a16="http://schemas.microsoft.com/office/drawing/2014/main" id="{E84A10B6-9BEF-41C3-BE55-35F4303D23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0EA94D2-8B6D-4588-B75E-4D4A2BCC9D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3038447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881188" y="333376"/>
            <a:ext cx="8501062" cy="623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876300" lvl="1" indent="-533400" eaLnBrk="1" hangingPunct="1">
              <a:lnSpc>
                <a:spcPct val="150000"/>
              </a:lnSpc>
              <a:defRPr/>
            </a:pPr>
            <a:endParaRPr lang="en-US" altLang="zh-CN" sz="2200" kern="0" dirty="0"/>
          </a:p>
          <a:p>
            <a:pPr marL="476250" indent="-533400" eaLnBrk="1" hangingPunct="1">
              <a:lnSpc>
                <a:spcPct val="150000"/>
              </a:lnSpc>
              <a:buFontTx/>
              <a:buChar char="–"/>
              <a:defRPr/>
            </a:pPr>
            <a:r>
              <a:rPr lang="zh-CN" altLang="en-US" sz="2600" kern="0" dirty="0"/>
              <a:t>目标：理解指称语义，并可以根据指称语义说明程序设计语言的基本概念；</a:t>
            </a:r>
            <a:endParaRPr lang="en-US" altLang="zh-CN" sz="2600" kern="0" dirty="0"/>
          </a:p>
          <a:p>
            <a:pPr marL="876300" lvl="1" indent="-533400" eaLnBrk="1" hangingPunct="1">
              <a:lnSpc>
                <a:spcPct val="150000"/>
              </a:lnSpc>
              <a:defRPr/>
            </a:pPr>
            <a:endParaRPr lang="en-US" altLang="zh-CN" sz="2200" kern="0" dirty="0"/>
          </a:p>
          <a:p>
            <a:pPr marL="476250" indent="-533400" eaLnBrk="1" hangingPunct="1">
              <a:lnSpc>
                <a:spcPct val="150000"/>
              </a:lnSpc>
              <a:buFontTx/>
              <a:buChar char="–"/>
              <a:defRPr/>
            </a:pPr>
            <a:r>
              <a:rPr lang="zh-CN" altLang="en-US" sz="2600" kern="0" dirty="0"/>
              <a:t>程序设计语言的基本概念</a:t>
            </a:r>
            <a:endParaRPr lang="en-US" altLang="zh-CN" sz="2600" kern="0" dirty="0"/>
          </a:p>
          <a:p>
            <a:pPr marL="876300" lvl="1" indent="-533400" eaLnBrk="1" hangingPunct="1">
              <a:lnSpc>
                <a:spcPct val="150000"/>
              </a:lnSpc>
              <a:defRPr/>
            </a:pPr>
            <a:r>
              <a:rPr lang="zh-CN" altLang="en-US" sz="2200" kern="0" dirty="0"/>
              <a:t>束定、存储、抽象与参数、基本类型与复杂类型；</a:t>
            </a:r>
            <a:endParaRPr lang="en-US" altLang="zh-CN" sz="2200" kern="0" dirty="0"/>
          </a:p>
          <a:p>
            <a:pPr marL="476250" indent="-533400" eaLnBrk="1" hangingPunct="1">
              <a:lnSpc>
                <a:spcPct val="150000"/>
              </a:lnSpc>
              <a:buFontTx/>
              <a:buChar char="–"/>
              <a:defRPr/>
            </a:pPr>
            <a:r>
              <a:rPr lang="zh-CN" altLang="en-US" sz="2600" kern="0" dirty="0"/>
              <a:t>指称语义基本概念</a:t>
            </a:r>
            <a:endParaRPr lang="en-US" altLang="zh-CN" sz="2600" kern="0" dirty="0"/>
          </a:p>
          <a:p>
            <a:pPr marL="876300" lvl="1" indent="-533400" eaLnBrk="1" hangingPunct="1">
              <a:lnSpc>
                <a:spcPct val="150000"/>
              </a:lnSpc>
              <a:defRPr/>
            </a:pPr>
            <a:r>
              <a:rPr lang="zh-CN" altLang="en-US" sz="2200" kern="0" dirty="0"/>
              <a:t>语义函数和辅助函数</a:t>
            </a:r>
            <a:endParaRPr lang="en-US" altLang="zh-CN" sz="2200" kern="0" dirty="0"/>
          </a:p>
          <a:p>
            <a:pPr marL="876300" lvl="1" indent="-533400" eaLnBrk="1" hangingPunct="1">
              <a:lnSpc>
                <a:spcPct val="150000"/>
              </a:lnSpc>
              <a:defRPr/>
            </a:pPr>
            <a:r>
              <a:rPr lang="zh-CN" altLang="en-US" sz="2200" kern="0" dirty="0"/>
              <a:t>语义域（基本域、函数域、存储域、环境域）</a:t>
            </a:r>
            <a:endParaRPr lang="en-US" altLang="zh-CN" sz="2200" kern="0" dirty="0"/>
          </a:p>
          <a:p>
            <a:pPr marL="876300" lvl="1" indent="-533400" eaLnBrk="1" hangingPunct="1">
              <a:lnSpc>
                <a:spcPct val="150000"/>
              </a:lnSpc>
              <a:defRPr/>
            </a:pPr>
            <a:endParaRPr lang="en-US" altLang="zh-CN" sz="2200" kern="0" dirty="0"/>
          </a:p>
          <a:p>
            <a:pPr marL="476250" indent="-533400" eaLnBrk="1" hangingPunct="1">
              <a:lnSpc>
                <a:spcPct val="150000"/>
              </a:lnSpc>
              <a:buFontTx/>
              <a:buChar char="–"/>
              <a:defRPr/>
            </a:pPr>
            <a:endParaRPr lang="en-US" altLang="zh-CN" sz="2600" kern="0" dirty="0"/>
          </a:p>
          <a:p>
            <a:pPr marL="476250" indent="-533400" eaLnBrk="1" hangingPunct="1">
              <a:lnSpc>
                <a:spcPct val="150000"/>
              </a:lnSpc>
              <a:buFontTx/>
              <a:buChar char="–"/>
              <a:defRPr/>
            </a:pPr>
            <a:endParaRPr lang="en-US" altLang="zh-CN" sz="2600" kern="0" dirty="0"/>
          </a:p>
          <a:p>
            <a:pPr marL="533400" indent="-533400" eaLnBrk="1" hangingPunct="1">
              <a:lnSpc>
                <a:spcPct val="80000"/>
              </a:lnSpc>
              <a:buNone/>
              <a:defRPr/>
            </a:pPr>
            <a:endParaRPr lang="zh-CN" altLang="en-US" sz="2800" kern="0" dirty="0"/>
          </a:p>
        </p:txBody>
      </p:sp>
      <p:sp>
        <p:nvSpPr>
          <p:cNvPr id="4" name="标题 1"/>
          <p:cNvSpPr txBox="1">
            <a:spLocks/>
          </p:cNvSpPr>
          <p:nvPr/>
        </p:nvSpPr>
        <p:spPr>
          <a:xfrm>
            <a:off x="3487271" y="149973"/>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kern="0" dirty="0"/>
              <a:t>指称语义复习指导</a:t>
            </a:r>
            <a:br>
              <a:rPr lang="en-US" altLang="zh-CN" kern="0" dirty="0"/>
            </a:br>
            <a:endParaRPr lang="zh-CN" altLang="en-US" dirty="0"/>
          </a:p>
        </p:txBody>
      </p:sp>
    </p:spTree>
    <p:extLst>
      <p:ext uri="{BB962C8B-B14F-4D97-AF65-F5344CB8AC3E}">
        <p14:creationId xmlns:p14="http://schemas.microsoft.com/office/powerpoint/2010/main" val="1224940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E5031-88D8-4AC7-96B4-FF7C7029A3EF}"/>
              </a:ext>
            </a:extLst>
          </p:cNvPr>
          <p:cNvSpPr>
            <a:spLocks noGrp="1"/>
          </p:cNvSpPr>
          <p:nvPr>
            <p:ph type="title"/>
          </p:nvPr>
        </p:nvSpPr>
        <p:spPr/>
        <p:txBody>
          <a:bodyPr/>
          <a:lstStyle/>
          <a:p>
            <a:r>
              <a:rPr lang="en-US" altLang="zh-CN" dirty="0"/>
              <a:t>Lec05</a:t>
            </a:r>
            <a:r>
              <a:rPr lang="zh-CN" altLang="en-US" dirty="0"/>
              <a:t>作业</a:t>
            </a:r>
          </a:p>
        </p:txBody>
      </p:sp>
      <p:sp>
        <p:nvSpPr>
          <p:cNvPr id="3" name="内容占位符 2">
            <a:extLst>
              <a:ext uri="{FF2B5EF4-FFF2-40B4-BE49-F238E27FC236}">
                <a16:creationId xmlns:a16="http://schemas.microsoft.com/office/drawing/2014/main" id="{F72A183E-31DD-4D52-B5C4-A9C382B9AF04}"/>
              </a:ext>
            </a:extLst>
          </p:cNvPr>
          <p:cNvSpPr>
            <a:spLocks noGrp="1"/>
          </p:cNvSpPr>
          <p:nvPr>
            <p:ph idx="1"/>
          </p:nvPr>
        </p:nvSpPr>
        <p:spPr/>
        <p:txBody>
          <a:bodyPr/>
          <a:lstStyle/>
          <a:p>
            <a:r>
              <a:rPr lang="zh-CN" altLang="en-US" dirty="0"/>
              <a:t>编写一个</a:t>
            </a:r>
            <a:r>
              <a:rPr lang="en-US" altLang="zh-CN" dirty="0"/>
              <a:t>Scheme</a:t>
            </a:r>
            <a:r>
              <a:rPr lang="zh-CN" altLang="en-US" dirty="0"/>
              <a:t>函数，这个函数将给定的链表中的最后一个元素移出来。</a:t>
            </a:r>
            <a:endParaRPr lang="en-US" altLang="zh-CN" dirty="0"/>
          </a:p>
          <a:p>
            <a:r>
              <a:rPr lang="zh-CN" altLang="en-US"/>
              <a:t>要求首先用文字描述出你的基本思路，然后参考上课的练习例子写即可。</a:t>
            </a:r>
          </a:p>
        </p:txBody>
      </p:sp>
    </p:spTree>
    <p:extLst>
      <p:ext uri="{BB962C8B-B14F-4D97-AF65-F5344CB8AC3E}">
        <p14:creationId xmlns:p14="http://schemas.microsoft.com/office/powerpoint/2010/main" val="2735612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F13E65-B50E-439A-9B1A-941C1DD4EA53}"/>
              </a:ext>
            </a:extLst>
          </p:cNvPr>
          <p:cNvSpPr>
            <a:spLocks noGrp="1" noChangeArrowheads="1"/>
          </p:cNvSpPr>
          <p:nvPr>
            <p:ph type="title" idx="4294967295"/>
          </p:nvPr>
        </p:nvSpPr>
        <p:spPr>
          <a:xfrm>
            <a:off x="2209800" y="30163"/>
            <a:ext cx="7772400" cy="1143000"/>
          </a:xfrm>
        </p:spPr>
        <p:txBody>
          <a:bodyPr/>
          <a:lstStyle/>
          <a:p>
            <a:pPr eaLnBrk="1" hangingPunct="1"/>
            <a:r>
              <a:rPr lang="en-US" altLang="zh-CN" dirty="0">
                <a:latin typeface="宋体" panose="02010600030101010101" pitchFamily="2" charset="-122"/>
              </a:rPr>
              <a:t>Lec05</a:t>
            </a:r>
            <a:r>
              <a:rPr lang="zh-CN" altLang="en-US" dirty="0">
                <a:latin typeface="宋体" panose="02010600030101010101" pitchFamily="2" charset="-122"/>
              </a:rPr>
              <a:t>作业</a:t>
            </a:r>
          </a:p>
        </p:txBody>
      </p:sp>
      <p:sp>
        <p:nvSpPr>
          <p:cNvPr id="3075" name="Rectangle 3">
            <a:extLst>
              <a:ext uri="{FF2B5EF4-FFF2-40B4-BE49-F238E27FC236}">
                <a16:creationId xmlns:a16="http://schemas.microsoft.com/office/drawing/2014/main" id="{590FAA96-E968-4261-AFE8-01AD1B10998C}"/>
              </a:ext>
            </a:extLst>
          </p:cNvPr>
          <p:cNvSpPr>
            <a:spLocks noGrp="1" noChangeArrowheads="1"/>
          </p:cNvSpPr>
          <p:nvPr>
            <p:ph type="body" idx="4294967295"/>
          </p:nvPr>
        </p:nvSpPr>
        <p:spPr>
          <a:xfrm>
            <a:off x="426027" y="1011239"/>
            <a:ext cx="11523517" cy="5500687"/>
          </a:xfrm>
        </p:spPr>
        <p:txBody>
          <a:bodyPr>
            <a:normAutofit fontScale="92500" lnSpcReduction="10000"/>
          </a:bodyPr>
          <a:lstStyle/>
          <a:p>
            <a:pPr marL="0" lvl="1" indent="0">
              <a:lnSpc>
                <a:spcPct val="150000"/>
              </a:lnSpc>
              <a:buNone/>
            </a:pPr>
            <a:r>
              <a:rPr lang="zh-CN" altLang="en-US" sz="1800" dirty="0"/>
              <a:t>佩奇排名（</a:t>
            </a:r>
            <a:r>
              <a:rPr lang="en-US" altLang="zh-CN" sz="1800" dirty="0"/>
              <a:t>PageRank</a:t>
            </a:r>
            <a:r>
              <a:rPr lang="zh-CN" altLang="en-US" sz="1800" dirty="0"/>
              <a:t>），又称网页排名、谷歌左侧排名，是</a:t>
            </a:r>
            <a:r>
              <a:rPr lang="en-US" altLang="zh-CN" sz="1800" dirty="0"/>
              <a:t>Google</a:t>
            </a:r>
            <a:r>
              <a:rPr lang="zh-CN" altLang="en-US" sz="1800" dirty="0"/>
              <a:t>公司所使用的对其搜索引擎搜索结果中的网页进行排名的一种算法。</a:t>
            </a:r>
            <a:endParaRPr lang="en-US" altLang="zh-CN" sz="1800" dirty="0"/>
          </a:p>
          <a:p>
            <a:pPr marL="0" lvl="1" indent="0">
              <a:lnSpc>
                <a:spcPct val="150000"/>
              </a:lnSpc>
              <a:buNone/>
            </a:pPr>
            <a:r>
              <a:rPr lang="en-US" altLang="zh-CN" sz="1800" dirty="0"/>
              <a:t>PageRank</a:t>
            </a:r>
            <a:r>
              <a:rPr lang="zh-CN" altLang="en-US" sz="1800" dirty="0"/>
              <a:t>让链接来</a:t>
            </a:r>
            <a:r>
              <a:rPr lang="en-US" altLang="zh-CN" sz="1800" dirty="0"/>
              <a:t>"</a:t>
            </a:r>
            <a:r>
              <a:rPr lang="zh-CN" altLang="en-US" sz="1800" dirty="0"/>
              <a:t>投票</a:t>
            </a:r>
            <a:r>
              <a:rPr lang="en-US" altLang="zh-CN" sz="1800" dirty="0"/>
              <a:t>"</a:t>
            </a:r>
            <a:r>
              <a:rPr lang="zh-CN" altLang="en-US" sz="1800" dirty="0"/>
              <a:t>一个页面的“得票数”由所有链向它的页面的重要性来决定，到一个页面的超链接相当于对该页投一票。一个页面的</a:t>
            </a:r>
            <a:r>
              <a:rPr lang="en-US" altLang="zh-CN" sz="1800" dirty="0"/>
              <a:t>PageRank</a:t>
            </a:r>
            <a:r>
              <a:rPr lang="zh-CN" altLang="en-US" sz="1800" dirty="0"/>
              <a:t>是由所有链向它的页面（“链入页面”）的重要性经过递归算法得到的。</a:t>
            </a:r>
            <a:endParaRPr lang="en-US" altLang="zh-CN" sz="1800" dirty="0"/>
          </a:p>
          <a:p>
            <a:pPr marL="0" lvl="1" indent="0">
              <a:lnSpc>
                <a:spcPct val="150000"/>
              </a:lnSpc>
              <a:buNone/>
              <a:defRPr/>
            </a:pPr>
            <a:r>
              <a:rPr lang="en-US" altLang="zh-CN" sz="1800" dirty="0"/>
              <a:t>PageRank </a:t>
            </a:r>
            <a:r>
              <a:rPr lang="zh-CN" altLang="en-US" sz="1800" dirty="0"/>
              <a:t>是执行多次连接的一个迭代算法。 算法会维护两个数据集（在</a:t>
            </a:r>
            <a:r>
              <a:rPr lang="en-US" altLang="zh-CN" sz="1800" dirty="0"/>
              <a:t>spark</a:t>
            </a:r>
            <a:r>
              <a:rPr lang="zh-CN" altLang="en-US" sz="1800" dirty="0"/>
              <a:t>中为</a:t>
            </a:r>
            <a:r>
              <a:rPr lang="en-US" altLang="zh-CN" sz="1800" dirty="0"/>
              <a:t>RDD</a:t>
            </a:r>
            <a:r>
              <a:rPr lang="zh-CN" altLang="en-US" sz="1800" dirty="0"/>
              <a:t>）：</a:t>
            </a:r>
            <a:endParaRPr lang="en-US" altLang="zh-CN" sz="1800" dirty="0"/>
          </a:p>
          <a:p>
            <a:pPr marL="457200" lvl="1" indent="-457200">
              <a:lnSpc>
                <a:spcPct val="150000"/>
              </a:lnSpc>
              <a:buFontTx/>
              <a:buAutoNum type="arabicPeriod"/>
              <a:defRPr/>
            </a:pPr>
            <a:r>
              <a:rPr lang="en-US" altLang="zh-CN" sz="1800" dirty="0"/>
              <a:t>links</a:t>
            </a:r>
            <a:r>
              <a:rPr lang="zh-CN" altLang="en-US" sz="1800" dirty="0"/>
              <a:t>：由 </a:t>
            </a:r>
            <a:r>
              <a:rPr lang="en-US" altLang="zh-CN" sz="1800" dirty="0"/>
              <a:t>(</a:t>
            </a:r>
            <a:r>
              <a:rPr lang="en-US" altLang="zh-CN" sz="1800" dirty="0" err="1"/>
              <a:t>pageID</a:t>
            </a:r>
            <a:r>
              <a:rPr lang="en-US" altLang="zh-CN" sz="1800" dirty="0"/>
              <a:t>, </a:t>
            </a:r>
            <a:r>
              <a:rPr lang="en-US" altLang="zh-CN" sz="1800" dirty="0" err="1"/>
              <a:t>linkList</a:t>
            </a:r>
            <a:r>
              <a:rPr lang="en-US" altLang="zh-CN" sz="1800" dirty="0"/>
              <a:t>) </a:t>
            </a:r>
            <a:r>
              <a:rPr lang="zh-CN" altLang="en-US" sz="1800" dirty="0"/>
              <a:t>的元素组成，包含每个页面的相邻页面的列表。其中的一个元素例如</a:t>
            </a:r>
            <a:r>
              <a:rPr lang="en-US" altLang="zh-CN" sz="1800" dirty="0"/>
              <a:t>:</a:t>
            </a:r>
            <a:r>
              <a:rPr lang="en-US" altLang="zh-CN" sz="1800" dirty="0">
                <a:sym typeface="Wingdings" panose="05000000000000000000" pitchFamily="2" charset="2"/>
              </a:rPr>
              <a:t>(A,[B,C,D]) </a:t>
            </a:r>
            <a:r>
              <a:rPr lang="zh-CN" altLang="en-US" sz="1800" dirty="0">
                <a:sym typeface="Wingdings" panose="05000000000000000000" pitchFamily="2" charset="2"/>
              </a:rPr>
              <a:t>代表</a:t>
            </a:r>
            <a:r>
              <a:rPr lang="en-US" altLang="zh-CN" sz="1800" dirty="0">
                <a:sym typeface="Wingdings" panose="05000000000000000000" pitchFamily="2" charset="2"/>
              </a:rPr>
              <a:t>A</a:t>
            </a:r>
            <a:r>
              <a:rPr lang="zh-CN" altLang="en-US" sz="1800" dirty="0">
                <a:sym typeface="Wingdings" panose="05000000000000000000" pitchFamily="2" charset="2"/>
              </a:rPr>
              <a:t>中含指向</a:t>
            </a:r>
            <a:r>
              <a:rPr lang="en-US" altLang="zh-CN" sz="1800" dirty="0">
                <a:sym typeface="Wingdings" panose="05000000000000000000" pitchFamily="2" charset="2"/>
              </a:rPr>
              <a:t>B C D</a:t>
            </a:r>
            <a:r>
              <a:rPr lang="zh-CN" altLang="en-US" sz="1800" dirty="0">
                <a:sym typeface="Wingdings" panose="05000000000000000000" pitchFamily="2" charset="2"/>
              </a:rPr>
              <a:t>的链接</a:t>
            </a:r>
            <a:endParaRPr lang="en-US" altLang="zh-CN" sz="1800" dirty="0"/>
          </a:p>
          <a:p>
            <a:pPr marL="457200" lvl="1" indent="-457200">
              <a:lnSpc>
                <a:spcPct val="150000"/>
              </a:lnSpc>
              <a:buFontTx/>
              <a:buAutoNum type="arabicPeriod"/>
              <a:defRPr/>
            </a:pPr>
            <a:r>
              <a:rPr lang="en-US" altLang="zh-CN" sz="1800" dirty="0"/>
              <a:t>ranks</a:t>
            </a:r>
            <a:r>
              <a:rPr lang="zh-CN" altLang="en-US" sz="1800" dirty="0"/>
              <a:t>：由 </a:t>
            </a:r>
            <a:r>
              <a:rPr lang="en-US" altLang="zh-CN" sz="1800" dirty="0"/>
              <a:t>(</a:t>
            </a:r>
            <a:r>
              <a:rPr lang="en-US" altLang="zh-CN" sz="1800" dirty="0" err="1"/>
              <a:t>pageID,PR</a:t>
            </a:r>
            <a:r>
              <a:rPr lang="en-US" altLang="zh-CN" sz="1800" dirty="0"/>
              <a:t>) </a:t>
            </a:r>
            <a:r>
              <a:rPr lang="zh-CN" altLang="en-US" sz="1800" dirty="0"/>
              <a:t>元素组成，包含每个页面的当前排序值。它按如下步 骤进行计算。其中的一个元素例如（</a:t>
            </a:r>
            <a:r>
              <a:rPr lang="en-US" altLang="zh-CN" sz="1800" dirty="0"/>
              <a:t>A,0.7</a:t>
            </a:r>
            <a:r>
              <a:rPr lang="zh-CN" altLang="en-US" sz="1800" dirty="0"/>
              <a:t>）代表</a:t>
            </a:r>
            <a:endParaRPr lang="en-US" altLang="zh-CN" sz="1800" dirty="0"/>
          </a:p>
          <a:p>
            <a:pPr marL="0" lvl="1" indent="0">
              <a:lnSpc>
                <a:spcPct val="150000"/>
              </a:lnSpc>
              <a:buNone/>
              <a:defRPr/>
            </a:pPr>
            <a:r>
              <a:rPr lang="en-US" altLang="zh-CN" sz="1800" dirty="0">
                <a:solidFill>
                  <a:schemeClr val="tx2"/>
                </a:solidFill>
              </a:rPr>
              <a:t>(1) </a:t>
            </a:r>
            <a:r>
              <a:rPr lang="zh-CN" altLang="en-US" sz="1800" dirty="0">
                <a:solidFill>
                  <a:schemeClr val="tx2"/>
                </a:solidFill>
              </a:rPr>
              <a:t>将每个页面的排序值初始化为 </a:t>
            </a:r>
            <a:r>
              <a:rPr lang="en-US" altLang="zh-CN" sz="1800" dirty="0">
                <a:solidFill>
                  <a:schemeClr val="tx2"/>
                </a:solidFill>
              </a:rPr>
              <a:t>1.0</a:t>
            </a:r>
            <a:r>
              <a:rPr lang="zh-CN" altLang="en-US" sz="1800" dirty="0">
                <a:solidFill>
                  <a:schemeClr val="tx2"/>
                </a:solidFill>
              </a:rPr>
              <a:t>。</a:t>
            </a:r>
          </a:p>
          <a:p>
            <a:pPr marL="0" lvl="1" indent="0">
              <a:lnSpc>
                <a:spcPct val="150000"/>
              </a:lnSpc>
              <a:buNone/>
              <a:defRPr/>
            </a:pPr>
            <a:r>
              <a:rPr lang="en-US" altLang="zh-CN" sz="1800" dirty="0">
                <a:solidFill>
                  <a:schemeClr val="tx2"/>
                </a:solidFill>
              </a:rPr>
              <a:t>(2) </a:t>
            </a:r>
            <a:r>
              <a:rPr lang="zh-CN" altLang="en-US" sz="1800" dirty="0">
                <a:solidFill>
                  <a:schemeClr val="tx2"/>
                </a:solidFill>
              </a:rPr>
              <a:t>在每次迭代中，对页面 </a:t>
            </a:r>
            <a:r>
              <a:rPr lang="en-US" altLang="zh-CN" sz="1800" dirty="0">
                <a:solidFill>
                  <a:schemeClr val="tx2"/>
                </a:solidFill>
              </a:rPr>
              <a:t>p</a:t>
            </a:r>
            <a:r>
              <a:rPr lang="zh-CN" altLang="en-US" sz="1800" dirty="0">
                <a:solidFill>
                  <a:schemeClr val="tx2"/>
                </a:solidFill>
              </a:rPr>
              <a:t>，向其每个相邻页面（有直接链接的页面）发送一个值为</a:t>
            </a:r>
            <a:r>
              <a:rPr lang="en-US" altLang="zh-CN" sz="1800" dirty="0">
                <a:solidFill>
                  <a:schemeClr val="tx2"/>
                </a:solidFill>
              </a:rPr>
              <a:t>PR(p)/L(p) </a:t>
            </a:r>
            <a:r>
              <a:rPr lang="zh-CN" altLang="en-US" sz="1800" dirty="0">
                <a:solidFill>
                  <a:schemeClr val="tx2"/>
                </a:solidFill>
              </a:rPr>
              <a:t>的贡献值。</a:t>
            </a:r>
          </a:p>
          <a:p>
            <a:pPr marL="0" lvl="1" indent="0">
              <a:lnSpc>
                <a:spcPct val="150000"/>
              </a:lnSpc>
              <a:buNone/>
              <a:defRPr/>
            </a:pPr>
            <a:r>
              <a:rPr lang="en-US" altLang="zh-CN" sz="1800" dirty="0">
                <a:solidFill>
                  <a:schemeClr val="tx2"/>
                </a:solidFill>
              </a:rPr>
              <a:t>(3) </a:t>
            </a:r>
            <a:r>
              <a:rPr lang="zh-CN" altLang="en-US" sz="1800" dirty="0">
                <a:solidFill>
                  <a:schemeClr val="tx2"/>
                </a:solidFill>
              </a:rPr>
              <a:t>将每个页面的排序值设为 </a:t>
            </a:r>
            <a:r>
              <a:rPr lang="en-US" altLang="zh-CN" sz="1800" dirty="0">
                <a:solidFill>
                  <a:schemeClr val="tx2"/>
                </a:solidFill>
              </a:rPr>
              <a:t>0.15 + 0.85 * </a:t>
            </a:r>
            <a:r>
              <a:rPr lang="en-US" altLang="zh-CN" sz="1800" dirty="0" err="1">
                <a:solidFill>
                  <a:schemeClr val="tx2"/>
                </a:solidFill>
              </a:rPr>
              <a:t>contributionsReceived</a:t>
            </a:r>
            <a:r>
              <a:rPr lang="zh-CN" altLang="en-US" sz="1800" dirty="0"/>
              <a:t>。</a:t>
            </a:r>
          </a:p>
          <a:p>
            <a:pPr marL="0" lvl="1" indent="0">
              <a:lnSpc>
                <a:spcPct val="150000"/>
              </a:lnSpc>
              <a:buNone/>
              <a:defRPr/>
            </a:pPr>
            <a:r>
              <a:rPr lang="zh-CN" altLang="en-US" sz="1600" dirty="0"/>
              <a:t>最后两步会重复几个循环，在此过程中，算法会逐渐收敛于每个页面的实际 </a:t>
            </a:r>
            <a:r>
              <a:rPr lang="en-US" altLang="zh-CN" sz="1600" dirty="0"/>
              <a:t>PageRank </a:t>
            </a:r>
            <a:r>
              <a:rPr lang="zh-CN" altLang="en-US" sz="1600" dirty="0"/>
              <a:t>值。通常需要大约 </a:t>
            </a:r>
            <a:r>
              <a:rPr lang="en-US" altLang="zh-CN" sz="1600" dirty="0"/>
              <a:t>10 </a:t>
            </a:r>
            <a:r>
              <a:rPr lang="zh-CN" altLang="en-US" sz="1600" dirty="0"/>
              <a:t>轮迭代。</a:t>
            </a:r>
            <a:endParaRPr lang="zh-CN" altLang="zh-CN"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3D05937-0109-4AF6-9660-F705F9B69AA3}"/>
              </a:ext>
            </a:extLst>
          </p:cNvPr>
          <p:cNvSpPr>
            <a:spLocks noGrp="1" noChangeArrowheads="1"/>
          </p:cNvSpPr>
          <p:nvPr>
            <p:ph type="title" idx="4294967295"/>
          </p:nvPr>
        </p:nvSpPr>
        <p:spPr>
          <a:xfrm>
            <a:off x="2209800" y="30163"/>
            <a:ext cx="7772400" cy="1143000"/>
          </a:xfrm>
        </p:spPr>
        <p:txBody>
          <a:bodyPr/>
          <a:lstStyle/>
          <a:p>
            <a:pPr eaLnBrk="1" hangingPunct="1"/>
            <a:r>
              <a:rPr lang="zh-CN" altLang="en-US">
                <a:latin typeface="宋体" panose="02010600030101010101" pitchFamily="2" charset="-122"/>
              </a:rPr>
              <a:t>思考题</a:t>
            </a:r>
          </a:p>
        </p:txBody>
      </p:sp>
      <p:sp>
        <p:nvSpPr>
          <p:cNvPr id="4099" name="Rectangle 3">
            <a:extLst>
              <a:ext uri="{FF2B5EF4-FFF2-40B4-BE49-F238E27FC236}">
                <a16:creationId xmlns:a16="http://schemas.microsoft.com/office/drawing/2014/main" id="{50EC8EC5-9A1B-463D-BD3C-FF7EA5B24D49}"/>
              </a:ext>
            </a:extLst>
          </p:cNvPr>
          <p:cNvSpPr>
            <a:spLocks noGrp="1" noChangeArrowheads="1"/>
          </p:cNvSpPr>
          <p:nvPr>
            <p:ph type="body" idx="4294967295"/>
          </p:nvPr>
        </p:nvSpPr>
        <p:spPr>
          <a:xfrm>
            <a:off x="1970089" y="836614"/>
            <a:ext cx="8251825" cy="5500687"/>
          </a:xfrm>
        </p:spPr>
        <p:txBody>
          <a:bodyPr/>
          <a:lstStyle/>
          <a:p>
            <a:pPr marL="285750" lvl="1">
              <a:lnSpc>
                <a:spcPct val="150000"/>
              </a:lnSpc>
              <a:buFont typeface="Wingdings" panose="05000000000000000000" pitchFamily="2" charset="2"/>
              <a:buChar char="l"/>
            </a:pPr>
            <a:r>
              <a:rPr lang="zh-CN" altLang="en-US" sz="1800"/>
              <a:t>一个简单的实例</a:t>
            </a:r>
            <a:endParaRPr lang="zh-CN" altLang="zh-CN" sz="1800"/>
          </a:p>
        </p:txBody>
      </p:sp>
      <p:pic>
        <p:nvPicPr>
          <p:cNvPr id="4100" name="图片 1">
            <a:extLst>
              <a:ext uri="{FF2B5EF4-FFF2-40B4-BE49-F238E27FC236}">
                <a16:creationId xmlns:a16="http://schemas.microsoft.com/office/drawing/2014/main" id="{018060BE-25A4-48F0-A25D-B749ADD7B6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575" y="1341439"/>
            <a:ext cx="8496300"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文本框 1">
            <a:extLst>
              <a:ext uri="{FF2B5EF4-FFF2-40B4-BE49-F238E27FC236}">
                <a16:creationId xmlns:a16="http://schemas.microsoft.com/office/drawing/2014/main" id="{E9658B6D-736C-49A0-BDA6-CB1DD64FE075}"/>
              </a:ext>
            </a:extLst>
          </p:cNvPr>
          <p:cNvSpPr txBox="1">
            <a:spLocks noChangeArrowheads="1"/>
          </p:cNvSpPr>
          <p:nvPr/>
        </p:nvSpPr>
        <p:spPr bwMode="auto">
          <a:xfrm>
            <a:off x="8220075" y="5805488"/>
            <a:ext cx="2082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200">
                <a:solidFill>
                  <a:schemeClr val="bg2"/>
                </a:solidFill>
              </a:rPr>
              <a:t>其中</a:t>
            </a:r>
            <a:r>
              <a:rPr lang="en-US" altLang="zh-CN" sz="1200">
                <a:solidFill>
                  <a:schemeClr val="bg2"/>
                </a:solidFill>
              </a:rPr>
              <a:t>d</a:t>
            </a:r>
            <a:r>
              <a:rPr lang="zh-CN" altLang="en-US" sz="1200">
                <a:solidFill>
                  <a:schemeClr val="bg2"/>
                </a:solidFill>
              </a:rPr>
              <a:t>为修正系数</a:t>
            </a:r>
            <a:r>
              <a:rPr lang="en-US" altLang="zh-CN" sz="1200">
                <a:solidFill>
                  <a:schemeClr val="bg2"/>
                </a:solidFill>
              </a:rPr>
              <a:t>, N</a:t>
            </a:r>
            <a:r>
              <a:rPr lang="zh-CN" altLang="en-US" sz="1200">
                <a:solidFill>
                  <a:schemeClr val="bg2"/>
                </a:solidFill>
              </a:rPr>
              <a:t>为集合中网页的数目，目的是保证各个</a:t>
            </a:r>
            <a:r>
              <a:rPr lang="en-US" altLang="zh-CN" sz="1200">
                <a:solidFill>
                  <a:schemeClr val="bg2"/>
                </a:solidFill>
              </a:rPr>
              <a:t>PR</a:t>
            </a:r>
            <a:r>
              <a:rPr lang="zh-CN" altLang="en-US" sz="1200">
                <a:solidFill>
                  <a:schemeClr val="bg2"/>
                </a:solidFill>
              </a:rPr>
              <a:t>的和为</a:t>
            </a:r>
            <a:r>
              <a:rPr lang="en-US" altLang="zh-CN" sz="1200">
                <a:solidFill>
                  <a:schemeClr val="bg2"/>
                </a:solidFill>
              </a:rPr>
              <a:t>1</a:t>
            </a:r>
            <a:r>
              <a:rPr lang="zh-CN" altLang="en-US" sz="1200">
                <a:solidFill>
                  <a:schemeClr val="bg2"/>
                </a:solidFill>
              </a:rPr>
              <a:t>。在本次习题中并不需要除</a:t>
            </a:r>
            <a:r>
              <a:rPr lang="en-US" altLang="zh-CN" sz="1200">
                <a:solidFill>
                  <a:schemeClr val="bg2"/>
                </a:solidFill>
              </a:rPr>
              <a:t>N</a:t>
            </a:r>
          </a:p>
        </p:txBody>
      </p:sp>
      <p:sp>
        <p:nvSpPr>
          <p:cNvPr id="4102" name="文本框 5">
            <a:extLst>
              <a:ext uri="{FF2B5EF4-FFF2-40B4-BE49-F238E27FC236}">
                <a16:creationId xmlns:a16="http://schemas.microsoft.com/office/drawing/2014/main" id="{7C840E69-4E62-469F-9199-BA0E12CE6F58}"/>
              </a:ext>
            </a:extLst>
          </p:cNvPr>
          <p:cNvSpPr txBox="1">
            <a:spLocks noChangeArrowheads="1"/>
          </p:cNvSpPr>
          <p:nvPr/>
        </p:nvSpPr>
        <p:spPr bwMode="auto">
          <a:xfrm>
            <a:off x="7816850" y="3860801"/>
            <a:ext cx="2381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solidFill>
                  <a:schemeClr val="bg2"/>
                </a:solidFill>
              </a:rPr>
              <a:t>其中</a:t>
            </a:r>
            <a:r>
              <a:rPr lang="en-US" altLang="zh-CN" sz="1800">
                <a:solidFill>
                  <a:schemeClr val="bg2"/>
                </a:solidFill>
              </a:rPr>
              <a:t>L(B)</a:t>
            </a:r>
            <a:r>
              <a:rPr lang="zh-CN" altLang="en-US" sz="1800">
                <a:solidFill>
                  <a:schemeClr val="bg2"/>
                </a:solidFill>
              </a:rPr>
              <a:t>代表</a:t>
            </a:r>
            <a:r>
              <a:rPr lang="en-US" altLang="zh-CN" sz="1800">
                <a:solidFill>
                  <a:schemeClr val="bg2"/>
                </a:solidFill>
              </a:rPr>
              <a:t>B</a:t>
            </a:r>
            <a:r>
              <a:rPr lang="zh-CN" altLang="en-US" sz="1800">
                <a:solidFill>
                  <a:schemeClr val="bg2"/>
                </a:solidFill>
              </a:rPr>
              <a:t>包含的总链接数，依次类推</a:t>
            </a:r>
            <a:endParaRPr lang="en-US" altLang="zh-CN" sz="1800">
              <a:solidFill>
                <a:schemeClr val="bg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D9C7797-6027-4376-97D4-93FEF175C6A0}"/>
              </a:ext>
            </a:extLst>
          </p:cNvPr>
          <p:cNvSpPr>
            <a:spLocks noGrp="1" noChangeArrowheads="1"/>
          </p:cNvSpPr>
          <p:nvPr>
            <p:ph type="title" idx="4294967295"/>
          </p:nvPr>
        </p:nvSpPr>
        <p:spPr>
          <a:xfrm>
            <a:off x="2209800" y="30163"/>
            <a:ext cx="7772400" cy="1143000"/>
          </a:xfrm>
        </p:spPr>
        <p:txBody>
          <a:bodyPr/>
          <a:lstStyle/>
          <a:p>
            <a:pPr eaLnBrk="1" hangingPunct="1"/>
            <a:r>
              <a:rPr lang="zh-CN" altLang="en-US">
                <a:latin typeface="宋体" panose="02010600030101010101" pitchFamily="2" charset="-122"/>
              </a:rPr>
              <a:t>思考题</a:t>
            </a:r>
          </a:p>
        </p:txBody>
      </p:sp>
      <p:sp>
        <p:nvSpPr>
          <p:cNvPr id="6147" name="Rectangle 3">
            <a:extLst>
              <a:ext uri="{FF2B5EF4-FFF2-40B4-BE49-F238E27FC236}">
                <a16:creationId xmlns:a16="http://schemas.microsoft.com/office/drawing/2014/main" id="{EE03C25F-E18B-42B2-866F-A16752523B2D}"/>
              </a:ext>
            </a:extLst>
          </p:cNvPr>
          <p:cNvSpPr>
            <a:spLocks noGrp="1" noChangeArrowheads="1"/>
          </p:cNvSpPr>
          <p:nvPr>
            <p:ph type="body" idx="4294967295"/>
          </p:nvPr>
        </p:nvSpPr>
        <p:spPr>
          <a:xfrm>
            <a:off x="1970089" y="981075"/>
            <a:ext cx="8251825" cy="5500688"/>
          </a:xfrm>
        </p:spPr>
        <p:txBody>
          <a:bodyPr/>
          <a:lstStyle/>
          <a:p>
            <a:pPr marL="0" lvl="1" indent="0">
              <a:lnSpc>
                <a:spcPct val="150000"/>
              </a:lnSpc>
              <a:buNone/>
            </a:pPr>
            <a:r>
              <a:rPr lang="zh-CN" altLang="en-US" sz="1800" dirty="0"/>
              <a:t>基于上述步骤，请结合</a:t>
            </a:r>
            <a:r>
              <a:rPr lang="en-US" altLang="zh-CN" sz="1800" dirty="0"/>
              <a:t>spark </a:t>
            </a:r>
            <a:r>
              <a:rPr lang="zh-CN" altLang="en-US" sz="1800" dirty="0"/>
              <a:t>大数据处理引擎和 </a:t>
            </a:r>
            <a:r>
              <a:rPr lang="en-US" altLang="zh-CN" sz="1800" dirty="0" err="1"/>
              <a:t>scala</a:t>
            </a:r>
            <a:r>
              <a:rPr lang="en-US" altLang="zh-CN" sz="1800" dirty="0"/>
              <a:t> </a:t>
            </a:r>
            <a:r>
              <a:rPr lang="zh-CN" altLang="en-US" sz="1800" dirty="0"/>
              <a:t>函数式编程，编写出上述</a:t>
            </a:r>
            <a:r>
              <a:rPr lang="en-US" altLang="zh-CN" sz="1800" dirty="0"/>
              <a:t>PageRank</a:t>
            </a:r>
            <a:r>
              <a:rPr lang="zh-CN" altLang="en-US" sz="1800" dirty="0"/>
              <a:t>的相关代码</a:t>
            </a:r>
            <a:endParaRPr lang="en-US" altLang="zh-CN" sz="1800" dirty="0"/>
          </a:p>
          <a:p>
            <a:pPr marL="0" lvl="1" indent="0">
              <a:lnSpc>
                <a:spcPct val="150000"/>
              </a:lnSpc>
              <a:buNone/>
            </a:pPr>
            <a:r>
              <a:rPr lang="zh-CN" altLang="en-US" sz="1800" dirty="0"/>
              <a:t>（提示：给出</a:t>
            </a:r>
            <a:r>
              <a:rPr lang="en-US" altLang="zh-CN" sz="1800" dirty="0"/>
              <a:t>links</a:t>
            </a:r>
            <a:r>
              <a:rPr lang="zh-CN" altLang="en-US" sz="1800" dirty="0"/>
              <a:t>和</a:t>
            </a:r>
            <a:r>
              <a:rPr lang="en-US" altLang="zh-CN" sz="1800" dirty="0"/>
              <a:t>ranks</a:t>
            </a:r>
            <a:r>
              <a:rPr lang="zh-CN" altLang="en-US" sz="1800" dirty="0"/>
              <a:t>变量如下）</a:t>
            </a:r>
            <a:endParaRPr lang="en-US" altLang="zh-CN" sz="1800" dirty="0"/>
          </a:p>
          <a:p>
            <a:pPr marL="0" lvl="1" indent="0">
              <a:lnSpc>
                <a:spcPct val="150000"/>
              </a:lnSpc>
              <a:buNone/>
            </a:pPr>
            <a:r>
              <a:rPr lang="en-US" altLang="zh-CN" sz="1800" dirty="0"/>
              <a:t>// links </a:t>
            </a:r>
            <a:r>
              <a:rPr lang="zh-CN" altLang="en-US" sz="1800" dirty="0"/>
              <a:t>和 </a:t>
            </a:r>
            <a:r>
              <a:rPr lang="en-US" altLang="zh-CN" sz="1800" dirty="0"/>
              <a:t>ranks </a:t>
            </a:r>
            <a:r>
              <a:rPr lang="zh-CN" altLang="en-US" sz="1800" dirty="0"/>
              <a:t>是 </a:t>
            </a:r>
            <a:r>
              <a:rPr lang="en-US" altLang="zh-CN" sz="1800" dirty="0"/>
              <a:t>spark </a:t>
            </a:r>
            <a:r>
              <a:rPr lang="zh-CN" altLang="en-US" sz="1800" dirty="0"/>
              <a:t>中两个</a:t>
            </a:r>
            <a:r>
              <a:rPr lang="en-US" altLang="zh-CN" sz="1800" dirty="0"/>
              <a:t>RDD</a:t>
            </a:r>
          </a:p>
          <a:p>
            <a:pPr marL="0" lvl="1" indent="0">
              <a:lnSpc>
                <a:spcPct val="150000"/>
              </a:lnSpc>
              <a:buNone/>
            </a:pPr>
            <a:r>
              <a:rPr lang="en-US" altLang="zh-CN" sz="1800" dirty="0"/>
              <a:t>//</a:t>
            </a:r>
            <a:r>
              <a:rPr lang="zh-CN" altLang="en-US" sz="1800" dirty="0"/>
              <a:t>相邻页面列表（</a:t>
            </a:r>
            <a:r>
              <a:rPr lang="en-US" altLang="zh-CN" sz="1800" dirty="0" err="1"/>
              <a:t>pageID</a:t>
            </a:r>
            <a:r>
              <a:rPr lang="en-US" altLang="zh-CN" sz="1800" dirty="0"/>
              <a:t>,</a:t>
            </a:r>
            <a:r>
              <a:rPr lang="zh-CN" altLang="en-US" sz="1800" dirty="0"/>
              <a:t> 相邻链接</a:t>
            </a:r>
            <a:r>
              <a:rPr lang="en-US" altLang="zh-CN" sz="1800" dirty="0"/>
              <a:t>ID</a:t>
            </a:r>
            <a:r>
              <a:rPr lang="zh-CN" altLang="en-US" sz="1800" dirty="0"/>
              <a:t>列表）</a:t>
            </a:r>
            <a:endParaRPr lang="en-US" altLang="zh-CN" sz="1800" dirty="0"/>
          </a:p>
          <a:p>
            <a:pPr marL="0" lvl="1" indent="0">
              <a:lnSpc>
                <a:spcPct val="150000"/>
              </a:lnSpc>
              <a:buNone/>
            </a:pPr>
            <a:r>
              <a:rPr lang="en-US" altLang="zh-CN" sz="1800" dirty="0"/>
              <a:t>var links</a:t>
            </a:r>
          </a:p>
          <a:p>
            <a:pPr marL="0" lvl="1" indent="0">
              <a:lnSpc>
                <a:spcPct val="150000"/>
              </a:lnSpc>
              <a:buNone/>
            </a:pPr>
            <a:endParaRPr lang="en-US" altLang="zh-CN" sz="1800" dirty="0"/>
          </a:p>
          <a:p>
            <a:pPr marL="0" lvl="1" indent="0">
              <a:lnSpc>
                <a:spcPct val="150000"/>
              </a:lnSpc>
              <a:buNone/>
            </a:pPr>
            <a:r>
              <a:rPr lang="en-US" altLang="zh-CN" sz="1800" dirty="0"/>
              <a:t> // </a:t>
            </a:r>
            <a:r>
              <a:rPr lang="zh-CN" altLang="en-US" sz="1800" dirty="0"/>
              <a:t>初始化 </a:t>
            </a:r>
            <a:r>
              <a:rPr lang="en-US" altLang="zh-CN" sz="1800" dirty="0"/>
              <a:t>ranks</a:t>
            </a:r>
            <a:r>
              <a:rPr lang="zh-CN" altLang="en-US" sz="1800" dirty="0"/>
              <a:t>中每个页面的</a:t>
            </a:r>
            <a:r>
              <a:rPr lang="en-US" altLang="zh-CN" sz="1800" dirty="0"/>
              <a:t>PR</a:t>
            </a:r>
            <a:r>
              <a:rPr lang="zh-CN" altLang="en-US" sz="1800" dirty="0"/>
              <a:t>值为</a:t>
            </a:r>
            <a:r>
              <a:rPr lang="en-US" altLang="zh-CN" sz="1800" dirty="0"/>
              <a:t>1.0</a:t>
            </a:r>
          </a:p>
          <a:p>
            <a:pPr marL="0" lvl="1" indent="0">
              <a:lnSpc>
                <a:spcPct val="150000"/>
              </a:lnSpc>
              <a:buNone/>
            </a:pPr>
            <a:r>
              <a:rPr lang="en-US" altLang="zh-CN" sz="1800" dirty="0"/>
              <a:t>var ranks = </a:t>
            </a:r>
            <a:r>
              <a:rPr lang="en-US" altLang="zh-CN" sz="1800" dirty="0" err="1"/>
              <a:t>links.mapValues</a:t>
            </a:r>
            <a:r>
              <a:rPr lang="en-US" altLang="zh-CN" sz="1800" dirty="0"/>
              <a:t>(x =&gt; 1.0)</a:t>
            </a:r>
          </a:p>
          <a:p>
            <a:pPr marL="0" lvl="1" indent="0">
              <a:lnSpc>
                <a:spcPct val="150000"/>
              </a:lnSpc>
              <a:buNone/>
            </a:pPr>
            <a:endParaRPr lang="en-US" altLang="zh-CN" sz="1800" dirty="0"/>
          </a:p>
          <a:p>
            <a:pPr marL="0" lvl="1" indent="0">
              <a:lnSpc>
                <a:spcPct val="150000"/>
              </a:lnSpc>
              <a:buNone/>
            </a:pPr>
            <a:endParaRPr lang="zh-CN" altLang="zh-CN"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7873FBA-0D1B-4CCF-AC07-0155F92B940B}"/>
              </a:ext>
            </a:extLst>
          </p:cNvPr>
          <p:cNvSpPr>
            <a:spLocks noGrp="1" noChangeArrowheads="1"/>
          </p:cNvSpPr>
          <p:nvPr>
            <p:ph type="title" idx="4294967295"/>
          </p:nvPr>
        </p:nvSpPr>
        <p:spPr>
          <a:xfrm>
            <a:off x="2209800" y="30163"/>
            <a:ext cx="7772400" cy="1143000"/>
          </a:xfrm>
        </p:spPr>
        <p:txBody>
          <a:bodyPr/>
          <a:lstStyle/>
          <a:p>
            <a:pPr eaLnBrk="1" hangingPunct="1"/>
            <a:r>
              <a:rPr lang="zh-CN" altLang="en-US">
                <a:latin typeface="宋体" panose="02010600030101010101" pitchFamily="2" charset="-122"/>
              </a:rPr>
              <a:t>思考题</a:t>
            </a:r>
          </a:p>
        </p:txBody>
      </p:sp>
      <p:sp>
        <p:nvSpPr>
          <p:cNvPr id="6147" name="Rectangle 3">
            <a:extLst>
              <a:ext uri="{FF2B5EF4-FFF2-40B4-BE49-F238E27FC236}">
                <a16:creationId xmlns:a16="http://schemas.microsoft.com/office/drawing/2014/main" id="{F04969AB-F498-4D26-A301-F22878C26443}"/>
              </a:ext>
            </a:extLst>
          </p:cNvPr>
          <p:cNvSpPr>
            <a:spLocks noGrp="1" noChangeArrowheads="1"/>
          </p:cNvSpPr>
          <p:nvPr>
            <p:ph type="body" idx="4294967295"/>
          </p:nvPr>
        </p:nvSpPr>
        <p:spPr>
          <a:xfrm>
            <a:off x="555914" y="1011239"/>
            <a:ext cx="11320895" cy="2633661"/>
          </a:xfrm>
        </p:spPr>
        <p:txBody>
          <a:bodyPr>
            <a:normAutofit lnSpcReduction="10000"/>
          </a:bodyPr>
          <a:lstStyle/>
          <a:p>
            <a:pPr marL="0" lvl="1" indent="0">
              <a:lnSpc>
                <a:spcPct val="150000"/>
              </a:lnSpc>
              <a:buNone/>
              <a:defRPr/>
            </a:pPr>
            <a:r>
              <a:rPr lang="zh-CN" altLang="en-US" sz="1800" b="1" dirty="0"/>
              <a:t>要求</a:t>
            </a:r>
            <a:r>
              <a:rPr lang="zh-CN" altLang="en-US" sz="1800" dirty="0"/>
              <a:t>：</a:t>
            </a:r>
            <a:endParaRPr lang="en-US" altLang="zh-CN" sz="1800" dirty="0"/>
          </a:p>
          <a:p>
            <a:pPr marL="342900" lvl="1" indent="-342900">
              <a:lnSpc>
                <a:spcPct val="150000"/>
              </a:lnSpc>
              <a:buFontTx/>
              <a:buAutoNum type="arabicPeriod"/>
              <a:defRPr/>
            </a:pPr>
            <a:r>
              <a:rPr lang="zh-CN" altLang="en-US" sz="1800" dirty="0"/>
              <a:t>最终提交</a:t>
            </a:r>
            <a:r>
              <a:rPr lang="en-US" altLang="zh-CN" sz="1800" b="1" dirty="0"/>
              <a:t>PDF</a:t>
            </a:r>
            <a:r>
              <a:rPr lang="zh-CN" altLang="en-US" sz="1800" dirty="0"/>
              <a:t>、 </a:t>
            </a:r>
            <a:r>
              <a:rPr lang="en-US" altLang="zh-CN" sz="1800" b="1" dirty="0" err="1"/>
              <a:t>scala</a:t>
            </a:r>
            <a:r>
              <a:rPr lang="en-US" altLang="zh-CN" sz="1800" b="1" dirty="0"/>
              <a:t> </a:t>
            </a:r>
            <a:r>
              <a:rPr lang="zh-CN" altLang="en-US" sz="1800" b="1" dirty="0"/>
              <a:t>源码 和 结果</a:t>
            </a:r>
            <a:r>
              <a:rPr lang="zh-CN" altLang="en-US" sz="1800" dirty="0"/>
              <a:t>文件</a:t>
            </a:r>
            <a:r>
              <a:rPr lang="en-US" altLang="zh-CN" sz="1800" dirty="0"/>
              <a:t>(txt</a:t>
            </a:r>
            <a:r>
              <a:rPr lang="zh-CN" altLang="en-US" sz="1800" dirty="0"/>
              <a:t>格式</a:t>
            </a:r>
            <a:r>
              <a:rPr lang="en-US" altLang="zh-CN" sz="1800" dirty="0"/>
              <a:t>)</a:t>
            </a:r>
            <a:r>
              <a:rPr lang="zh-CN" altLang="en-US" sz="1800" dirty="0"/>
              <a:t> 共</a:t>
            </a:r>
            <a:r>
              <a:rPr lang="en-US" altLang="zh-CN" sz="1800" dirty="0"/>
              <a:t>3</a:t>
            </a:r>
            <a:r>
              <a:rPr lang="zh-CN" altLang="en-US" sz="1800" dirty="0"/>
              <a:t>个文件，并在</a:t>
            </a:r>
            <a:r>
              <a:rPr lang="en-US" altLang="zh-CN" sz="1800" dirty="0"/>
              <a:t>PDF</a:t>
            </a:r>
            <a:r>
              <a:rPr lang="zh-CN" altLang="en-US" sz="1800" dirty="0"/>
              <a:t>中附上</a:t>
            </a:r>
            <a:r>
              <a:rPr lang="en-US" altLang="zh-CN" sz="1800" dirty="0" err="1"/>
              <a:t>scala</a:t>
            </a:r>
            <a:r>
              <a:rPr lang="zh-CN" altLang="en-US" sz="1800" dirty="0"/>
              <a:t>代码的简要说明讲解和</a:t>
            </a:r>
            <a:r>
              <a:rPr lang="zh-CN" altLang="en-US" sz="1800" b="1" dirty="0"/>
              <a:t>要求</a:t>
            </a:r>
            <a:r>
              <a:rPr lang="en-US" altLang="zh-CN" sz="1800" b="1" dirty="0"/>
              <a:t>2</a:t>
            </a:r>
            <a:r>
              <a:rPr lang="zh-CN" altLang="en-US" sz="1800" b="1" dirty="0"/>
              <a:t>中结果的截图</a:t>
            </a:r>
            <a:endParaRPr lang="en-US" altLang="zh-CN" sz="1800" b="1" dirty="0"/>
          </a:p>
          <a:p>
            <a:pPr marL="342900" lvl="1" indent="-342900">
              <a:lnSpc>
                <a:spcPct val="150000"/>
              </a:lnSpc>
              <a:buFontTx/>
              <a:buAutoNum type="arabicPeriod"/>
              <a:defRPr/>
            </a:pPr>
            <a:r>
              <a:rPr lang="zh-CN" altLang="en-US" sz="1800" b="1" dirty="0"/>
              <a:t>当</a:t>
            </a:r>
            <a:r>
              <a:rPr lang="en-US" altLang="zh-CN" sz="1800" b="1" dirty="0"/>
              <a:t>RDD</a:t>
            </a:r>
            <a:r>
              <a:rPr lang="zh-CN" altLang="en-US" sz="1800" b="1" dirty="0"/>
              <a:t>  </a:t>
            </a:r>
            <a:r>
              <a:rPr lang="en-US" altLang="zh-CN" sz="1800" dirty="0"/>
              <a:t>links </a:t>
            </a:r>
            <a:r>
              <a:rPr lang="zh-CN" altLang="en-US" sz="1800" dirty="0"/>
              <a:t>为 </a:t>
            </a:r>
            <a:r>
              <a:rPr lang="en-US" altLang="zh-CN" sz="1800" dirty="0"/>
              <a:t>[ (“</a:t>
            </a:r>
            <a:r>
              <a:rPr lang="en-US" altLang="zh-CN" sz="1800" dirty="0" err="1"/>
              <a:t>A”,List</a:t>
            </a:r>
            <a:r>
              <a:rPr lang="en-US" altLang="zh-CN" sz="1800" dirty="0"/>
              <a:t>(“B”,“C”,“D”)), (“</a:t>
            </a:r>
            <a:r>
              <a:rPr lang="en-US" altLang="zh-CN" sz="1800" dirty="0" err="1"/>
              <a:t>B”,List</a:t>
            </a:r>
            <a:r>
              <a:rPr lang="en-US" altLang="zh-CN" sz="1800" dirty="0"/>
              <a:t>(“A”)), (“</a:t>
            </a:r>
            <a:r>
              <a:rPr lang="en-US" altLang="zh-CN" sz="1800" dirty="0" err="1"/>
              <a:t>C”,List</a:t>
            </a:r>
            <a:r>
              <a:rPr lang="en-US" altLang="zh-CN" sz="1800" dirty="0"/>
              <a:t>(“A”,“B”)), (“</a:t>
            </a:r>
            <a:r>
              <a:rPr lang="en-US" altLang="zh-CN" sz="1800" dirty="0" err="1"/>
              <a:t>D”,List</a:t>
            </a:r>
            <a:r>
              <a:rPr lang="en-US" altLang="zh-CN" sz="1800" dirty="0"/>
              <a:t>(“B”,“C”)) ]    (RDD</a:t>
            </a:r>
            <a:r>
              <a:rPr lang="zh-CN" altLang="en-US" sz="1800" dirty="0"/>
              <a:t>构造方法以</a:t>
            </a:r>
            <a:r>
              <a:rPr lang="en-US" altLang="zh-CN" sz="1800" dirty="0"/>
              <a:t>spark-shell</a:t>
            </a:r>
            <a:r>
              <a:rPr lang="zh-CN" altLang="en-US" sz="1800" dirty="0"/>
              <a:t>为例如下图所示</a:t>
            </a:r>
            <a:r>
              <a:rPr lang="en-US" altLang="zh-CN" sz="1800" dirty="0"/>
              <a:t>) </a:t>
            </a:r>
            <a:r>
              <a:rPr lang="zh-CN" altLang="en-US" sz="1800" dirty="0"/>
              <a:t>时迭代</a:t>
            </a:r>
            <a:r>
              <a:rPr lang="en-US" altLang="zh-CN" sz="1800" dirty="0"/>
              <a:t>10</a:t>
            </a:r>
            <a:r>
              <a:rPr lang="zh-CN" altLang="en-US" sz="1800" dirty="0"/>
              <a:t>轮后将</a:t>
            </a:r>
            <a:r>
              <a:rPr lang="en-US" altLang="zh-CN" sz="1800" dirty="0"/>
              <a:t>ranks</a:t>
            </a:r>
            <a:r>
              <a:rPr lang="zh-CN" altLang="en-US" sz="1800" dirty="0"/>
              <a:t>的结果保存为文件，打开文件并对结果截图贴到上交的</a:t>
            </a:r>
            <a:r>
              <a:rPr lang="en-US" altLang="zh-CN" sz="1800" dirty="0"/>
              <a:t>PDF</a:t>
            </a:r>
            <a:r>
              <a:rPr lang="zh-CN" altLang="en-US" sz="1800" dirty="0"/>
              <a:t>中</a:t>
            </a:r>
            <a:endParaRPr lang="en-US" altLang="zh-CN" sz="1800" dirty="0"/>
          </a:p>
          <a:p>
            <a:pPr marL="0" lvl="1" indent="0">
              <a:lnSpc>
                <a:spcPct val="150000"/>
              </a:lnSpc>
              <a:buNone/>
              <a:defRPr/>
            </a:pPr>
            <a:endParaRPr lang="zh-CN" altLang="zh-CN" sz="1800" dirty="0"/>
          </a:p>
        </p:txBody>
      </p:sp>
      <p:pic>
        <p:nvPicPr>
          <p:cNvPr id="7172" name="图片 1">
            <a:extLst>
              <a:ext uri="{FF2B5EF4-FFF2-40B4-BE49-F238E27FC236}">
                <a16:creationId xmlns:a16="http://schemas.microsoft.com/office/drawing/2014/main" id="{A45758FD-E2BA-46FA-A570-90C66884A6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0875" y="3644900"/>
            <a:ext cx="8350250"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2451B737-017A-4BE7-92B1-ACD34632127F}"/>
              </a:ext>
            </a:extLst>
          </p:cNvPr>
          <p:cNvSpPr>
            <a:spLocks noGrp="1" noChangeArrowheads="1"/>
          </p:cNvSpPr>
          <p:nvPr>
            <p:ph type="title"/>
          </p:nvPr>
        </p:nvSpPr>
        <p:spPr/>
        <p:txBody>
          <a:bodyPr/>
          <a:lstStyle/>
          <a:p>
            <a:r>
              <a:rPr lang="en-US" altLang="zh-CN" dirty="0"/>
              <a:t>Lec04</a:t>
            </a:r>
            <a:endParaRPr lang="zh-CN" altLang="en-US" dirty="0"/>
          </a:p>
        </p:txBody>
      </p:sp>
      <p:sp>
        <p:nvSpPr>
          <p:cNvPr id="4099" name="内容占位符 2">
            <a:extLst>
              <a:ext uri="{FF2B5EF4-FFF2-40B4-BE49-F238E27FC236}">
                <a16:creationId xmlns:a16="http://schemas.microsoft.com/office/drawing/2014/main" id="{9F27693D-8BDA-4383-A92B-E32834E11450}"/>
              </a:ext>
            </a:extLst>
          </p:cNvPr>
          <p:cNvSpPr>
            <a:spLocks noGrp="1" noChangeArrowheads="1"/>
          </p:cNvSpPr>
          <p:nvPr>
            <p:ph idx="1"/>
          </p:nvPr>
        </p:nvSpPr>
        <p:spPr/>
        <p:txBody>
          <a:bodyPr>
            <a:normAutofit fontScale="92500"/>
          </a:bodyPr>
          <a:lstStyle/>
          <a:p>
            <a:r>
              <a:rPr lang="zh-CN" altLang="en-US">
                <a:latin typeface="宋体" panose="02010600030101010101" pitchFamily="2" charset="-122"/>
              </a:rPr>
              <a:t>总结</a:t>
            </a:r>
            <a:r>
              <a:rPr lang="en-US" altLang="zh-CN">
                <a:latin typeface="宋体" panose="02010600030101010101" pitchFamily="2" charset="-122"/>
              </a:rPr>
              <a:t>JavaScript</a:t>
            </a:r>
            <a:r>
              <a:rPr lang="zh-CN" altLang="en-US">
                <a:latin typeface="宋体" panose="02010600030101010101" pitchFamily="2" charset="-122"/>
              </a:rPr>
              <a:t>语言的面向对象特征，你认为</a:t>
            </a:r>
            <a:r>
              <a:rPr lang="en-US" altLang="zh-CN">
                <a:latin typeface="宋体" panose="02010600030101010101" pitchFamily="2" charset="-122"/>
              </a:rPr>
              <a:t>JavaScript(</a:t>
            </a:r>
            <a:r>
              <a:rPr lang="zh-CN" altLang="en-US">
                <a:latin typeface="宋体" panose="02010600030101010101" pitchFamily="2" charset="-122"/>
              </a:rPr>
              <a:t>是</a:t>
            </a:r>
            <a:r>
              <a:rPr lang="en-US" altLang="zh-CN">
                <a:latin typeface="宋体" panose="02010600030101010101" pitchFamily="2" charset="-122"/>
              </a:rPr>
              <a:t>/</a:t>
            </a:r>
            <a:r>
              <a:rPr lang="zh-CN" altLang="en-US">
                <a:latin typeface="宋体" panose="02010600030101010101" pitchFamily="2" charset="-122"/>
              </a:rPr>
              <a:t>否</a:t>
            </a:r>
            <a:r>
              <a:rPr lang="en-US" altLang="zh-CN">
                <a:latin typeface="宋体" panose="02010600030101010101" pitchFamily="2" charset="-122"/>
              </a:rPr>
              <a:t>)</a:t>
            </a:r>
            <a:r>
              <a:rPr lang="zh-CN" altLang="en-US">
                <a:latin typeface="宋体" panose="02010600030101010101" pitchFamily="2" charset="-122"/>
              </a:rPr>
              <a:t>归属于面向对象语言的理由是什么？</a:t>
            </a:r>
            <a:endParaRPr lang="en-US" altLang="zh-CN">
              <a:latin typeface="宋体" panose="02010600030101010101" pitchFamily="2" charset="-122"/>
            </a:endParaRPr>
          </a:p>
          <a:p>
            <a:r>
              <a:rPr lang="zh-CN" altLang="en-US" sz="2400"/>
              <a:t>答：是。虽然 </a:t>
            </a:r>
            <a:r>
              <a:rPr lang="en-US" altLang="zh-CN" sz="2400"/>
              <a:t>JavaScript </a:t>
            </a:r>
            <a:r>
              <a:rPr lang="zh-CN" altLang="en-US" sz="2400"/>
              <a:t>并没有提供类似于 </a:t>
            </a:r>
            <a:r>
              <a:rPr lang="en-US" altLang="zh-CN" sz="2400"/>
              <a:t>Java </a:t>
            </a:r>
            <a:r>
              <a:rPr lang="zh-CN" altLang="en-US" sz="2400"/>
              <a:t>和 </a:t>
            </a:r>
            <a:r>
              <a:rPr lang="en-US" altLang="zh-CN" sz="2400"/>
              <a:t>C#</a:t>
            </a:r>
            <a:r>
              <a:rPr lang="zh-CN" altLang="en-US" sz="2400"/>
              <a:t>的对象创建“模板”，也没有明确的 定义继承方式和多态使用方式，但本质上讲，封装、继承、多态这些特性 </a:t>
            </a:r>
            <a:r>
              <a:rPr lang="en-US" altLang="zh-CN" sz="2400"/>
              <a:t>js </a:t>
            </a:r>
            <a:r>
              <a:rPr lang="zh-CN" altLang="en-US" sz="2400"/>
              <a:t>也都拥有，更 合何况从 </a:t>
            </a:r>
            <a:r>
              <a:rPr lang="en-US" altLang="zh-CN" sz="2400"/>
              <a:t>ES6 </a:t>
            </a:r>
            <a:r>
              <a:rPr lang="zh-CN" altLang="en-US" sz="2400"/>
              <a:t>开始，</a:t>
            </a:r>
            <a:r>
              <a:rPr lang="en-US" altLang="zh-CN" sz="2400"/>
              <a:t>js </a:t>
            </a:r>
            <a:r>
              <a:rPr lang="zh-CN" altLang="en-US" sz="2400"/>
              <a:t>就已经提供了 </a:t>
            </a:r>
            <a:r>
              <a:rPr lang="en-US" altLang="zh-CN" sz="2400"/>
              <a:t>class </a:t>
            </a:r>
            <a:r>
              <a:rPr lang="zh-CN" altLang="en-US" sz="2400"/>
              <a:t>关键字用于定义类，</a:t>
            </a:r>
            <a:r>
              <a:rPr lang="en-US" altLang="zh-CN" sz="2400"/>
              <a:t>js </a:t>
            </a:r>
            <a:r>
              <a:rPr lang="zh-CN" altLang="en-US" sz="2400"/>
              <a:t>中通过构造器创建对象， 并且状态属性和行为都被抽象成了属性，且拥有高度的动态性，可以在运行时动态的为对象 添加属性，和修改</a:t>
            </a:r>
            <a:r>
              <a:rPr lang="en-US" altLang="zh-CN" sz="2400"/>
              <a:t>/</a:t>
            </a:r>
            <a:r>
              <a:rPr lang="zh-CN" altLang="en-US" sz="2400"/>
              <a:t>获取属性的属性（</a:t>
            </a:r>
            <a:r>
              <a:rPr lang="en-US" altLang="zh-CN" sz="2400"/>
              <a:t>property</a:t>
            </a:r>
            <a:r>
              <a:rPr lang="zh-CN" altLang="en-US" sz="2400"/>
              <a:t>）。继承方面，采用原型链继承，通过查找原 型链访问父类的属性，与主流面向对象不同的是，原型上的属性是共享的，一个实例修改了 原型的属性，则另一个实例的原型属性也会被修改。多态方面，只要是通过 </a:t>
            </a:r>
            <a:r>
              <a:rPr lang="en-US" altLang="zh-CN" sz="2400"/>
              <a:t>isintance of </a:t>
            </a:r>
            <a:r>
              <a:rPr lang="zh-CN" altLang="en-US" sz="2400"/>
              <a:t>判断的，都可以调用其方法，符合动态调用思想。 因此，虽然与主流的面向对象语言设计不同，但本质是一样的，判断一个语言是否属于 某一类语言，不应被其他该类语言的特征所左右，而是应回归语言范式的本质。</a:t>
            </a:r>
          </a:p>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B5135E6-48B3-4C6B-911C-8F22455ABE2C}"/>
              </a:ext>
            </a:extLst>
          </p:cNvPr>
          <p:cNvSpPr txBox="1">
            <a:spLocks noChangeArrowheads="1"/>
          </p:cNvSpPr>
          <p:nvPr/>
        </p:nvSpPr>
        <p:spPr bwMode="auto">
          <a:xfrm>
            <a:off x="2209800" y="34926"/>
            <a:ext cx="7772400" cy="938213"/>
          </a:xfrm>
          <a:prstGeom prst="rect">
            <a:avLst/>
          </a:prstGeom>
          <a:noFill/>
          <a:ln w="9525">
            <a:noFill/>
            <a:miter lim="800000"/>
            <a:headEnd/>
            <a:tailEnd/>
          </a:ln>
        </p:spPr>
        <p:txBody>
          <a:bodyPr anchor="ctr"/>
          <a:lstStyle/>
          <a:p>
            <a:pPr algn="ctr" eaLnBrk="1" hangingPunct="1">
              <a:defRPr/>
            </a:pPr>
            <a:r>
              <a:rPr lang="en-US" altLang="zh-CN" sz="3200" kern="0" dirty="0">
                <a:solidFill>
                  <a:schemeClr val="tx2"/>
                </a:solidFill>
                <a:latin typeface="+mj-lt"/>
                <a:ea typeface="+mj-ea"/>
                <a:cs typeface="+mj-cs"/>
              </a:rPr>
              <a:t>Java </a:t>
            </a:r>
            <a:r>
              <a:rPr lang="zh-CN" altLang="en-US" sz="3200" kern="0" dirty="0">
                <a:solidFill>
                  <a:schemeClr val="tx2"/>
                </a:solidFill>
                <a:latin typeface="+mj-lt"/>
                <a:ea typeface="+mj-ea"/>
                <a:cs typeface="+mj-cs"/>
              </a:rPr>
              <a:t>类的多态</a:t>
            </a:r>
            <a:endParaRPr lang="zh-CN" altLang="zh-CN" sz="3200" kern="0" dirty="0">
              <a:solidFill>
                <a:schemeClr val="tx2"/>
              </a:solidFill>
              <a:latin typeface="+mj-lt"/>
              <a:ea typeface="+mj-ea"/>
              <a:cs typeface="+mj-cs"/>
            </a:endParaRPr>
          </a:p>
        </p:txBody>
      </p:sp>
      <p:sp>
        <p:nvSpPr>
          <p:cNvPr id="3" name="Rectangle 3">
            <a:extLst>
              <a:ext uri="{FF2B5EF4-FFF2-40B4-BE49-F238E27FC236}">
                <a16:creationId xmlns:a16="http://schemas.microsoft.com/office/drawing/2014/main" id="{4A3279EF-CF16-4A16-B0DA-E31A3CB84151}"/>
              </a:ext>
            </a:extLst>
          </p:cNvPr>
          <p:cNvSpPr txBox="1">
            <a:spLocks noChangeArrowheads="1"/>
          </p:cNvSpPr>
          <p:nvPr/>
        </p:nvSpPr>
        <p:spPr bwMode="auto">
          <a:xfrm>
            <a:off x="178753" y="47864"/>
            <a:ext cx="4824412" cy="3395186"/>
          </a:xfrm>
          <a:prstGeom prst="rect">
            <a:avLst/>
          </a:prstGeom>
          <a:noFill/>
          <a:ln w="9525">
            <a:noFill/>
            <a:miter lim="800000"/>
            <a:headEnd/>
            <a:tailEnd/>
          </a:ln>
        </p:spPr>
        <p:txBody>
          <a:bodyPr/>
          <a:lstStyle/>
          <a:p>
            <a:pPr eaLnBrk="1" hangingPunct="1">
              <a:spcBef>
                <a:spcPct val="20000"/>
              </a:spcBef>
              <a:defRPr/>
            </a:pPr>
            <a:r>
              <a:rPr lang="en-US" altLang="zh-CN" sz="1600" kern="0" dirty="0"/>
              <a:t>class </a:t>
            </a:r>
            <a:r>
              <a:rPr lang="en-US" altLang="zh-CN" sz="1600" kern="0" dirty="0" err="1"/>
              <a:t>TalkingClock</a:t>
            </a:r>
            <a:endParaRPr lang="en-US" altLang="zh-CN" sz="1600" kern="0" dirty="0"/>
          </a:p>
          <a:p>
            <a:pPr eaLnBrk="1" hangingPunct="1">
              <a:spcBef>
                <a:spcPct val="20000"/>
              </a:spcBef>
              <a:defRPr/>
            </a:pPr>
            <a:r>
              <a:rPr lang="en-US" altLang="zh-CN" sz="1600" kern="0" dirty="0"/>
              <a:t>{</a:t>
            </a:r>
          </a:p>
          <a:p>
            <a:pPr eaLnBrk="1" hangingPunct="1">
              <a:spcBef>
                <a:spcPct val="20000"/>
              </a:spcBef>
              <a:defRPr/>
            </a:pPr>
            <a:r>
              <a:rPr lang="en-US" altLang="zh-CN" sz="1600" kern="0" dirty="0"/>
              <a:t>     private int interval;</a:t>
            </a:r>
          </a:p>
          <a:p>
            <a:pPr eaLnBrk="1" hangingPunct="1">
              <a:spcBef>
                <a:spcPct val="20000"/>
              </a:spcBef>
              <a:defRPr/>
            </a:pPr>
            <a:r>
              <a:rPr lang="en-US" altLang="zh-CN" sz="1600" kern="0" dirty="0"/>
              <a:t>     private </a:t>
            </a:r>
            <a:r>
              <a:rPr lang="en-US" altLang="zh-CN" sz="1600" kern="0" dirty="0" err="1"/>
              <a:t>boolean</a:t>
            </a:r>
            <a:r>
              <a:rPr lang="en-US" altLang="zh-CN" sz="1600" kern="0" dirty="0"/>
              <a:t> beep;</a:t>
            </a:r>
          </a:p>
          <a:p>
            <a:pPr eaLnBrk="1" hangingPunct="1">
              <a:spcBef>
                <a:spcPct val="20000"/>
              </a:spcBef>
              <a:defRPr/>
            </a:pPr>
            <a:r>
              <a:rPr lang="en-US" altLang="zh-CN" sz="1600" kern="0" dirty="0"/>
              <a:t>     public </a:t>
            </a:r>
            <a:r>
              <a:rPr lang="en-US" altLang="zh-CN" sz="1600" kern="0" dirty="0" err="1"/>
              <a:t>TalkingClock</a:t>
            </a:r>
            <a:r>
              <a:rPr lang="en-US" altLang="zh-CN" sz="1600" kern="0" dirty="0"/>
              <a:t>(int interval, </a:t>
            </a:r>
            <a:r>
              <a:rPr lang="en-US" altLang="zh-CN" sz="1600" kern="0" dirty="0" err="1"/>
              <a:t>boolean</a:t>
            </a:r>
            <a:r>
              <a:rPr lang="en-US" altLang="zh-CN" sz="1600" kern="0" dirty="0"/>
              <a:t> beep){…}</a:t>
            </a:r>
          </a:p>
          <a:p>
            <a:pPr eaLnBrk="1" hangingPunct="1">
              <a:spcBef>
                <a:spcPct val="20000"/>
              </a:spcBef>
              <a:defRPr/>
            </a:pPr>
            <a:r>
              <a:rPr lang="en-US" altLang="zh-CN" sz="1600" kern="0" dirty="0"/>
              <a:t>     public void start(){…}</a:t>
            </a:r>
          </a:p>
          <a:p>
            <a:pPr eaLnBrk="1" hangingPunct="1">
              <a:spcBef>
                <a:spcPct val="20000"/>
              </a:spcBef>
              <a:defRPr/>
            </a:pPr>
            <a:endParaRPr lang="en-US" altLang="zh-CN" sz="1600" kern="0" dirty="0"/>
          </a:p>
          <a:p>
            <a:pPr eaLnBrk="1" hangingPunct="1">
              <a:spcBef>
                <a:spcPct val="20000"/>
              </a:spcBef>
              <a:defRPr/>
            </a:pPr>
            <a:r>
              <a:rPr lang="en-US" altLang="zh-CN" sz="1600" kern="0" dirty="0"/>
              <a:t>     public class </a:t>
            </a:r>
            <a:r>
              <a:rPr lang="en-US" altLang="zh-CN" sz="1600" kern="0" dirty="0" err="1"/>
              <a:t>TimePrinter</a:t>
            </a:r>
            <a:r>
              <a:rPr lang="en-US" altLang="zh-CN" sz="1600" kern="0" dirty="0"/>
              <a:t> implements ActionListener</a:t>
            </a:r>
          </a:p>
          <a:p>
            <a:pPr eaLnBrk="1" hangingPunct="1">
              <a:spcBef>
                <a:spcPct val="20000"/>
              </a:spcBef>
              <a:defRPr/>
            </a:pPr>
            <a:r>
              <a:rPr lang="en-US" altLang="zh-CN" sz="1600" kern="0" dirty="0"/>
              <a:t>     // an inner class</a:t>
            </a:r>
          </a:p>
          <a:p>
            <a:pPr eaLnBrk="1" hangingPunct="1">
              <a:spcBef>
                <a:spcPct val="20000"/>
              </a:spcBef>
              <a:defRPr/>
            </a:pPr>
            <a:r>
              <a:rPr lang="en-US" altLang="zh-CN" sz="1600" kern="0" dirty="0"/>
              <a:t>    {</a:t>
            </a:r>
          </a:p>
          <a:p>
            <a:pPr eaLnBrk="1" hangingPunct="1">
              <a:spcBef>
                <a:spcPct val="20000"/>
              </a:spcBef>
              <a:defRPr/>
            </a:pPr>
            <a:r>
              <a:rPr lang="en-US" altLang="zh-CN" sz="1600" kern="0" dirty="0"/>
              <a:t>       …</a:t>
            </a:r>
          </a:p>
          <a:p>
            <a:pPr eaLnBrk="1" hangingPunct="1">
              <a:spcBef>
                <a:spcPct val="20000"/>
              </a:spcBef>
              <a:defRPr/>
            </a:pPr>
            <a:r>
              <a:rPr lang="en-US" altLang="zh-CN" sz="1600" kern="0" dirty="0"/>
              <a:t>    }</a:t>
            </a:r>
          </a:p>
          <a:p>
            <a:pPr eaLnBrk="1" hangingPunct="1">
              <a:spcBef>
                <a:spcPct val="20000"/>
              </a:spcBef>
              <a:defRPr/>
            </a:pPr>
            <a:r>
              <a:rPr lang="en-US" altLang="zh-CN" sz="1600" kern="0" dirty="0"/>
              <a:t>}</a:t>
            </a:r>
          </a:p>
        </p:txBody>
      </p:sp>
      <p:sp>
        <p:nvSpPr>
          <p:cNvPr id="4" name="Rectangle 3">
            <a:extLst>
              <a:ext uri="{FF2B5EF4-FFF2-40B4-BE49-F238E27FC236}">
                <a16:creationId xmlns:a16="http://schemas.microsoft.com/office/drawing/2014/main" id="{6015D4F8-828B-40F5-AACD-791178BBD449}"/>
              </a:ext>
            </a:extLst>
          </p:cNvPr>
          <p:cNvSpPr txBox="1">
            <a:spLocks noChangeArrowheads="1"/>
          </p:cNvSpPr>
          <p:nvPr/>
        </p:nvSpPr>
        <p:spPr bwMode="auto">
          <a:xfrm>
            <a:off x="454025" y="4115435"/>
            <a:ext cx="5943600" cy="2528888"/>
          </a:xfrm>
          <a:prstGeom prst="rect">
            <a:avLst/>
          </a:prstGeom>
          <a:noFill/>
          <a:ln w="9525">
            <a:noFill/>
            <a:miter lim="800000"/>
            <a:headEnd/>
            <a:tailEnd/>
          </a:ln>
        </p:spPr>
        <p:txBody>
          <a:bodyPr/>
          <a:lstStyle/>
          <a:p>
            <a:pPr eaLnBrk="1" hangingPunct="1">
              <a:spcBef>
                <a:spcPct val="20000"/>
              </a:spcBef>
              <a:defRPr/>
            </a:pPr>
            <a:r>
              <a:rPr lang="en-US" altLang="zh-CN" sz="1600" kern="0" dirty="0"/>
              <a:t>class </a:t>
            </a:r>
            <a:r>
              <a:rPr lang="en-US" altLang="zh-CN" sz="1600" kern="0" dirty="0" err="1"/>
              <a:t>TimePrinter</a:t>
            </a:r>
            <a:r>
              <a:rPr lang="en-US" altLang="zh-CN" sz="1600" kern="0" dirty="0"/>
              <a:t> implements </a:t>
            </a:r>
            <a:r>
              <a:rPr lang="en-US" altLang="zh-CN" sz="1600" kern="0" dirty="0" err="1"/>
              <a:t>ActionListener</a:t>
            </a:r>
            <a:endParaRPr lang="en-US" altLang="zh-CN" sz="1600" kern="0" dirty="0"/>
          </a:p>
          <a:p>
            <a:pPr eaLnBrk="1" hangingPunct="1">
              <a:spcBef>
                <a:spcPct val="20000"/>
              </a:spcBef>
              <a:defRPr/>
            </a:pPr>
            <a:r>
              <a:rPr lang="en-US" altLang="zh-CN" sz="1600" kern="0" dirty="0"/>
              <a:t>{</a:t>
            </a:r>
          </a:p>
          <a:p>
            <a:pPr lvl="1" eaLnBrk="1" hangingPunct="1">
              <a:spcBef>
                <a:spcPct val="20000"/>
              </a:spcBef>
              <a:defRPr/>
            </a:pPr>
            <a:r>
              <a:rPr lang="en-US" altLang="zh-CN" sz="1600" kern="0" dirty="0"/>
              <a:t>   public void </a:t>
            </a:r>
            <a:r>
              <a:rPr lang="en-US" altLang="zh-CN" sz="1600" kern="0" dirty="0" err="1"/>
              <a:t>actionPerformed</a:t>
            </a:r>
            <a:r>
              <a:rPr lang="en-US" altLang="zh-CN" sz="1600" kern="0" dirty="0"/>
              <a:t>(</a:t>
            </a:r>
            <a:r>
              <a:rPr lang="en-US" altLang="zh-CN" sz="1600" kern="0" dirty="0" err="1"/>
              <a:t>ActionEvent</a:t>
            </a:r>
            <a:r>
              <a:rPr lang="en-US" altLang="zh-CN" sz="1600" kern="0" dirty="0"/>
              <a:t> event)</a:t>
            </a:r>
          </a:p>
          <a:p>
            <a:pPr lvl="1" eaLnBrk="1" hangingPunct="1">
              <a:spcBef>
                <a:spcPct val="20000"/>
              </a:spcBef>
              <a:defRPr/>
            </a:pPr>
            <a:r>
              <a:rPr lang="en-US" altLang="zh-CN" sz="1600" kern="0" dirty="0"/>
              <a:t>   {</a:t>
            </a:r>
          </a:p>
          <a:p>
            <a:pPr lvl="1" eaLnBrk="1" hangingPunct="1">
              <a:spcBef>
                <a:spcPct val="20000"/>
              </a:spcBef>
              <a:defRPr/>
            </a:pPr>
            <a:r>
              <a:rPr lang="en-US" altLang="zh-CN" sz="1600" kern="0" dirty="0"/>
              <a:t>      </a:t>
            </a:r>
            <a:r>
              <a:rPr lang="en-US" altLang="zh-CN" sz="1600" kern="0" dirty="0" err="1"/>
              <a:t>System.out.println</a:t>
            </a:r>
            <a:r>
              <a:rPr lang="en-US" altLang="zh-CN" sz="1600" kern="0" dirty="0"/>
              <a:t>("At the tone, the time is " + new Date());</a:t>
            </a:r>
          </a:p>
          <a:p>
            <a:pPr lvl="1" eaLnBrk="1" hangingPunct="1">
              <a:spcBef>
                <a:spcPct val="20000"/>
              </a:spcBef>
              <a:defRPr/>
            </a:pPr>
            <a:r>
              <a:rPr lang="en-US" altLang="zh-CN" sz="1600" kern="0" dirty="0"/>
              <a:t>      if(beep) </a:t>
            </a:r>
            <a:r>
              <a:rPr lang="en-US" altLang="zh-CN" sz="1600" kern="0" dirty="0" err="1"/>
              <a:t>Toolkit.getDefaultToolkit</a:t>
            </a:r>
            <a:r>
              <a:rPr lang="en-US" altLang="zh-CN" sz="1600" kern="0" dirty="0"/>
              <a:t>().beep();</a:t>
            </a:r>
          </a:p>
          <a:p>
            <a:pPr lvl="1" eaLnBrk="1" hangingPunct="1">
              <a:spcBef>
                <a:spcPct val="20000"/>
              </a:spcBef>
              <a:defRPr/>
            </a:pPr>
            <a:r>
              <a:rPr lang="en-US" altLang="zh-CN" sz="1600" kern="0" dirty="0"/>
              <a:t>   }</a:t>
            </a:r>
          </a:p>
          <a:p>
            <a:pPr eaLnBrk="1" hangingPunct="1">
              <a:spcBef>
                <a:spcPct val="20000"/>
              </a:spcBef>
              <a:defRPr/>
            </a:pPr>
            <a:r>
              <a:rPr lang="en-US" altLang="zh-CN" sz="1600" kern="0" dirty="0"/>
              <a:t>}</a:t>
            </a:r>
            <a:endParaRPr lang="zh-CN" altLang="en-US" sz="1600" kern="0" dirty="0"/>
          </a:p>
        </p:txBody>
      </p:sp>
      <p:sp>
        <p:nvSpPr>
          <p:cNvPr id="5" name="矩形 4">
            <a:extLst>
              <a:ext uri="{FF2B5EF4-FFF2-40B4-BE49-F238E27FC236}">
                <a16:creationId xmlns:a16="http://schemas.microsoft.com/office/drawing/2014/main" id="{4AF35A67-E92E-4872-88B1-4B4F1193A551}"/>
              </a:ext>
            </a:extLst>
          </p:cNvPr>
          <p:cNvSpPr/>
          <p:nvPr/>
        </p:nvSpPr>
        <p:spPr>
          <a:xfrm>
            <a:off x="6207125" y="930276"/>
            <a:ext cx="4248150" cy="1630363"/>
          </a:xfrm>
          <a:prstGeom prst="rect">
            <a:avLst/>
          </a:prstGeom>
        </p:spPr>
        <p:txBody>
          <a:bodyPr>
            <a:spAutoFit/>
          </a:bodyPr>
          <a:lstStyle/>
          <a:p>
            <a:pPr>
              <a:defRPr/>
            </a:pPr>
            <a:r>
              <a:rPr lang="en-US" altLang="zh-CN" sz="2000" kern="0" dirty="0">
                <a:solidFill>
                  <a:schemeClr val="tx2">
                    <a:lumMod val="75000"/>
                  </a:schemeClr>
                </a:solidFill>
              </a:rPr>
              <a:t>class </a:t>
            </a:r>
            <a:r>
              <a:rPr lang="en-US" altLang="zh-CN" sz="2000" kern="0" dirty="0" err="1">
                <a:solidFill>
                  <a:schemeClr val="tx2">
                    <a:lumMod val="75000"/>
                  </a:schemeClr>
                </a:solidFill>
              </a:rPr>
              <a:t>TalkingClock</a:t>
            </a:r>
            <a:r>
              <a:rPr lang="zh-CN" altLang="en-US" sz="2000" kern="0" dirty="0">
                <a:solidFill>
                  <a:schemeClr val="tx2">
                    <a:lumMod val="75000"/>
                  </a:schemeClr>
                </a:solidFill>
              </a:rPr>
              <a:t>是一个类，</a:t>
            </a:r>
            <a:endParaRPr lang="en-US" altLang="zh-CN" sz="2000" kern="0" dirty="0">
              <a:solidFill>
                <a:schemeClr val="tx2">
                  <a:lumMod val="75000"/>
                </a:schemeClr>
              </a:solidFill>
            </a:endParaRPr>
          </a:p>
          <a:p>
            <a:pPr>
              <a:defRPr/>
            </a:pPr>
            <a:r>
              <a:rPr lang="en-US" altLang="zh-CN" sz="2000" kern="0" dirty="0">
                <a:solidFill>
                  <a:schemeClr val="tx2">
                    <a:lumMod val="75000"/>
                  </a:schemeClr>
                </a:solidFill>
              </a:rPr>
              <a:t>class </a:t>
            </a:r>
            <a:r>
              <a:rPr lang="en-US" altLang="zh-CN" sz="2000" kern="0" dirty="0" err="1">
                <a:solidFill>
                  <a:schemeClr val="tx2">
                    <a:lumMod val="75000"/>
                  </a:schemeClr>
                </a:solidFill>
              </a:rPr>
              <a:t>TimePrinter</a:t>
            </a:r>
            <a:r>
              <a:rPr lang="zh-CN" altLang="en-US" sz="2000" kern="0" dirty="0">
                <a:solidFill>
                  <a:schemeClr val="tx2">
                    <a:lumMod val="75000"/>
                  </a:schemeClr>
                </a:solidFill>
              </a:rPr>
              <a:t>是一个类，为什么</a:t>
            </a:r>
            <a:r>
              <a:rPr lang="en-US" altLang="zh-CN" sz="2000" kern="0" dirty="0" err="1">
                <a:solidFill>
                  <a:schemeClr val="tx2">
                    <a:lumMod val="75000"/>
                  </a:schemeClr>
                </a:solidFill>
              </a:rPr>
              <a:t>TimePrinter</a:t>
            </a:r>
            <a:r>
              <a:rPr lang="zh-CN" altLang="en-US" sz="2000" kern="0" dirty="0">
                <a:solidFill>
                  <a:schemeClr val="tx2">
                    <a:lumMod val="75000"/>
                  </a:schemeClr>
                </a:solidFill>
              </a:rPr>
              <a:t>可以使用</a:t>
            </a:r>
            <a:r>
              <a:rPr lang="en-US" altLang="zh-CN" sz="2000" kern="0" dirty="0">
                <a:solidFill>
                  <a:schemeClr val="tx2">
                    <a:lumMod val="75000"/>
                  </a:schemeClr>
                </a:solidFill>
              </a:rPr>
              <a:t> </a:t>
            </a:r>
            <a:r>
              <a:rPr lang="en-US" altLang="zh-CN" sz="2000" kern="0" dirty="0" err="1">
                <a:solidFill>
                  <a:schemeClr val="tx2">
                    <a:lumMod val="75000"/>
                  </a:schemeClr>
                </a:solidFill>
              </a:rPr>
              <a:t>TalkingClock</a:t>
            </a:r>
            <a:r>
              <a:rPr lang="zh-CN" altLang="en-US" sz="2000" kern="0" dirty="0">
                <a:solidFill>
                  <a:schemeClr val="tx2">
                    <a:lumMod val="75000"/>
                  </a:schemeClr>
                </a:solidFill>
              </a:rPr>
              <a:t>的私有变量，请分析这么使用的潜在安全风险。</a:t>
            </a:r>
            <a:endParaRPr lang="zh-CN" altLang="en-US" sz="2000" dirty="0">
              <a:solidFill>
                <a:schemeClr val="tx2">
                  <a:lumMod val="75000"/>
                </a:schemeClr>
              </a:solidFill>
            </a:endParaRPr>
          </a:p>
        </p:txBody>
      </p:sp>
      <p:sp>
        <p:nvSpPr>
          <p:cNvPr id="9" name="文本框 8">
            <a:extLst>
              <a:ext uri="{FF2B5EF4-FFF2-40B4-BE49-F238E27FC236}">
                <a16:creationId xmlns:a16="http://schemas.microsoft.com/office/drawing/2014/main" id="{6E8EC4B2-FB62-4955-950B-E85045D8DB7E}"/>
              </a:ext>
            </a:extLst>
          </p:cNvPr>
          <p:cNvSpPr txBox="1"/>
          <p:nvPr/>
        </p:nvSpPr>
        <p:spPr>
          <a:xfrm>
            <a:off x="7199634" y="3040647"/>
            <a:ext cx="4139885" cy="3416320"/>
          </a:xfrm>
          <a:prstGeom prst="rect">
            <a:avLst/>
          </a:prstGeom>
          <a:noFill/>
        </p:spPr>
        <p:txBody>
          <a:bodyPr wrap="square">
            <a:spAutoFit/>
          </a:bodyPr>
          <a:lstStyle/>
          <a:p>
            <a:r>
              <a:rPr lang="zh-CN" altLang="en-US"/>
              <a:t>内部类是类之前的嵌套关系，而并不是类实例间的嵌套关系，使用内部类仅是为了 命名控制和访问控制，然而内部类可以使用外部类的数据空间，是因为在编译过程中，编译 器自动的将内部类翻译为了用</a:t>
            </a:r>
            <a:r>
              <a:rPr lang="en-US" altLang="zh-CN"/>
              <a:t>$</a:t>
            </a:r>
            <a:r>
              <a:rPr lang="zh-CN" altLang="en-US"/>
              <a:t>分割外部类和内部类名的常规类文件，使得相当于在构造内 部类时，内部类对象创建了一个对外部类对象的引用，通过该引用可以访问到外部类的属性。 此时，如果通过反射机制创建了该类对象，就可以访问到原本访问不到的私有变量了。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0953096-6713-426C-8BE6-A76758ECE7F3}"/>
              </a:ext>
            </a:extLst>
          </p:cNvPr>
          <p:cNvSpPr txBox="1">
            <a:spLocks noChangeArrowheads="1"/>
          </p:cNvSpPr>
          <p:nvPr/>
        </p:nvSpPr>
        <p:spPr bwMode="auto">
          <a:xfrm>
            <a:off x="2209800" y="285750"/>
            <a:ext cx="7772400" cy="1143000"/>
          </a:xfrm>
          <a:prstGeom prst="rect">
            <a:avLst/>
          </a:prstGeom>
          <a:noFill/>
          <a:ln w="9525">
            <a:noFill/>
            <a:miter lim="800000"/>
            <a:headEnd/>
            <a:tailEnd/>
          </a:ln>
        </p:spPr>
        <p:txBody>
          <a:bodyPr anchor="ctr"/>
          <a:lstStyle/>
          <a:p>
            <a:pPr algn="ctr" eaLnBrk="1" hangingPunct="1">
              <a:defRPr/>
            </a:pPr>
            <a:r>
              <a:rPr lang="en-US" altLang="zh-CN" sz="4400" kern="0" dirty="0">
                <a:solidFill>
                  <a:schemeClr val="tx2"/>
                </a:solidFill>
                <a:latin typeface="+mj-lt"/>
                <a:ea typeface="+mj-ea"/>
                <a:cs typeface="+mj-cs"/>
              </a:rPr>
              <a:t>Lec04 </a:t>
            </a:r>
            <a:endParaRPr lang="zh-CN" altLang="zh-CN" sz="4400" kern="0" dirty="0">
              <a:solidFill>
                <a:schemeClr val="tx2"/>
              </a:solidFill>
              <a:latin typeface="+mj-lt"/>
              <a:ea typeface="+mj-ea"/>
              <a:cs typeface="+mj-cs"/>
            </a:endParaRPr>
          </a:p>
        </p:txBody>
      </p:sp>
      <p:sp>
        <p:nvSpPr>
          <p:cNvPr id="3" name="Rectangle 3">
            <a:extLst>
              <a:ext uri="{FF2B5EF4-FFF2-40B4-BE49-F238E27FC236}">
                <a16:creationId xmlns:a16="http://schemas.microsoft.com/office/drawing/2014/main" id="{18BC50C8-2B6D-4D10-B65E-931B5FA795D8}"/>
              </a:ext>
            </a:extLst>
          </p:cNvPr>
          <p:cNvSpPr txBox="1">
            <a:spLocks noChangeArrowheads="1"/>
          </p:cNvSpPr>
          <p:nvPr/>
        </p:nvSpPr>
        <p:spPr bwMode="auto">
          <a:xfrm>
            <a:off x="1881188" y="1500188"/>
            <a:ext cx="8501062" cy="5072062"/>
          </a:xfrm>
          <a:prstGeom prst="rect">
            <a:avLst/>
          </a:prstGeom>
          <a:noFill/>
          <a:ln w="9525">
            <a:noFill/>
            <a:miter lim="800000"/>
            <a:headEnd/>
            <a:tailEnd/>
          </a:ln>
        </p:spPr>
        <p:txBody>
          <a:bodyPr/>
          <a:lstStyle/>
          <a:p>
            <a:pPr eaLnBrk="1" hangingPunct="1">
              <a:lnSpc>
                <a:spcPct val="150000"/>
              </a:lnSpc>
              <a:spcBef>
                <a:spcPct val="20000"/>
              </a:spcBef>
              <a:defRPr/>
            </a:pPr>
            <a:r>
              <a:rPr lang="en-US" altLang="zh-CN" sz="3200" kern="0" dirty="0"/>
              <a:t> </a:t>
            </a:r>
            <a:r>
              <a:rPr lang="en-US" altLang="zh-CN" sz="3200" kern="0" dirty="0">
                <a:solidFill>
                  <a:schemeClr val="tx2"/>
                </a:solidFill>
                <a:latin typeface="+mj-lt"/>
                <a:ea typeface="+mj-ea"/>
                <a:cs typeface="+mj-cs"/>
              </a:rPr>
              <a:t>Python</a:t>
            </a:r>
            <a:r>
              <a:rPr lang="zh-CN" altLang="en-US" sz="3200" kern="0" dirty="0">
                <a:solidFill>
                  <a:schemeClr val="tx2"/>
                </a:solidFill>
                <a:latin typeface="宋体" pitchFamily="2" charset="-122"/>
                <a:ea typeface="+mj-ea"/>
                <a:cs typeface="+mj-cs"/>
              </a:rPr>
              <a:t>语言的面向对象特征</a:t>
            </a:r>
            <a:endParaRPr lang="en-US" altLang="zh-CN" sz="3200" kern="0" dirty="0"/>
          </a:p>
          <a:p>
            <a:pPr marL="933450" lvl="1" indent="-533400">
              <a:lnSpc>
                <a:spcPct val="150000"/>
              </a:lnSpc>
              <a:spcBef>
                <a:spcPct val="20000"/>
              </a:spcBef>
              <a:buFontTx/>
              <a:buChar char="–"/>
              <a:defRPr/>
            </a:pPr>
            <a:r>
              <a:rPr lang="zh-CN" altLang="en-US" sz="2400" kern="0" dirty="0"/>
              <a:t>查阅</a:t>
            </a:r>
            <a:r>
              <a:rPr lang="en-US" altLang="zh-CN" sz="2400" kern="0" dirty="0"/>
              <a:t>Python</a:t>
            </a:r>
            <a:r>
              <a:rPr lang="zh-CN" altLang="en-US" sz="2400" kern="0" dirty="0"/>
              <a:t>中</a:t>
            </a:r>
            <a:r>
              <a:rPr lang="en-US" altLang="zh-CN" sz="2400" kern="0" dirty="0"/>
              <a:t>MRO</a:t>
            </a:r>
            <a:r>
              <a:rPr lang="zh-CN" altLang="en-US" sz="2400" kern="0" dirty="0"/>
              <a:t>生成算法</a:t>
            </a:r>
            <a:r>
              <a:rPr lang="en-US" altLang="zh-CN" sz="2400" kern="0" dirty="0"/>
              <a:t>(DFS</a:t>
            </a:r>
            <a:r>
              <a:rPr lang="zh-CN" altLang="en-US" sz="2400" kern="0" dirty="0"/>
              <a:t>、</a:t>
            </a:r>
            <a:r>
              <a:rPr lang="en-US" altLang="zh-CN" sz="2400" kern="0" dirty="0"/>
              <a:t>BFS</a:t>
            </a:r>
            <a:r>
              <a:rPr lang="zh-CN" altLang="en-US" sz="2400" kern="0" dirty="0"/>
              <a:t>和</a:t>
            </a:r>
            <a:r>
              <a:rPr lang="en-US" altLang="zh-CN" sz="2400" kern="0" dirty="0"/>
              <a:t>C3</a:t>
            </a:r>
            <a:r>
              <a:rPr lang="zh-CN" altLang="en-US" sz="2400" kern="0" dirty="0"/>
              <a:t>算法</a:t>
            </a:r>
            <a:r>
              <a:rPr lang="en-US" altLang="zh-CN" sz="2400" kern="0" dirty="0"/>
              <a:t>)</a:t>
            </a:r>
            <a:r>
              <a:rPr lang="zh-CN" altLang="en-US" sz="2400" kern="0" dirty="0"/>
              <a:t>，并根据</a:t>
            </a:r>
            <a:r>
              <a:rPr lang="en-US" altLang="zh-CN" sz="2400" kern="0" dirty="0"/>
              <a:t>C3</a:t>
            </a:r>
            <a:r>
              <a:rPr lang="zh-CN" altLang="en-US" sz="2400" kern="0" dirty="0"/>
              <a:t>算法写出如下两幅图的</a:t>
            </a:r>
            <a:r>
              <a:rPr lang="en-US" altLang="zh-CN" sz="2400" kern="0" dirty="0"/>
              <a:t>MRO</a:t>
            </a:r>
            <a:r>
              <a:rPr lang="zh-CN" altLang="en-US" sz="2400" kern="0" dirty="0"/>
              <a:t>列表</a:t>
            </a:r>
            <a:endParaRPr lang="en-US" altLang="zh-CN" sz="2400" kern="0" dirty="0"/>
          </a:p>
          <a:p>
            <a:pPr marL="933450" lvl="1" indent="-533400">
              <a:lnSpc>
                <a:spcPct val="150000"/>
              </a:lnSpc>
              <a:spcBef>
                <a:spcPct val="20000"/>
              </a:spcBef>
              <a:buFontTx/>
              <a:buChar char="–"/>
              <a:defRPr/>
            </a:pPr>
            <a:endParaRPr lang="zh-CN" altLang="en-US" sz="2400" kern="0" dirty="0"/>
          </a:p>
        </p:txBody>
      </p:sp>
      <p:pic>
        <p:nvPicPr>
          <p:cNvPr id="2052" name="图片 3">
            <a:extLst>
              <a:ext uri="{FF2B5EF4-FFF2-40B4-BE49-F238E27FC236}">
                <a16:creationId xmlns:a16="http://schemas.microsoft.com/office/drawing/2014/main" id="{329691C7-35BB-4F38-8AD2-29541574A8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1851" y="3429000"/>
            <a:ext cx="230505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图片 7">
            <a:extLst>
              <a:ext uri="{FF2B5EF4-FFF2-40B4-BE49-F238E27FC236}">
                <a16:creationId xmlns:a16="http://schemas.microsoft.com/office/drawing/2014/main" id="{471AEC8F-EC8C-49B0-9A70-864A4291152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57283" y="3598863"/>
            <a:ext cx="2303462" cy="29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B8A0B244-FB13-4961-98F6-35A1AF9C249F}"/>
              </a:ext>
            </a:extLst>
          </p:cNvPr>
          <p:cNvSpPr txBox="1"/>
          <p:nvPr/>
        </p:nvSpPr>
        <p:spPr>
          <a:xfrm>
            <a:off x="6371749" y="4185533"/>
            <a:ext cx="5401151" cy="1746637"/>
          </a:xfrm>
          <a:prstGeom prst="rect">
            <a:avLst/>
          </a:prstGeom>
          <a:noFill/>
        </p:spPr>
        <p:txBody>
          <a:bodyPr wrap="square">
            <a:spAutoFit/>
          </a:bodyPr>
          <a:lstStyle/>
          <a:p>
            <a:r>
              <a:rPr lang="en-US" altLang="zh-CN"/>
              <a:t>(&lt;class '__main__.A'&gt;, &lt;class '__main__.B'&gt;, &lt;class '__main__.D'&gt;, &lt;class</a:t>
            </a:r>
          </a:p>
          <a:p>
            <a:r>
              <a:rPr lang="en-US" altLang="zh-CN"/>
              <a:t>'__main__.C'&gt;, &lt;class '__main__.E'&gt;)</a:t>
            </a:r>
          </a:p>
          <a:p>
            <a:r>
              <a:rPr lang="en-US" altLang="zh-CN"/>
              <a:t>(&lt;class '__main__.A'&gt;, &lt;class '__main__.B'&gt;, &lt;class '__main__.C'&gt;, &lt;class</a:t>
            </a:r>
          </a:p>
          <a:p>
            <a:r>
              <a:rPr lang="en-US" altLang="zh-CN"/>
              <a:t>'__main__.D'&gt;)</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DFDD63-82DA-4499-B06F-5F1232474A1E}"/>
              </a:ext>
            </a:extLst>
          </p:cNvPr>
          <p:cNvSpPr>
            <a:spLocks noGrp="1"/>
          </p:cNvSpPr>
          <p:nvPr>
            <p:ph type="title"/>
          </p:nvPr>
        </p:nvSpPr>
        <p:spPr/>
        <p:txBody>
          <a:bodyPr/>
          <a:lstStyle/>
          <a:p>
            <a:r>
              <a:rPr lang="en-US" altLang="zh-CN" dirty="0"/>
              <a:t>Lec03</a:t>
            </a:r>
            <a:endParaRPr lang="zh-CN" altLang="en-US" dirty="0"/>
          </a:p>
        </p:txBody>
      </p:sp>
      <p:sp>
        <p:nvSpPr>
          <p:cNvPr id="3" name="内容占位符 2">
            <a:extLst>
              <a:ext uri="{FF2B5EF4-FFF2-40B4-BE49-F238E27FC236}">
                <a16:creationId xmlns:a16="http://schemas.microsoft.com/office/drawing/2014/main" id="{D22DF771-6A2F-4171-AD79-F2C9537F1BA7}"/>
              </a:ext>
            </a:extLst>
          </p:cNvPr>
          <p:cNvSpPr>
            <a:spLocks noGrp="1"/>
          </p:cNvSpPr>
          <p:nvPr>
            <p:ph idx="1"/>
          </p:nvPr>
        </p:nvSpPr>
        <p:spPr/>
        <p:txBody>
          <a:bodyPr>
            <a:normAutofit fontScale="92500" lnSpcReduction="10000"/>
          </a:bodyPr>
          <a:lstStyle/>
          <a:p>
            <a:r>
              <a:rPr lang="zh-CN" altLang="en-US" dirty="0"/>
              <a:t>给出指针类型的运算说明。生存期如何？（</a:t>
            </a:r>
            <a:r>
              <a:rPr lang="en-US" altLang="zh-CN" dirty="0"/>
              <a:t>V</a:t>
            </a:r>
            <a:r>
              <a:rPr lang="zh-CN" altLang="en-US" dirty="0"/>
              <a:t>，</a:t>
            </a:r>
            <a:r>
              <a:rPr lang="en-US" altLang="zh-CN" dirty="0"/>
              <a:t>OP</a:t>
            </a:r>
            <a:r>
              <a:rPr lang="zh-CN" altLang="en-US" dirty="0"/>
              <a:t>）</a:t>
            </a:r>
            <a:endParaRPr lang="en-US" altLang="zh-CN" dirty="0"/>
          </a:p>
          <a:p>
            <a:r>
              <a:rPr lang="zh-CN" altLang="en-US" dirty="0"/>
              <a:t>静态作用域有无闭包机制，比如</a:t>
            </a:r>
            <a:r>
              <a:rPr lang="en-US" altLang="zh-CN" dirty="0"/>
              <a:t>basic</a:t>
            </a:r>
            <a:r>
              <a:rPr lang="zh-CN" altLang="en-US" dirty="0"/>
              <a:t>语言。为什么？</a:t>
            </a:r>
            <a:endParaRPr lang="en-US" altLang="zh-CN" dirty="0"/>
          </a:p>
          <a:p>
            <a:r>
              <a:rPr lang="en-US" altLang="zh-CN" dirty="0"/>
              <a:t>C</a:t>
            </a:r>
            <a:r>
              <a:rPr lang="zh-CN" altLang="en-US" dirty="0"/>
              <a:t>语言中，在函数外定义一个</a:t>
            </a:r>
            <a:r>
              <a:rPr lang="en-US" altLang="zh-CN" dirty="0"/>
              <a:t>static</a:t>
            </a:r>
            <a:r>
              <a:rPr lang="zh-CN" altLang="en-US" dirty="0"/>
              <a:t>变量和在函数内定义一个</a:t>
            </a:r>
            <a:r>
              <a:rPr lang="en-US" altLang="zh-CN" dirty="0"/>
              <a:t>static</a:t>
            </a:r>
            <a:r>
              <a:rPr lang="zh-CN" altLang="en-US" dirty="0"/>
              <a:t>变量的区别是什么？</a:t>
            </a:r>
            <a:endParaRPr lang="en-US" altLang="zh-CN" dirty="0"/>
          </a:p>
          <a:p>
            <a:r>
              <a:rPr lang="zh-CN" altLang="en-US" dirty="0"/>
              <a:t>考虑下面的</a:t>
            </a:r>
            <a:r>
              <a:rPr lang="en-US" altLang="zh-CN" dirty="0"/>
              <a:t>C</a:t>
            </a:r>
            <a:r>
              <a:rPr lang="zh-CN" altLang="en-US" dirty="0"/>
              <a:t>程序：</a:t>
            </a:r>
            <a:endParaRPr lang="en-US" altLang="zh-CN" dirty="0"/>
          </a:p>
          <a:p>
            <a:pPr marL="0" indent="0">
              <a:buNone/>
            </a:pPr>
            <a:r>
              <a:rPr lang="en-US" altLang="zh-CN" dirty="0"/>
              <a:t>	int fun(int *</a:t>
            </a:r>
            <a:r>
              <a:rPr lang="en-US" altLang="zh-CN" dirty="0" err="1"/>
              <a:t>i</a:t>
            </a:r>
            <a:r>
              <a:rPr lang="en-US" altLang="zh-CN" dirty="0"/>
              <a:t>){	*</a:t>
            </a:r>
            <a:r>
              <a:rPr lang="en-US" altLang="zh-CN" dirty="0" err="1"/>
              <a:t>i</a:t>
            </a:r>
            <a:r>
              <a:rPr lang="en-US" altLang="zh-CN" dirty="0"/>
              <a:t> += 5;	return 4;}</a:t>
            </a:r>
          </a:p>
          <a:p>
            <a:pPr marL="0" indent="0">
              <a:buNone/>
            </a:pPr>
            <a:r>
              <a:rPr lang="en-US" altLang="zh-CN" dirty="0"/>
              <a:t>	void main(){ int x = 3; 	x=</a:t>
            </a:r>
            <a:r>
              <a:rPr lang="en-US" altLang="zh-CN" dirty="0" err="1"/>
              <a:t>x+fun</a:t>
            </a:r>
            <a:r>
              <a:rPr lang="en-US" altLang="zh-CN" dirty="0"/>
              <a:t>(&amp;x);}</a:t>
            </a:r>
          </a:p>
          <a:p>
            <a:pPr marL="0" indent="0">
              <a:buNone/>
            </a:pPr>
            <a:r>
              <a:rPr lang="en-US" altLang="zh-CN" dirty="0"/>
              <a:t>	</a:t>
            </a:r>
            <a:r>
              <a:rPr lang="zh-CN" altLang="en-US" dirty="0"/>
              <a:t>在</a:t>
            </a:r>
            <a:r>
              <a:rPr lang="en-US" altLang="zh-CN" dirty="0"/>
              <a:t>main</a:t>
            </a:r>
            <a:r>
              <a:rPr lang="zh-CN" altLang="en-US" dirty="0"/>
              <a:t>中的赋值语句之后，</a:t>
            </a:r>
            <a:r>
              <a:rPr lang="en-US" altLang="zh-CN" dirty="0"/>
              <a:t>x</a:t>
            </a:r>
            <a:r>
              <a:rPr lang="zh-CN" altLang="en-US" dirty="0"/>
              <a:t>的值是什么，假设</a:t>
            </a:r>
            <a:endParaRPr lang="en-US" altLang="zh-CN" dirty="0"/>
          </a:p>
          <a:p>
            <a:pPr marL="0" indent="0">
              <a:buNone/>
            </a:pPr>
            <a:r>
              <a:rPr lang="en-US" altLang="zh-CN" dirty="0"/>
              <a:t>	a.	</a:t>
            </a:r>
            <a:r>
              <a:rPr lang="zh-CN" altLang="en-US" dirty="0"/>
              <a:t>操作数是以从左到右的顺序来求值的。</a:t>
            </a:r>
            <a:endParaRPr lang="en-US" altLang="zh-CN" dirty="0"/>
          </a:p>
          <a:p>
            <a:pPr marL="0" indent="0">
              <a:buNone/>
            </a:pPr>
            <a:r>
              <a:rPr lang="en-US" altLang="zh-CN" dirty="0"/>
              <a:t>	b.	</a:t>
            </a:r>
            <a:r>
              <a:rPr lang="zh-CN" altLang="en-US" dirty="0"/>
              <a:t>操作数是以从右到左的顺序来求值的。</a:t>
            </a:r>
          </a:p>
        </p:txBody>
      </p:sp>
    </p:spTree>
    <p:extLst>
      <p:ext uri="{BB962C8B-B14F-4D97-AF65-F5344CB8AC3E}">
        <p14:creationId xmlns:p14="http://schemas.microsoft.com/office/powerpoint/2010/main" val="325360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2ADD50D-6BA1-424E-8F5B-5945615EFF57}"/>
              </a:ext>
            </a:extLst>
          </p:cNvPr>
          <p:cNvSpPr txBox="1"/>
          <p:nvPr/>
        </p:nvSpPr>
        <p:spPr>
          <a:xfrm>
            <a:off x="1328928" y="889843"/>
            <a:ext cx="8912352" cy="507831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1</a:t>
            </a:r>
            <a:r>
              <a:rPr lang="zh-CN" altLang="en-US"/>
              <a:t>）</a:t>
            </a:r>
            <a:r>
              <a:rPr lang="en-US" altLang="zh-CN"/>
              <a:t>32/64</a:t>
            </a:r>
            <a:r>
              <a:rPr lang="zh-CN" altLang="en-US"/>
              <a:t>位整数（取决于机器），运算符有</a:t>
            </a:r>
            <a:r>
              <a:rPr lang="en-US" altLang="zh-CN"/>
              <a:t>+|-|++|--|</a:t>
            </a:r>
            <a:r>
              <a:rPr lang="zh-CN" altLang="en-US"/>
              <a:t>*</a:t>
            </a:r>
            <a:r>
              <a:rPr lang="en-US" altLang="zh-CN"/>
              <a:t>|&amp;</a:t>
            </a:r>
            <a:r>
              <a:rPr lang="zh-CN" altLang="en-US"/>
              <a:t>，链表的</a:t>
            </a:r>
            <a:r>
              <a:rPr lang="en-US" altLang="zh-CN"/>
              <a:t>-&gt;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a:effectLst/>
                <a:latin typeface="Times New Roman" panose="02020603050405020304" pitchFamily="18" charset="0"/>
                <a:ea typeface="宋体" panose="02010600030101010101" pitchFamily="2" charset="-122"/>
              </a:rPr>
              <a:t>例子：</a:t>
            </a:r>
            <a:r>
              <a:rPr lang="en-US" altLang="zh-CN" sz="1800" kern="100">
                <a:effectLst/>
                <a:latin typeface="Times New Roman" panose="02020603050405020304" pitchFamily="18" charset="0"/>
                <a:ea typeface="宋体" panose="02010600030101010101" pitchFamily="2" charset="-122"/>
              </a:rPr>
              <a:t>int b[m][n]</a:t>
            </a:r>
            <a:r>
              <a:rPr lang="zh-CN" altLang="en-US" sz="1800" kern="100">
                <a:effectLst/>
                <a:latin typeface="Times New Roman" panose="02020603050405020304" pitchFamily="18" charset="0"/>
                <a:ea typeface="宋体" panose="02010600030101010101" pitchFamily="2" charset="-122"/>
              </a:rPr>
              <a:t>，那么</a:t>
            </a:r>
            <a:r>
              <a:rPr lang="en-US" altLang="zh-CN" sz="1800" kern="100">
                <a:effectLst/>
                <a:latin typeface="Times New Roman" panose="02020603050405020304" pitchFamily="18" charset="0"/>
                <a:ea typeface="宋体" panose="02010600030101010101" pitchFamily="2" charset="-122"/>
              </a:rPr>
              <a:t>(*(b+i))[j]</a:t>
            </a:r>
            <a:r>
              <a:rPr lang="zh-CN" altLang="en-US" sz="1800" kern="100">
                <a:effectLst/>
                <a:latin typeface="Times New Roman" panose="02020603050405020304" pitchFamily="18" charset="0"/>
                <a:ea typeface="宋体" panose="02010600030101010101" pitchFamily="2" charset="-122"/>
              </a:rPr>
              <a:t>解释为：</a:t>
            </a:r>
            <a:r>
              <a:rPr lang="zh-CN" altLang="zh-CN" sz="1800" kern="100">
                <a:effectLst/>
                <a:latin typeface="Times New Roman" panose="02020603050405020304" pitchFamily="18" charset="0"/>
                <a:ea typeface="宋体" panose="02010600030101010101" pitchFamily="2" charset="-122"/>
              </a:rPr>
              <a:t>操作数</a:t>
            </a:r>
            <a:r>
              <a:rPr lang="en-US" altLang="zh-CN" sz="1800" kern="100">
                <a:effectLst/>
                <a:latin typeface="Times New Roman" panose="02020603050405020304" pitchFamily="18" charset="0"/>
                <a:ea typeface="宋体" panose="02010600030101010101" pitchFamily="2" charset="-122"/>
              </a:rPr>
              <a:t>b</a:t>
            </a:r>
            <a:r>
              <a:rPr lang="zh-CN" altLang="en-US" sz="1800" kern="100">
                <a:effectLst/>
                <a:latin typeface="Times New Roman" panose="02020603050405020304" pitchFamily="18" charset="0"/>
                <a:ea typeface="宋体" panose="02010600030101010101" pitchFamily="2" charset="-122"/>
              </a:rPr>
              <a:t>（</a:t>
            </a:r>
            <a:r>
              <a:rPr lang="en-US" altLang="zh-CN" sz="1800" kern="100">
                <a:effectLst/>
                <a:latin typeface="Times New Roman" panose="02020603050405020304" pitchFamily="18" charset="0"/>
                <a:ea typeface="宋体" panose="02010600030101010101" pitchFamily="2" charset="-122"/>
              </a:rPr>
              <a:t>b</a:t>
            </a:r>
            <a:r>
              <a:rPr lang="zh-CN" altLang="en-US" sz="1800" kern="100">
                <a:effectLst/>
                <a:latin typeface="Times New Roman" panose="02020603050405020304" pitchFamily="18" charset="0"/>
                <a:ea typeface="宋体" panose="02010600030101010101" pitchFamily="2" charset="-122"/>
              </a:rPr>
              <a:t>的头指针）</a:t>
            </a:r>
            <a:r>
              <a:rPr lang="zh-CN" altLang="zh-CN" sz="1800" kern="100">
                <a:effectLst/>
                <a:latin typeface="Times New Roman" panose="02020603050405020304" pitchFamily="18" charset="0"/>
                <a:ea typeface="宋体" panose="02010600030101010101" pitchFamily="2" charset="-122"/>
              </a:rPr>
              <a:t>和操作数</a:t>
            </a:r>
            <a:r>
              <a:rPr lang="en-US" altLang="zh-CN" sz="1800" kern="100">
                <a:effectLst/>
                <a:latin typeface="Times New Roman" panose="02020603050405020304" pitchFamily="18" charset="0"/>
                <a:ea typeface="宋体" panose="02010600030101010101" pitchFamily="2" charset="-122"/>
              </a:rPr>
              <a:t>i</a:t>
            </a:r>
            <a:r>
              <a:rPr lang="zh-CN" altLang="en-US" sz="1800" kern="100">
                <a:effectLst/>
                <a:latin typeface="Times New Roman" panose="02020603050405020304" pitchFamily="18" charset="0"/>
                <a:ea typeface="宋体" panose="02010600030101010101" pitchFamily="2" charset="-122"/>
              </a:rPr>
              <a:t>（一维的位移）</a:t>
            </a:r>
            <a:r>
              <a:rPr lang="zh-CN" altLang="zh-CN" sz="1800" kern="100">
                <a:effectLst/>
                <a:latin typeface="Times New Roman" panose="02020603050405020304" pitchFamily="18" charset="0"/>
                <a:ea typeface="宋体" panose="02010600030101010101" pitchFamily="2" charset="-122"/>
              </a:rPr>
              <a:t>相加的和作为</a:t>
            </a:r>
            <a:r>
              <a:rPr lang="en-US" altLang="zh-CN" sz="1800" kern="100">
                <a:effectLst/>
                <a:latin typeface="Times New Roman" panose="02020603050405020304" pitchFamily="18" charset="0"/>
                <a:ea typeface="宋体" panose="02010600030101010101" pitchFamily="2" charset="-122"/>
              </a:rPr>
              <a:t>*</a:t>
            </a:r>
            <a:r>
              <a:rPr lang="zh-CN" altLang="zh-CN" sz="1800" kern="100">
                <a:effectLst/>
                <a:latin typeface="Times New Roman" panose="02020603050405020304" pitchFamily="18" charset="0"/>
                <a:ea typeface="宋体" panose="02010600030101010101" pitchFamily="2" charset="-122"/>
              </a:rPr>
              <a:t>运算符的操作数，</a:t>
            </a:r>
            <a:r>
              <a:rPr lang="en-US" altLang="zh-CN" sz="1800" kern="100">
                <a:effectLst/>
                <a:latin typeface="Times New Roman" panose="02020603050405020304" pitchFamily="18" charset="0"/>
                <a:ea typeface="宋体" panose="02010600030101010101" pitchFamily="2" charset="-122"/>
              </a:rPr>
              <a:t>*</a:t>
            </a:r>
            <a:r>
              <a:rPr lang="zh-CN" altLang="zh-CN" sz="1800" kern="100">
                <a:effectLst/>
                <a:latin typeface="Times New Roman" panose="02020603050405020304" pitchFamily="18" charset="0"/>
                <a:ea typeface="宋体" panose="02010600030101010101" pitchFamily="2" charset="-122"/>
              </a:rPr>
              <a:t>运算求得的结果作为起始地址指针操作数，与操作数</a:t>
            </a:r>
            <a:r>
              <a:rPr lang="en-US" altLang="zh-CN" sz="1800" kern="100">
                <a:effectLst/>
                <a:latin typeface="Times New Roman" panose="02020603050405020304" pitchFamily="18" charset="0"/>
                <a:ea typeface="宋体" panose="02010600030101010101" pitchFamily="2" charset="-122"/>
              </a:rPr>
              <a:t>j</a:t>
            </a:r>
            <a:r>
              <a:rPr lang="zh-CN" altLang="zh-CN" sz="1800" kern="100">
                <a:effectLst/>
                <a:latin typeface="Times New Roman" panose="02020603050405020304" pitchFamily="18" charset="0"/>
                <a:ea typeface="宋体" panose="02010600030101010101" pitchFamily="2" charset="-122"/>
              </a:rPr>
              <a:t>相结合决定了以</a:t>
            </a:r>
            <a:r>
              <a:rPr lang="en-US" altLang="zh-CN" sz="1800" kern="100">
                <a:effectLst/>
                <a:latin typeface="Times New Roman" panose="02020603050405020304" pitchFamily="18" charset="0"/>
                <a:ea typeface="宋体" panose="02010600030101010101" pitchFamily="2" charset="-122"/>
              </a:rPr>
              <a:t>*</a:t>
            </a:r>
            <a:r>
              <a:rPr lang="zh-CN" altLang="zh-CN" sz="1800" kern="100">
                <a:effectLst/>
                <a:latin typeface="Times New Roman" panose="02020603050405020304" pitchFamily="18" charset="0"/>
                <a:ea typeface="宋体" panose="02010600030101010101" pitchFamily="2" charset="-122"/>
              </a:rPr>
              <a:t>运算结果为指向</a:t>
            </a:r>
            <a:r>
              <a:rPr lang="en-US" altLang="zh-CN" sz="1800" kern="100">
                <a:effectLst/>
                <a:latin typeface="Times New Roman" panose="02020603050405020304" pitchFamily="18" charset="0"/>
                <a:ea typeface="宋体" panose="02010600030101010101" pitchFamily="2" charset="-122"/>
              </a:rPr>
              <a:t>b[i][j]</a:t>
            </a:r>
            <a:r>
              <a:rPr lang="zh-CN" altLang="zh-CN" sz="1800" kern="100">
                <a:effectLst/>
                <a:latin typeface="Times New Roman" panose="02020603050405020304" pitchFamily="18" charset="0"/>
                <a:ea typeface="宋体" panose="02010600030101010101" pitchFamily="2" charset="-122"/>
              </a:rPr>
              <a:t>操作数的指针值。</a:t>
            </a:r>
            <a:r>
              <a:rPr lang="zh-CN" altLang="en-US" sz="1800" kern="100">
                <a:effectLst/>
                <a:latin typeface="Times New Roman" panose="02020603050405020304" pitchFamily="18" charset="0"/>
                <a:ea typeface="宋体" panose="02010600030101010101" pitchFamily="2" charset="-122"/>
              </a:rPr>
              <a:t>注意，这里</a:t>
            </a:r>
            <a:r>
              <a:rPr lang="en-US" altLang="zh-CN" sz="1800" kern="100">
                <a:effectLst/>
                <a:latin typeface="Times New Roman" panose="02020603050405020304" pitchFamily="18" charset="0"/>
                <a:ea typeface="宋体" panose="02010600030101010101" pitchFamily="2" charset="-122"/>
              </a:rPr>
              <a:t>+1</a:t>
            </a:r>
            <a:r>
              <a:rPr lang="zh-CN" altLang="en-US" sz="1800" kern="100">
                <a:effectLst/>
                <a:latin typeface="Times New Roman" panose="02020603050405020304" pitchFamily="18" charset="0"/>
                <a:ea typeface="宋体" panose="02010600030101010101" pitchFamily="2" charset="-122"/>
              </a:rPr>
              <a:t>后移动的具体字节数取决于存储单元的类型，如整型移动</a:t>
            </a:r>
            <a:r>
              <a:rPr lang="en-US" altLang="zh-CN" sz="1800" kern="100">
                <a:effectLst/>
                <a:latin typeface="Times New Roman" panose="02020603050405020304" pitchFamily="18" charset="0"/>
                <a:ea typeface="宋体" panose="02010600030101010101" pitchFamily="2" charset="-122"/>
              </a:rPr>
              <a:t>4</a:t>
            </a:r>
            <a:r>
              <a:rPr lang="zh-CN" altLang="en-US" sz="1800" kern="100">
                <a:effectLst/>
                <a:latin typeface="Times New Roman" panose="02020603050405020304" pitchFamily="18" charset="0"/>
                <a:ea typeface="宋体" panose="02010600030101010101" pitchFamily="2" charset="-122"/>
              </a:rPr>
              <a:t>字节，</a:t>
            </a:r>
            <a:r>
              <a:rPr lang="en-US" altLang="zh-CN" sz="1800" kern="100">
                <a:effectLst/>
                <a:latin typeface="Times New Roman" panose="02020603050405020304" pitchFamily="18" charset="0"/>
                <a:ea typeface="宋体" panose="02010600030101010101" pitchFamily="2" charset="-122"/>
              </a:rPr>
              <a:t>long</a:t>
            </a:r>
            <a:r>
              <a:rPr lang="zh-CN" altLang="en-US" sz="1800" kern="100">
                <a:effectLst/>
                <a:latin typeface="Times New Roman" panose="02020603050405020304" pitchFamily="18" charset="0"/>
                <a:ea typeface="宋体" panose="02010600030101010101" pitchFamily="2" charset="-122"/>
              </a:rPr>
              <a:t>则加倍。</a:t>
            </a:r>
            <a:endParaRPr lang="zh-CN" altLang="zh-CN" sz="1800" kern="100">
              <a:effectLst/>
              <a:latin typeface="Times New Roman" panose="02020603050405020304" pitchFamily="18" charset="0"/>
              <a:ea typeface="宋体" panose="02010600030101010101" pitchFamily="2" charset="-122"/>
            </a:endParaRPr>
          </a:p>
          <a:p>
            <a:endParaRPr lang="en-US" altLang="zh-CN"/>
          </a:p>
          <a:p>
            <a:r>
              <a:rPr lang="en-US" altLang="zh-CN"/>
              <a:t>2</a:t>
            </a:r>
            <a:r>
              <a:rPr lang="zh-CN" altLang="en-US"/>
              <a:t>）</a:t>
            </a:r>
            <a:endParaRPr lang="en-US" altLang="zh-CN"/>
          </a:p>
          <a:p>
            <a:r>
              <a:rPr lang="zh-CN" altLang="en-US"/>
              <a:t>静态意味着全局变量，所以静态作用域无闭包，或者说不需要。（公共资源随便用，你干嘛还要自己掏腰包找小工）</a:t>
            </a:r>
            <a:endParaRPr lang="en-US" altLang="zh-CN"/>
          </a:p>
          <a:p>
            <a:r>
              <a:rPr lang="zh-CN" altLang="en-US"/>
              <a:t>无，因为在调用函数时，其静态链已经不指向定义函数的块了，也就没有对该环境中变量 的访问权限了。</a:t>
            </a:r>
            <a:endParaRPr lang="en-US" altLang="zh-CN"/>
          </a:p>
          <a:p>
            <a:r>
              <a:rPr lang="en-US" altLang="zh-CN"/>
              <a:t>3</a:t>
            </a:r>
            <a:r>
              <a:rPr lang="zh-CN" altLang="en-US"/>
              <a:t>）</a:t>
            </a:r>
            <a:endParaRPr lang="en-US" altLang="zh-CN"/>
          </a:p>
          <a:p>
            <a:r>
              <a:rPr lang="zh-CN" altLang="en-US"/>
              <a:t>都存在全局的静态表中（非栈变量），只是全局和函数内的作用域区别（可以理解为可见性的差异）。</a:t>
            </a:r>
            <a:endParaRPr lang="en-US" altLang="zh-CN"/>
          </a:p>
          <a:p>
            <a:endParaRPr lang="en-US" altLang="zh-CN"/>
          </a:p>
          <a:p>
            <a:r>
              <a:rPr lang="en-US" altLang="zh-CN"/>
              <a:t>4</a:t>
            </a:r>
            <a:r>
              <a:rPr lang="zh-CN" altLang="en-US"/>
              <a:t>）</a:t>
            </a:r>
            <a:endParaRPr lang="en-US" altLang="zh-CN"/>
          </a:p>
          <a:p>
            <a:r>
              <a:rPr lang="zh-CN" altLang="en-US"/>
              <a:t>先左后右时，相当于</a:t>
            </a:r>
            <a:r>
              <a:rPr lang="en-US" altLang="zh-CN"/>
              <a:t>3+fun(&amp;x)</a:t>
            </a:r>
            <a:r>
              <a:rPr lang="zh-CN" altLang="en-US"/>
              <a:t>，先右后左时，</a:t>
            </a:r>
            <a:r>
              <a:rPr lang="en-US" altLang="zh-CN"/>
              <a:t>x+fun(&amp;x)</a:t>
            </a:r>
            <a:r>
              <a:rPr lang="zh-CN" altLang="en-US"/>
              <a:t>中的第一个</a:t>
            </a:r>
            <a:r>
              <a:rPr lang="en-US" altLang="zh-CN"/>
              <a:t>x</a:t>
            </a:r>
            <a:r>
              <a:rPr lang="zh-CN" altLang="en-US"/>
              <a:t>会被</a:t>
            </a:r>
            <a:r>
              <a:rPr lang="en-US" altLang="zh-CN"/>
              <a:t>fun</a:t>
            </a:r>
            <a:r>
              <a:rPr lang="zh-CN" altLang="en-US"/>
              <a:t>中的计算过程先改变，因为</a:t>
            </a:r>
            <a:r>
              <a:rPr lang="en-US" altLang="zh-CN"/>
              <a:t>fun</a:t>
            </a:r>
            <a:r>
              <a:rPr lang="zh-CN" altLang="en-US"/>
              <a:t>中直接对</a:t>
            </a:r>
            <a:r>
              <a:rPr lang="en-US" altLang="zh-CN"/>
              <a:t>x</a:t>
            </a:r>
            <a:r>
              <a:rPr lang="zh-CN" altLang="en-US"/>
              <a:t>地址的内容操作了。</a:t>
            </a:r>
            <a:endParaRPr lang="zh-CN" altLang="en-US" dirty="0"/>
          </a:p>
        </p:txBody>
      </p:sp>
    </p:spTree>
    <p:extLst>
      <p:ext uri="{BB962C8B-B14F-4D97-AF65-F5344CB8AC3E}">
        <p14:creationId xmlns:p14="http://schemas.microsoft.com/office/powerpoint/2010/main" val="1129730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2246313" y="7938"/>
            <a:ext cx="7772400" cy="1143000"/>
          </a:xfrm>
        </p:spPr>
        <p:txBody>
          <a:bodyPr/>
          <a:lstStyle/>
          <a:p>
            <a:pPr eaLnBrk="1" hangingPunct="1"/>
            <a:r>
              <a:rPr lang="zh-CN" altLang="en-US"/>
              <a:t>作业</a:t>
            </a:r>
            <a:endParaRPr lang="zh-CN" altLang="zh-CN"/>
          </a:p>
        </p:txBody>
      </p:sp>
      <p:sp>
        <p:nvSpPr>
          <p:cNvPr id="2051" name="Rectangle 3"/>
          <p:cNvSpPr>
            <a:spLocks noGrp="1" noChangeArrowheads="1"/>
          </p:cNvSpPr>
          <p:nvPr>
            <p:ph type="body" idx="4294967295"/>
          </p:nvPr>
        </p:nvSpPr>
        <p:spPr>
          <a:xfrm>
            <a:off x="1881188" y="1052514"/>
            <a:ext cx="8501062" cy="5519737"/>
          </a:xfrm>
        </p:spPr>
        <p:txBody>
          <a:bodyPr/>
          <a:lstStyle/>
          <a:p>
            <a:pPr marL="476250" indent="-533400">
              <a:lnSpc>
                <a:spcPct val="150000"/>
              </a:lnSpc>
              <a:buFontTx/>
              <a:buChar char="–"/>
              <a:defRPr/>
            </a:pPr>
            <a:r>
              <a:rPr lang="zh-CN" altLang="en-US" sz="2600" dirty="0"/>
              <a:t>在</a:t>
            </a:r>
            <a:r>
              <a:rPr lang="en-US" altLang="zh-CN" sz="2600" dirty="0"/>
              <a:t>IMP</a:t>
            </a:r>
            <a:r>
              <a:rPr lang="zh-CN" altLang="en-US" sz="2600" dirty="0"/>
              <a:t>语言中增加取值和寻址表达式、修改指针指向的内容，其语法进行了如下扩充：</a:t>
            </a:r>
            <a:endParaRPr lang="en-US" altLang="zh-CN" sz="2600" dirty="0"/>
          </a:p>
          <a:p>
            <a:pPr marL="400050" lvl="1" indent="0">
              <a:lnSpc>
                <a:spcPct val="150000"/>
              </a:lnSpc>
              <a:buNone/>
              <a:defRPr/>
            </a:pPr>
            <a:r>
              <a:rPr lang="en-US" altLang="zh-CN" sz="2600" dirty="0"/>
              <a:t>Command</a:t>
            </a:r>
            <a:r>
              <a:rPr lang="zh-CN" altLang="en-US" sz="2600" dirty="0"/>
              <a:t> ::=  *</a:t>
            </a:r>
            <a:r>
              <a:rPr lang="en-US" altLang="zh-CN" sz="2600" dirty="0"/>
              <a:t>Identifier =  Expression</a:t>
            </a:r>
          </a:p>
          <a:p>
            <a:pPr marL="400050" lvl="1" indent="0">
              <a:lnSpc>
                <a:spcPct val="150000"/>
              </a:lnSpc>
              <a:buNone/>
              <a:defRPr/>
            </a:pPr>
            <a:r>
              <a:rPr lang="en-US" altLang="zh-CN" sz="2600" dirty="0"/>
              <a:t>Expression :: = *Identifier</a:t>
            </a:r>
          </a:p>
          <a:p>
            <a:pPr marL="1714500" lvl="4" indent="0">
              <a:lnSpc>
                <a:spcPct val="150000"/>
              </a:lnSpc>
              <a:buNone/>
              <a:defRPr/>
            </a:pPr>
            <a:r>
              <a:rPr lang="en-US" altLang="zh-CN" sz="2600" dirty="0"/>
              <a:t>       | &amp;Identifier</a:t>
            </a:r>
          </a:p>
          <a:p>
            <a:pPr marL="0" lvl="4" indent="0">
              <a:lnSpc>
                <a:spcPct val="150000"/>
              </a:lnSpc>
              <a:buNone/>
              <a:defRPr/>
            </a:pPr>
            <a:r>
              <a:rPr lang="zh-CN" altLang="en-US" sz="2600" dirty="0"/>
              <a:t>请对</a:t>
            </a:r>
            <a:r>
              <a:rPr lang="en-US" altLang="zh-CN" sz="2600" dirty="0"/>
              <a:t>IMP</a:t>
            </a:r>
            <a:r>
              <a:rPr lang="zh-CN" altLang="en-US" sz="2600" dirty="0"/>
              <a:t>小语言的指称语义进行修改和扩充，需要时可自行增加辅助函数。</a:t>
            </a:r>
            <a:endParaRPr lang="zh-CN" altLang="en-US" sz="2800" dirty="0"/>
          </a:p>
        </p:txBody>
      </p:sp>
    </p:spTree>
    <p:extLst>
      <p:ext uri="{BB962C8B-B14F-4D97-AF65-F5344CB8AC3E}">
        <p14:creationId xmlns:p14="http://schemas.microsoft.com/office/powerpoint/2010/main" val="2890813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88021-0853-4D28-AC76-23DB83E2308A}"/>
              </a:ext>
            </a:extLst>
          </p:cNvPr>
          <p:cNvSpPr>
            <a:spLocks noGrp="1"/>
          </p:cNvSpPr>
          <p:nvPr>
            <p:ph type="title"/>
          </p:nvPr>
        </p:nvSpPr>
        <p:spPr/>
        <p:txBody>
          <a:bodyPr>
            <a:normAutofit/>
          </a:bodyPr>
          <a:lstStyle/>
          <a:p>
            <a:r>
              <a:rPr lang="zh-CN" altLang="en-US" dirty="0"/>
              <a:t>作业</a:t>
            </a:r>
          </a:p>
        </p:txBody>
      </p:sp>
      <p:sp>
        <p:nvSpPr>
          <p:cNvPr id="3" name="内容占位符 2">
            <a:extLst>
              <a:ext uri="{FF2B5EF4-FFF2-40B4-BE49-F238E27FC236}">
                <a16:creationId xmlns:a16="http://schemas.microsoft.com/office/drawing/2014/main" id="{556A76BA-5CD7-4AF3-BEA1-5096F9BAFAE5}"/>
              </a:ext>
            </a:extLst>
          </p:cNvPr>
          <p:cNvSpPr>
            <a:spLocks noGrp="1"/>
          </p:cNvSpPr>
          <p:nvPr>
            <p:ph idx="1"/>
          </p:nvPr>
        </p:nvSpPr>
        <p:spPr/>
        <p:txBody>
          <a:bodyPr>
            <a:normAutofit fontScale="92500" lnSpcReduction="10000"/>
          </a:bodyPr>
          <a:lstStyle/>
          <a:p>
            <a:r>
              <a:rPr lang="zh-CN" altLang="en-US"/>
              <a:t>使用</a:t>
            </a:r>
            <a:r>
              <a:rPr lang="en-US" altLang="zh-CN"/>
              <a:t>c</a:t>
            </a:r>
            <a:r>
              <a:rPr lang="zh-CN" altLang="en-US"/>
              <a:t>语言中的多向选择语句重新编写下面的代码段：</a:t>
            </a:r>
            <a:endParaRPr lang="en-US" altLang="zh-CN"/>
          </a:p>
          <a:p>
            <a:pPr marL="0" indent="0">
              <a:buNone/>
            </a:pPr>
            <a:r>
              <a:rPr lang="en-US" altLang="zh-CN">
                <a:latin typeface="Times New Roman" panose="02020603050405020304" pitchFamily="18" charset="0"/>
                <a:cs typeface="Times New Roman" panose="02020603050405020304" pitchFamily="18" charset="0"/>
              </a:rPr>
              <a:t>	if (( k==1) || (k==2)) j= 2*k-1</a:t>
            </a:r>
            <a:r>
              <a:rPr lang="zh-CN" altLang="en-US">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marL="0" indent="0">
              <a:buNone/>
            </a:pPr>
            <a:r>
              <a:rPr lang="en-US" altLang="zh-CN">
                <a:latin typeface="Times New Roman" panose="02020603050405020304" pitchFamily="18" charset="0"/>
                <a:cs typeface="Times New Roman" panose="02020603050405020304" pitchFamily="18" charset="0"/>
              </a:rPr>
              <a:t>	if (( k==3) || (k==5)) j= 3*k+1</a:t>
            </a:r>
            <a:r>
              <a:rPr lang="zh-CN" altLang="en-US">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marL="0" indent="0">
              <a:buNone/>
            </a:pPr>
            <a:r>
              <a:rPr lang="en-US" altLang="zh-CN">
                <a:latin typeface="Times New Roman" panose="02020603050405020304" pitchFamily="18" charset="0"/>
                <a:cs typeface="Times New Roman" panose="02020603050405020304" pitchFamily="18" charset="0"/>
              </a:rPr>
              <a:t>	if ( k==4)  j= 4*k-1</a:t>
            </a:r>
            <a:r>
              <a:rPr lang="zh-CN" altLang="en-US">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marL="0" indent="0">
              <a:buNone/>
            </a:pPr>
            <a:r>
              <a:rPr lang="en-US" altLang="zh-CN">
                <a:latin typeface="Times New Roman" panose="02020603050405020304" pitchFamily="18" charset="0"/>
                <a:cs typeface="Times New Roman" panose="02020603050405020304" pitchFamily="18" charset="0"/>
              </a:rPr>
              <a:t>	 if (( k==6) || (k==7) || (k==8)) j= k-2</a:t>
            </a:r>
            <a:r>
              <a:rPr lang="zh-CN" altLang="en-US">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marL="0" indent="0">
              <a:buNone/>
            </a:pPr>
            <a:r>
              <a:rPr lang="zh-CN" altLang="en-US">
                <a:latin typeface="Times New Roman" panose="02020603050405020304" pitchFamily="18" charset="0"/>
                <a:cs typeface="Times New Roman" panose="02020603050405020304" pitchFamily="18" charset="0"/>
              </a:rPr>
              <a:t>思考题：</a:t>
            </a:r>
            <a:r>
              <a:rPr lang="zh-CN" altLang="en-US" sz="2800"/>
              <a:t>使用回调写排序有什么好处</a:t>
            </a:r>
            <a:endParaRPr lang="en-US" altLang="zh-CN" sz="2800"/>
          </a:p>
          <a:p>
            <a:pPr marL="0" indent="0">
              <a:buNone/>
            </a:pPr>
            <a:r>
              <a:rPr lang="zh-CN" altLang="en-US" sz="1900"/>
              <a:t>当我们想通过一个统一接口实现不同内容的时候，用回调函数来实现就非常合适。任何时候，如果你所编写的函数必须能够在不同的时刻执行不同的类型的工作或者执行只能由函数调用者定义的工作，你都可以用回调函数来实现。许多窗口系统就是使用回调函数连接多个动作，如拖拽鼠标和点击按钮来指定调用用户程序中的某个特定函数。</a:t>
            </a:r>
          </a:p>
          <a:p>
            <a:pPr marL="0" indent="0">
              <a:buNone/>
            </a:pPr>
            <a:r>
              <a:rPr lang="zh-CN" altLang="en-US" sz="1900"/>
              <a:t>一个场景就是我先提供了功能模板，具体实现我保留了修改的权利。</a:t>
            </a:r>
          </a:p>
          <a:p>
            <a:pPr marL="0" indent="0">
              <a:buNone/>
            </a:pPr>
            <a:endParaRPr lang="en-US" altLang="zh-CN" sz="2800"/>
          </a:p>
          <a:p>
            <a:pPr marL="0" indent="0">
              <a:buNone/>
            </a:pPr>
            <a:endParaRPr lang="en-US" altLang="zh-CN"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0AF0EAEC-7E65-48AC-A36B-8BDA78375CEE}"/>
              </a:ext>
            </a:extLst>
          </p:cNvPr>
          <p:cNvSpPr>
            <a:spLocks noGrp="1"/>
          </p:cNvSpPr>
          <p:nvPr>
            <p:ph type="sldNum" sz="quarter" idx="12"/>
          </p:nvPr>
        </p:nvSpPr>
        <p:spPr/>
        <p:txBody>
          <a:bodyPr/>
          <a:lstStyle/>
          <a:p>
            <a:fld id="{73EACCBA-2B8E-C843-BA3D-1AB655D40860}" type="slidenum">
              <a:rPr kumimoji="1" lang="zh-CN" altLang="en-US" smtClean="0"/>
              <a:t>20</a:t>
            </a:fld>
            <a:endParaRPr kumimoji="1" lang="zh-CN" altLang="en-US"/>
          </a:p>
        </p:txBody>
      </p:sp>
    </p:spTree>
    <p:extLst>
      <p:ext uri="{BB962C8B-B14F-4D97-AF65-F5344CB8AC3E}">
        <p14:creationId xmlns:p14="http://schemas.microsoft.com/office/powerpoint/2010/main" val="1620606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84E15FF-2F6D-4D09-81CA-E6B4E99D764C}"/>
              </a:ext>
            </a:extLst>
          </p:cNvPr>
          <p:cNvSpPr txBox="1"/>
          <p:nvPr/>
        </p:nvSpPr>
        <p:spPr>
          <a:xfrm>
            <a:off x="0" y="453005"/>
            <a:ext cx="2089033" cy="369332"/>
          </a:xfrm>
          <a:prstGeom prst="rect">
            <a:avLst/>
          </a:prstGeom>
          <a:noFill/>
        </p:spPr>
        <p:txBody>
          <a:bodyPr wrap="none" rtlCol="0">
            <a:spAutoFit/>
          </a:bodyPr>
          <a:lstStyle/>
          <a:p>
            <a:r>
              <a:rPr lang="en-US" altLang="zh-CN" dirty="0"/>
              <a:t>Go</a:t>
            </a:r>
            <a:r>
              <a:rPr lang="zh-CN" altLang="en-US" dirty="0"/>
              <a:t>语言学习资料：</a:t>
            </a:r>
          </a:p>
        </p:txBody>
      </p:sp>
      <p:sp>
        <p:nvSpPr>
          <p:cNvPr id="12" name="文本框 11">
            <a:extLst>
              <a:ext uri="{FF2B5EF4-FFF2-40B4-BE49-F238E27FC236}">
                <a16:creationId xmlns:a16="http://schemas.microsoft.com/office/drawing/2014/main" id="{ED37C005-8734-46C8-AE6C-8533F6B6CB5D}"/>
              </a:ext>
            </a:extLst>
          </p:cNvPr>
          <p:cNvSpPr txBox="1"/>
          <p:nvPr/>
        </p:nvSpPr>
        <p:spPr>
          <a:xfrm>
            <a:off x="2013533" y="453005"/>
            <a:ext cx="3296699" cy="369332"/>
          </a:xfrm>
          <a:prstGeom prst="rect">
            <a:avLst/>
          </a:prstGeom>
          <a:noFill/>
        </p:spPr>
        <p:txBody>
          <a:bodyPr wrap="square">
            <a:spAutoFit/>
          </a:bodyPr>
          <a:lstStyle/>
          <a:p>
            <a:r>
              <a:rPr lang="zh-CN" altLang="en-US" dirty="0"/>
              <a:t>http://c.biancheng.net/golang/</a:t>
            </a:r>
          </a:p>
        </p:txBody>
      </p:sp>
      <p:pic>
        <p:nvPicPr>
          <p:cNvPr id="8" name="图片 7">
            <a:extLst>
              <a:ext uri="{FF2B5EF4-FFF2-40B4-BE49-F238E27FC236}">
                <a16:creationId xmlns:a16="http://schemas.microsoft.com/office/drawing/2014/main" id="{9BEEE641-185C-4820-95E8-D43CCDEB29AA}"/>
              </a:ext>
            </a:extLst>
          </p:cNvPr>
          <p:cNvPicPr>
            <a:picLocks noChangeAspect="1"/>
          </p:cNvPicPr>
          <p:nvPr/>
        </p:nvPicPr>
        <p:blipFill>
          <a:blip r:embed="rId2"/>
          <a:stretch>
            <a:fillRect/>
          </a:stretch>
        </p:blipFill>
        <p:spPr>
          <a:xfrm>
            <a:off x="0" y="822337"/>
            <a:ext cx="12192000" cy="2681228"/>
          </a:xfrm>
          <a:prstGeom prst="rect">
            <a:avLst/>
          </a:prstGeom>
        </p:spPr>
      </p:pic>
    </p:spTree>
    <p:extLst>
      <p:ext uri="{BB962C8B-B14F-4D97-AF65-F5344CB8AC3E}">
        <p14:creationId xmlns:p14="http://schemas.microsoft.com/office/powerpoint/2010/main" val="159894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070E953-DE26-478D-B3C2-0FD892DA0DCE}"/>
              </a:ext>
            </a:extLst>
          </p:cNvPr>
          <p:cNvSpPr txBox="1"/>
          <p:nvPr/>
        </p:nvSpPr>
        <p:spPr>
          <a:xfrm>
            <a:off x="582942" y="621689"/>
            <a:ext cx="9956899" cy="495585"/>
          </a:xfrm>
          <a:prstGeom prst="rect">
            <a:avLst/>
          </a:prstGeom>
          <a:noFill/>
        </p:spPr>
        <p:txBody>
          <a:bodyPr wrap="square">
            <a:spAutoFit/>
          </a:bodyPr>
          <a:lstStyle/>
          <a:p>
            <a:pPr>
              <a:lnSpc>
                <a:spcPct val="150000"/>
              </a:lnSpc>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目标</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：深刻理解并发程序设计，并可以基于</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Go</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语言实现基于消息传递的并发程序设计。</a:t>
            </a:r>
          </a:p>
        </p:txBody>
      </p:sp>
      <p:sp>
        <p:nvSpPr>
          <p:cNvPr id="4" name="文本框 3">
            <a:extLst>
              <a:ext uri="{FF2B5EF4-FFF2-40B4-BE49-F238E27FC236}">
                <a16:creationId xmlns:a16="http://schemas.microsoft.com/office/drawing/2014/main" id="{675D36C6-2EEB-4C1F-B71A-16A133F3EC77}"/>
              </a:ext>
            </a:extLst>
          </p:cNvPr>
          <p:cNvSpPr txBox="1"/>
          <p:nvPr/>
        </p:nvSpPr>
        <p:spPr>
          <a:xfrm>
            <a:off x="934193" y="1880435"/>
            <a:ext cx="9254395" cy="3097130"/>
          </a:xfrm>
          <a:prstGeom prst="rect">
            <a:avLst/>
          </a:prstGeom>
          <a:noFill/>
        </p:spPr>
        <p:txBody>
          <a:bodyPr wrap="square" rtlCol="0">
            <a:spAutoFit/>
          </a:bodyPr>
          <a:lstStyle/>
          <a:p>
            <a:r>
              <a:rPr lang="zh-CN" altLang="en-US" b="1" dirty="0"/>
              <a:t>并发程序设计的模型</a:t>
            </a:r>
            <a:r>
              <a:rPr lang="zh-CN" altLang="en-US" dirty="0"/>
              <a:t>：</a:t>
            </a:r>
            <a:endParaRPr lang="en-US" altLang="zh-CN" dirty="0"/>
          </a:p>
          <a:p>
            <a:endParaRPr lang="en-US" altLang="zh-CN" dirty="0"/>
          </a:p>
          <a:p>
            <a:pPr marL="285750" indent="-285750">
              <a:lnSpc>
                <a:spcPct val="150000"/>
              </a:lnSpc>
              <a:buFont typeface="Wingdings" panose="05000000000000000000" pitchFamily="2" charset="2"/>
              <a:buChar char="Ø"/>
            </a:pPr>
            <a:r>
              <a:rPr lang="zh-CN" altLang="en-US" dirty="0"/>
              <a:t>共享变量模型</a:t>
            </a:r>
            <a:endParaRPr lang="en-US" altLang="zh-CN" dirty="0"/>
          </a:p>
          <a:p>
            <a:pPr marL="285750" indent="-285750">
              <a:lnSpc>
                <a:spcPct val="150000"/>
              </a:lnSpc>
              <a:buFont typeface="Wingdings" panose="05000000000000000000" pitchFamily="2" charset="2"/>
              <a:buChar char="Ø"/>
            </a:pPr>
            <a:r>
              <a:rPr lang="zh-CN" altLang="en-US" dirty="0"/>
              <a:t>消息传递模型 </a:t>
            </a:r>
            <a:r>
              <a:rPr lang="en-US" altLang="zh-CN" dirty="0"/>
              <a:t>(</a:t>
            </a:r>
            <a:r>
              <a:rPr lang="zh-CN" altLang="en-US" dirty="0"/>
              <a:t>目前最灵活，最常用的模型</a:t>
            </a:r>
            <a:r>
              <a:rPr lang="en-US" altLang="zh-CN" dirty="0"/>
              <a:t>)</a:t>
            </a:r>
          </a:p>
          <a:p>
            <a:pPr>
              <a:lnSpc>
                <a:spcPct val="150000"/>
              </a:lnSpc>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程序中不同的进程之间通过显式的方法</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如函数调用、运算符</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等传递消息来互相通信，实现进程之间的</a:t>
            </a:r>
            <a:r>
              <a:rPr lang="zh-CN" altLang="en-US" b="1" dirty="0">
                <a:solidFill>
                  <a:srgbClr val="FF0000"/>
                </a:solidFill>
                <a:latin typeface="宋体" panose="02010600030101010101" pitchFamily="2" charset="-122"/>
                <a:ea typeface="宋体" panose="02010600030101010101" pitchFamily="2" charset="-122"/>
              </a:rPr>
              <a:t>数据交换，同步控制</a:t>
            </a:r>
            <a:r>
              <a:rPr lang="zh-CN" altLang="en-US" dirty="0">
                <a:latin typeface="宋体" panose="02010600030101010101" pitchFamily="2" charset="-122"/>
                <a:ea typeface="宋体" panose="02010600030101010101" pitchFamily="2" charset="-122"/>
              </a:rPr>
              <a:t>等。</a:t>
            </a:r>
            <a:endParaRPr lang="en-US" altLang="zh-CN" dirty="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Ø"/>
            </a:pPr>
            <a:r>
              <a:rPr lang="zh-CN" altLang="en-US" dirty="0"/>
              <a:t>数据并行模型</a:t>
            </a:r>
            <a:endParaRPr lang="en-US" altLang="zh-CN" dirty="0"/>
          </a:p>
          <a:p>
            <a:pPr marL="285750" indent="-285750">
              <a:lnSpc>
                <a:spcPct val="150000"/>
              </a:lnSpc>
              <a:buFont typeface="Wingdings" panose="05000000000000000000" pitchFamily="2" charset="2"/>
              <a:buChar char="Ø"/>
            </a:pPr>
            <a:r>
              <a:rPr lang="zh-CN" altLang="en-US" dirty="0"/>
              <a:t>面向对象模型</a:t>
            </a:r>
          </a:p>
        </p:txBody>
      </p:sp>
      <p:sp>
        <p:nvSpPr>
          <p:cNvPr id="5" name="标题 1"/>
          <p:cNvSpPr txBox="1">
            <a:spLocks/>
          </p:cNvSpPr>
          <p:nvPr/>
        </p:nvSpPr>
        <p:spPr>
          <a:xfrm>
            <a:off x="3379695" y="173291"/>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kern="0" dirty="0"/>
              <a:t>Go</a:t>
            </a:r>
            <a:r>
              <a:rPr lang="zh-CN" altLang="en-US" sz="3200" kern="0" dirty="0"/>
              <a:t>并发复习指导</a:t>
            </a:r>
            <a:endParaRPr lang="zh-CN" altLang="en-US" sz="3200" dirty="0"/>
          </a:p>
        </p:txBody>
      </p:sp>
    </p:spTree>
    <p:extLst>
      <p:ext uri="{BB962C8B-B14F-4D97-AF65-F5344CB8AC3E}">
        <p14:creationId xmlns:p14="http://schemas.microsoft.com/office/powerpoint/2010/main" val="2994759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A65E283-263D-4DC5-AD09-A2419F9D4E73}"/>
              </a:ext>
            </a:extLst>
          </p:cNvPr>
          <p:cNvSpPr txBox="1"/>
          <p:nvPr/>
        </p:nvSpPr>
        <p:spPr>
          <a:xfrm>
            <a:off x="582943" y="330286"/>
            <a:ext cx="2722966" cy="495585"/>
          </a:xfrm>
          <a:prstGeom prst="rect">
            <a:avLst/>
          </a:prstGeom>
          <a:noFill/>
        </p:spPr>
        <p:txBody>
          <a:bodyPr wrap="square">
            <a:spAutoFit/>
          </a:bodyPr>
          <a:lstStyle/>
          <a:p>
            <a:pPr>
              <a:lnSpc>
                <a:spcPct val="150000"/>
              </a:lnSpc>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背景</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Go</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语言并发</a:t>
            </a:r>
          </a:p>
        </p:txBody>
      </p:sp>
      <p:sp>
        <p:nvSpPr>
          <p:cNvPr id="2" name="文本框 1">
            <a:extLst>
              <a:ext uri="{FF2B5EF4-FFF2-40B4-BE49-F238E27FC236}">
                <a16:creationId xmlns:a16="http://schemas.microsoft.com/office/drawing/2014/main" id="{1185BD5F-C10D-475E-8531-5AD10FA7E757}"/>
              </a:ext>
            </a:extLst>
          </p:cNvPr>
          <p:cNvSpPr txBox="1"/>
          <p:nvPr/>
        </p:nvSpPr>
        <p:spPr>
          <a:xfrm>
            <a:off x="582943" y="926960"/>
            <a:ext cx="8400283" cy="337246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Go </a:t>
            </a:r>
            <a:r>
              <a:rPr lang="zh-CN" altLang="en-US" dirty="0">
                <a:latin typeface="Times New Roman" panose="02020603050405020304" pitchFamily="18" charset="0"/>
                <a:cs typeface="Times New Roman" panose="02020603050405020304" pitchFamily="18" charset="0"/>
              </a:rPr>
              <a:t>语言的并发通过 </a:t>
            </a:r>
            <a:r>
              <a:rPr lang="en-US" altLang="zh-CN" dirty="0">
                <a:latin typeface="Times New Roman" panose="02020603050405020304" pitchFamily="18" charset="0"/>
                <a:cs typeface="Times New Roman" panose="02020603050405020304" pitchFamily="18" charset="0"/>
              </a:rPr>
              <a:t>goroutine</a:t>
            </a:r>
            <a:r>
              <a:rPr lang="zh-CN" altLang="en-US" dirty="0">
                <a:latin typeface="Times New Roman" panose="02020603050405020304" pitchFamily="18" charset="0"/>
                <a:cs typeface="Times New Roman" panose="02020603050405020304" pitchFamily="18" charset="0"/>
              </a:rPr>
              <a:t> 特性完成。</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goroutine </a:t>
            </a:r>
            <a:r>
              <a:rPr lang="zh-CN" altLang="en-US" dirty="0">
                <a:latin typeface="Times New Roman" panose="02020603050405020304" pitchFamily="18" charset="0"/>
                <a:cs typeface="Times New Roman" panose="02020603050405020304" pitchFamily="18" charset="0"/>
              </a:rPr>
              <a:t>类似于线程，但是可以根据需要创建多个 </a:t>
            </a:r>
            <a:r>
              <a:rPr lang="en-US" altLang="zh-CN" dirty="0">
                <a:latin typeface="Times New Roman" panose="02020603050405020304" pitchFamily="18" charset="0"/>
                <a:cs typeface="Times New Roman" panose="02020603050405020304" pitchFamily="18" charset="0"/>
              </a:rPr>
              <a:t>goroutine </a:t>
            </a:r>
            <a:r>
              <a:rPr lang="zh-CN" altLang="en-US" dirty="0">
                <a:latin typeface="Times New Roman" panose="02020603050405020304" pitchFamily="18" charset="0"/>
                <a:cs typeface="Times New Roman" panose="02020603050405020304" pitchFamily="18" charset="0"/>
              </a:rPr>
              <a:t>并发工作。</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goroutine </a:t>
            </a:r>
            <a:r>
              <a:rPr lang="zh-CN" altLang="en-US" dirty="0">
                <a:latin typeface="Times New Roman" panose="02020603050405020304" pitchFamily="18" charset="0"/>
                <a:cs typeface="Times New Roman" panose="02020603050405020304" pitchFamily="18" charset="0"/>
              </a:rPr>
              <a:t>是由 </a:t>
            </a:r>
            <a:r>
              <a:rPr lang="en-US" altLang="zh-CN" dirty="0">
                <a:latin typeface="Times New Roman" panose="02020603050405020304" pitchFamily="18" charset="0"/>
                <a:cs typeface="Times New Roman" panose="02020603050405020304" pitchFamily="18" charset="0"/>
              </a:rPr>
              <a:t>Go </a:t>
            </a:r>
            <a:r>
              <a:rPr lang="zh-CN" altLang="en-US" dirty="0">
                <a:latin typeface="Times New Roman" panose="02020603050405020304" pitchFamily="18" charset="0"/>
                <a:cs typeface="Times New Roman" panose="02020603050405020304" pitchFamily="18" charset="0"/>
              </a:rPr>
              <a:t>语言的运行时调度完成，而线程是由操作系统调度完成。</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Go </a:t>
            </a:r>
            <a:r>
              <a:rPr lang="zh-CN" altLang="en-US" dirty="0">
                <a:latin typeface="Times New Roman" panose="02020603050405020304" pitchFamily="18" charset="0"/>
                <a:cs typeface="Times New Roman" panose="02020603050405020304" pitchFamily="18" charset="0"/>
              </a:rPr>
              <a:t>语言提供 </a:t>
            </a:r>
            <a:r>
              <a:rPr lang="en-US" altLang="zh-CN" dirty="0">
                <a:latin typeface="Times New Roman" panose="02020603050405020304" pitchFamily="18" charset="0"/>
                <a:cs typeface="Times New Roman" panose="02020603050405020304" pitchFamily="18" charset="0"/>
              </a:rPr>
              <a:t>channel </a:t>
            </a:r>
            <a:r>
              <a:rPr lang="zh-CN" altLang="en-US" dirty="0">
                <a:latin typeface="Times New Roman" panose="02020603050405020304" pitchFamily="18" charset="0"/>
                <a:cs typeface="Times New Roman" panose="02020603050405020304" pitchFamily="18" charset="0"/>
              </a:rPr>
              <a:t>在多个 </a:t>
            </a:r>
            <a:r>
              <a:rPr lang="en-US" altLang="zh-CN" dirty="0">
                <a:latin typeface="Times New Roman" panose="02020603050405020304" pitchFamily="18" charset="0"/>
                <a:cs typeface="Times New Roman" panose="02020603050405020304" pitchFamily="18" charset="0"/>
              </a:rPr>
              <a:t>goroutine </a:t>
            </a:r>
            <a:r>
              <a:rPr lang="zh-CN" altLang="en-US" dirty="0">
                <a:latin typeface="Times New Roman" panose="02020603050405020304" pitchFamily="18" charset="0"/>
                <a:cs typeface="Times New Roman" panose="02020603050405020304" pitchFamily="18" charset="0"/>
              </a:rPr>
              <a:t>间进行通信。</a:t>
            </a:r>
            <a:endParaRPr lang="en-US"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Go</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语言中的通道</a:t>
            </a:r>
            <a:r>
              <a:rPr lang="en-US" altLang="zh-CN" dirty="0">
                <a:latin typeface="Times New Roman" panose="02020603050405020304" pitchFamily="18" charset="0"/>
                <a:ea typeface="宋体" panose="02010600030101010101" pitchFamily="2" charset="-122"/>
                <a:cs typeface="Times New Roman" panose="02020603050405020304" pitchFamily="18" charset="0"/>
              </a:rPr>
              <a:t>(channel)</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是一种特殊的类型。</a:t>
            </a:r>
            <a:r>
              <a:rPr lang="en-US" altLang="zh-CN" dirty="0">
                <a:latin typeface="Times New Roman" panose="02020603050405020304" pitchFamily="18" charset="0"/>
                <a:ea typeface="宋体" panose="02010600030101010101" pitchFamily="2" charset="-122"/>
                <a:cs typeface="Times New Roman" panose="02020603050405020304" pitchFamily="18" charset="0"/>
              </a:rPr>
              <a:t>goroutine </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通过通道就可以通信。通道像一个传送带或者队列，总是遵循先入先出</a:t>
            </a:r>
            <a:r>
              <a:rPr lang="en-US" altLang="zh-CN" dirty="0">
                <a:latin typeface="Times New Roman" panose="02020603050405020304" pitchFamily="18" charset="0"/>
                <a:ea typeface="宋体" panose="02010600030101010101" pitchFamily="2" charset="-122"/>
                <a:cs typeface="Times New Roman" panose="02020603050405020304" pitchFamily="18" charset="0"/>
              </a:rPr>
              <a:t>(First In First Out)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的规则，保证收发数据的顺序。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Go</a:t>
            </a:r>
            <a:r>
              <a:rPr lang="zh-CN" altLang="en-US" dirty="0">
                <a:latin typeface="Times New Roman" panose="02020603050405020304" pitchFamily="18" charset="0"/>
                <a:cs typeface="Times New Roman" panose="02020603050405020304" pitchFamily="18" charset="0"/>
              </a:rPr>
              <a:t>语言带缓冲的通道</a:t>
            </a:r>
          </a:p>
        </p:txBody>
      </p:sp>
      <p:pic>
        <p:nvPicPr>
          <p:cNvPr id="6" name="图片 5">
            <a:extLst>
              <a:ext uri="{FF2B5EF4-FFF2-40B4-BE49-F238E27FC236}">
                <a16:creationId xmlns:a16="http://schemas.microsoft.com/office/drawing/2014/main" id="{500ED5AE-3323-4B1E-9A4C-73AA11C5FE8C}"/>
              </a:ext>
            </a:extLst>
          </p:cNvPr>
          <p:cNvPicPr>
            <a:picLocks noChangeAspect="1"/>
          </p:cNvPicPr>
          <p:nvPr/>
        </p:nvPicPr>
        <p:blipFill>
          <a:blip r:embed="rId2"/>
          <a:stretch>
            <a:fillRect/>
          </a:stretch>
        </p:blipFill>
        <p:spPr>
          <a:xfrm>
            <a:off x="6718384" y="3619919"/>
            <a:ext cx="4529684" cy="2715039"/>
          </a:xfrm>
          <a:prstGeom prst="rect">
            <a:avLst/>
          </a:prstGeom>
        </p:spPr>
      </p:pic>
      <p:pic>
        <p:nvPicPr>
          <p:cNvPr id="9" name="图片 8">
            <a:extLst>
              <a:ext uri="{FF2B5EF4-FFF2-40B4-BE49-F238E27FC236}">
                <a16:creationId xmlns:a16="http://schemas.microsoft.com/office/drawing/2014/main" id="{7890D2F7-9466-43E6-ADB5-B524AAB1FEB5}"/>
              </a:ext>
            </a:extLst>
          </p:cNvPr>
          <p:cNvPicPr>
            <a:picLocks noChangeAspect="1"/>
          </p:cNvPicPr>
          <p:nvPr/>
        </p:nvPicPr>
        <p:blipFill>
          <a:blip r:embed="rId3"/>
          <a:stretch>
            <a:fillRect/>
          </a:stretch>
        </p:blipFill>
        <p:spPr>
          <a:xfrm>
            <a:off x="1013279" y="4485564"/>
            <a:ext cx="4585260" cy="983747"/>
          </a:xfrm>
          <a:prstGeom prst="rect">
            <a:avLst/>
          </a:prstGeom>
        </p:spPr>
      </p:pic>
      <p:sp>
        <p:nvSpPr>
          <p:cNvPr id="7" name="标题 1"/>
          <p:cNvSpPr txBox="1">
            <a:spLocks/>
          </p:cNvSpPr>
          <p:nvPr/>
        </p:nvSpPr>
        <p:spPr>
          <a:xfrm>
            <a:off x="3725426" y="7803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kern="0" dirty="0"/>
              <a:t>Go</a:t>
            </a:r>
            <a:r>
              <a:rPr lang="zh-CN" altLang="en-US" sz="3200" kern="0" dirty="0"/>
              <a:t>并发复习指导</a:t>
            </a:r>
            <a:endParaRPr lang="zh-CN" altLang="en-US" sz="3200" dirty="0"/>
          </a:p>
        </p:txBody>
      </p:sp>
    </p:spTree>
    <p:extLst>
      <p:ext uri="{BB962C8B-B14F-4D97-AF65-F5344CB8AC3E}">
        <p14:creationId xmlns:p14="http://schemas.microsoft.com/office/powerpoint/2010/main" val="221135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4B156BE-4541-43C1-AAD8-934E5C13892A}"/>
              </a:ext>
            </a:extLst>
          </p:cNvPr>
          <p:cNvSpPr txBox="1"/>
          <p:nvPr/>
        </p:nvSpPr>
        <p:spPr>
          <a:xfrm>
            <a:off x="419878" y="289249"/>
            <a:ext cx="1338828" cy="369332"/>
          </a:xfrm>
          <a:prstGeom prst="rect">
            <a:avLst/>
          </a:prstGeom>
          <a:noFill/>
        </p:spPr>
        <p:txBody>
          <a:bodyPr wrap="none" rtlCol="0">
            <a:spAutoFit/>
          </a:bodyPr>
          <a:lstStyle>
            <a:defPPr>
              <a:defRPr lang="zh-CN"/>
            </a:defPPr>
            <a:lvl1pPr>
              <a:defRPr>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a:t>练习作业：</a:t>
            </a:r>
          </a:p>
        </p:txBody>
      </p:sp>
      <p:sp>
        <p:nvSpPr>
          <p:cNvPr id="5" name="文本框 4">
            <a:extLst>
              <a:ext uri="{FF2B5EF4-FFF2-40B4-BE49-F238E27FC236}">
                <a16:creationId xmlns:a16="http://schemas.microsoft.com/office/drawing/2014/main" id="{C0435858-391C-4F33-8EE1-7A7D237AE63B}"/>
              </a:ext>
            </a:extLst>
          </p:cNvPr>
          <p:cNvSpPr txBox="1"/>
          <p:nvPr/>
        </p:nvSpPr>
        <p:spPr>
          <a:xfrm>
            <a:off x="419878" y="801800"/>
            <a:ext cx="2492990" cy="369332"/>
          </a:xfrm>
          <a:prstGeom prst="rect">
            <a:avLst/>
          </a:prstGeom>
          <a:noFill/>
        </p:spPr>
        <p:txBody>
          <a:bodyPr wrap="none" rtlCol="0">
            <a:spAutoFit/>
          </a:bodyPr>
          <a:lstStyle>
            <a:defPPr>
              <a:defRPr lang="zh-CN"/>
            </a:defPPr>
            <a:lvl1pPr>
              <a:defRPr>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a:t>生产者、消费者问题。</a:t>
            </a:r>
          </a:p>
        </p:txBody>
      </p:sp>
      <p:sp>
        <p:nvSpPr>
          <p:cNvPr id="6" name="文本框 5">
            <a:extLst>
              <a:ext uri="{FF2B5EF4-FFF2-40B4-BE49-F238E27FC236}">
                <a16:creationId xmlns:a16="http://schemas.microsoft.com/office/drawing/2014/main" id="{65DA4129-46E4-4F80-A88A-5D88D08E7649}"/>
              </a:ext>
            </a:extLst>
          </p:cNvPr>
          <p:cNvSpPr txBox="1"/>
          <p:nvPr/>
        </p:nvSpPr>
        <p:spPr>
          <a:xfrm>
            <a:off x="419878" y="1247460"/>
            <a:ext cx="10123284" cy="646331"/>
          </a:xfrm>
          <a:prstGeom prst="rect">
            <a:avLst/>
          </a:prstGeom>
          <a:noFill/>
        </p:spPr>
        <p:txBody>
          <a:bodyPr wrap="none" rtlCol="0">
            <a:spAutoFi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假设存在一个生产者，依次产生数字</a:t>
            </a:r>
            <a:r>
              <a:rPr lang="en-US" altLang="zh-CN"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到</a:t>
            </a:r>
            <a:r>
              <a:rPr lang="en-US" altLang="zh-CN" dirty="0">
                <a:latin typeface="Times New Roman" panose="02020603050405020304" pitchFamily="18" charset="0"/>
                <a:ea typeface="黑体" panose="02010609060101010101" pitchFamily="49" charset="-122"/>
                <a:cs typeface="Times New Roman" panose="02020603050405020304" pitchFamily="18" charset="0"/>
              </a:rPr>
              <a:t>9</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。存在一个奇数消费者，一个偶数消费者分别使用奇数和</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黑体" panose="02010609060101010101" pitchFamily="49" charset="-122"/>
                <a:cs typeface="Times New Roman" panose="02020603050405020304" pitchFamily="18" charset="0"/>
              </a:rPr>
              <a:t>偶数，使用</a:t>
            </a:r>
            <a:r>
              <a:rPr lang="en-US" altLang="zh-CN" dirty="0">
                <a:latin typeface="Times New Roman" panose="02020603050405020304" pitchFamily="18" charset="0"/>
                <a:ea typeface="黑体" panose="02010609060101010101" pitchFamily="49" charset="-122"/>
                <a:cs typeface="Times New Roman" panose="02020603050405020304" pitchFamily="18" charset="0"/>
              </a:rPr>
              <a:t>Go</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语言通道实现这个生产者消费者模型。</a:t>
            </a:r>
          </a:p>
        </p:txBody>
      </p:sp>
      <p:sp>
        <p:nvSpPr>
          <p:cNvPr id="9" name="文本框 8">
            <a:extLst>
              <a:ext uri="{FF2B5EF4-FFF2-40B4-BE49-F238E27FC236}">
                <a16:creationId xmlns:a16="http://schemas.microsoft.com/office/drawing/2014/main" id="{B39DAACA-02AE-4B33-9970-51B1013E71E3}"/>
              </a:ext>
            </a:extLst>
          </p:cNvPr>
          <p:cNvSpPr txBox="1"/>
          <p:nvPr/>
        </p:nvSpPr>
        <p:spPr>
          <a:xfrm>
            <a:off x="356503" y="2896392"/>
            <a:ext cx="877163" cy="369332"/>
          </a:xfrm>
          <a:prstGeom prst="rect">
            <a:avLst/>
          </a:prstGeom>
          <a:noFill/>
        </p:spPr>
        <p:txBody>
          <a:bodyPr wrap="none" rtlCol="0">
            <a:spAutoFit/>
          </a:bodyPr>
          <a:lstStyle>
            <a:defPPr>
              <a:defRPr lang="zh-CN"/>
            </a:defPPr>
            <a:lvl1pPr>
              <a:defRPr>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a:t>生产者</a:t>
            </a:r>
          </a:p>
        </p:txBody>
      </p:sp>
      <p:pic>
        <p:nvPicPr>
          <p:cNvPr id="11" name="图片 10">
            <a:extLst>
              <a:ext uri="{FF2B5EF4-FFF2-40B4-BE49-F238E27FC236}">
                <a16:creationId xmlns:a16="http://schemas.microsoft.com/office/drawing/2014/main" id="{9D960E55-3EB3-47D9-8933-BFCCFC5D9555}"/>
              </a:ext>
            </a:extLst>
          </p:cNvPr>
          <p:cNvPicPr>
            <a:picLocks noChangeAspect="1"/>
          </p:cNvPicPr>
          <p:nvPr/>
        </p:nvPicPr>
        <p:blipFill>
          <a:blip r:embed="rId3"/>
          <a:stretch>
            <a:fillRect/>
          </a:stretch>
        </p:blipFill>
        <p:spPr>
          <a:xfrm>
            <a:off x="356503" y="3429000"/>
            <a:ext cx="4561905" cy="2790476"/>
          </a:xfrm>
          <a:prstGeom prst="rect">
            <a:avLst/>
          </a:prstGeom>
        </p:spPr>
      </p:pic>
      <p:pic>
        <p:nvPicPr>
          <p:cNvPr id="13" name="图片 12">
            <a:extLst>
              <a:ext uri="{FF2B5EF4-FFF2-40B4-BE49-F238E27FC236}">
                <a16:creationId xmlns:a16="http://schemas.microsoft.com/office/drawing/2014/main" id="{B26907CC-EE30-49F5-9934-DC781D5F5A36}"/>
              </a:ext>
            </a:extLst>
          </p:cNvPr>
          <p:cNvPicPr>
            <a:picLocks noChangeAspect="1"/>
          </p:cNvPicPr>
          <p:nvPr/>
        </p:nvPicPr>
        <p:blipFill>
          <a:blip r:embed="rId4"/>
          <a:stretch>
            <a:fillRect/>
          </a:stretch>
        </p:blipFill>
        <p:spPr>
          <a:xfrm>
            <a:off x="5481520" y="3343286"/>
            <a:ext cx="6200000" cy="2876190"/>
          </a:xfrm>
          <a:prstGeom prst="rect">
            <a:avLst/>
          </a:prstGeom>
        </p:spPr>
      </p:pic>
      <p:sp>
        <p:nvSpPr>
          <p:cNvPr id="14" name="文本框 13">
            <a:extLst>
              <a:ext uri="{FF2B5EF4-FFF2-40B4-BE49-F238E27FC236}">
                <a16:creationId xmlns:a16="http://schemas.microsoft.com/office/drawing/2014/main" id="{260A48B2-EFF5-46C1-BD99-B73D75506970}"/>
              </a:ext>
            </a:extLst>
          </p:cNvPr>
          <p:cNvSpPr txBox="1"/>
          <p:nvPr/>
        </p:nvSpPr>
        <p:spPr>
          <a:xfrm>
            <a:off x="5361560" y="2896392"/>
            <a:ext cx="1338828" cy="369332"/>
          </a:xfrm>
          <a:prstGeom prst="rect">
            <a:avLst/>
          </a:prstGeom>
          <a:noFill/>
        </p:spPr>
        <p:txBody>
          <a:bodyPr wrap="none" rtlCol="0">
            <a:spAutoFit/>
          </a:bodyPr>
          <a:lstStyle>
            <a:defPPr>
              <a:defRPr lang="zh-CN"/>
            </a:defPPr>
            <a:lvl1pPr>
              <a:defRPr>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a:t>奇数消费者</a:t>
            </a:r>
          </a:p>
        </p:txBody>
      </p:sp>
    </p:spTree>
    <p:extLst>
      <p:ext uri="{BB962C8B-B14F-4D97-AF65-F5344CB8AC3E}">
        <p14:creationId xmlns:p14="http://schemas.microsoft.com/office/powerpoint/2010/main" val="1569332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D88D02A2-7336-4048-BE40-A56F9B28CE93}"/>
              </a:ext>
            </a:extLst>
          </p:cNvPr>
          <p:cNvSpPr txBox="1"/>
          <p:nvPr/>
        </p:nvSpPr>
        <p:spPr>
          <a:xfrm>
            <a:off x="633743" y="899227"/>
            <a:ext cx="1338828" cy="369332"/>
          </a:xfrm>
          <a:prstGeom prst="rect">
            <a:avLst/>
          </a:prstGeom>
          <a:noFill/>
        </p:spPr>
        <p:txBody>
          <a:bodyPr wrap="none" rtlCol="0">
            <a:spAutoFit/>
          </a:bodyPr>
          <a:lstStyle>
            <a:defPPr>
              <a:defRPr lang="zh-CN"/>
            </a:defPPr>
            <a:lvl1pPr>
              <a:defRPr>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a:t>偶数消费者</a:t>
            </a:r>
          </a:p>
        </p:txBody>
      </p:sp>
      <p:pic>
        <p:nvPicPr>
          <p:cNvPr id="8" name="图片 7">
            <a:extLst>
              <a:ext uri="{FF2B5EF4-FFF2-40B4-BE49-F238E27FC236}">
                <a16:creationId xmlns:a16="http://schemas.microsoft.com/office/drawing/2014/main" id="{57D7E712-EE7C-436F-8255-427BC287D3E8}"/>
              </a:ext>
            </a:extLst>
          </p:cNvPr>
          <p:cNvPicPr>
            <a:picLocks noChangeAspect="1"/>
          </p:cNvPicPr>
          <p:nvPr/>
        </p:nvPicPr>
        <p:blipFill>
          <a:blip r:embed="rId2"/>
          <a:stretch>
            <a:fillRect/>
          </a:stretch>
        </p:blipFill>
        <p:spPr>
          <a:xfrm>
            <a:off x="7369650" y="1448223"/>
            <a:ext cx="4333333" cy="4504762"/>
          </a:xfrm>
          <a:prstGeom prst="rect">
            <a:avLst/>
          </a:prstGeom>
        </p:spPr>
      </p:pic>
      <p:sp>
        <p:nvSpPr>
          <p:cNvPr id="15" name="文本框 14">
            <a:extLst>
              <a:ext uri="{FF2B5EF4-FFF2-40B4-BE49-F238E27FC236}">
                <a16:creationId xmlns:a16="http://schemas.microsoft.com/office/drawing/2014/main" id="{44C242F9-7F2E-4D37-8029-46A8D55BDD2E}"/>
              </a:ext>
            </a:extLst>
          </p:cNvPr>
          <p:cNvSpPr txBox="1"/>
          <p:nvPr/>
        </p:nvSpPr>
        <p:spPr>
          <a:xfrm>
            <a:off x="7205049" y="720349"/>
            <a:ext cx="877163" cy="369332"/>
          </a:xfrm>
          <a:prstGeom prst="rect">
            <a:avLst/>
          </a:prstGeom>
          <a:noFill/>
        </p:spPr>
        <p:txBody>
          <a:bodyPr wrap="none" rtlCol="0">
            <a:spAutoFit/>
          </a:bodyPr>
          <a:lstStyle>
            <a:defPPr>
              <a:defRPr lang="zh-CN"/>
            </a:defPPr>
            <a:lvl1pPr>
              <a:defRPr>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a:t>主函数</a:t>
            </a:r>
          </a:p>
        </p:txBody>
      </p:sp>
      <p:pic>
        <p:nvPicPr>
          <p:cNvPr id="16" name="图片 15">
            <a:extLst>
              <a:ext uri="{FF2B5EF4-FFF2-40B4-BE49-F238E27FC236}">
                <a16:creationId xmlns:a16="http://schemas.microsoft.com/office/drawing/2014/main" id="{FF9434A8-452E-442A-8C7A-6856B80553D0}"/>
              </a:ext>
            </a:extLst>
          </p:cNvPr>
          <p:cNvPicPr>
            <a:picLocks noChangeAspect="1"/>
          </p:cNvPicPr>
          <p:nvPr/>
        </p:nvPicPr>
        <p:blipFill>
          <a:blip r:embed="rId3"/>
          <a:stretch>
            <a:fillRect/>
          </a:stretch>
        </p:blipFill>
        <p:spPr>
          <a:xfrm>
            <a:off x="401535" y="1990905"/>
            <a:ext cx="6409524" cy="2876190"/>
          </a:xfrm>
          <a:prstGeom prst="rect">
            <a:avLst/>
          </a:prstGeom>
        </p:spPr>
      </p:pic>
    </p:spTree>
    <p:extLst>
      <p:ext uri="{BB962C8B-B14F-4D97-AF65-F5344CB8AC3E}">
        <p14:creationId xmlns:p14="http://schemas.microsoft.com/office/powerpoint/2010/main" val="2813316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99D53D-5A63-40B3-B1F8-9B5B7ED8FF82}"/>
              </a:ext>
            </a:extLst>
          </p:cNvPr>
          <p:cNvPicPr>
            <a:picLocks noChangeAspect="1"/>
          </p:cNvPicPr>
          <p:nvPr/>
        </p:nvPicPr>
        <p:blipFill>
          <a:blip r:embed="rId2"/>
          <a:stretch>
            <a:fillRect/>
          </a:stretch>
        </p:blipFill>
        <p:spPr>
          <a:xfrm>
            <a:off x="316871" y="1120770"/>
            <a:ext cx="2809524" cy="2800000"/>
          </a:xfrm>
          <a:prstGeom prst="rect">
            <a:avLst/>
          </a:prstGeom>
        </p:spPr>
      </p:pic>
      <p:sp>
        <p:nvSpPr>
          <p:cNvPr id="5" name="文本框 4">
            <a:extLst>
              <a:ext uri="{FF2B5EF4-FFF2-40B4-BE49-F238E27FC236}">
                <a16:creationId xmlns:a16="http://schemas.microsoft.com/office/drawing/2014/main" id="{45556B11-5045-4494-B84E-E4FC96EAEF5C}"/>
              </a:ext>
            </a:extLst>
          </p:cNvPr>
          <p:cNvSpPr txBox="1"/>
          <p:nvPr/>
        </p:nvSpPr>
        <p:spPr>
          <a:xfrm>
            <a:off x="316871" y="751438"/>
            <a:ext cx="2492990" cy="369332"/>
          </a:xfrm>
          <a:prstGeom prst="rect">
            <a:avLst/>
          </a:prstGeom>
          <a:noFill/>
        </p:spPr>
        <p:txBody>
          <a:bodyPr wrap="none" rtlCol="0">
            <a:spAutoFit/>
          </a:bodyPr>
          <a:lstStyle/>
          <a:p>
            <a:r>
              <a:rPr lang="zh-CN" altLang="en-US" dirty="0"/>
              <a:t>练习作业参考运行结果</a:t>
            </a:r>
          </a:p>
        </p:txBody>
      </p:sp>
      <p:sp>
        <p:nvSpPr>
          <p:cNvPr id="6" name="文本框 5">
            <a:extLst>
              <a:ext uri="{FF2B5EF4-FFF2-40B4-BE49-F238E27FC236}">
                <a16:creationId xmlns:a16="http://schemas.microsoft.com/office/drawing/2014/main" id="{264E4A68-6208-4BEF-AE7D-AE58E8E7EC0D}"/>
              </a:ext>
            </a:extLst>
          </p:cNvPr>
          <p:cNvSpPr txBox="1"/>
          <p:nvPr/>
        </p:nvSpPr>
        <p:spPr>
          <a:xfrm>
            <a:off x="3974523" y="487477"/>
            <a:ext cx="7517821" cy="3246530"/>
          </a:xfrm>
          <a:prstGeom prst="rect">
            <a:avLst/>
          </a:prstGeom>
          <a:noFill/>
        </p:spPr>
        <p:txBody>
          <a:bodyPr wrap="square" rtlCol="0">
            <a:spAutoFit/>
          </a:bodyPr>
          <a:lstStyle>
            <a:defPPr>
              <a:defRPr lang="zh-CN"/>
            </a:defPPr>
            <a:lvl1pPr>
              <a:defRPr>
                <a:latin typeface="Times New Roman" panose="02020603050405020304" pitchFamily="18" charset="0"/>
                <a:ea typeface="黑体" panose="02010609060101010101" pitchFamily="49" charset="-122"/>
                <a:cs typeface="Times New Roman" panose="02020603050405020304" pitchFamily="18" charset="0"/>
              </a:defRPr>
            </a:lvl1pPr>
          </a:lstStyle>
          <a:p>
            <a:pPr>
              <a:lnSpc>
                <a:spcPct val="150000"/>
              </a:lnSpc>
            </a:pPr>
            <a:r>
              <a:rPr lang="zh-CN" altLang="en-US" sz="2800" dirty="0"/>
              <a:t>作业：</a:t>
            </a:r>
            <a:endParaRPr lang="en-US" altLang="zh-CN" sz="2800" dirty="0"/>
          </a:p>
          <a:p>
            <a:pPr>
              <a:lnSpc>
                <a:spcPct val="150000"/>
              </a:lnSpc>
            </a:pPr>
            <a:r>
              <a:rPr lang="en-US" altLang="zh-CN" sz="2800" dirty="0"/>
              <a:t>  </a:t>
            </a:r>
            <a:r>
              <a:rPr lang="zh-CN" altLang="en-US" sz="2800" dirty="0"/>
              <a:t>上一题并不是按照数字从小到大的顺序输出的，更改程序使得数字按从小到大的顺序输出。</a:t>
            </a:r>
            <a:endParaRPr lang="en-US" altLang="zh-CN" sz="2800" dirty="0"/>
          </a:p>
          <a:p>
            <a:pPr>
              <a:lnSpc>
                <a:spcPct val="150000"/>
              </a:lnSpc>
            </a:pPr>
            <a:r>
              <a:rPr lang="zh-CN" altLang="en-US" sz="2800" dirty="0"/>
              <a:t>提示：在两个</a:t>
            </a:r>
            <a:r>
              <a:rPr lang="en-US" altLang="zh-CN" sz="2800" dirty="0"/>
              <a:t>consumer</a:t>
            </a:r>
            <a:r>
              <a:rPr lang="zh-CN" altLang="en-US" sz="2800" dirty="0"/>
              <a:t>之间形成协议。</a:t>
            </a:r>
            <a:endParaRPr lang="en-US" altLang="zh-CN" sz="2800" dirty="0"/>
          </a:p>
          <a:p>
            <a:pPr>
              <a:lnSpc>
                <a:spcPct val="150000"/>
              </a:lnSpc>
            </a:pPr>
            <a:r>
              <a:rPr lang="zh-CN" altLang="en-US" sz="2800" dirty="0"/>
              <a:t>提交</a:t>
            </a:r>
            <a:r>
              <a:rPr lang="en-US" altLang="zh-CN" sz="2800" dirty="0"/>
              <a:t>pdf</a:t>
            </a:r>
            <a:r>
              <a:rPr lang="zh-CN" altLang="en-US" sz="2800"/>
              <a:t>，包含程序和简要思路说明</a:t>
            </a:r>
            <a:endParaRPr lang="zh-CN" altLang="en-US" sz="2800" dirty="0"/>
          </a:p>
        </p:txBody>
      </p:sp>
    </p:spTree>
    <p:extLst>
      <p:ext uri="{BB962C8B-B14F-4D97-AF65-F5344CB8AC3E}">
        <p14:creationId xmlns:p14="http://schemas.microsoft.com/office/powerpoint/2010/main" val="1822384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BCAA60-BA85-4FFF-92BD-E9D86F608855}"/>
              </a:ext>
            </a:extLst>
          </p:cNvPr>
          <p:cNvSpPr>
            <a:spLocks noGrp="1"/>
          </p:cNvSpPr>
          <p:nvPr>
            <p:ph type="title"/>
          </p:nvPr>
        </p:nvSpPr>
        <p:spPr>
          <a:xfrm>
            <a:off x="838200" y="132461"/>
            <a:ext cx="10515600" cy="824634"/>
          </a:xfrm>
        </p:spPr>
        <p:txBody>
          <a:bodyPr>
            <a:normAutofit/>
          </a:bodyPr>
          <a:lstStyle/>
          <a:p>
            <a:r>
              <a:rPr lang="en-US" altLang="zh-CN" dirty="0"/>
              <a:t>Lec05</a:t>
            </a:r>
            <a:r>
              <a:rPr lang="zh-CN" altLang="en-US" dirty="0"/>
              <a:t>计算题</a:t>
            </a:r>
          </a:p>
        </p:txBody>
      </p:sp>
      <p:sp>
        <p:nvSpPr>
          <p:cNvPr id="3" name="内容占位符 2">
            <a:extLst>
              <a:ext uri="{FF2B5EF4-FFF2-40B4-BE49-F238E27FC236}">
                <a16:creationId xmlns:a16="http://schemas.microsoft.com/office/drawing/2014/main" id="{3AB80FB4-90B2-4CDC-B2D7-39CA81E750B7}"/>
              </a:ext>
            </a:extLst>
          </p:cNvPr>
          <p:cNvSpPr>
            <a:spLocks noGrp="1"/>
          </p:cNvSpPr>
          <p:nvPr>
            <p:ph idx="1"/>
          </p:nvPr>
        </p:nvSpPr>
        <p:spPr>
          <a:xfrm>
            <a:off x="367469" y="811850"/>
            <a:ext cx="11494093" cy="5913689"/>
          </a:xfrm>
        </p:spPr>
        <p:txBody>
          <a:bodyPr>
            <a:normAutofit/>
          </a:bodyPr>
          <a:lstStyle/>
          <a:p>
            <a:r>
              <a:rPr lang="zh-CN" altLang="en-US" sz="2400" dirty="0"/>
              <a:t>根据所提供</a:t>
            </a:r>
            <a:r>
              <a:rPr lang="en-US" altLang="zh-CN" sz="2400" dirty="0" err="1"/>
              <a:t>xls</a:t>
            </a:r>
            <a:r>
              <a:rPr lang="zh-CN" altLang="en-US" sz="2400" dirty="0"/>
              <a:t>表，计算每个学生每节网课的有效上课时间是多少。</a:t>
            </a:r>
          </a:p>
          <a:p>
            <a:r>
              <a:rPr lang="zh-CN" altLang="en-US" sz="2400" dirty="0"/>
              <a:t>约束，仅限于使用</a:t>
            </a:r>
            <a:r>
              <a:rPr lang="en-US" altLang="zh-CN" sz="2400" dirty="0"/>
              <a:t>excel</a:t>
            </a:r>
            <a:r>
              <a:rPr lang="zh-CN" altLang="en-US" sz="2400" dirty="0"/>
              <a:t>提供的函数和菜单提供的功能，不能使用</a:t>
            </a:r>
            <a:r>
              <a:rPr lang="en-US" altLang="zh-CN" sz="2400" dirty="0"/>
              <a:t>VBA</a:t>
            </a:r>
            <a:r>
              <a:rPr lang="zh-CN" altLang="en-US" sz="2400" dirty="0"/>
              <a:t>，可以创建新列新表单。</a:t>
            </a:r>
            <a:endParaRPr lang="en-US" altLang="zh-CN" sz="2400" dirty="0"/>
          </a:p>
          <a:p>
            <a:r>
              <a:rPr lang="en-US" altLang="zh-CN" sz="2400" dirty="0"/>
              <a:t>Excel</a:t>
            </a:r>
            <a:r>
              <a:rPr lang="zh-CN" altLang="en-US" sz="2400" dirty="0"/>
              <a:t>中各列说明：</a:t>
            </a:r>
            <a:endParaRPr lang="en-US" altLang="zh-CN" sz="2400" dirty="0"/>
          </a:p>
          <a:p>
            <a:pPr lvl="1"/>
            <a:r>
              <a:rPr lang="en-US" altLang="zh-CN" sz="2000" dirty="0"/>
              <a:t>SID</a:t>
            </a:r>
            <a:r>
              <a:rPr lang="zh-CN" altLang="en-US" sz="2000" dirty="0"/>
              <a:t>：学生</a:t>
            </a:r>
            <a:r>
              <a:rPr lang="en-US" altLang="zh-CN" sz="2000" dirty="0"/>
              <a:t>ID</a:t>
            </a:r>
          </a:p>
          <a:p>
            <a:pPr lvl="1"/>
            <a:r>
              <a:rPr lang="zh-CN" altLang="en-US" sz="2000" dirty="0"/>
              <a:t>录制视频序号</a:t>
            </a:r>
            <a:r>
              <a:rPr lang="en-US" altLang="zh-CN" sz="2000" dirty="0"/>
              <a:t>(VID) </a:t>
            </a:r>
            <a:r>
              <a:rPr lang="zh-CN" altLang="en-US" sz="2000" dirty="0"/>
              <a:t>：</a:t>
            </a:r>
            <a:r>
              <a:rPr lang="en-US" altLang="zh-CN" sz="2000" dirty="0"/>
              <a:t>1</a:t>
            </a:r>
            <a:r>
              <a:rPr lang="zh-CN" altLang="en-US" sz="2000" dirty="0"/>
              <a:t>、</a:t>
            </a:r>
            <a:r>
              <a:rPr lang="en-US" altLang="zh-CN" sz="2000" dirty="0"/>
              <a:t>2</a:t>
            </a:r>
            <a:r>
              <a:rPr lang="zh-CN" altLang="en-US" sz="2000" dirty="0"/>
              <a:t>、</a:t>
            </a:r>
            <a:r>
              <a:rPr lang="en-US" altLang="zh-CN" sz="2000" dirty="0"/>
              <a:t>3</a:t>
            </a:r>
            <a:r>
              <a:rPr lang="zh-CN" altLang="en-US" sz="2000" dirty="0"/>
              <a:t>为一节教学网课的三个视频编号，</a:t>
            </a:r>
            <a:r>
              <a:rPr lang="en-US" altLang="zh-CN" sz="2000" dirty="0"/>
              <a:t>5</a:t>
            </a:r>
            <a:r>
              <a:rPr lang="zh-CN" altLang="en-US" sz="2000" dirty="0"/>
              <a:t>为另一节实验网课视频的编号。</a:t>
            </a:r>
            <a:endParaRPr lang="en-US" altLang="zh-CN" sz="2000" dirty="0"/>
          </a:p>
          <a:p>
            <a:pPr lvl="1"/>
            <a:r>
              <a:rPr lang="zh-CN" altLang="en-US" sz="2000" dirty="0"/>
              <a:t>单次视频录制时长</a:t>
            </a:r>
            <a:r>
              <a:rPr lang="en-US" altLang="zh-CN" sz="2000" dirty="0"/>
              <a:t>(</a:t>
            </a:r>
            <a:r>
              <a:rPr lang="en-US" altLang="zh-CN" sz="2000" dirty="0" err="1"/>
              <a:t>ViLen</a:t>
            </a:r>
            <a:r>
              <a:rPr lang="en-US" altLang="zh-CN" sz="2000" dirty="0"/>
              <a:t>) </a:t>
            </a:r>
            <a:r>
              <a:rPr lang="zh-CN" altLang="en-US" sz="2000" dirty="0"/>
              <a:t>，以秒为单位：指教学视频录制的时长</a:t>
            </a:r>
            <a:endParaRPr lang="en-US" altLang="zh-CN" sz="2000" dirty="0"/>
          </a:p>
          <a:p>
            <a:pPr lvl="1"/>
            <a:r>
              <a:rPr lang="zh-CN" altLang="en-US" sz="2000" dirty="0"/>
              <a:t>开始上课时间</a:t>
            </a:r>
            <a:r>
              <a:rPr lang="en-US" altLang="zh-CN" sz="2000" dirty="0"/>
              <a:t>(ST) </a:t>
            </a:r>
            <a:r>
              <a:rPr lang="zh-CN" altLang="en-US" sz="2000" dirty="0"/>
              <a:t>：指学生开始观看此次视频的时刻</a:t>
            </a:r>
            <a:endParaRPr lang="en-US" altLang="zh-CN" sz="2000" dirty="0"/>
          </a:p>
          <a:p>
            <a:pPr lvl="1"/>
            <a:r>
              <a:rPr lang="zh-CN" altLang="en-US" sz="2000" dirty="0"/>
              <a:t>上课时长</a:t>
            </a:r>
            <a:r>
              <a:rPr lang="en-US" altLang="zh-CN" sz="2000" dirty="0"/>
              <a:t>(</a:t>
            </a:r>
            <a:r>
              <a:rPr lang="en-US" altLang="zh-CN" sz="2000" dirty="0" err="1"/>
              <a:t>RiLen</a:t>
            </a:r>
            <a:r>
              <a:rPr lang="en-US" altLang="zh-CN" sz="2000" dirty="0"/>
              <a:t>) </a:t>
            </a:r>
            <a:r>
              <a:rPr lang="zh-CN" altLang="en-US" sz="2000" dirty="0"/>
              <a:t>：指观看本视频本次的时间时长，以秒为单位。</a:t>
            </a:r>
            <a:endParaRPr lang="en-US" altLang="zh-CN" sz="2000" dirty="0"/>
          </a:p>
          <a:p>
            <a:r>
              <a:rPr lang="zh-CN" altLang="en-US" sz="2400" dirty="0"/>
              <a:t>计算学生有效上课时长的规则：</a:t>
            </a:r>
            <a:endParaRPr lang="en-US" altLang="zh-CN" sz="2000" dirty="0"/>
          </a:p>
          <a:p>
            <a:pPr lvl="1"/>
            <a:r>
              <a:rPr lang="zh-CN" altLang="en-US" sz="2000" dirty="0"/>
              <a:t>理论课和实验课分别按照两次课计算，即每个学生最后给出两个时长数值</a:t>
            </a:r>
            <a:endParaRPr lang="en-US" altLang="zh-CN" sz="2000" dirty="0"/>
          </a:p>
          <a:p>
            <a:pPr lvl="1"/>
            <a:r>
              <a:rPr lang="zh-CN" altLang="en-US" sz="2000" dirty="0"/>
              <a:t>每个学生每节课的上课有效时长为观看该节课各次视频的总和，但是合计时有以下约束：</a:t>
            </a:r>
            <a:endParaRPr lang="en-US" altLang="zh-CN" sz="2000" dirty="0"/>
          </a:p>
          <a:p>
            <a:pPr lvl="2"/>
            <a:r>
              <a:rPr lang="zh-CN" altLang="en-US" sz="1600" dirty="0"/>
              <a:t>若某次视频观看时长的和超出该次视频录制时长，则只计算视频录制时长为有效观看时间。</a:t>
            </a:r>
            <a:r>
              <a:rPr lang="en-US" altLang="zh-CN" sz="1600" dirty="0"/>
              <a:t>//</a:t>
            </a:r>
            <a:r>
              <a:rPr lang="zh-CN" altLang="en-US" sz="1600" dirty="0"/>
              <a:t>多了算白看</a:t>
            </a:r>
            <a:endParaRPr lang="en-US" altLang="zh-CN" sz="1600" dirty="0"/>
          </a:p>
          <a:p>
            <a:pPr lvl="2"/>
            <a:r>
              <a:rPr lang="zh-CN" altLang="en-US" sz="1600" dirty="0"/>
              <a:t>若该学生理论课有效上课时间小于</a:t>
            </a:r>
            <a:r>
              <a:rPr lang="en-US" altLang="zh-CN" sz="1600" dirty="0"/>
              <a:t>1000</a:t>
            </a:r>
            <a:r>
              <a:rPr lang="zh-CN" altLang="en-US" sz="1600" dirty="0"/>
              <a:t>秒，则认为无效上课，有效上课时间记为</a:t>
            </a:r>
            <a:r>
              <a:rPr lang="en-US" altLang="zh-CN" sz="1600" dirty="0"/>
              <a:t>0</a:t>
            </a:r>
            <a:r>
              <a:rPr lang="zh-CN" altLang="en-US" sz="1600" dirty="0"/>
              <a:t>。</a:t>
            </a:r>
            <a:r>
              <a:rPr lang="en-US" altLang="zh-CN" sz="1600" dirty="0"/>
              <a:t>//</a:t>
            </a:r>
            <a:r>
              <a:rPr lang="zh-CN" altLang="en-US" sz="1600" dirty="0"/>
              <a:t>看少了相当于没看</a:t>
            </a:r>
            <a:endParaRPr lang="en-US" altLang="zh-CN" sz="1600" dirty="0"/>
          </a:p>
          <a:p>
            <a:r>
              <a:rPr lang="zh-CN" altLang="en-US" sz="2400" dirty="0"/>
              <a:t>提交：你的计算过程说明，尽量用符号和公式说明，对应</a:t>
            </a:r>
            <a:r>
              <a:rPr lang="en-US" altLang="zh-CN" sz="2400" dirty="0"/>
              <a:t>SID</a:t>
            </a:r>
            <a:r>
              <a:rPr lang="zh-CN" altLang="en-US" sz="2400" dirty="0"/>
              <a:t>的两个时长。</a:t>
            </a:r>
          </a:p>
        </p:txBody>
      </p:sp>
    </p:spTree>
    <p:extLst>
      <p:ext uri="{BB962C8B-B14F-4D97-AF65-F5344CB8AC3E}">
        <p14:creationId xmlns:p14="http://schemas.microsoft.com/office/powerpoint/2010/main" val="1016361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TotalTime>
  <Words>3426</Words>
  <Application>Microsoft Office PowerPoint</Application>
  <PresentationFormat>宽屏</PresentationFormat>
  <Paragraphs>220</Paragraphs>
  <Slides>20</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等线</vt:lpstr>
      <vt:lpstr>等线 Light</vt:lpstr>
      <vt:lpstr>宋体</vt:lpstr>
      <vt:lpstr>Arial</vt:lpstr>
      <vt:lpstr>Times New Roman</vt:lpstr>
      <vt:lpstr>Wingdings</vt:lpstr>
      <vt:lpstr>Office 主题​​</vt:lpstr>
      <vt:lpstr>PowerPoint 演示文稿</vt:lpstr>
      <vt:lpstr>作业</vt:lpstr>
      <vt:lpstr>PowerPoint 演示文稿</vt:lpstr>
      <vt:lpstr>PowerPoint 演示文稿</vt:lpstr>
      <vt:lpstr>PowerPoint 演示文稿</vt:lpstr>
      <vt:lpstr>PowerPoint 演示文稿</vt:lpstr>
      <vt:lpstr>PowerPoint 演示文稿</vt:lpstr>
      <vt:lpstr>PowerPoint 演示文稿</vt:lpstr>
      <vt:lpstr>Lec05计算题</vt:lpstr>
      <vt:lpstr>Lec05作业</vt:lpstr>
      <vt:lpstr>Lec05作业</vt:lpstr>
      <vt:lpstr>思考题</vt:lpstr>
      <vt:lpstr>思考题</vt:lpstr>
      <vt:lpstr>思考题</vt:lpstr>
      <vt:lpstr>Lec04</vt:lpstr>
      <vt:lpstr>PowerPoint 演示文稿</vt:lpstr>
      <vt:lpstr>PowerPoint 演示文稿</vt:lpstr>
      <vt:lpstr>Lec03</vt:lpstr>
      <vt:lpstr>PowerPoint 演示文稿</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作业</dc:title>
  <dc:creator>zhu tony</dc:creator>
  <cp:lastModifiedBy>Wsp</cp:lastModifiedBy>
  <cp:revision>40</cp:revision>
  <dcterms:created xsi:type="dcterms:W3CDTF">2020-10-20T07:44:43Z</dcterms:created>
  <dcterms:modified xsi:type="dcterms:W3CDTF">2020-12-28T04:18:57Z</dcterms:modified>
</cp:coreProperties>
</file>