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2" r:id="rId5"/>
    <p:sldId id="261" r:id="rId6"/>
    <p:sldId id="286" r:id="rId7"/>
    <p:sldId id="270" r:id="rId8"/>
    <p:sldId id="282" r:id="rId9"/>
    <p:sldId id="271" r:id="rId10"/>
    <p:sldId id="283" r:id="rId11"/>
    <p:sldId id="284" r:id="rId12"/>
    <p:sldId id="285" r:id="rId13"/>
    <p:sldId id="278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7434" autoAdjust="0"/>
  </p:normalViewPr>
  <p:slideViewPr>
    <p:cSldViewPr snapToGrid="0">
      <p:cViewPr varScale="1">
        <p:scale>
          <a:sx n="111" d="100"/>
          <a:sy n="111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攻击：通俗点讲就是利用网络节点资源如：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服务器、个人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、手机、智能设备、打印机、摄像头等对目标发起大量攻击请求，从而导致服务器拥塞而无法对外提供正常服务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传统的针对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的防范体系可以分为两个方面，分别是攻击检测和攻击响应。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）源端检测。主要部署在用户本地网络的接入路由器，能够在源端及早地阻止攻击行为。但是这样存在一个问题，就是很多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攻击可能在不同区域发起，单一区域的攻击流量没有形成一定规模的话，可能很难被检测到。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）末端检测。这个机制运行在服务端，提高了检测精度，同时降低了部署开销，但又引入了处理滞后性的问题。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）中间网络检测。折中前两种策略，部署在传输路径中的路由器，建立多点流量检测分析机制，然而其部署成本和通信成本也随之增加。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）分布式检测。从集中式单点检测向分布式检测转变，是一种较为有效的方案。然而在构建分布式防御体系的过程中，仍然存在一定问题，例如节点间信任、通信负载等问题。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effectLst/>
              </a:rPr>
              <a:t>以上所有问题，究其根本原因在于网络本身的分布式，难以做到既准确又快速的收集数据。</a:t>
            </a: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报文过滤技术针对地址欺骗的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攻击，通过检测报文源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IP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地址真实性并过滤源地址欺骗报文进行防御。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速率限制通过抑制可疑攻击流的发送速率，避免大量报文拥塞链路或淹没攻击受害者。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攻击容忍的目的是缓解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攻击对目标系统的影响，尽可能地维持系统服务的继续进行，但本身并不能阻止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攻击溯源的作用是追踪发起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攻击的真正攻击者，为攻击响应机制提供真实的攻击源位置及攻击路径信息。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攻击种类的多样化使得难以用统一的规则过滤掉所有非法请求，加之网络协议本身难以改变，大规模的更新部署在原本的网络架构下难以实现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基于控制与转发分离这样的架构，使得收集、统一全局信息更加方便，这位算法分析提供了实时、可靠的数据支撑。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通过控制器下发流表，使得新的防御规则能够迅速的应用于网络系统。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软件定义网络，也能针对不同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攻击种类做特定处理规则，处理更加灵活。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本实验通过在虚拟网络环境中模拟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泛洪，实现初步的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攻击，通过建立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体系架构并配置控制器和下发流表，实现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防御，从而对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的核心原理、工作过程有一个完整的认识。后期通过进一步实现更加多元化的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攻击和定制相应的防御机制，以发掘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更多的价值潜力。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基础设施层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：数据平面由交换机等网络通用硬件组成，各个网络设备之间通过不同规则形成的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数据通路连接。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：这控制平面包含了逻辑上为中心的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控制器，它掌握着全局网络信息，负责各种转发规则的控制。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：包含着各种基于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的网络应用，用户无需关心底层细节就可以编程、部署新应用。</a:t>
            </a:r>
            <a:endParaRPr lang="zh-CN" altLang="en-US">
              <a:effectLst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除了三个平面还有两个接口非常重要：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：位于数据平面和控制平面之间，具有统一的通信标准，主要负责将控制器中的转发规则下发至转发设备，最主要应用的是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(Northbound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：位于控制平面与应用平面之间，上层的应用程序通过北向接口获取下层的网络资源，并通过北向接口向下层网络发送数据。没有统一的通信接口，它允许用户根据自身需求定制开发各种网络管理应用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20.10.22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hinaunix.net/uid-20556054-id-3164909.html" TargetMode="External"/><Relationship Id="rId3" Type="http://schemas.openxmlformats.org/officeDocument/2006/relationships/hyperlink" Target="https://blog.csdn.net/wangyiyungw/article/details/80537891" TargetMode="External"/><Relationship Id="rId7" Type="http://schemas.openxmlformats.org/officeDocument/2006/relationships/hyperlink" Target="https://www.sdnlab.com/sflow-dd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dnlab.com/experimental-platform/" TargetMode="External"/><Relationship Id="rId5" Type="http://schemas.openxmlformats.org/officeDocument/2006/relationships/hyperlink" Target="https://www.sdnlab.com/2909.html" TargetMode="External"/><Relationship Id="rId4" Type="http://schemas.openxmlformats.org/officeDocument/2006/relationships/hyperlink" Target="https://blog.csdn.net/AsNeverBefore/article/details/7891664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5277" y="1504216"/>
            <a:ext cx="207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开题</a:t>
            </a:r>
            <a:endParaRPr lang="en-US" altLang="zh-CN" sz="480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基于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SDN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的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DDoS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攻击防御实现</a:t>
            </a:r>
            <a:endParaRPr kumimoji="0" lang="zh-CN" altLang="en-US" sz="4000" b="1" i="0" u="none" strike="noStrike" kern="0" cap="none" spc="6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温雅楠 武仕沛 王宇翔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080066" y="4530978"/>
            <a:ext cx="3730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高等计算机网络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2020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年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月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21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日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控制器作为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网络中的重要组成部分，能集中、灵活地控制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网络，为核心网络及应用创新提供了良好的扩展平台。常规的控制器无法单独使用，需要由北向接口的应用对控制器进行调度、管理。不过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本身实现了一套控制和查询网络的通用功能，基于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Rest Api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访问模式可以便捷的操控控制器。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7170" name="Picture 2" descr="https://docimg8.docs.qq.com/image/ycpfUPlsC4BM43z1X-gWKg?w=750&amp;h=520">
            <a:extLst>
              <a:ext uri="{FF2B5EF4-FFF2-40B4-BE49-F238E27FC236}">
                <a16:creationId xmlns:a16="http://schemas.microsoft.com/office/drawing/2014/main" id="{DBC46B3D-81B2-4141-9470-6110BE7F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68" y="668790"/>
            <a:ext cx="7535703" cy="52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是一种用于监控数据网络上交换机或者路由器流量转发状况的技术。系统包括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通过特定的采样技术获取网络设备上的流量转发统计并实时地通过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数据报文发送给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，并生成流量报告。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代理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8194" name="Picture 2" descr="https://img-blog.csdnimg.cn/2019011413272427.png?x-oss-process=image/watermark,type_ZmFuZ3poZW5naGVpdGk,shadow_10,text_aHR0cHM6Ly9ibG9nLmNzZG4ubmV0L2EzMTkyMDQ4,size_16,color_FFFFFF,t_70">
            <a:extLst>
              <a:ext uri="{FF2B5EF4-FFF2-40B4-BE49-F238E27FC236}">
                <a16:creationId xmlns:a16="http://schemas.microsoft.com/office/drawing/2014/main" id="{04AD523D-6A9C-49E4-89B4-E34CC3B2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9" y="2214271"/>
            <a:ext cx="5382579" cy="21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是控制器和交换机之间的标准协议，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最基本的特点是基于流（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）的概念来匹配转发规则，每一个交换机都维护一个流表（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 Table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），依据流表中的转发规则进行转发，而流表的建立、维护和下发都是由控制器完成的。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协议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9222" name="Picture 6" descr="https://upload-images.jianshu.io/upload_images/1192537-180eea5048d22bae.png">
            <a:extLst>
              <a:ext uri="{FF2B5EF4-FFF2-40B4-BE49-F238E27FC236}">
                <a16:creationId xmlns:a16="http://schemas.microsoft.com/office/drawing/2014/main" id="{A361822D-BFF3-4E21-9564-9994C280E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 b="8739"/>
          <a:stretch/>
        </p:blipFill>
        <p:spPr bwMode="auto">
          <a:xfrm>
            <a:off x="4347092" y="1007706"/>
            <a:ext cx="6800850" cy="43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866430-712D-4C55-8F5C-6727DAB7AEFC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04</a:t>
            </a:r>
            <a:endParaRPr lang="zh-CN" altLang="en-US"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18552E-DE89-4E58-A161-5739EBC6123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6465529-5220-470D-BF71-D304D23F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2168"/>
              </p:ext>
            </p:extLst>
          </p:nvPr>
        </p:nvGraphicFramePr>
        <p:xfrm>
          <a:off x="1054548" y="127968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12">
                  <a:extLst>
                    <a:ext uri="{9D8B030D-6E8A-4147-A177-3AD203B41FA5}">
                      <a16:colId xmlns:a16="http://schemas.microsoft.com/office/drawing/2014/main" val="2983761293"/>
                    </a:ext>
                  </a:extLst>
                </a:gridCol>
                <a:gridCol w="2406770">
                  <a:extLst>
                    <a:ext uri="{9D8B030D-6E8A-4147-A177-3AD203B41FA5}">
                      <a16:colId xmlns:a16="http://schemas.microsoft.com/office/drawing/2014/main" val="2689014357"/>
                    </a:ext>
                  </a:extLst>
                </a:gridCol>
                <a:gridCol w="4274117">
                  <a:extLst>
                    <a:ext uri="{9D8B030D-6E8A-4147-A177-3AD203B41FA5}">
                      <a16:colId xmlns:a16="http://schemas.microsoft.com/office/drawing/2014/main" val="169593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虚拟组网配置，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sFlow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代理配置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搭建网络环境，并能对网络设备的数据流进行采集和显示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5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Floodlight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控制器配置，配置下发流表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将控制器和组网连接，根据不同种类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攻击设置相应规则处理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9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王宇翔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攻击模拟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生成多种有效攻击方式，瘫痪网络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176297"/>
                  </a:ext>
                </a:extLst>
              </a:tr>
            </a:tbl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CD08341F-9493-4D75-A3AE-49BB0DB52C1B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分工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1CA03-740C-49A1-BED2-CEC9D5A37518}"/>
              </a:ext>
            </a:extLst>
          </p:cNvPr>
          <p:cNvSpPr/>
          <p:nvPr/>
        </p:nvSpPr>
        <p:spPr>
          <a:xfrm>
            <a:off x="583720" y="3208988"/>
            <a:ext cx="11608280" cy="364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https://blog.csdn.net/wangyiyungw/article/details/80537891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https://blog.csdn.net/AsNeverBefore/article/details/78916645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https://www.sdnlab.com/2909.html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https://www.sdnlab.com/experimental-platform/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https://www.sdnlab.com/sflow-ddos/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/>
              </a:rPr>
              <a:t>http://blog.chinaunix.net/uid-20556054-id-3164909.html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陈飞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毕小红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王晶晶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刘渊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.DDoS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攻击防御技术发展综述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网络与信息安全学报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,2017,3(10):16-24.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[8]Mattijs Jonker,Anna Sperotto,Roland van Rijswijk-Deij,Ramin Sadre,Aiko Pras. Measuring the Adoption of DDoS Protection Services[P]. Internet Measurement Conference,2016.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[9]Lukasz Apiecionek, Jacek M.Czerniak, Wojciech T.Dobrosieski. Quality of Services Method as a DDoS Protection Tool. Intelligent Systems 2014 pp 225-234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[10]Elaine Shi, Ion Stoica, David Andersen, Adrian Perrig. OverDoSe: A Generic DDoS Protection Service Using an Overlay Network. 2006-01, CMU-CS-06-114.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[11]RUKAVITSYN A, BORISENKO K, SHOROV A. Self-learningmethod for DDoS detection model in cloud computing[C]//IEEEYoung Researchers in Electrical and Electronic Engineering. 2017:544-547.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[12]WAHAB O A, BENTAHAR J, OTROK H, et al. Optimal loaddistribution for the detection of VM-based DDoS attacks inthe cloud[J]. IEEE Transactions on Services Computing, 1939,(99): 1.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[13]LUA R, YOW K C. Mitigating DDoS attacks with transparent and intelligent fast-flux swarm network[J]. IEEE Network, 2011, 25(4):28-33.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[14]CHEN J, WANG Y, WANG X. On-demand security architecture forcloud computing[J]. Computer, 2012, 45(7): 73-78.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0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A62D3B-5CA8-42DE-8BB4-11E7ADB36984}"/>
              </a:ext>
            </a:extLst>
          </p:cNvPr>
          <p:cNvSpPr/>
          <p:nvPr/>
        </p:nvSpPr>
        <p:spPr>
          <a:xfrm>
            <a:off x="4526690" y="5171203"/>
            <a:ext cx="2929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cs typeface="+mn-ea"/>
                <a:sym typeface="+mn-lt"/>
              </a:rPr>
              <a:t>时间：</a:t>
            </a:r>
            <a:r>
              <a:rPr lang="en-US" altLang="zh-CN" sz="2000">
                <a:cs typeface="+mn-ea"/>
                <a:sym typeface="+mn-lt"/>
              </a:rPr>
              <a:t>2020</a:t>
            </a:r>
            <a:r>
              <a:rPr lang="zh-CN" altLang="en-US" sz="2000">
                <a:cs typeface="+mn-ea"/>
                <a:sym typeface="+mn-lt"/>
              </a:rPr>
              <a:t>年</a:t>
            </a:r>
            <a:r>
              <a:rPr lang="en-US" altLang="zh-CN" sz="2000">
                <a:cs typeface="+mn-ea"/>
                <a:sym typeface="+mn-lt"/>
              </a:rPr>
              <a:t>10</a:t>
            </a:r>
            <a:r>
              <a:rPr lang="zh-CN" altLang="en-US" sz="2000">
                <a:cs typeface="+mn-ea"/>
                <a:sym typeface="+mn-lt"/>
              </a:rPr>
              <a:t>月</a:t>
            </a:r>
            <a:r>
              <a:rPr lang="en-US" altLang="zh-CN" sz="2000">
                <a:cs typeface="+mn-ea"/>
                <a:sym typeface="+mn-lt"/>
              </a:rPr>
              <a:t>21</a:t>
            </a:r>
            <a:r>
              <a:rPr lang="zh-CN" altLang="en-US" sz="200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01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763847" y="3113366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03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7248966" y="4540193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563692" y="3013106"/>
            <a:ext cx="2776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931628" y="3134322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项目架构与技术路线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研究现状分析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370505" y="4574897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分工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01</a:t>
            </a:r>
            <a:endParaRPr lang="zh-CN" altLang="en-US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DD9305-F066-40C5-8E03-EACE81BCB533}"/>
              </a:ext>
            </a:extLst>
          </p:cNvPr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5391FD0A-C9B3-4542-AB88-C705A812433A}"/>
              </a:ext>
            </a:extLst>
          </p:cNvPr>
          <p:cNvSpPr/>
          <p:nvPr/>
        </p:nvSpPr>
        <p:spPr>
          <a:xfrm>
            <a:off x="5479203" y="4912338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ttps://nos.netease.com/cloud-website-bucket/20180823173504f72c7d12-27ca-42e3-b1de-69cf877f0727.jpg">
            <a:extLst>
              <a:ext uri="{FF2B5EF4-FFF2-40B4-BE49-F238E27FC236}">
                <a16:creationId xmlns:a16="http://schemas.microsoft.com/office/drawing/2014/main" id="{92C5934F-4FC8-4552-82A9-2224566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05" y="959757"/>
            <a:ext cx="6507653" cy="37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4">
            <a:extLst>
              <a:ext uri="{FF2B5EF4-FFF2-40B4-BE49-F238E27FC236}">
                <a16:creationId xmlns:a16="http://schemas.microsoft.com/office/drawing/2014/main" id="{539A4C3D-B41C-4634-9611-732278D3F500}"/>
              </a:ext>
            </a:extLst>
          </p:cNvPr>
          <p:cNvGrpSpPr/>
          <p:nvPr/>
        </p:nvGrpSpPr>
        <p:grpSpPr>
          <a:xfrm>
            <a:off x="179727" y="1546333"/>
            <a:ext cx="4618409" cy="988721"/>
            <a:chOff x="3503711" y="1377290"/>
            <a:chExt cx="7164797" cy="1318295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4360C54B-9133-4921-A13F-893870199E9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Distributed Denial of Service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，分布式拒绝服务，就是利用大量合法的分布式服务器对目标发送请求，从而导致正常合法用户无法获得服务。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FAACB67E-8AC8-4B23-BFD4-B62811246801}"/>
                </a:ext>
              </a:extLst>
            </p:cNvPr>
            <p:cNvSpPr/>
            <p:nvPr/>
          </p:nvSpPr>
          <p:spPr>
            <a:xfrm>
              <a:off x="5710973" y="1377290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DDoS</a:t>
              </a:r>
            </a:p>
          </p:txBody>
        </p:sp>
      </p:grpSp>
      <p:sp>
        <p:nvSpPr>
          <p:cNvPr id="143" name="Rectangle 2">
            <a:extLst>
              <a:ext uri="{FF2B5EF4-FFF2-40B4-BE49-F238E27FC236}">
                <a16:creationId xmlns:a16="http://schemas.microsoft.com/office/drawing/2014/main" id="{E4A5C3A9-97B3-44E2-93A3-62B7135D338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背景介绍</a:t>
            </a:r>
          </a:p>
        </p:txBody>
      </p: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1BE4A48-2FB8-4301-8EC7-7FEE7C447398}"/>
              </a:ext>
            </a:extLst>
          </p:cNvPr>
          <p:cNvGrpSpPr/>
          <p:nvPr/>
        </p:nvGrpSpPr>
        <p:grpSpPr>
          <a:xfrm>
            <a:off x="796045" y="4502834"/>
            <a:ext cx="2254268" cy="759161"/>
            <a:chOff x="8467947" y="2352971"/>
            <a:chExt cx="2818365" cy="1012215"/>
          </a:xfrm>
        </p:grpSpPr>
        <p:sp>
          <p:nvSpPr>
            <p:cNvPr id="133" name="TextBox 28">
              <a:extLst>
                <a:ext uri="{FF2B5EF4-FFF2-40B4-BE49-F238E27FC236}">
                  <a16:creationId xmlns:a16="http://schemas.microsoft.com/office/drawing/2014/main" id="{3DFD4F96-B6F6-49E0-BF15-8BF704075A2F}"/>
                </a:ext>
              </a:extLst>
            </p:cNvPr>
            <p:cNvSpPr txBox="1"/>
            <p:nvPr/>
          </p:nvSpPr>
          <p:spPr>
            <a:xfrm>
              <a:off x="8467947" y="235297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简单有效</a:t>
              </a:r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1B157ED6-05BD-47B2-AB18-91565F8EE82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无需实现复杂的算法就可构造出攻击包，通过大量的重复请求即可达到可观的攻击效果</a:t>
              </a:r>
            </a:p>
          </p:txBody>
        </p:sp>
      </p:grpSp>
      <p:grpSp>
        <p:nvGrpSpPr>
          <p:cNvPr id="135" name="Group 4">
            <a:extLst>
              <a:ext uri="{FF2B5EF4-FFF2-40B4-BE49-F238E27FC236}">
                <a16:creationId xmlns:a16="http://schemas.microsoft.com/office/drawing/2014/main" id="{69D077FD-4893-4F18-911A-CD7B1A65CE3D}"/>
              </a:ext>
            </a:extLst>
          </p:cNvPr>
          <p:cNvGrpSpPr/>
          <p:nvPr/>
        </p:nvGrpSpPr>
        <p:grpSpPr>
          <a:xfrm>
            <a:off x="798162" y="3578720"/>
            <a:ext cx="2244938" cy="675185"/>
            <a:chOff x="8479612" y="2464939"/>
            <a:chExt cx="2806700" cy="900247"/>
          </a:xfrm>
        </p:grpSpPr>
        <p:sp>
          <p:nvSpPr>
            <p:cNvPr id="139" name="TextBox 28">
              <a:extLst>
                <a:ext uri="{FF2B5EF4-FFF2-40B4-BE49-F238E27FC236}">
                  <a16:creationId xmlns:a16="http://schemas.microsoft.com/office/drawing/2014/main" id="{943EA403-B670-4DB7-885A-C62F9F07007B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成本低廉</a:t>
              </a:r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9F4C4BA1-DC0D-45E9-B729-C6056E97695C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控制或购买一批网络设备（肉鸡），即可发动攻击</a:t>
              </a:r>
            </a:p>
          </p:txBody>
        </p:sp>
      </p:grpSp>
      <p:grpSp>
        <p:nvGrpSpPr>
          <p:cNvPr id="145" name="Group 4">
            <a:extLst>
              <a:ext uri="{FF2B5EF4-FFF2-40B4-BE49-F238E27FC236}">
                <a16:creationId xmlns:a16="http://schemas.microsoft.com/office/drawing/2014/main" id="{89D842CE-77D6-4DBB-8FF5-6DD87E2AE4A6}"/>
              </a:ext>
            </a:extLst>
          </p:cNvPr>
          <p:cNvGrpSpPr/>
          <p:nvPr/>
        </p:nvGrpSpPr>
        <p:grpSpPr>
          <a:xfrm>
            <a:off x="783798" y="5535145"/>
            <a:ext cx="2244938" cy="675185"/>
            <a:chOff x="8479612" y="2464939"/>
            <a:chExt cx="2806700" cy="900247"/>
          </a:xfrm>
        </p:grpSpPr>
        <p:sp>
          <p:nvSpPr>
            <p:cNvPr id="146" name="TextBox 28">
              <a:extLst>
                <a:ext uri="{FF2B5EF4-FFF2-40B4-BE49-F238E27FC236}">
                  <a16:creationId xmlns:a16="http://schemas.microsoft.com/office/drawing/2014/main" id="{2676B185-EC21-4478-82E6-1D220A3AB94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易攻难守</a:t>
              </a:r>
            </a:p>
          </p:txBody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4272AC69-3610-4480-AB1E-BA9B72C9668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攻击的多元化，伪装性强</a:t>
              </a:r>
              <a:endPara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硬抗成本过高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2">
            <a:extLst>
              <a:ext uri="{FF2B5EF4-FFF2-40B4-BE49-F238E27FC236}">
                <a16:creationId xmlns:a16="http://schemas.microsoft.com/office/drawing/2014/main" id="{6C5282C1-695C-4B6A-86CE-00E2D2187BF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618B82CB-3B82-4EE5-86BE-20660E0170FC}"/>
              </a:ext>
            </a:extLst>
          </p:cNvPr>
          <p:cNvGrpSpPr/>
          <p:nvPr/>
        </p:nvGrpSpPr>
        <p:grpSpPr>
          <a:xfrm>
            <a:off x="108883" y="1837130"/>
            <a:ext cx="4768170" cy="1038746"/>
            <a:chOff x="3271378" y="1310590"/>
            <a:chExt cx="7397130" cy="1384995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3ACFBC5D-0BA5-48BC-BF04-6F620197744D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源端检测、末端检测、中间网络检测、分布式检测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61FA15D-B304-4DBB-8283-2BA71AB9F7C7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攻击检测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A5DC91-3FCD-4E90-ACCC-5706CCFE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87248"/>
              </p:ext>
            </p:extLst>
          </p:nvPr>
        </p:nvGraphicFramePr>
        <p:xfrm>
          <a:off x="5241939" y="1597464"/>
          <a:ext cx="5448300" cy="19335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925097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994676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697589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4134487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81269599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5749002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检测机制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准确度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时效性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通信开销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部署成本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334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源端检测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MULTOPS、D-WARD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4524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末端检测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Traceback、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主动检测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073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中间网络检测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532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ACC、StopIt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89579"/>
                  </a:ext>
                </a:extLst>
              </a:tr>
            </a:tbl>
          </a:graphicData>
        </a:graphic>
      </p:graphicFrame>
      <p:grpSp>
        <p:nvGrpSpPr>
          <p:cNvPr id="22" name="Group 4">
            <a:extLst>
              <a:ext uri="{FF2B5EF4-FFF2-40B4-BE49-F238E27FC236}">
                <a16:creationId xmlns:a16="http://schemas.microsoft.com/office/drawing/2014/main" id="{243CEF4E-64AB-468A-AC09-CCE968C08BB4}"/>
              </a:ext>
            </a:extLst>
          </p:cNvPr>
          <p:cNvGrpSpPr/>
          <p:nvPr/>
        </p:nvGrpSpPr>
        <p:grpSpPr>
          <a:xfrm>
            <a:off x="108883" y="4321250"/>
            <a:ext cx="4768170" cy="1038746"/>
            <a:chOff x="3271378" y="1310590"/>
            <a:chExt cx="7397130" cy="1384995"/>
          </a:xfrm>
        </p:grpSpPr>
        <p:sp>
          <p:nvSpPr>
            <p:cNvPr id="23" name="TextBox 108">
              <a:extLst>
                <a:ext uri="{FF2B5EF4-FFF2-40B4-BE49-F238E27FC236}">
                  <a16:creationId xmlns:a16="http://schemas.microsoft.com/office/drawing/2014/main" id="{2E413429-F95B-488B-A9FE-5C6ACB873F3C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报文过滤、速率限制、攻击容忍、攻击溯源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A47E402-9B6E-408D-B6D0-9EECBA51240A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攻击响应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BA813D-14FA-4E21-A429-931AA614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4565"/>
              </p:ext>
            </p:extLst>
          </p:nvPr>
        </p:nvGraphicFramePr>
        <p:xfrm>
          <a:off x="4569614" y="3761544"/>
          <a:ext cx="6602730" cy="2573655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199171161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759548429"/>
                    </a:ext>
                  </a:extLst>
                </a:gridCol>
                <a:gridCol w="2282190">
                  <a:extLst>
                    <a:ext uri="{9D8B030D-6E8A-4147-A177-3AD203B41FA5}">
                      <a16:colId xmlns:a16="http://schemas.microsoft.com/office/drawing/2014/main" val="40679462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2521714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攻击响应技术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5024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过滤通过地址欺骗的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攻击，保护正常用户流量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①无法防御利用真实主机和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地址的攻击；②对检测的精确度依赖较高；③大规模攻击时负载较高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分布式报文过滤、路径标识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445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速率限制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能够避免大量报文拥塞链路，保障攻击情况下的系统正常运行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①需要大规模部署；②可能对正常用户造成影响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最大最小公平限流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44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攻击容忍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尽可能维持系统的正常运行和用户的使用，为反攻措施争取时间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①本身不能阻止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攻击；②需要大量的系统资源开销以维持服务正常运行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Honeynet、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负载均衡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8354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攻击溯源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追踪攻击的发起者进行主动防御，从根源上抑制攻击产生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①需要大规模部署；②需要利用空间有限的报文头信息进行标记；③利用大量路由器存储数据分组信息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Packet marking、Logging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22414"/>
                  </a:ext>
                </a:extLst>
              </a:tr>
            </a:tbl>
          </a:graphicData>
        </a:graphic>
      </p:graphicFrame>
      <p:sp>
        <p:nvSpPr>
          <p:cNvPr id="8" name="TextBox 108">
            <a:extLst>
              <a:ext uri="{FF2B5EF4-FFF2-40B4-BE49-F238E27FC236}">
                <a16:creationId xmlns:a16="http://schemas.microsoft.com/office/drawing/2014/main" id="{97A1FCAF-F75D-4F5B-830A-DB811CAA8221}"/>
              </a:ext>
            </a:extLst>
          </p:cNvPr>
          <p:cNvSpPr txBox="1"/>
          <p:nvPr/>
        </p:nvSpPr>
        <p:spPr>
          <a:xfrm>
            <a:off x="258644" y="2953037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网络天然分布式的性质使得难以对流量进行统一监测，数据局部性、时效性差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2F93F817-8F93-426D-A642-871C2A8615C9}"/>
              </a:ext>
            </a:extLst>
          </p:cNvPr>
          <p:cNvSpPr txBox="1"/>
          <p:nvPr/>
        </p:nvSpPr>
        <p:spPr>
          <a:xfrm>
            <a:off x="258644" y="5394141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攻击种类的多样化使得无法用统一方式处理，大规模的网络设备更新难以实现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D2FD603C-5173-4519-AE76-D9EE13898257}"/>
              </a:ext>
            </a:extLst>
          </p:cNvPr>
          <p:cNvGrpSpPr/>
          <p:nvPr/>
        </p:nvGrpSpPr>
        <p:grpSpPr>
          <a:xfrm>
            <a:off x="928699" y="2290638"/>
            <a:ext cx="7439446" cy="2294957"/>
            <a:chOff x="3503709" y="1296609"/>
            <a:chExt cx="11541230" cy="3059942"/>
          </a:xfrm>
        </p:grpSpPr>
        <p:sp>
          <p:nvSpPr>
            <p:cNvPr id="63" name="TextBox 108">
              <a:extLst>
                <a:ext uri="{FF2B5EF4-FFF2-40B4-BE49-F238E27FC236}">
                  <a16:creationId xmlns:a16="http://schemas.microsoft.com/office/drawing/2014/main" id="{CCACD84E-2C23-4307-A2B4-5794BA6F7913}"/>
                </a:ext>
              </a:extLst>
            </p:cNvPr>
            <p:cNvSpPr txBox="1"/>
            <p:nvPr/>
          </p:nvSpPr>
          <p:spPr>
            <a:xfrm>
              <a:off x="3503709" y="1864588"/>
              <a:ext cx="11541230" cy="2491963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控制与转发分离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信息收集优势：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基于控制与转发分离这样的架构，使得收集、统一全局信息更加方便，这位算法分析提供了实时、可靠的数据支撑。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部署优势：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通过控制器下发流表，使得新的防御规则能够迅速的应用于网络系统。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规则定义优势：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软件定义网络，也能针对不同</a:t>
              </a:r>
              <a:r>
                <a:rPr lang="en-US" altLang="zh-CN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DDoS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攻击种类做特定处理规则，处理更加灵活。</a:t>
              </a:r>
              <a:endParaRPr lang="zh-CN" altLang="en-US" sz="1050">
                <a:effectLst/>
              </a:endParaRP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CA7F62B4-E90A-420B-901F-9DD4FAEF0676}"/>
                </a:ext>
              </a:extLst>
            </p:cNvPr>
            <p:cNvSpPr/>
            <p:nvPr/>
          </p:nvSpPr>
          <p:spPr>
            <a:xfrm>
              <a:off x="3924378" y="1296609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能够做什么？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8">
            <a:extLst>
              <a:ext uri="{FF2B5EF4-FFF2-40B4-BE49-F238E27FC236}">
                <a16:creationId xmlns:a16="http://schemas.microsoft.com/office/drawing/2014/main" id="{14481EB3-8511-4DCB-ADE4-372A1AA66BDE}"/>
              </a:ext>
            </a:extLst>
          </p:cNvPr>
          <p:cNvSpPr txBox="1"/>
          <p:nvPr/>
        </p:nvSpPr>
        <p:spPr>
          <a:xfrm>
            <a:off x="973488" y="2289558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虚拟网络平台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初级的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体系搭建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配置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，抵御初步攻击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攻击、防御的演化升级之路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实验目标、意义</a:t>
            </a:r>
          </a:p>
        </p:txBody>
      </p:sp>
      <p:sp>
        <p:nvSpPr>
          <p:cNvPr id="61" name="TextBox 108">
            <a:extLst>
              <a:ext uri="{FF2B5EF4-FFF2-40B4-BE49-F238E27FC236}">
                <a16:creationId xmlns:a16="http://schemas.microsoft.com/office/drawing/2014/main" id="{A9190405-10C7-4ABF-A5BB-FCA101C4E1D6}"/>
              </a:ext>
            </a:extLst>
          </p:cNvPr>
          <p:cNvSpPr txBox="1"/>
          <p:nvPr/>
        </p:nvSpPr>
        <p:spPr>
          <a:xfrm>
            <a:off x="896213" y="4585594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了解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攻击原理，熟悉多种攻击手段。掌握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核心机制、工作过程。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386210" cy="2214114"/>
            <a:chOff x="3610495" y="1262358"/>
            <a:chExt cx="7397016" cy="1068988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5" y="1500348"/>
              <a:ext cx="7164796" cy="83099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lnSpcReduction="10000"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在虚拟组网环境中搭建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，将控制和转发平面分离，转发平面通过收集器收集网络设备各接口的流量数据，反馈给控制平面，控制器汇总并分析全局数据，根据事先定制的算法，下发规则给网络设备，网络设备根据给定规则对数据进行处理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执行流程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项目架构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78EB7-E5E9-478F-99F9-6543482A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40" y="499653"/>
            <a:ext cx="783064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一种控制与转发分离并可直接编程的网络架构，将数据与控制相分离。在控制层，包括具有逻辑中心化和可编程的控制器，可掌握全局网络信息，方便运营商和科研人员管理配置网络和部署新协议等。在数据层，包括各种网络设备，仅提供简单的数据转发功能。两层之间采用统一接口（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）进行交互。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体系结构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2050" name="Picture 2" descr="https://docimg10.docs.qq.com/image/RCY-Sjn_msv9KPk0JRuqWg?w=423&amp;h=355">
            <a:extLst>
              <a:ext uri="{FF2B5EF4-FFF2-40B4-BE49-F238E27FC236}">
                <a16:creationId xmlns:a16="http://schemas.microsoft.com/office/drawing/2014/main" id="{78C1DD0E-532E-493F-A47E-3E171258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1486386"/>
            <a:ext cx="4947461" cy="41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网络仿真平台，通过这个平台可以创建一个包含主机，交换机，控制器和链路的虚拟网络。其上进行的一切操作就如同在真实环境下进行（据说可以无缝迁移到真实场景）。通过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提供的命令可以实现对单个主机的操控。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Mininet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虚拟组网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C18B9843-9398-48E9-947B-1169D67F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30" y="459338"/>
            <a:ext cx="647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在这里插入图片描述">
            <a:extLst>
              <a:ext uri="{FF2B5EF4-FFF2-40B4-BE49-F238E27FC236}">
                <a16:creationId xmlns:a16="http://schemas.microsoft.com/office/drawing/2014/main" id="{BAD9D832-E958-44A4-9A5D-FDA58F3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97" y="3636900"/>
            <a:ext cx="2689393" cy="2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96328756-436F-4F47-82D3-B3624E71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99" y="4074077"/>
            <a:ext cx="5053144" cy="25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Microsoft Office PowerPoint</Application>
  <PresentationFormat>宽屏</PresentationFormat>
  <Paragraphs>234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Agency FB</vt:lpstr>
      <vt:lpstr>-apple-system</vt:lpstr>
      <vt:lpstr>等线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WUXD</cp:lastModifiedBy>
  <cp:revision>32</cp:revision>
  <dcterms:created xsi:type="dcterms:W3CDTF">2018-03-15T15:36:21Z</dcterms:created>
  <dcterms:modified xsi:type="dcterms:W3CDTF">2020-10-22T05:30:07Z</dcterms:modified>
  <cp:contentStatus>https:/shop410307923.taobao.com;</cp:contentStatus>
</cp:coreProperties>
</file>