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727" autoAdjust="0"/>
  </p:normalViewPr>
  <p:slideViewPr>
    <p:cSldViewPr snapToGrid="0">
      <p:cViewPr varScale="1">
        <p:scale>
          <a:sx n="122" d="100"/>
          <a:sy n="122" d="100"/>
        </p:scale>
        <p:origin x="11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25178-83FB-4ADC-AAA0-94518E4F48F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9E4B51-6A75-42DF-93F1-5FF9EA26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FCFE9B2-B1A9-4D7F-8226-EC0E757C783F}"/>
              </a:ext>
            </a:extLst>
          </p:cNvPr>
          <p:cNvSpPr>
            <a:spLocks noGrp="1"/>
          </p:cNvSpPr>
          <p:nvPr>
            <p:ph type="dt" sz="half" idx="10"/>
          </p:nvPr>
        </p:nvSpPr>
        <p:spPr/>
        <p:txBody>
          <a:bodyPr/>
          <a:lstStyle/>
          <a:p>
            <a:fld id="{8DBD8923-1645-49F4-8F97-06C4E0230841}" type="datetimeFigureOut">
              <a:rPr lang="zh-CN" altLang="en-US" smtClean="0"/>
              <a:t>20/11/18</a:t>
            </a:fld>
            <a:endParaRPr lang="zh-CN" altLang="en-US"/>
          </a:p>
        </p:txBody>
      </p:sp>
      <p:sp>
        <p:nvSpPr>
          <p:cNvPr id="5" name="页脚占位符 4">
            <a:extLst>
              <a:ext uri="{FF2B5EF4-FFF2-40B4-BE49-F238E27FC236}">
                <a16:creationId xmlns:a16="http://schemas.microsoft.com/office/drawing/2014/main" id="{7DB55637-0FC5-46DD-9E69-816A8CB5A6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D2B58D-36DC-40B1-A3CE-1F31A6E68F15}"/>
              </a:ext>
            </a:extLst>
          </p:cNvPr>
          <p:cNvSpPr>
            <a:spLocks noGrp="1"/>
          </p:cNvSpPr>
          <p:nvPr>
            <p:ph type="sldNum" sz="quarter" idx="12"/>
          </p:nvPr>
        </p:nvSpPr>
        <p:spPr/>
        <p:txBody>
          <a:bodyPr/>
          <a:lstStyle/>
          <a:p>
            <a:fld id="{8A9D3F66-333D-473C-9FF5-D1B4B10CFB1B}" type="slidenum">
              <a:rPr lang="zh-CN" altLang="en-US" smtClean="0"/>
              <a:t>‹#›</a:t>
            </a:fld>
            <a:endParaRPr lang="zh-CN" altLang="en-US"/>
          </a:p>
        </p:txBody>
      </p:sp>
    </p:spTree>
    <p:extLst>
      <p:ext uri="{BB962C8B-B14F-4D97-AF65-F5344CB8AC3E}">
        <p14:creationId xmlns:p14="http://schemas.microsoft.com/office/powerpoint/2010/main" val="417977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C086F-831F-4506-AD77-9EE0829F2B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8C288A-4D50-43D4-B8B3-25D461783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6918C6D-8603-4D5C-BD5B-4F433CB96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64B1E6-04FD-4DF1-9847-98F006B0B440}"/>
              </a:ext>
            </a:extLst>
          </p:cNvPr>
          <p:cNvSpPr>
            <a:spLocks noGrp="1"/>
          </p:cNvSpPr>
          <p:nvPr>
            <p:ph type="dt" sz="half" idx="10"/>
          </p:nvPr>
        </p:nvSpPr>
        <p:spPr/>
        <p:txBody>
          <a:bodyPr/>
          <a:lstStyle/>
          <a:p>
            <a:fld id="{8DBD8923-1645-49F4-8F97-06C4E0230841}" type="datetimeFigureOut">
              <a:rPr lang="zh-CN" altLang="en-US" smtClean="0"/>
              <a:t>20/11/18</a:t>
            </a:fld>
            <a:endParaRPr lang="zh-CN" altLang="en-US"/>
          </a:p>
        </p:txBody>
      </p:sp>
      <p:sp>
        <p:nvSpPr>
          <p:cNvPr id="6" name="页脚占位符 5">
            <a:extLst>
              <a:ext uri="{FF2B5EF4-FFF2-40B4-BE49-F238E27FC236}">
                <a16:creationId xmlns:a16="http://schemas.microsoft.com/office/drawing/2014/main" id="{D322C510-17ED-46C5-9176-DDA5AB7790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E5D927-2FC7-45A4-A251-1435B9906923}"/>
              </a:ext>
            </a:extLst>
          </p:cNvPr>
          <p:cNvSpPr>
            <a:spLocks noGrp="1"/>
          </p:cNvSpPr>
          <p:nvPr>
            <p:ph type="sldNum" sz="quarter" idx="12"/>
          </p:nvPr>
        </p:nvSpPr>
        <p:spPr/>
        <p:txBody>
          <a:bodyPr/>
          <a:lstStyle/>
          <a:p>
            <a:fld id="{8A9D3F66-333D-473C-9FF5-D1B4B10CFB1B}" type="slidenum">
              <a:rPr lang="zh-CN" altLang="en-US" smtClean="0"/>
              <a:t>‹#›</a:t>
            </a:fld>
            <a:endParaRPr lang="zh-CN" altLang="en-US"/>
          </a:p>
        </p:txBody>
      </p:sp>
    </p:spTree>
    <p:extLst>
      <p:ext uri="{BB962C8B-B14F-4D97-AF65-F5344CB8AC3E}">
        <p14:creationId xmlns:p14="http://schemas.microsoft.com/office/powerpoint/2010/main" val="360979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6555E-2120-46F7-BF2F-FF1CA40331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14CE06-CED3-4F3B-95EC-469B3CB71BA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8612EA-856B-4ACD-8414-5A006D3CF725}"/>
              </a:ext>
            </a:extLst>
          </p:cNvPr>
          <p:cNvSpPr>
            <a:spLocks noGrp="1"/>
          </p:cNvSpPr>
          <p:nvPr>
            <p:ph type="dt" sz="half" idx="10"/>
          </p:nvPr>
        </p:nvSpPr>
        <p:spPr/>
        <p:txBody>
          <a:bodyPr/>
          <a:lstStyle/>
          <a:p>
            <a:fld id="{8DBD8923-1645-49F4-8F97-06C4E0230841}" type="datetimeFigureOut">
              <a:rPr lang="zh-CN" altLang="en-US" smtClean="0"/>
              <a:t>20/11/18</a:t>
            </a:fld>
            <a:endParaRPr lang="zh-CN" altLang="en-US"/>
          </a:p>
        </p:txBody>
      </p:sp>
      <p:sp>
        <p:nvSpPr>
          <p:cNvPr id="5" name="页脚占位符 4">
            <a:extLst>
              <a:ext uri="{FF2B5EF4-FFF2-40B4-BE49-F238E27FC236}">
                <a16:creationId xmlns:a16="http://schemas.microsoft.com/office/drawing/2014/main" id="{B902B96B-7E7A-4636-8711-76C3FB57B6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425867-8F7D-4F00-B029-C16AFF4564CD}"/>
              </a:ext>
            </a:extLst>
          </p:cNvPr>
          <p:cNvSpPr>
            <a:spLocks noGrp="1"/>
          </p:cNvSpPr>
          <p:nvPr>
            <p:ph type="sldNum" sz="quarter" idx="12"/>
          </p:nvPr>
        </p:nvSpPr>
        <p:spPr/>
        <p:txBody>
          <a:bodyPr/>
          <a:lstStyle/>
          <a:p>
            <a:fld id="{8A9D3F66-333D-473C-9FF5-D1B4B10CFB1B}" type="slidenum">
              <a:rPr lang="zh-CN" altLang="en-US" smtClean="0"/>
              <a:t>‹#›</a:t>
            </a:fld>
            <a:endParaRPr lang="zh-CN" altLang="en-US"/>
          </a:p>
        </p:txBody>
      </p:sp>
    </p:spTree>
    <p:extLst>
      <p:ext uri="{BB962C8B-B14F-4D97-AF65-F5344CB8AC3E}">
        <p14:creationId xmlns:p14="http://schemas.microsoft.com/office/powerpoint/2010/main" val="148264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9C4C3D-08FA-4207-9D85-0DB0606964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E19892-A5EA-4F2C-8361-F20A4DFFDD7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292289-62A3-44FF-AD33-40FA6DBD9A99}"/>
              </a:ext>
            </a:extLst>
          </p:cNvPr>
          <p:cNvSpPr>
            <a:spLocks noGrp="1"/>
          </p:cNvSpPr>
          <p:nvPr>
            <p:ph type="dt" sz="half" idx="10"/>
          </p:nvPr>
        </p:nvSpPr>
        <p:spPr/>
        <p:txBody>
          <a:bodyPr/>
          <a:lstStyle/>
          <a:p>
            <a:fld id="{8DBD8923-1645-49F4-8F97-06C4E0230841}" type="datetimeFigureOut">
              <a:rPr lang="zh-CN" altLang="en-US" smtClean="0"/>
              <a:t>20/11/18</a:t>
            </a:fld>
            <a:endParaRPr lang="zh-CN" altLang="en-US"/>
          </a:p>
        </p:txBody>
      </p:sp>
      <p:sp>
        <p:nvSpPr>
          <p:cNvPr id="5" name="页脚占位符 4">
            <a:extLst>
              <a:ext uri="{FF2B5EF4-FFF2-40B4-BE49-F238E27FC236}">
                <a16:creationId xmlns:a16="http://schemas.microsoft.com/office/drawing/2014/main" id="{A20C5F04-2D1C-4CA2-9DF1-E4AB2C49E7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1B7411-F373-44AC-809E-321AD7B42936}"/>
              </a:ext>
            </a:extLst>
          </p:cNvPr>
          <p:cNvSpPr>
            <a:spLocks noGrp="1"/>
          </p:cNvSpPr>
          <p:nvPr>
            <p:ph type="sldNum" sz="quarter" idx="12"/>
          </p:nvPr>
        </p:nvSpPr>
        <p:spPr/>
        <p:txBody>
          <a:bodyPr/>
          <a:lstStyle/>
          <a:p>
            <a:fld id="{8A9D3F66-333D-473C-9FF5-D1B4B10CFB1B}" type="slidenum">
              <a:rPr lang="zh-CN" altLang="en-US" smtClean="0"/>
              <a:t>‹#›</a:t>
            </a:fld>
            <a:endParaRPr lang="zh-CN" altLang="en-US"/>
          </a:p>
        </p:txBody>
      </p:sp>
    </p:spTree>
    <p:extLst>
      <p:ext uri="{BB962C8B-B14F-4D97-AF65-F5344CB8AC3E}">
        <p14:creationId xmlns:p14="http://schemas.microsoft.com/office/powerpoint/2010/main" val="172654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71AA5710-22B2-41E8-9497-139D4370A551}"/>
              </a:ext>
            </a:extLst>
          </p:cNvPr>
          <p:cNvSpPr txBox="1"/>
          <p:nvPr userDrawn="1"/>
        </p:nvSpPr>
        <p:spPr>
          <a:xfrm>
            <a:off x="312490" y="176060"/>
            <a:ext cx="2883716" cy="369332"/>
          </a:xfrm>
          <a:prstGeom prst="rect">
            <a:avLst/>
          </a:prstGeom>
          <a:noFill/>
        </p:spPr>
        <p:txBody>
          <a:bodyPr wrap="square">
            <a:spAutoFit/>
          </a:bodyPr>
          <a:lstStyle/>
          <a:p>
            <a:r>
              <a:rPr lang="zh-CN" altLang="en-US" dirty="0">
                <a:latin typeface="华文新魏" panose="02010800040101010101" pitchFamily="2" charset="-122"/>
                <a:ea typeface="华文新魏" panose="02010800040101010101" pitchFamily="2" charset="-122"/>
              </a:rPr>
              <a:t>计算机学院</a:t>
            </a:r>
          </a:p>
        </p:txBody>
      </p:sp>
      <p:sp>
        <p:nvSpPr>
          <p:cNvPr id="17" name="文本框 16">
            <a:extLst>
              <a:ext uri="{FF2B5EF4-FFF2-40B4-BE49-F238E27FC236}">
                <a16:creationId xmlns:a16="http://schemas.microsoft.com/office/drawing/2014/main" id="{DC5AF5E1-E24E-43BE-B78C-CC91D0555D44}"/>
              </a:ext>
            </a:extLst>
          </p:cNvPr>
          <p:cNvSpPr txBox="1"/>
          <p:nvPr userDrawn="1"/>
        </p:nvSpPr>
        <p:spPr>
          <a:xfrm>
            <a:off x="5949891" y="6203470"/>
            <a:ext cx="6094602" cy="523220"/>
          </a:xfrm>
          <a:prstGeom prst="rect">
            <a:avLst/>
          </a:prstGeom>
          <a:noFill/>
        </p:spPr>
        <p:txBody>
          <a:bodyPr wrap="square">
            <a:spAutoFit/>
          </a:bodyPr>
          <a:lstStyle/>
          <a:p>
            <a:pPr algn="r"/>
            <a:r>
              <a:rPr lang="zh-CN" altLang="en-US" sz="1400" dirty="0">
                <a:latin typeface="华文新魏" panose="02010800040101010101" pitchFamily="2" charset="-122"/>
                <a:ea typeface="华文新魏" panose="02010800040101010101" pitchFamily="2" charset="-122"/>
              </a:rPr>
              <a:t>北京航空航天大学</a:t>
            </a:r>
          </a:p>
          <a:p>
            <a:pPr algn="r"/>
            <a:r>
              <a:rPr lang="en-US" altLang="zh-CN" sz="1400" dirty="0">
                <a:latin typeface="华文新魏" panose="02010800040101010101" pitchFamily="2" charset="-122"/>
                <a:ea typeface="华文新魏" panose="02010800040101010101" pitchFamily="2" charset="-122"/>
              </a:rPr>
              <a:t>Beijing University of Aeronautics and Astronautics</a:t>
            </a:r>
          </a:p>
        </p:txBody>
      </p:sp>
    </p:spTree>
    <p:extLst>
      <p:ext uri="{BB962C8B-B14F-4D97-AF65-F5344CB8AC3E}">
        <p14:creationId xmlns:p14="http://schemas.microsoft.com/office/powerpoint/2010/main" val="318648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C39E2-FF9A-4C2F-B78C-7307DF29D3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F7C7D2-D842-441A-963A-08F02407483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9FD8D2-CCCC-402C-BC67-D91FA65B7FE1}"/>
              </a:ext>
            </a:extLst>
          </p:cNvPr>
          <p:cNvSpPr>
            <a:spLocks noGrp="1"/>
          </p:cNvSpPr>
          <p:nvPr>
            <p:ph type="dt" sz="half" idx="10"/>
          </p:nvPr>
        </p:nvSpPr>
        <p:spPr/>
        <p:txBody>
          <a:bodyPr/>
          <a:lstStyle/>
          <a:p>
            <a:fld id="{8DBD8923-1645-49F4-8F97-06C4E0230841}" type="datetimeFigureOut">
              <a:rPr lang="zh-CN" altLang="en-US" smtClean="0"/>
              <a:t>20/11/18</a:t>
            </a:fld>
            <a:endParaRPr lang="zh-CN" altLang="en-US"/>
          </a:p>
        </p:txBody>
      </p:sp>
      <p:sp>
        <p:nvSpPr>
          <p:cNvPr id="5" name="页脚占位符 4">
            <a:extLst>
              <a:ext uri="{FF2B5EF4-FFF2-40B4-BE49-F238E27FC236}">
                <a16:creationId xmlns:a16="http://schemas.microsoft.com/office/drawing/2014/main" id="{18C95D01-1B63-4B5B-83E0-2885D8242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95BB9B-0A90-469D-8DBC-F47547980848}"/>
              </a:ext>
            </a:extLst>
          </p:cNvPr>
          <p:cNvSpPr>
            <a:spLocks noGrp="1"/>
          </p:cNvSpPr>
          <p:nvPr>
            <p:ph type="sldNum" sz="quarter" idx="12"/>
          </p:nvPr>
        </p:nvSpPr>
        <p:spPr/>
        <p:txBody>
          <a:bodyPr/>
          <a:lstStyle/>
          <a:p>
            <a:fld id="{8A9D3F66-333D-473C-9FF5-D1B4B10CFB1B}" type="slidenum">
              <a:rPr lang="zh-CN" altLang="en-US" smtClean="0"/>
              <a:t>‹#›</a:t>
            </a:fld>
            <a:endParaRPr lang="zh-CN" altLang="en-US"/>
          </a:p>
        </p:txBody>
      </p:sp>
    </p:spTree>
    <p:extLst>
      <p:ext uri="{BB962C8B-B14F-4D97-AF65-F5344CB8AC3E}">
        <p14:creationId xmlns:p14="http://schemas.microsoft.com/office/powerpoint/2010/main" val="48436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A9C26-C6C6-4C04-B596-3D46045BC1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FF0C929-22CA-4261-AED2-39DA9B806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E298E26-493A-4A56-872D-86A9B9D46889}"/>
              </a:ext>
            </a:extLst>
          </p:cNvPr>
          <p:cNvSpPr>
            <a:spLocks noGrp="1"/>
          </p:cNvSpPr>
          <p:nvPr>
            <p:ph type="dt" sz="half" idx="10"/>
          </p:nvPr>
        </p:nvSpPr>
        <p:spPr/>
        <p:txBody>
          <a:bodyPr/>
          <a:lstStyle/>
          <a:p>
            <a:fld id="{8DBD8923-1645-49F4-8F97-06C4E0230841}" type="datetimeFigureOut">
              <a:rPr lang="zh-CN" altLang="en-US" smtClean="0"/>
              <a:t>20/11/18</a:t>
            </a:fld>
            <a:endParaRPr lang="zh-CN" altLang="en-US"/>
          </a:p>
        </p:txBody>
      </p:sp>
      <p:sp>
        <p:nvSpPr>
          <p:cNvPr id="5" name="页脚占位符 4">
            <a:extLst>
              <a:ext uri="{FF2B5EF4-FFF2-40B4-BE49-F238E27FC236}">
                <a16:creationId xmlns:a16="http://schemas.microsoft.com/office/drawing/2014/main" id="{1D91A442-1271-4420-BDBD-0890E5E6FF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11AA1C-FF7F-47C8-9EE2-2B1D60A14CC4}"/>
              </a:ext>
            </a:extLst>
          </p:cNvPr>
          <p:cNvSpPr>
            <a:spLocks noGrp="1"/>
          </p:cNvSpPr>
          <p:nvPr>
            <p:ph type="sldNum" sz="quarter" idx="12"/>
          </p:nvPr>
        </p:nvSpPr>
        <p:spPr/>
        <p:txBody>
          <a:bodyPr/>
          <a:lstStyle/>
          <a:p>
            <a:fld id="{8A9D3F66-333D-473C-9FF5-D1B4B10CFB1B}" type="slidenum">
              <a:rPr lang="zh-CN" altLang="en-US" smtClean="0"/>
              <a:t>‹#›</a:t>
            </a:fld>
            <a:endParaRPr lang="zh-CN" altLang="en-US"/>
          </a:p>
        </p:txBody>
      </p:sp>
    </p:spTree>
    <p:extLst>
      <p:ext uri="{BB962C8B-B14F-4D97-AF65-F5344CB8AC3E}">
        <p14:creationId xmlns:p14="http://schemas.microsoft.com/office/powerpoint/2010/main" val="228354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38A18-248F-4DD8-9658-F3053E5854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506C35-4455-45D6-87AD-24EDC73B006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9F8BED-72C9-458E-9ECE-4337A3600F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065E073-4D4B-407C-933C-55F308453EAC}"/>
              </a:ext>
            </a:extLst>
          </p:cNvPr>
          <p:cNvSpPr>
            <a:spLocks noGrp="1"/>
          </p:cNvSpPr>
          <p:nvPr>
            <p:ph type="dt" sz="half" idx="10"/>
          </p:nvPr>
        </p:nvSpPr>
        <p:spPr/>
        <p:txBody>
          <a:bodyPr/>
          <a:lstStyle/>
          <a:p>
            <a:fld id="{8DBD8923-1645-49F4-8F97-06C4E0230841}" type="datetimeFigureOut">
              <a:rPr lang="zh-CN" altLang="en-US" smtClean="0"/>
              <a:t>20/11/18</a:t>
            </a:fld>
            <a:endParaRPr lang="zh-CN" altLang="en-US"/>
          </a:p>
        </p:txBody>
      </p:sp>
      <p:sp>
        <p:nvSpPr>
          <p:cNvPr id="6" name="页脚占位符 5">
            <a:extLst>
              <a:ext uri="{FF2B5EF4-FFF2-40B4-BE49-F238E27FC236}">
                <a16:creationId xmlns:a16="http://schemas.microsoft.com/office/drawing/2014/main" id="{B1AB8A8B-25BF-4376-A523-4F5F2EF0F2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212089-3420-434E-9EDF-20D7C39C4EEE}"/>
              </a:ext>
            </a:extLst>
          </p:cNvPr>
          <p:cNvSpPr>
            <a:spLocks noGrp="1"/>
          </p:cNvSpPr>
          <p:nvPr>
            <p:ph type="sldNum" sz="quarter" idx="12"/>
          </p:nvPr>
        </p:nvSpPr>
        <p:spPr/>
        <p:txBody>
          <a:bodyPr/>
          <a:lstStyle/>
          <a:p>
            <a:fld id="{8A9D3F66-333D-473C-9FF5-D1B4B10CFB1B}" type="slidenum">
              <a:rPr lang="zh-CN" altLang="en-US" smtClean="0"/>
              <a:t>‹#›</a:t>
            </a:fld>
            <a:endParaRPr lang="zh-CN" altLang="en-US"/>
          </a:p>
        </p:txBody>
      </p:sp>
    </p:spTree>
    <p:extLst>
      <p:ext uri="{BB962C8B-B14F-4D97-AF65-F5344CB8AC3E}">
        <p14:creationId xmlns:p14="http://schemas.microsoft.com/office/powerpoint/2010/main" val="125381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5F144-12AB-48E3-87DA-3B0BDB11CB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1402F0-B4E7-44F1-A82A-36A4351F8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5C18224-76C5-4247-8E98-9FF9F21E031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0836A77-B300-498B-9374-BB5578248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E5C9529-D224-41B7-882A-EEF4A270759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C496080-E161-47AC-908B-1ABF0BBEE3B3}"/>
              </a:ext>
            </a:extLst>
          </p:cNvPr>
          <p:cNvSpPr>
            <a:spLocks noGrp="1"/>
          </p:cNvSpPr>
          <p:nvPr>
            <p:ph type="dt" sz="half" idx="10"/>
          </p:nvPr>
        </p:nvSpPr>
        <p:spPr/>
        <p:txBody>
          <a:bodyPr/>
          <a:lstStyle/>
          <a:p>
            <a:fld id="{8DBD8923-1645-49F4-8F97-06C4E0230841}" type="datetimeFigureOut">
              <a:rPr lang="zh-CN" altLang="en-US" smtClean="0"/>
              <a:t>20/11/18</a:t>
            </a:fld>
            <a:endParaRPr lang="zh-CN" altLang="en-US"/>
          </a:p>
        </p:txBody>
      </p:sp>
      <p:sp>
        <p:nvSpPr>
          <p:cNvPr id="8" name="页脚占位符 7">
            <a:extLst>
              <a:ext uri="{FF2B5EF4-FFF2-40B4-BE49-F238E27FC236}">
                <a16:creationId xmlns:a16="http://schemas.microsoft.com/office/drawing/2014/main" id="{00DEC359-0AA0-4CB9-BFFD-2984EA61944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8683CD-5CDF-4021-B2D9-CE5A2F59731F}"/>
              </a:ext>
            </a:extLst>
          </p:cNvPr>
          <p:cNvSpPr>
            <a:spLocks noGrp="1"/>
          </p:cNvSpPr>
          <p:nvPr>
            <p:ph type="sldNum" sz="quarter" idx="12"/>
          </p:nvPr>
        </p:nvSpPr>
        <p:spPr/>
        <p:txBody>
          <a:bodyPr/>
          <a:lstStyle/>
          <a:p>
            <a:fld id="{8A9D3F66-333D-473C-9FF5-D1B4B10CFB1B}" type="slidenum">
              <a:rPr lang="zh-CN" altLang="en-US" smtClean="0"/>
              <a:t>‹#›</a:t>
            </a:fld>
            <a:endParaRPr lang="zh-CN" altLang="en-US"/>
          </a:p>
        </p:txBody>
      </p:sp>
    </p:spTree>
    <p:extLst>
      <p:ext uri="{BB962C8B-B14F-4D97-AF65-F5344CB8AC3E}">
        <p14:creationId xmlns:p14="http://schemas.microsoft.com/office/powerpoint/2010/main" val="311718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49042-AE28-4BE8-9330-9552E6AAB50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02F918-1954-42DC-A7BB-9DE5F42B98A5}"/>
              </a:ext>
            </a:extLst>
          </p:cNvPr>
          <p:cNvSpPr>
            <a:spLocks noGrp="1"/>
          </p:cNvSpPr>
          <p:nvPr>
            <p:ph type="dt" sz="half" idx="10"/>
          </p:nvPr>
        </p:nvSpPr>
        <p:spPr/>
        <p:txBody>
          <a:bodyPr/>
          <a:lstStyle/>
          <a:p>
            <a:fld id="{8DBD8923-1645-49F4-8F97-06C4E0230841}" type="datetimeFigureOut">
              <a:rPr lang="zh-CN" altLang="en-US" smtClean="0"/>
              <a:t>20/11/18</a:t>
            </a:fld>
            <a:endParaRPr lang="zh-CN" altLang="en-US"/>
          </a:p>
        </p:txBody>
      </p:sp>
      <p:sp>
        <p:nvSpPr>
          <p:cNvPr id="4" name="页脚占位符 3">
            <a:extLst>
              <a:ext uri="{FF2B5EF4-FFF2-40B4-BE49-F238E27FC236}">
                <a16:creationId xmlns:a16="http://schemas.microsoft.com/office/drawing/2014/main" id="{C6132274-F217-417D-B876-D5D88460D5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4AF3758-FC86-483F-BF59-0C89BAF0650F}"/>
              </a:ext>
            </a:extLst>
          </p:cNvPr>
          <p:cNvSpPr>
            <a:spLocks noGrp="1"/>
          </p:cNvSpPr>
          <p:nvPr>
            <p:ph type="sldNum" sz="quarter" idx="12"/>
          </p:nvPr>
        </p:nvSpPr>
        <p:spPr/>
        <p:txBody>
          <a:bodyPr/>
          <a:lstStyle/>
          <a:p>
            <a:fld id="{8A9D3F66-333D-473C-9FF5-D1B4B10CFB1B}" type="slidenum">
              <a:rPr lang="zh-CN" altLang="en-US" smtClean="0"/>
              <a:t>‹#›</a:t>
            </a:fld>
            <a:endParaRPr lang="zh-CN" altLang="en-US"/>
          </a:p>
        </p:txBody>
      </p:sp>
    </p:spTree>
    <p:extLst>
      <p:ext uri="{BB962C8B-B14F-4D97-AF65-F5344CB8AC3E}">
        <p14:creationId xmlns:p14="http://schemas.microsoft.com/office/powerpoint/2010/main" val="300333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5B428D-0D43-41FD-AEDA-814A534BF69B}"/>
              </a:ext>
            </a:extLst>
          </p:cNvPr>
          <p:cNvSpPr>
            <a:spLocks noGrp="1"/>
          </p:cNvSpPr>
          <p:nvPr>
            <p:ph type="dt" sz="half" idx="10"/>
          </p:nvPr>
        </p:nvSpPr>
        <p:spPr/>
        <p:txBody>
          <a:bodyPr/>
          <a:lstStyle/>
          <a:p>
            <a:fld id="{8DBD8923-1645-49F4-8F97-06C4E0230841}" type="datetimeFigureOut">
              <a:rPr lang="zh-CN" altLang="en-US" smtClean="0"/>
              <a:t>20/11/18</a:t>
            </a:fld>
            <a:endParaRPr lang="zh-CN" altLang="en-US"/>
          </a:p>
        </p:txBody>
      </p:sp>
      <p:sp>
        <p:nvSpPr>
          <p:cNvPr id="3" name="页脚占位符 2">
            <a:extLst>
              <a:ext uri="{FF2B5EF4-FFF2-40B4-BE49-F238E27FC236}">
                <a16:creationId xmlns:a16="http://schemas.microsoft.com/office/drawing/2014/main" id="{B338C22D-300A-4377-9AFC-D228795AB3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BE524C5-36E6-41F5-8CBD-E01941CFECDA}"/>
              </a:ext>
            </a:extLst>
          </p:cNvPr>
          <p:cNvSpPr>
            <a:spLocks noGrp="1"/>
          </p:cNvSpPr>
          <p:nvPr>
            <p:ph type="sldNum" sz="quarter" idx="12"/>
          </p:nvPr>
        </p:nvSpPr>
        <p:spPr/>
        <p:txBody>
          <a:bodyPr/>
          <a:lstStyle/>
          <a:p>
            <a:fld id="{8A9D3F66-333D-473C-9FF5-D1B4B10CFB1B}" type="slidenum">
              <a:rPr lang="zh-CN" altLang="en-US" smtClean="0"/>
              <a:t>‹#›</a:t>
            </a:fld>
            <a:endParaRPr lang="zh-CN" altLang="en-US"/>
          </a:p>
        </p:txBody>
      </p:sp>
    </p:spTree>
    <p:extLst>
      <p:ext uri="{BB962C8B-B14F-4D97-AF65-F5344CB8AC3E}">
        <p14:creationId xmlns:p14="http://schemas.microsoft.com/office/powerpoint/2010/main" val="54335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8F996-082A-41A5-9B89-EDF00DF84F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BCA51BB-A44D-496F-9DFE-C8AF62017A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7D0E707-D63A-4B51-82AA-5D3F46D46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3D76D1-A8D9-4C6E-819B-8D0900249469}"/>
              </a:ext>
            </a:extLst>
          </p:cNvPr>
          <p:cNvSpPr>
            <a:spLocks noGrp="1"/>
          </p:cNvSpPr>
          <p:nvPr>
            <p:ph type="dt" sz="half" idx="10"/>
          </p:nvPr>
        </p:nvSpPr>
        <p:spPr/>
        <p:txBody>
          <a:bodyPr/>
          <a:lstStyle/>
          <a:p>
            <a:fld id="{8DBD8923-1645-49F4-8F97-06C4E0230841}" type="datetimeFigureOut">
              <a:rPr lang="zh-CN" altLang="en-US" smtClean="0"/>
              <a:t>20/11/18</a:t>
            </a:fld>
            <a:endParaRPr lang="zh-CN" altLang="en-US"/>
          </a:p>
        </p:txBody>
      </p:sp>
      <p:sp>
        <p:nvSpPr>
          <p:cNvPr id="6" name="页脚占位符 5">
            <a:extLst>
              <a:ext uri="{FF2B5EF4-FFF2-40B4-BE49-F238E27FC236}">
                <a16:creationId xmlns:a16="http://schemas.microsoft.com/office/drawing/2014/main" id="{6BC5C376-863D-4E61-B388-7CEB96D84E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9EEB04-056C-4FBA-993E-37571700E984}"/>
              </a:ext>
            </a:extLst>
          </p:cNvPr>
          <p:cNvSpPr>
            <a:spLocks noGrp="1"/>
          </p:cNvSpPr>
          <p:nvPr>
            <p:ph type="sldNum" sz="quarter" idx="12"/>
          </p:nvPr>
        </p:nvSpPr>
        <p:spPr/>
        <p:txBody>
          <a:bodyPr/>
          <a:lstStyle/>
          <a:p>
            <a:fld id="{8A9D3F66-333D-473C-9FF5-D1B4B10CFB1B}" type="slidenum">
              <a:rPr lang="zh-CN" altLang="en-US" smtClean="0"/>
              <a:t>‹#›</a:t>
            </a:fld>
            <a:endParaRPr lang="zh-CN" altLang="en-US"/>
          </a:p>
        </p:txBody>
      </p:sp>
    </p:spTree>
    <p:extLst>
      <p:ext uri="{BB962C8B-B14F-4D97-AF65-F5344CB8AC3E}">
        <p14:creationId xmlns:p14="http://schemas.microsoft.com/office/powerpoint/2010/main" val="303587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B437E2-1224-4005-BC82-E6C8BAC38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137AEA4-7903-420E-B142-BE993E748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2B8C88-D1C5-444D-BA6B-DBA1A54A5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D8923-1645-49F4-8F97-06C4E0230841}" type="datetimeFigureOut">
              <a:rPr lang="zh-CN" altLang="en-US" smtClean="0"/>
              <a:t>20/11/18</a:t>
            </a:fld>
            <a:endParaRPr lang="zh-CN" altLang="en-US"/>
          </a:p>
        </p:txBody>
      </p:sp>
      <p:sp>
        <p:nvSpPr>
          <p:cNvPr id="5" name="页脚占位符 4">
            <a:extLst>
              <a:ext uri="{FF2B5EF4-FFF2-40B4-BE49-F238E27FC236}">
                <a16:creationId xmlns:a16="http://schemas.microsoft.com/office/drawing/2014/main" id="{FA2FD8E4-8600-4D4B-AADA-0A20844FC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0AF70E7-3417-4FB1-AF28-3232B305DC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D3F66-333D-473C-9FF5-D1B4B10CFB1B}" type="slidenum">
              <a:rPr lang="zh-CN" altLang="en-US" smtClean="0"/>
              <a:t>‹#›</a:t>
            </a:fld>
            <a:endParaRPr lang="zh-CN" altLang="en-US"/>
          </a:p>
        </p:txBody>
      </p:sp>
    </p:spTree>
    <p:extLst>
      <p:ext uri="{BB962C8B-B14F-4D97-AF65-F5344CB8AC3E}">
        <p14:creationId xmlns:p14="http://schemas.microsoft.com/office/powerpoint/2010/main" val="74851899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C482545-7339-41F7-AAA2-AE15990690A9}"/>
              </a:ext>
            </a:extLst>
          </p:cNvPr>
          <p:cNvSpPr txBox="1"/>
          <p:nvPr/>
        </p:nvSpPr>
        <p:spPr>
          <a:xfrm>
            <a:off x="2000739" y="2642158"/>
            <a:ext cx="8190522" cy="769441"/>
          </a:xfrm>
          <a:prstGeom prst="rect">
            <a:avLst/>
          </a:prstGeom>
          <a:noFill/>
        </p:spPr>
        <p:txBody>
          <a:bodyPr wrap="square">
            <a:spAutoFit/>
          </a:bodyPr>
          <a:lstStyle/>
          <a:p>
            <a:r>
              <a:rPr lang="en-US" altLang="zh-CN" sz="2400"/>
              <a:t>《A Scalable, Commodity Data Center Network Architecture》</a:t>
            </a:r>
          </a:p>
          <a:p>
            <a:pPr algn="r"/>
            <a:r>
              <a:rPr lang="zh-CN" altLang="en-US" sz="2000"/>
              <a:t>可扩展的、商用数据中心网络架构</a:t>
            </a:r>
          </a:p>
        </p:txBody>
      </p:sp>
    </p:spTree>
    <p:extLst>
      <p:ext uri="{BB962C8B-B14F-4D97-AF65-F5344CB8AC3E}">
        <p14:creationId xmlns:p14="http://schemas.microsoft.com/office/powerpoint/2010/main" val="226167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4FB7842-8034-4AC3-A737-60BEEB9B8D12}"/>
              </a:ext>
            </a:extLst>
          </p:cNvPr>
          <p:cNvSpPr txBox="1"/>
          <p:nvPr/>
        </p:nvSpPr>
        <p:spPr>
          <a:xfrm>
            <a:off x="508000" y="812245"/>
            <a:ext cx="6096000" cy="369332"/>
          </a:xfrm>
          <a:prstGeom prst="rect">
            <a:avLst/>
          </a:prstGeom>
          <a:noFill/>
        </p:spPr>
        <p:txBody>
          <a:bodyPr wrap="square">
            <a:spAutoFit/>
          </a:bodyPr>
          <a:lstStyle/>
          <a:p>
            <a:r>
              <a:rPr lang="zh-CN" altLang="en-US"/>
              <a:t>路由表结构</a:t>
            </a:r>
          </a:p>
        </p:txBody>
      </p:sp>
      <p:sp>
        <p:nvSpPr>
          <p:cNvPr id="5" name="文本框 4">
            <a:extLst>
              <a:ext uri="{FF2B5EF4-FFF2-40B4-BE49-F238E27FC236}">
                <a16:creationId xmlns:a16="http://schemas.microsoft.com/office/drawing/2014/main" id="{95654C71-B1B8-4B31-AB48-B118B073552E}"/>
              </a:ext>
            </a:extLst>
          </p:cNvPr>
          <p:cNvSpPr txBox="1"/>
          <p:nvPr/>
        </p:nvSpPr>
        <p:spPr>
          <a:xfrm>
            <a:off x="1289539" y="1738813"/>
            <a:ext cx="8471876" cy="1200329"/>
          </a:xfrm>
          <a:prstGeom prst="rect">
            <a:avLst/>
          </a:prstGeom>
          <a:noFill/>
        </p:spPr>
        <p:txBody>
          <a:bodyPr wrap="square">
            <a:spAutoFit/>
          </a:bodyPr>
          <a:lstStyle/>
          <a:p>
            <a:r>
              <a:rPr lang="zh-CN" altLang="en-US" sz="1800">
                <a:effectLst/>
                <a:ea typeface="宋体" panose="02010600030101010101" pitchFamily="2" charset="-122"/>
                <a:cs typeface="Times New Roman" panose="02020603050405020304" pitchFamily="18" charset="0"/>
              </a:rPr>
              <a:t>两</a:t>
            </a:r>
            <a:r>
              <a:rPr lang="zh-CN" altLang="zh-CN" sz="1800">
                <a:effectLst/>
                <a:ea typeface="宋体" panose="02010600030101010101" pitchFamily="2" charset="-122"/>
                <a:cs typeface="Times New Roman" panose="02020603050405020304" pitchFamily="18" charset="0"/>
              </a:rPr>
              <a:t>级路由表包含两层机构，一层是前缀表项，决定路由的南向出口，一层是后缀表项，决定路由的北向出口，后缀表项通常包含一个指向前缀表项的指针，以指向更小层次的路由，当路由没有在本</a:t>
            </a:r>
            <a:r>
              <a:rPr lang="en-US" altLang="zh-CN" sz="1800">
                <a:effectLst/>
                <a:ea typeface="宋体" panose="02010600030101010101" pitchFamily="2" charset="-122"/>
                <a:cs typeface="Times New Roman" panose="02020603050405020304" pitchFamily="18" charset="0"/>
              </a:rPr>
              <a:t>pod</a:t>
            </a:r>
            <a:r>
              <a:rPr lang="zh-CN" altLang="zh-CN" sz="1800">
                <a:effectLst/>
                <a:ea typeface="宋体" panose="02010600030101010101" pitchFamily="2" charset="-122"/>
                <a:cs typeface="Times New Roman" panose="02020603050405020304" pitchFamily="18" charset="0"/>
              </a:rPr>
              <a:t>下查找到，则要通过两级路由表决定下一个转发路径。</a:t>
            </a:r>
            <a:endParaRPr lang="zh-CN" altLang="en-US"/>
          </a:p>
        </p:txBody>
      </p:sp>
      <p:sp>
        <p:nvSpPr>
          <p:cNvPr id="7" name="文本框 6">
            <a:extLst>
              <a:ext uri="{FF2B5EF4-FFF2-40B4-BE49-F238E27FC236}">
                <a16:creationId xmlns:a16="http://schemas.microsoft.com/office/drawing/2014/main" id="{C53E5F65-FC7B-4BCF-810E-9B9B586CC811}"/>
              </a:ext>
            </a:extLst>
          </p:cNvPr>
          <p:cNvSpPr txBox="1"/>
          <p:nvPr/>
        </p:nvSpPr>
        <p:spPr>
          <a:xfrm>
            <a:off x="1289539" y="4129874"/>
            <a:ext cx="9581660" cy="1477328"/>
          </a:xfrm>
          <a:prstGeom prst="rect">
            <a:avLst/>
          </a:prstGeom>
          <a:noFill/>
        </p:spPr>
        <p:txBody>
          <a:bodyPr wrap="square">
            <a:spAutoFit/>
          </a:bodyPr>
          <a:lstStyle/>
          <a:p>
            <a:pPr algn="l"/>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边缘层和汇聚层都含有指向该机架中的子网前缀列表，所以一个子网中的数据包如果被发送到另一个机架中但位于不同子网的主机上，则该机架中所有上层的交换机都将有一个指向目标子网的前缀表项。对于所有其他往上传输的</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pod</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的间通信，</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pod</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交换机有一个默认的</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/0</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前缀，带有一个匹配主机</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id</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的辅助表</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目标</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IP</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地址的最低有效字节</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。这将导致流量均匀地向上分布到核心交换机。</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F1EF05AE-723F-4841-8F32-3EE6F84FAD20}"/>
              </a:ext>
            </a:extLst>
          </p:cNvPr>
          <p:cNvSpPr txBox="1"/>
          <p:nvPr/>
        </p:nvSpPr>
        <p:spPr>
          <a:xfrm>
            <a:off x="508000" y="3549527"/>
            <a:ext cx="6096000" cy="369332"/>
          </a:xfrm>
          <a:prstGeom prst="rect">
            <a:avLst/>
          </a:prstGeom>
          <a:noFill/>
        </p:spPr>
        <p:txBody>
          <a:bodyPr wrap="square">
            <a:spAutoFit/>
          </a:bodyPr>
          <a:lstStyle/>
          <a:p>
            <a:r>
              <a:rPr lang="zh-CN" altLang="en-US"/>
              <a:t>路由算法</a:t>
            </a:r>
          </a:p>
        </p:txBody>
      </p:sp>
    </p:spTree>
    <p:extLst>
      <p:ext uri="{BB962C8B-B14F-4D97-AF65-F5344CB8AC3E}">
        <p14:creationId xmlns:p14="http://schemas.microsoft.com/office/powerpoint/2010/main" val="93484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97954B1-3113-490A-BC5F-DC6EE65F51A2}"/>
              </a:ext>
            </a:extLst>
          </p:cNvPr>
          <p:cNvSpPr txBox="1"/>
          <p:nvPr/>
        </p:nvSpPr>
        <p:spPr>
          <a:xfrm>
            <a:off x="508000" y="812245"/>
            <a:ext cx="6096000" cy="369332"/>
          </a:xfrm>
          <a:prstGeom prst="rect">
            <a:avLst/>
          </a:prstGeom>
          <a:noFill/>
        </p:spPr>
        <p:txBody>
          <a:bodyPr wrap="square">
            <a:spAutoFit/>
          </a:bodyPr>
          <a:lstStyle/>
          <a:p>
            <a:r>
              <a:rPr lang="zh-CN" altLang="en-US" kern="100">
                <a:latin typeface="等线" panose="02010600030101010101" pitchFamily="2" charset="-122"/>
                <a:ea typeface="宋体" panose="02010600030101010101" pitchFamily="2" charset="-122"/>
                <a:cs typeface="Times New Roman" panose="02020603050405020304" pitchFamily="18" charset="0"/>
              </a:rPr>
              <a:t>流调度</a:t>
            </a:r>
          </a:p>
        </p:txBody>
      </p:sp>
      <p:sp>
        <p:nvSpPr>
          <p:cNvPr id="5" name="文本框 4">
            <a:extLst>
              <a:ext uri="{FF2B5EF4-FFF2-40B4-BE49-F238E27FC236}">
                <a16:creationId xmlns:a16="http://schemas.microsoft.com/office/drawing/2014/main" id="{8465F232-7CB4-4283-945B-8415ED74F1E1}"/>
              </a:ext>
            </a:extLst>
          </p:cNvPr>
          <p:cNvSpPr txBox="1"/>
          <p:nvPr/>
        </p:nvSpPr>
        <p:spPr>
          <a:xfrm>
            <a:off x="914400" y="1455283"/>
            <a:ext cx="8932984" cy="646331"/>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互联网流量的分布具有少数大的长生命流和许多小的短生命流的特征。可以认为，大流量在确定网络里实现流量的均分可以显著提升网络整体的性能，因此值得特殊处理。</a:t>
            </a:r>
            <a:endParaRPr lang="zh-CN" altLang="en-US"/>
          </a:p>
        </p:txBody>
      </p:sp>
      <p:sp>
        <p:nvSpPr>
          <p:cNvPr id="7" name="文本框 6">
            <a:extLst>
              <a:ext uri="{FF2B5EF4-FFF2-40B4-BE49-F238E27FC236}">
                <a16:creationId xmlns:a16="http://schemas.microsoft.com/office/drawing/2014/main" id="{67C235C3-21CD-4555-B1EC-C4ED1EB396D7}"/>
              </a:ext>
            </a:extLst>
          </p:cNvPr>
          <p:cNvSpPr txBox="1"/>
          <p:nvPr/>
        </p:nvSpPr>
        <p:spPr>
          <a:xfrm>
            <a:off x="824523" y="2649081"/>
            <a:ext cx="9112738" cy="646331"/>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在流调度中，针对大型流进行调度，以尽量减少彼此之间的重叠。中心调度器利用对网络中交换机上传的元信息，判断是否有新增的大流量，平判断是否分配一条独占的路径。</a:t>
            </a:r>
            <a:endParaRPr lang="zh-CN" altLang="en-US"/>
          </a:p>
        </p:txBody>
      </p:sp>
      <p:sp>
        <p:nvSpPr>
          <p:cNvPr id="9" name="文本框 8">
            <a:extLst>
              <a:ext uri="{FF2B5EF4-FFF2-40B4-BE49-F238E27FC236}">
                <a16:creationId xmlns:a16="http://schemas.microsoft.com/office/drawing/2014/main" id="{4F2D5D32-2929-45A7-94BC-0401ABA3BA59}"/>
              </a:ext>
            </a:extLst>
          </p:cNvPr>
          <p:cNvSpPr txBox="1"/>
          <p:nvPr/>
        </p:nvSpPr>
        <p:spPr>
          <a:xfrm>
            <a:off x="824522" y="4014430"/>
            <a:ext cx="10015416" cy="1200329"/>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边缘开关检测大小超过阈值的任何传出的流，并向中心调度器发送通知，以请求将该流放置在一条非竞争的路径中。注意，边缘交换机只能请求分配路径，但无法私自决断使用哪条路径。中心调度器会跟踪所有的请求，并尽可能为其分配非冲突的路径，同时维护一个布尔变量，以指示该路径是否已被一条大流量所占用。</a:t>
            </a:r>
            <a:endParaRPr lang="zh-CN" altLang="en-US"/>
          </a:p>
        </p:txBody>
      </p:sp>
    </p:spTree>
    <p:extLst>
      <p:ext uri="{BB962C8B-B14F-4D97-AF65-F5344CB8AC3E}">
        <p14:creationId xmlns:p14="http://schemas.microsoft.com/office/powerpoint/2010/main" val="4088959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E6C7F-32BF-42EE-B479-1589B8CEFAE8}"/>
              </a:ext>
            </a:extLst>
          </p:cNvPr>
          <p:cNvSpPr txBox="1"/>
          <p:nvPr/>
        </p:nvSpPr>
        <p:spPr>
          <a:xfrm>
            <a:off x="508000" y="812245"/>
            <a:ext cx="6096000" cy="369332"/>
          </a:xfrm>
          <a:prstGeom prst="rect">
            <a:avLst/>
          </a:prstGeom>
          <a:noFill/>
        </p:spPr>
        <p:txBody>
          <a:bodyPr wrap="square">
            <a:spAutoFit/>
          </a:bodyPr>
          <a:lstStyle/>
          <a:p>
            <a:r>
              <a:rPr lang="zh-CN" altLang="en-US" kern="100">
                <a:latin typeface="等线" panose="02010600030101010101" pitchFamily="2" charset="-122"/>
                <a:ea typeface="宋体" panose="02010600030101010101" pitchFamily="2" charset="-122"/>
                <a:cs typeface="Times New Roman" panose="02020603050405020304" pitchFamily="18" charset="0"/>
              </a:rPr>
              <a:t>网络测试</a:t>
            </a:r>
          </a:p>
        </p:txBody>
      </p:sp>
      <p:sp>
        <p:nvSpPr>
          <p:cNvPr id="5" name="文本框 4">
            <a:extLst>
              <a:ext uri="{FF2B5EF4-FFF2-40B4-BE49-F238E27FC236}">
                <a16:creationId xmlns:a16="http://schemas.microsoft.com/office/drawing/2014/main" id="{F406A7C6-8F40-4D9D-9B8A-B498CE5DA33A}"/>
              </a:ext>
            </a:extLst>
          </p:cNvPr>
          <p:cNvSpPr txBox="1"/>
          <p:nvPr/>
        </p:nvSpPr>
        <p:spPr>
          <a:xfrm>
            <a:off x="765908" y="1479623"/>
            <a:ext cx="10206892" cy="369332"/>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测量目标包括交换机、流分类、流调度器，同时基于</a:t>
            </a:r>
            <a:r>
              <a:rPr lang="en-US" altLang="zh-CN" sz="1800">
                <a:effectLst/>
                <a:ea typeface="宋体" panose="02010600030101010101" pitchFamily="2" charset="-122"/>
                <a:cs typeface="Times New Roman" panose="02020603050405020304" pitchFamily="18" charset="0"/>
              </a:rPr>
              <a:t>3.6</a:t>
            </a:r>
            <a:r>
              <a:rPr lang="zh-CN" altLang="zh-CN" sz="1800">
                <a:effectLst/>
                <a:ea typeface="宋体" panose="02010600030101010101" pitchFamily="2" charset="-122"/>
                <a:cs typeface="Times New Roman" panose="02020603050405020304" pitchFamily="18" charset="0"/>
              </a:rPr>
              <a:t>：</a:t>
            </a:r>
            <a:r>
              <a:rPr lang="en-US" altLang="zh-CN" sz="1800">
                <a:effectLst/>
                <a:ea typeface="宋体" panose="02010600030101010101" pitchFamily="2" charset="-122"/>
                <a:cs typeface="Times New Roman" panose="02020603050405020304" pitchFamily="18" charset="0"/>
              </a:rPr>
              <a:t>1</a:t>
            </a:r>
            <a:r>
              <a:rPr lang="zh-CN" altLang="zh-CN" sz="1800">
                <a:effectLst/>
                <a:ea typeface="宋体" panose="02010600030101010101" pitchFamily="2" charset="-122"/>
                <a:cs typeface="Times New Roman" panose="02020603050405020304" pitchFamily="18" charset="0"/>
              </a:rPr>
              <a:t>的超额订阅与现有的数据中心进行比较。</a:t>
            </a:r>
            <a:endParaRPr lang="zh-CN" altLang="en-US"/>
          </a:p>
        </p:txBody>
      </p:sp>
      <p:sp>
        <p:nvSpPr>
          <p:cNvPr id="7" name="文本框 6">
            <a:extLst>
              <a:ext uri="{FF2B5EF4-FFF2-40B4-BE49-F238E27FC236}">
                <a16:creationId xmlns:a16="http://schemas.microsoft.com/office/drawing/2014/main" id="{DF2DC3C1-DB4A-4CD9-A364-B40EE118FEB8}"/>
              </a:ext>
            </a:extLst>
          </p:cNvPr>
          <p:cNvSpPr txBox="1"/>
          <p:nvPr/>
        </p:nvSpPr>
        <p:spPr>
          <a:xfrm>
            <a:off x="629139" y="1997839"/>
            <a:ext cx="10480430" cy="2585323"/>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五种通信样例，并记录了不同样例下的拓扑结构、二级路由表、流分类和流调度所贡献的效率比，这五种测试样例如下：</a:t>
            </a:r>
            <a:endParaRPr lang="en-US" altLang="zh-CN" sz="1800">
              <a:effectLst/>
              <a:ea typeface="宋体" panose="02010600030101010101" pitchFamily="2" charset="-122"/>
              <a:cs typeface="Times New Roman" panose="02020603050405020304" pitchFamily="18" charset="0"/>
            </a:endParaRPr>
          </a:p>
          <a:p>
            <a:pPr marL="342900" lvl="0" indent="-342900" algn="l">
              <a:buFont typeface="+mj-lt"/>
              <a:buAutoNum type="arabicPeriod"/>
            </a:pP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随机通信对，</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pod</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内任意主机发送数据到其他</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pod</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内的任意主机。</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eriod"/>
            </a:pP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固定通信对，</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pod</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内</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x</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编号的主机发送数据到其他</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pod</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内编号为</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(x+i)%16</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的主机。</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eriod"/>
            </a:pP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概率通信</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 (SubnetP, PodP)</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，即以</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podP</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的概率向</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SubnetP</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内的主机发送数据，以</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1-podP</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的概率向其他子网中发送数据。</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eriod"/>
            </a:pP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多个</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pod</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发送数据到同一个子网中的不同主机，该情况下，最坏的超额订阅比为</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(k-1)</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1</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eriod"/>
            </a:pP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同一子网不同主机发送数据到其他</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pod</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的主机，该情况下静态路由使得网络流竞争到同一个端口上，这是，流调度可以最大限度的改善着这种情况。</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2927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5E6C7F-32BF-42EE-B479-1589B8CEFAE8}"/>
              </a:ext>
            </a:extLst>
          </p:cNvPr>
          <p:cNvSpPr txBox="1"/>
          <p:nvPr/>
        </p:nvSpPr>
        <p:spPr>
          <a:xfrm>
            <a:off x="508000" y="812245"/>
            <a:ext cx="6096000" cy="369332"/>
          </a:xfrm>
          <a:prstGeom prst="rect">
            <a:avLst/>
          </a:prstGeom>
          <a:noFill/>
        </p:spPr>
        <p:txBody>
          <a:bodyPr wrap="square">
            <a:spAutoFit/>
          </a:bodyPr>
          <a:lstStyle/>
          <a:p>
            <a:r>
              <a:rPr lang="zh-CN" altLang="en-US" kern="100">
                <a:latin typeface="等线" panose="02010600030101010101" pitchFamily="2" charset="-122"/>
                <a:ea typeface="宋体" panose="02010600030101010101" pitchFamily="2" charset="-122"/>
                <a:cs typeface="Times New Roman" panose="02020603050405020304" pitchFamily="18" charset="0"/>
              </a:rPr>
              <a:t>网络测试</a:t>
            </a:r>
          </a:p>
        </p:txBody>
      </p:sp>
      <p:pic>
        <p:nvPicPr>
          <p:cNvPr id="6" name="图片 5">
            <a:extLst>
              <a:ext uri="{FF2B5EF4-FFF2-40B4-BE49-F238E27FC236}">
                <a16:creationId xmlns:a16="http://schemas.microsoft.com/office/drawing/2014/main" id="{84F417AD-4D1E-492E-AC72-2425BD6EBFBC}"/>
              </a:ext>
            </a:extLst>
          </p:cNvPr>
          <p:cNvPicPr/>
          <p:nvPr/>
        </p:nvPicPr>
        <p:blipFill>
          <a:blip r:embed="rId2"/>
          <a:stretch>
            <a:fillRect/>
          </a:stretch>
        </p:blipFill>
        <p:spPr>
          <a:xfrm>
            <a:off x="2560717" y="3136664"/>
            <a:ext cx="6945518" cy="2349736"/>
          </a:xfrm>
          <a:prstGeom prst="rect">
            <a:avLst/>
          </a:prstGeom>
        </p:spPr>
      </p:pic>
      <p:sp>
        <p:nvSpPr>
          <p:cNvPr id="8" name="文本框 7">
            <a:extLst>
              <a:ext uri="{FF2B5EF4-FFF2-40B4-BE49-F238E27FC236}">
                <a16:creationId xmlns:a16="http://schemas.microsoft.com/office/drawing/2014/main" id="{21315EE5-FDF0-4FF7-8F5C-F86DFE386C15}"/>
              </a:ext>
            </a:extLst>
          </p:cNvPr>
          <p:cNvSpPr txBox="1"/>
          <p:nvPr/>
        </p:nvSpPr>
        <p:spPr>
          <a:xfrm>
            <a:off x="930031" y="1748925"/>
            <a:ext cx="10331938" cy="923330"/>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当同一子网主机向外发送数据产生链路竞争时，流调度总能很好的完成工作，而二级路由表提供的是多条等价路由，因此在相同源</a:t>
            </a:r>
            <a:r>
              <a:rPr lang="en-US" altLang="zh-CN" sz="1800">
                <a:effectLst/>
                <a:ea typeface="宋体" panose="02010600030101010101" pitchFamily="2" charset="-122"/>
                <a:cs typeface="Times New Roman" panose="02020603050405020304" pitchFamily="18" charset="0"/>
              </a:rPr>
              <a:t>ip</a:t>
            </a:r>
            <a:r>
              <a:rPr lang="zh-CN" altLang="zh-CN" sz="1800">
                <a:effectLst/>
                <a:ea typeface="宋体" panose="02010600030101010101" pitchFamily="2" charset="-122"/>
                <a:cs typeface="Times New Roman" panose="02020603050405020304" pitchFamily="18" charset="0"/>
              </a:rPr>
              <a:t>和目的</a:t>
            </a:r>
            <a:r>
              <a:rPr lang="en-US" altLang="zh-CN" sz="1800">
                <a:effectLst/>
                <a:ea typeface="宋体" panose="02010600030101010101" pitchFamily="2" charset="-122"/>
                <a:cs typeface="Times New Roman" panose="02020603050405020304" pitchFamily="18" charset="0"/>
              </a:rPr>
              <a:t>ip</a:t>
            </a:r>
            <a:r>
              <a:rPr lang="zh-CN" altLang="zh-CN" sz="1800">
                <a:effectLst/>
                <a:ea typeface="宋体" panose="02010600030101010101" pitchFamily="2" charset="-122"/>
                <a:cs typeface="Times New Roman" panose="02020603050405020304" pitchFamily="18" charset="0"/>
              </a:rPr>
              <a:t>的情况下，起到了链路负载的作用，流分类更多提供的是一种避免重排序的作用，所以其提供的收益是始终存在的。</a:t>
            </a:r>
            <a:endParaRPr lang="zh-CN" altLang="en-US"/>
          </a:p>
        </p:txBody>
      </p:sp>
    </p:spTree>
    <p:extLst>
      <p:ext uri="{BB962C8B-B14F-4D97-AF65-F5344CB8AC3E}">
        <p14:creationId xmlns:p14="http://schemas.microsoft.com/office/powerpoint/2010/main" val="246861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D79A9078-92D7-4F93-A4B5-24640D0B9F58}"/>
              </a:ext>
            </a:extLst>
          </p:cNvPr>
          <p:cNvSpPr txBox="1"/>
          <p:nvPr/>
        </p:nvSpPr>
        <p:spPr>
          <a:xfrm>
            <a:off x="969108" y="1463657"/>
            <a:ext cx="9089292" cy="1200329"/>
          </a:xfrm>
          <a:prstGeom prst="rect">
            <a:avLst/>
          </a:prstGeom>
          <a:noFill/>
        </p:spPr>
        <p:txBody>
          <a:bodyPr wrap="square">
            <a:spAutoFit/>
          </a:bodyPr>
          <a:lstStyle/>
          <a:p>
            <a:pPr indent="266700" algn="l"/>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传统的数据中心网络架构采用树形拓扑，即使是采用高端的网络设备，顶层的设备都难以支撑网络边缘的数据总流量。面临着</a:t>
            </a:r>
            <a:r>
              <a:rPr lang="zh-CN" altLang="en-US" sz="1800" kern="100">
                <a:effectLst/>
                <a:latin typeface="等线" panose="02010600030101010101" pitchFamily="2" charset="-122"/>
                <a:ea typeface="宋体" panose="02010600030101010101" pitchFamily="2" charset="-122"/>
                <a:cs typeface="Times New Roman" panose="02020603050405020304" pitchFamily="18" charset="0"/>
              </a:rPr>
              <a:t>下层</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流量的非均匀化，</a:t>
            </a:r>
            <a:r>
              <a:rPr lang="zh-CN" altLang="en-US" sz="1800" kern="100">
                <a:effectLst/>
                <a:latin typeface="等线" panose="02010600030101010101" pitchFamily="2" charset="-122"/>
                <a:ea typeface="宋体" panose="02010600030101010101" pitchFamily="2" charset="-122"/>
                <a:cs typeface="Times New Roman" panose="02020603050405020304" pitchFamily="18" charset="0"/>
              </a:rPr>
              <a:t>如何设计路由、调度路由是提升网络整体性能的关键因素，这些因素使得从网络拓扑，到地址分配，再到路由策略，是的</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软件协议设计的复杂性大大提高。</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9CF7BA76-AD61-4F94-8644-728D3FBCA25B}"/>
              </a:ext>
            </a:extLst>
          </p:cNvPr>
          <p:cNvSpPr txBox="1"/>
          <p:nvPr/>
        </p:nvSpPr>
        <p:spPr>
          <a:xfrm>
            <a:off x="969108" y="3228147"/>
            <a:ext cx="9089292" cy="1508105"/>
          </a:xfrm>
          <a:prstGeom prst="rect">
            <a:avLst/>
          </a:prstGeom>
          <a:noFill/>
        </p:spPr>
        <p:txBody>
          <a:bodyPr wrap="square">
            <a:spAutoFit/>
          </a:bodyPr>
          <a:lstStyle/>
          <a:p>
            <a:pPr indent="266700"/>
            <a:r>
              <a:rPr lang="zh-CN" altLang="en-US" sz="1800" kern="100">
                <a:effectLst/>
                <a:latin typeface="等线" panose="02010600030101010101" pitchFamily="2" charset="-122"/>
                <a:ea typeface="宋体" panose="02010600030101010101" pitchFamily="2" charset="-122"/>
                <a:cs typeface="Times New Roman" panose="02020603050405020304" pitchFamily="18" charset="0"/>
              </a:rPr>
              <a:t>传统</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数据中心，通常具备如下几个特点：</a:t>
            </a:r>
            <a:endParaRPr lang="en-US" altLang="zh-CN" kern="100">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eriod"/>
            </a:pPr>
            <a:r>
              <a:rPr lang="zh-CN" altLang="zh-CN" sz="1400" kern="100">
                <a:effectLst/>
                <a:latin typeface="等线" panose="02010600030101010101" pitchFamily="2" charset="-122"/>
                <a:ea typeface="宋体" panose="02010600030101010101" pitchFamily="2" charset="-122"/>
                <a:cs typeface="Times New Roman" panose="02020603050405020304" pitchFamily="18" charset="0"/>
              </a:rPr>
              <a:t>数据中心有成千上万的计算机构成，且带宽需求量巨大。</a:t>
            </a:r>
            <a:endParaRPr lang="zh-CN" altLang="zh-CN" sz="1400" kern="10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eriod"/>
            </a:pPr>
            <a:r>
              <a:rPr lang="zh-CN" altLang="zh-CN" sz="1400" kern="100">
                <a:effectLst/>
                <a:latin typeface="等线" panose="02010600030101010101" pitchFamily="2" charset="-122"/>
                <a:ea typeface="宋体" panose="02010600030101010101" pitchFamily="2" charset="-122"/>
                <a:cs typeface="Times New Roman" panose="02020603050405020304" pitchFamily="18" charset="0"/>
              </a:rPr>
              <a:t>网络架构由路由和交换机组成树形结构，越来越多的高端设备的加入使得网络层次结构越发的明晰。</a:t>
            </a:r>
            <a:endParaRPr lang="zh-CN" altLang="zh-CN" sz="1400" kern="10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eriod"/>
            </a:pPr>
            <a:r>
              <a:rPr lang="zh-CN" altLang="zh-CN" sz="1400" kern="100">
                <a:effectLst/>
                <a:latin typeface="等线" panose="02010600030101010101" pitchFamily="2" charset="-122"/>
                <a:ea typeface="宋体" panose="02010600030101010101" pitchFamily="2" charset="-122"/>
                <a:cs typeface="Times New Roman" panose="02020603050405020304" pitchFamily="18" charset="0"/>
              </a:rPr>
              <a:t>即使顶层采用最高端的网络设备也只能支撑起整个网络</a:t>
            </a:r>
            <a:r>
              <a:rPr lang="en-US" altLang="zh-CN" sz="1400" kern="100">
                <a:effectLst/>
                <a:latin typeface="等线" panose="02010600030101010101" pitchFamily="2" charset="-122"/>
                <a:ea typeface="宋体" panose="02010600030101010101" pitchFamily="2" charset="-122"/>
                <a:cs typeface="Times New Roman" panose="02020603050405020304" pitchFamily="18" charset="0"/>
              </a:rPr>
              <a:t>50%</a:t>
            </a:r>
            <a:r>
              <a:rPr lang="zh-CN" altLang="zh-CN" sz="1400" kern="100">
                <a:effectLst/>
                <a:latin typeface="等线" panose="02010600030101010101" pitchFamily="2" charset="-122"/>
                <a:ea typeface="宋体" panose="02010600030101010101" pitchFamily="2" charset="-122"/>
                <a:cs typeface="Times New Roman" panose="02020603050405020304" pitchFamily="18" charset="0"/>
              </a:rPr>
              <a:t>的带宽。</a:t>
            </a:r>
            <a:endParaRPr lang="zh-CN" altLang="zh-CN" sz="1400" kern="10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eriod"/>
            </a:pPr>
            <a:r>
              <a:rPr lang="zh-CN" altLang="zh-CN" sz="1400" kern="100">
                <a:effectLst/>
                <a:latin typeface="等线" panose="02010600030101010101" pitchFamily="2" charset="-122"/>
                <a:ea typeface="宋体" panose="02010600030101010101" pitchFamily="2" charset="-122"/>
                <a:cs typeface="Times New Roman" panose="02020603050405020304" pitchFamily="18" charset="0"/>
              </a:rPr>
              <a:t>流量大小的不一致性导致传统的算法很难适配数据中心，或者说需要设计很复杂的算法。</a:t>
            </a:r>
            <a:endParaRPr lang="zh-CN" altLang="zh-CN" sz="1400" kern="100">
              <a:effectLst/>
              <a:latin typeface="等线" panose="02010600030101010101" pitchFamily="2" charset="-122"/>
              <a:ea typeface="等线" panose="02010600030101010101" pitchFamily="2" charset="-122"/>
              <a:cs typeface="Times New Roman" panose="02020603050405020304" pitchFamily="18" charset="0"/>
            </a:endParaRPr>
          </a:p>
          <a:p>
            <a:pPr indent="266700"/>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1AF8A4FF-2DDC-414F-96AA-6D92FF93C19C}"/>
              </a:ext>
            </a:extLst>
          </p:cNvPr>
          <p:cNvSpPr txBox="1"/>
          <p:nvPr/>
        </p:nvSpPr>
        <p:spPr>
          <a:xfrm>
            <a:off x="508000" y="812245"/>
            <a:ext cx="6096000" cy="369332"/>
          </a:xfrm>
          <a:prstGeom prst="rect">
            <a:avLst/>
          </a:prstGeom>
          <a:noFill/>
        </p:spPr>
        <p:txBody>
          <a:bodyPr wrap="square">
            <a:spAutoFit/>
          </a:bodyPr>
          <a:lstStyle/>
          <a:p>
            <a:r>
              <a:rPr lang="zh-CN" altLang="en-US" kern="100">
                <a:latin typeface="等线" panose="02010600030101010101" pitchFamily="2" charset="-122"/>
                <a:ea typeface="宋体" panose="02010600030101010101" pitchFamily="2" charset="-122"/>
                <a:cs typeface="Times New Roman" panose="02020603050405020304" pitchFamily="18" charset="0"/>
              </a:rPr>
              <a:t>传统观点</a:t>
            </a:r>
            <a:endParaRPr lang="zh-CN" altLang="en-US"/>
          </a:p>
        </p:txBody>
      </p:sp>
    </p:spTree>
    <p:extLst>
      <p:ext uri="{BB962C8B-B14F-4D97-AF65-F5344CB8AC3E}">
        <p14:creationId xmlns:p14="http://schemas.microsoft.com/office/powerpoint/2010/main" val="41055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7C572A0-7E79-4480-A427-FDF81A103FD8}"/>
              </a:ext>
            </a:extLst>
          </p:cNvPr>
          <p:cNvSpPr txBox="1"/>
          <p:nvPr/>
        </p:nvSpPr>
        <p:spPr>
          <a:xfrm>
            <a:off x="1070707" y="2004536"/>
            <a:ext cx="7377724" cy="1015663"/>
          </a:xfrm>
          <a:prstGeom prst="rect">
            <a:avLst/>
          </a:prstGeom>
          <a:noFill/>
        </p:spPr>
        <p:txBody>
          <a:bodyPr wrap="square">
            <a:spAutoFit/>
          </a:bodyPr>
          <a:lstStyle/>
          <a:p>
            <a:pPr marL="266700" algn="l"/>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而在新型的数据中心架构中，应当具备的特点是：</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eriod"/>
            </a:pPr>
            <a:r>
              <a:rPr lang="zh-CN" altLang="en-US" sz="1400" kern="100">
                <a:effectLst/>
                <a:latin typeface="等线" panose="02010600030101010101" pitchFamily="2" charset="-122"/>
                <a:ea typeface="宋体" panose="02010600030101010101" pitchFamily="2" charset="-122"/>
                <a:cs typeface="Times New Roman" panose="02020603050405020304" pitchFamily="18" charset="0"/>
              </a:rPr>
              <a:t>可伸缩性：任意新加入主机都能够以本地连接处的全部带宽与其它主机进行通信。</a:t>
            </a:r>
            <a:endParaRPr lang="en-US" altLang="zh-CN" sz="1400" kern="100">
              <a:effectLst/>
              <a:latin typeface="等线" panose="02010600030101010101" pitchFamily="2" charset="-122"/>
              <a:ea typeface="宋体" panose="02010600030101010101" pitchFamily="2" charset="-122"/>
              <a:cs typeface="Times New Roman" panose="02020603050405020304" pitchFamily="18" charset="0"/>
            </a:endParaRPr>
          </a:p>
          <a:p>
            <a:pPr marL="342900" lvl="0" indent="-342900" algn="l">
              <a:buFont typeface="+mj-lt"/>
              <a:buAutoNum type="arabicPeriod"/>
            </a:pPr>
            <a:r>
              <a:rPr lang="zh-CN" altLang="en-US" sz="1400" kern="100">
                <a:effectLst/>
                <a:latin typeface="等线" panose="02010600030101010101" pitchFamily="2" charset="-122"/>
                <a:ea typeface="宋体" panose="02010600030101010101" pitchFamily="2" charset="-122"/>
                <a:cs typeface="Times New Roman" panose="02020603050405020304" pitchFamily="18" charset="0"/>
              </a:rPr>
              <a:t>廉价性：</a:t>
            </a:r>
            <a:r>
              <a:rPr lang="zh-CN" altLang="zh-CN" sz="1400" kern="100">
                <a:effectLst/>
                <a:latin typeface="等线" panose="02010600030101010101" pitchFamily="2" charset="-122"/>
                <a:ea typeface="宋体" panose="02010600030101010101" pitchFamily="2" charset="-122"/>
                <a:cs typeface="Times New Roman" panose="02020603050405020304" pitchFamily="18" charset="0"/>
              </a:rPr>
              <a:t>通过大规模使用传统的网络设备就</a:t>
            </a:r>
            <a:r>
              <a:rPr lang="zh-CN" altLang="en-US" sz="1400" kern="100">
                <a:latin typeface="等线" panose="02010600030101010101" pitchFamily="2" charset="-122"/>
                <a:ea typeface="宋体" panose="02010600030101010101" pitchFamily="2" charset="-122"/>
                <a:cs typeface="Times New Roman" panose="02020603050405020304" pitchFamily="18" charset="0"/>
              </a:rPr>
              <a:t>可以</a:t>
            </a:r>
            <a:r>
              <a:rPr lang="zh-CN" altLang="zh-CN" sz="1400" kern="100">
                <a:effectLst/>
                <a:latin typeface="等线" panose="02010600030101010101" pitchFamily="2" charset="-122"/>
                <a:ea typeface="宋体" panose="02010600030101010101" pitchFamily="2" charset="-122"/>
                <a:cs typeface="Times New Roman" panose="02020603050405020304" pitchFamily="18" charset="0"/>
              </a:rPr>
              <a:t>支撑起大量的网络流量。</a:t>
            </a:r>
            <a:endParaRPr lang="zh-CN" altLang="zh-CN" sz="1400" kern="10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eriod"/>
            </a:pPr>
            <a:r>
              <a:rPr lang="zh-CN" altLang="en-US" sz="1400" kern="100">
                <a:effectLst/>
                <a:latin typeface="等线" panose="02010600030101010101" pitchFamily="2" charset="-122"/>
                <a:ea typeface="宋体" panose="02010600030101010101" pitchFamily="2" charset="-122"/>
                <a:cs typeface="Times New Roman" panose="02020603050405020304" pitchFamily="18" charset="0"/>
              </a:rPr>
              <a:t>兼容性：</a:t>
            </a:r>
            <a:r>
              <a:rPr lang="zh-CN" altLang="zh-CN" sz="1400" kern="100">
                <a:effectLst/>
                <a:latin typeface="等线" panose="02010600030101010101" pitchFamily="2" charset="-122"/>
                <a:ea typeface="宋体" panose="02010600030101010101" pitchFamily="2" charset="-122"/>
                <a:cs typeface="Times New Roman" panose="02020603050405020304" pitchFamily="18" charset="0"/>
              </a:rPr>
              <a:t>完全向后兼容，不必更改现有网络设备和协议。</a:t>
            </a:r>
            <a:endParaRPr lang="zh-CN" altLang="zh-CN" sz="14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A7FC20A4-B38E-40BD-B2F6-2BCF36AE46AD}"/>
              </a:ext>
            </a:extLst>
          </p:cNvPr>
          <p:cNvSpPr txBox="1"/>
          <p:nvPr/>
        </p:nvSpPr>
        <p:spPr>
          <a:xfrm>
            <a:off x="508000" y="812245"/>
            <a:ext cx="6096000" cy="369332"/>
          </a:xfrm>
          <a:prstGeom prst="rect">
            <a:avLst/>
          </a:prstGeom>
          <a:noFill/>
        </p:spPr>
        <p:txBody>
          <a:bodyPr wrap="square">
            <a:spAutoFit/>
          </a:bodyPr>
          <a:lstStyle/>
          <a:p>
            <a:r>
              <a:rPr lang="zh-CN" altLang="en-US" kern="100">
                <a:latin typeface="等线" panose="02010600030101010101" pitchFamily="2" charset="-122"/>
                <a:ea typeface="宋体" panose="02010600030101010101" pitchFamily="2" charset="-122"/>
                <a:cs typeface="Times New Roman" panose="02020603050405020304" pitchFamily="18" charset="0"/>
              </a:rPr>
              <a:t>作者目标</a:t>
            </a:r>
            <a:endParaRPr lang="zh-CN" altLang="en-US"/>
          </a:p>
        </p:txBody>
      </p:sp>
    </p:spTree>
    <p:extLst>
      <p:ext uri="{BB962C8B-B14F-4D97-AF65-F5344CB8AC3E}">
        <p14:creationId xmlns:p14="http://schemas.microsoft.com/office/powerpoint/2010/main" val="2060807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01AAB8B-90D5-4C55-B690-748EA4C13D5B}"/>
              </a:ext>
            </a:extLst>
          </p:cNvPr>
          <p:cNvSpPr txBox="1"/>
          <p:nvPr/>
        </p:nvSpPr>
        <p:spPr>
          <a:xfrm>
            <a:off x="508000" y="812245"/>
            <a:ext cx="6096000" cy="369332"/>
          </a:xfrm>
          <a:prstGeom prst="rect">
            <a:avLst/>
          </a:prstGeom>
          <a:noFill/>
        </p:spPr>
        <p:txBody>
          <a:bodyPr wrap="square">
            <a:spAutoFit/>
          </a:bodyPr>
          <a:lstStyle/>
          <a:p>
            <a:r>
              <a:rPr lang="zh-CN" altLang="en-US" kern="100">
                <a:latin typeface="等线" panose="02010600030101010101" pitchFamily="2" charset="-122"/>
                <a:ea typeface="宋体" panose="02010600030101010101" pitchFamily="2" charset="-122"/>
                <a:cs typeface="Times New Roman" panose="02020603050405020304" pitchFamily="18" charset="0"/>
              </a:rPr>
              <a:t>问题分析及解决思路</a:t>
            </a:r>
          </a:p>
        </p:txBody>
      </p:sp>
      <p:sp>
        <p:nvSpPr>
          <p:cNvPr id="5" name="文本框 4">
            <a:extLst>
              <a:ext uri="{FF2B5EF4-FFF2-40B4-BE49-F238E27FC236}">
                <a16:creationId xmlns:a16="http://schemas.microsoft.com/office/drawing/2014/main" id="{2ADA89E5-2EF5-43EE-9AF3-D57969BB203E}"/>
              </a:ext>
            </a:extLst>
          </p:cNvPr>
          <p:cNvSpPr txBox="1"/>
          <p:nvPr/>
        </p:nvSpPr>
        <p:spPr>
          <a:xfrm>
            <a:off x="844061" y="1650667"/>
            <a:ext cx="8088923" cy="923330"/>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商用集群的出现使得任何一个组织都可以轻松实现大量的计算和</a:t>
            </a:r>
            <a:r>
              <a:rPr lang="en-US" altLang="zh-CN" sz="1800">
                <a:effectLst/>
                <a:ea typeface="宋体" panose="02010600030101010101" pitchFamily="2" charset="-122"/>
                <a:cs typeface="Times New Roman" panose="02020603050405020304" pitchFamily="18" charset="0"/>
              </a:rPr>
              <a:t>PB</a:t>
            </a:r>
            <a:r>
              <a:rPr lang="zh-CN" altLang="zh-CN" sz="1800">
                <a:effectLst/>
                <a:ea typeface="宋体" panose="02010600030101010101" pitchFamily="2" charset="-122"/>
                <a:cs typeface="Times New Roman" panose="02020603050405020304" pitchFamily="18" charset="0"/>
              </a:rPr>
              <a:t>级的存储，但该网络的关键瓶颈在于节点间的通讯，譬如在</a:t>
            </a:r>
            <a:r>
              <a:rPr lang="en-US" altLang="zh-CN" sz="1800">
                <a:effectLst/>
                <a:ea typeface="宋体" panose="02010600030101010101" pitchFamily="2" charset="-122"/>
                <a:cs typeface="Times New Roman" panose="02020603050405020304" pitchFamily="18" charset="0"/>
              </a:rPr>
              <a:t>web</a:t>
            </a:r>
            <a:r>
              <a:rPr lang="zh-CN" altLang="zh-CN" sz="1800">
                <a:effectLst/>
                <a:ea typeface="宋体" panose="02010600030101010101" pitchFamily="2" charset="-122"/>
                <a:cs typeface="Times New Roman" panose="02020603050405020304" pitchFamily="18" charset="0"/>
              </a:rPr>
              <a:t>请求、云计算、并行计算等诸多应用中都存在这样的问题。</a:t>
            </a:r>
            <a:endParaRPr lang="zh-CN" altLang="en-US"/>
          </a:p>
        </p:txBody>
      </p:sp>
      <p:sp>
        <p:nvSpPr>
          <p:cNvPr id="7" name="文本框 6">
            <a:extLst>
              <a:ext uri="{FF2B5EF4-FFF2-40B4-BE49-F238E27FC236}">
                <a16:creationId xmlns:a16="http://schemas.microsoft.com/office/drawing/2014/main" id="{DC2FBF98-85DA-417C-A052-68D31577B473}"/>
              </a:ext>
            </a:extLst>
          </p:cNvPr>
          <p:cNvSpPr txBox="1"/>
          <p:nvPr/>
        </p:nvSpPr>
        <p:spPr>
          <a:xfrm>
            <a:off x="937846" y="3043087"/>
            <a:ext cx="8479692" cy="2308324"/>
          </a:xfrm>
          <a:prstGeom prst="rect">
            <a:avLst/>
          </a:prstGeom>
          <a:noFill/>
        </p:spPr>
        <p:txBody>
          <a:bodyPr wrap="square">
            <a:spAutoFit/>
          </a:bodyPr>
          <a:lstStyle/>
          <a:p>
            <a:r>
              <a:rPr lang="en-US" altLang="zh-CN">
                <a:ea typeface="宋体" panose="02010600030101010101" pitchFamily="2" charset="-122"/>
                <a:cs typeface="Times New Roman" panose="02020603050405020304" pitchFamily="18" charset="0"/>
              </a:rPr>
              <a:t>1</a:t>
            </a:r>
            <a:r>
              <a:rPr lang="zh-CN" altLang="en-US">
                <a:ea typeface="宋体" panose="02010600030101010101" pitchFamily="2" charset="-122"/>
                <a:cs typeface="Times New Roman" panose="02020603050405020304" pitchFamily="18" charset="0"/>
              </a:rPr>
              <a:t>、</a:t>
            </a:r>
            <a:r>
              <a:rPr lang="zh-CN" altLang="zh-CN" sz="1800">
                <a:effectLst/>
                <a:ea typeface="宋体" panose="02010600030101010101" pitchFamily="2" charset="-122"/>
                <a:cs typeface="Times New Roman" panose="02020603050405020304" pitchFamily="18" charset="0"/>
              </a:rPr>
              <a:t>通过利用新型互联硬件和软件，如</a:t>
            </a:r>
            <a:r>
              <a:rPr lang="en-US" altLang="zh-CN" sz="1800">
                <a:effectLst/>
                <a:ea typeface="宋体" panose="02010600030101010101" pitchFamily="2" charset="-122"/>
                <a:cs typeface="Times New Roman" panose="02020603050405020304" pitchFamily="18" charset="0"/>
              </a:rPr>
              <a:t>infiniBand</a:t>
            </a:r>
            <a:r>
              <a:rPr lang="zh-CN" altLang="zh-CN" sz="1800">
                <a:effectLst/>
                <a:ea typeface="宋体" panose="02010600030101010101" pitchFamily="2" charset="-122"/>
                <a:cs typeface="Times New Roman" panose="02020603050405020304" pitchFamily="18" charset="0"/>
              </a:rPr>
              <a:t>，</a:t>
            </a:r>
            <a:r>
              <a:rPr lang="en-US" altLang="zh-CN" sz="1800">
                <a:effectLst/>
                <a:ea typeface="宋体" panose="02010600030101010101" pitchFamily="2" charset="-122"/>
                <a:cs typeface="Times New Roman" panose="02020603050405020304" pitchFamily="18" charset="0"/>
              </a:rPr>
              <a:t>Myrinet</a:t>
            </a:r>
            <a:r>
              <a:rPr lang="zh-CN" altLang="zh-CN" sz="1800">
                <a:effectLst/>
                <a:ea typeface="宋体" panose="02010600030101010101" pitchFamily="2" charset="-122"/>
                <a:cs typeface="Times New Roman" panose="02020603050405020304" pitchFamily="18" charset="0"/>
              </a:rPr>
              <a:t>，实现成本高，且无法兼容现有网络协议，因此在现有网络中进行改进的可扩展性不强。</a:t>
            </a:r>
            <a:endParaRPr lang="en-US" altLang="zh-CN" sz="1800">
              <a:effectLst/>
              <a:ea typeface="宋体" panose="02010600030101010101" pitchFamily="2" charset="-122"/>
              <a:cs typeface="Times New Roman" panose="02020603050405020304" pitchFamily="18" charset="0"/>
            </a:endParaRPr>
          </a:p>
          <a:p>
            <a:r>
              <a:rPr lang="en-US" altLang="zh-CN">
                <a:ea typeface="宋体" panose="02010600030101010101" pitchFamily="2" charset="-122"/>
                <a:cs typeface="Times New Roman" panose="02020603050405020304" pitchFamily="18" charset="0"/>
              </a:rPr>
              <a:t>2</a:t>
            </a:r>
            <a:r>
              <a:rPr lang="zh-CN" altLang="en-US">
                <a:ea typeface="宋体" panose="02010600030101010101" pitchFamily="2" charset="-122"/>
                <a:cs typeface="Times New Roman" panose="02020603050405020304" pitchFamily="18" charset="0"/>
              </a:rPr>
              <a:t>、</a:t>
            </a:r>
            <a:r>
              <a:rPr lang="zh-CN" altLang="zh-CN" sz="1800">
                <a:effectLst/>
                <a:ea typeface="宋体" panose="02010600030101010101" pitchFamily="2" charset="-122"/>
                <a:cs typeface="Times New Roman" panose="02020603050405020304" pitchFamily="18" charset="0"/>
              </a:rPr>
              <a:t>采用传统的网络设备和协议，但随着网络节点数量的增加，管理成本和利用率、可扩展性效果都变得极差，这在</a:t>
            </a:r>
            <a:r>
              <a:rPr lang="zh-CN" altLang="en-US" sz="1800">
                <a:effectLst/>
                <a:ea typeface="宋体" panose="02010600030101010101" pitchFamily="2" charset="-122"/>
                <a:cs typeface="Times New Roman" panose="02020603050405020304" pitchFamily="18" charset="0"/>
              </a:rPr>
              <a:t>现行</a:t>
            </a:r>
            <a:r>
              <a:rPr lang="zh-CN" altLang="zh-CN" sz="1800">
                <a:effectLst/>
                <a:ea typeface="宋体" panose="02010600030101010101" pitchFamily="2" charset="-122"/>
                <a:cs typeface="Times New Roman" panose="02020603050405020304" pitchFamily="18" charset="0"/>
              </a:rPr>
              <a:t>的</a:t>
            </a:r>
            <a:r>
              <a:rPr lang="en-US" altLang="zh-CN" sz="1800">
                <a:effectLst/>
                <a:ea typeface="宋体" panose="02010600030101010101" pitchFamily="2" charset="-122"/>
                <a:cs typeface="Times New Roman" panose="02020603050405020304" pitchFamily="18" charset="0"/>
              </a:rPr>
              <a:t>ip</a:t>
            </a:r>
            <a:r>
              <a:rPr lang="zh-CN" altLang="zh-CN" sz="1800">
                <a:effectLst/>
                <a:ea typeface="宋体" panose="02010600030101010101" pitchFamily="2" charset="-122"/>
                <a:cs typeface="Times New Roman" panose="02020603050405020304" pitchFamily="18" charset="0"/>
              </a:rPr>
              <a:t>网络下也是如此。</a:t>
            </a:r>
            <a:endParaRPr lang="en-US" altLang="zh-CN" sz="1800">
              <a:effectLst/>
              <a:ea typeface="宋体" panose="02010600030101010101" pitchFamily="2" charset="-122"/>
              <a:cs typeface="Times New Roman" panose="02020603050405020304" pitchFamily="18" charset="0"/>
            </a:endParaRPr>
          </a:p>
          <a:p>
            <a:endParaRPr lang="en-US" altLang="zh-CN">
              <a:ea typeface="宋体" panose="02010600030101010101" pitchFamily="2" charset="-122"/>
              <a:cs typeface="Times New Roman" panose="02020603050405020304" pitchFamily="18" charset="0"/>
            </a:endParaRPr>
          </a:p>
          <a:p>
            <a:endParaRPr lang="en-US" altLang="zh-CN" sz="1800">
              <a:effectLst/>
              <a:ea typeface="宋体" panose="02010600030101010101" pitchFamily="2" charset="-122"/>
              <a:cs typeface="Times New Roman" panose="02020603050405020304" pitchFamily="18" charset="0"/>
            </a:endParaRPr>
          </a:p>
          <a:p>
            <a:r>
              <a:rPr lang="zh-CN" altLang="zh-CN" sz="1800">
                <a:effectLst/>
                <a:ea typeface="宋体" panose="02010600030101010101" pitchFamily="2" charset="-122"/>
                <a:cs typeface="Times New Roman" panose="02020603050405020304" pitchFamily="18" charset="0"/>
              </a:rPr>
              <a:t>网络整体的性能受限于核心层节点的处理能力，</a:t>
            </a:r>
            <a:r>
              <a:rPr lang="zh-CN" altLang="en-US">
                <a:ea typeface="宋体" panose="02010600030101010101" pitchFamily="2" charset="-122"/>
                <a:cs typeface="Times New Roman" panose="02020603050405020304" pitchFamily="18" charset="0"/>
              </a:rPr>
              <a:t>为降低管理成本，多连接带来的网络复杂性，需要从拓扑结构、</a:t>
            </a:r>
            <a:r>
              <a:rPr lang="en-US" altLang="zh-CN">
                <a:ea typeface="宋体" panose="02010600030101010101" pitchFamily="2" charset="-122"/>
                <a:cs typeface="Times New Roman" panose="02020603050405020304" pitchFamily="18" charset="0"/>
              </a:rPr>
              <a:t> ip</a:t>
            </a:r>
            <a:r>
              <a:rPr lang="zh-CN" altLang="en-US">
                <a:ea typeface="宋体" panose="02010600030101010101" pitchFamily="2" charset="-122"/>
                <a:cs typeface="Times New Roman" panose="02020603050405020304" pitchFamily="18" charset="0"/>
              </a:rPr>
              <a:t>地址分配、路由表、路由策略等方面进行改进</a:t>
            </a:r>
            <a:endParaRPr lang="zh-CN" altLang="en-US"/>
          </a:p>
        </p:txBody>
      </p:sp>
    </p:spTree>
    <p:extLst>
      <p:ext uri="{BB962C8B-B14F-4D97-AF65-F5344CB8AC3E}">
        <p14:creationId xmlns:p14="http://schemas.microsoft.com/office/powerpoint/2010/main" val="111007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7DC12CF-154D-4BFC-9A4F-AF9A2EE2706B}"/>
              </a:ext>
            </a:extLst>
          </p:cNvPr>
          <p:cNvSpPr txBox="1"/>
          <p:nvPr/>
        </p:nvSpPr>
        <p:spPr>
          <a:xfrm>
            <a:off x="945660" y="1447466"/>
            <a:ext cx="9229969" cy="923330"/>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拓扑结构，三层网络架构，包括核心层、汇聚层和边缘层，也有的数据中心采用二层网络架构，相比二层架构，三层能够支持更多的接入主机，但线路较为复杂，且管理成本也更加高昂。</a:t>
            </a:r>
            <a:endParaRPr lang="zh-CN" altLang="en-US"/>
          </a:p>
        </p:txBody>
      </p:sp>
      <p:pic>
        <p:nvPicPr>
          <p:cNvPr id="6" name="图片 5">
            <a:extLst>
              <a:ext uri="{FF2B5EF4-FFF2-40B4-BE49-F238E27FC236}">
                <a16:creationId xmlns:a16="http://schemas.microsoft.com/office/drawing/2014/main" id="{F5AB720F-440C-4208-8A66-B95C6018CA2D}"/>
              </a:ext>
            </a:extLst>
          </p:cNvPr>
          <p:cNvPicPr/>
          <p:nvPr/>
        </p:nvPicPr>
        <p:blipFill>
          <a:blip r:embed="rId2"/>
          <a:stretch>
            <a:fillRect/>
          </a:stretch>
        </p:blipFill>
        <p:spPr>
          <a:xfrm>
            <a:off x="2923489" y="2636685"/>
            <a:ext cx="5274310" cy="2007870"/>
          </a:xfrm>
          <a:prstGeom prst="rect">
            <a:avLst/>
          </a:prstGeom>
        </p:spPr>
      </p:pic>
      <p:sp>
        <p:nvSpPr>
          <p:cNvPr id="9" name="文本框 8">
            <a:extLst>
              <a:ext uri="{FF2B5EF4-FFF2-40B4-BE49-F238E27FC236}">
                <a16:creationId xmlns:a16="http://schemas.microsoft.com/office/drawing/2014/main" id="{11D88E52-094F-4C62-B159-98669537B325}"/>
              </a:ext>
            </a:extLst>
          </p:cNvPr>
          <p:cNvSpPr txBox="1"/>
          <p:nvPr/>
        </p:nvSpPr>
        <p:spPr>
          <a:xfrm>
            <a:off x="2176584" y="4979647"/>
            <a:ext cx="9229969" cy="861774"/>
          </a:xfrm>
          <a:prstGeom prst="rect">
            <a:avLst/>
          </a:prstGeom>
          <a:noFill/>
        </p:spPr>
        <p:txBody>
          <a:bodyPr wrap="square">
            <a:spAutoFit/>
          </a:bodyPr>
          <a:lstStyle/>
          <a:p>
            <a:r>
              <a:rPr lang="zh-CN" altLang="en-US" sz="1600">
                <a:effectLst/>
                <a:ea typeface="宋体" panose="02010600030101010101" pitchFamily="2" charset="-122"/>
                <a:cs typeface="Times New Roman" panose="02020603050405020304" pitchFamily="18" charset="0"/>
              </a:rPr>
              <a:t>核心层</a:t>
            </a:r>
            <a:r>
              <a:rPr lang="zh-CN" altLang="en-US" sz="1600">
                <a:ea typeface="宋体" panose="02010600030101010101" pitchFamily="2" charset="-122"/>
                <a:cs typeface="Times New Roman" panose="02020603050405020304" pitchFamily="18" charset="0"/>
              </a:rPr>
              <a:t>：子网间数据传输</a:t>
            </a:r>
            <a:endParaRPr lang="en-US" altLang="zh-CN" sz="1600">
              <a:ea typeface="宋体" panose="02010600030101010101" pitchFamily="2" charset="-122"/>
              <a:cs typeface="Times New Roman" panose="02020603050405020304" pitchFamily="18" charset="0"/>
            </a:endParaRPr>
          </a:p>
          <a:p>
            <a:r>
              <a:rPr lang="zh-CN" altLang="en-US" sz="1600">
                <a:ea typeface="宋体" panose="02010600030101010101" pitchFamily="2" charset="-122"/>
                <a:cs typeface="Times New Roman" panose="02020603050405020304" pitchFamily="18" charset="0"/>
              </a:rPr>
              <a:t>汇聚层：汇聚边缘路由器流量向上转发或内部传输</a:t>
            </a:r>
            <a:endParaRPr lang="en-US" altLang="zh-CN" sz="1600">
              <a:ea typeface="宋体" panose="02010600030101010101" pitchFamily="2" charset="-122"/>
              <a:cs typeface="Times New Roman" panose="02020603050405020304" pitchFamily="18" charset="0"/>
            </a:endParaRPr>
          </a:p>
          <a:p>
            <a:r>
              <a:rPr lang="zh-CN" altLang="en-US" sz="1600">
                <a:ea typeface="宋体" panose="02010600030101010101" pitchFamily="2" charset="-122"/>
                <a:cs typeface="Times New Roman" panose="02020603050405020304" pitchFamily="18" charset="0"/>
              </a:rPr>
              <a:t>边缘层：汇聚流量向上转发</a:t>
            </a:r>
            <a:endParaRPr lang="zh-CN" altLang="en-US" sz="1600"/>
          </a:p>
        </p:txBody>
      </p:sp>
    </p:spTree>
    <p:extLst>
      <p:ext uri="{BB962C8B-B14F-4D97-AF65-F5344CB8AC3E}">
        <p14:creationId xmlns:p14="http://schemas.microsoft.com/office/powerpoint/2010/main" val="150356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99A8A41-CA10-4004-8C1D-16FBA6E6CAEB}"/>
              </a:ext>
            </a:extLst>
          </p:cNvPr>
          <p:cNvSpPr txBox="1"/>
          <p:nvPr/>
        </p:nvSpPr>
        <p:spPr>
          <a:xfrm>
            <a:off x="1039444" y="1574689"/>
            <a:ext cx="8729785" cy="923330"/>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超额订阅，通常理想的情况下，超额订阅应当为</a:t>
            </a:r>
            <a:r>
              <a:rPr lang="en-US" altLang="zh-CN" sz="1800">
                <a:effectLst/>
                <a:ea typeface="宋体" panose="02010600030101010101" pitchFamily="2" charset="-122"/>
                <a:cs typeface="Times New Roman" panose="02020603050405020304" pitchFamily="18" charset="0"/>
              </a:rPr>
              <a:t>1</a:t>
            </a:r>
            <a:r>
              <a:rPr lang="zh-CN" altLang="zh-CN" sz="1800">
                <a:effectLst/>
                <a:ea typeface="宋体" panose="02010600030101010101" pitchFamily="2" charset="-122"/>
                <a:cs typeface="Times New Roman" panose="02020603050405020304" pitchFamily="18" charset="0"/>
              </a:rPr>
              <a:t>：</a:t>
            </a:r>
            <a:r>
              <a:rPr lang="en-US" altLang="zh-CN" sz="1800">
                <a:effectLst/>
                <a:ea typeface="宋体" panose="02010600030101010101" pitchFamily="2" charset="-122"/>
                <a:cs typeface="Times New Roman" panose="02020603050405020304" pitchFamily="18" charset="0"/>
              </a:rPr>
              <a:t>1</a:t>
            </a:r>
            <a:r>
              <a:rPr lang="zh-CN" altLang="zh-CN" sz="1800">
                <a:effectLst/>
                <a:ea typeface="宋体" panose="02010600030101010101" pitchFamily="2" charset="-122"/>
                <a:cs typeface="Times New Roman" panose="02020603050405020304" pitchFamily="18" charset="0"/>
              </a:rPr>
              <a:t>，这说明全部的主机都能以本地接口处的全部带宽接入到网络，这是一个衡量网络传输性能的一个很重要的指标，如果超额订阅为</a:t>
            </a:r>
            <a:r>
              <a:rPr lang="en-US" altLang="zh-CN" sz="1800">
                <a:effectLst/>
                <a:ea typeface="宋体" panose="02010600030101010101" pitchFamily="2" charset="-122"/>
                <a:cs typeface="Times New Roman" panose="02020603050405020304" pitchFamily="18" charset="0"/>
              </a:rPr>
              <a:t>5</a:t>
            </a:r>
            <a:r>
              <a:rPr lang="zh-CN" altLang="zh-CN" sz="1800">
                <a:effectLst/>
                <a:ea typeface="宋体" panose="02010600030101010101" pitchFamily="2" charset="-122"/>
                <a:cs typeface="Times New Roman" panose="02020603050405020304" pitchFamily="18" charset="0"/>
              </a:rPr>
              <a:t>：</a:t>
            </a:r>
            <a:r>
              <a:rPr lang="en-US" altLang="zh-CN" sz="1800">
                <a:effectLst/>
                <a:ea typeface="宋体" panose="02010600030101010101" pitchFamily="2" charset="-122"/>
                <a:cs typeface="Times New Roman" panose="02020603050405020304" pitchFamily="18" charset="0"/>
              </a:rPr>
              <a:t>1</a:t>
            </a:r>
            <a:r>
              <a:rPr lang="zh-CN" altLang="zh-CN" sz="1800">
                <a:effectLst/>
                <a:ea typeface="宋体" panose="02010600030101010101" pitchFamily="2" charset="-122"/>
                <a:cs typeface="Times New Roman" panose="02020603050405020304" pitchFamily="18" charset="0"/>
              </a:rPr>
              <a:t>，则说明数据中心里只有</a:t>
            </a:r>
            <a:r>
              <a:rPr lang="en-US" altLang="zh-CN" sz="1800">
                <a:effectLst/>
                <a:ea typeface="宋体" panose="02010600030101010101" pitchFamily="2" charset="-122"/>
                <a:cs typeface="Times New Roman" panose="02020603050405020304" pitchFamily="18" charset="0"/>
              </a:rPr>
              <a:t>20%</a:t>
            </a:r>
            <a:r>
              <a:rPr lang="zh-CN" altLang="zh-CN" sz="1800">
                <a:effectLst/>
                <a:ea typeface="宋体" panose="02010600030101010101" pitchFamily="2" charset="-122"/>
                <a:cs typeface="Times New Roman" panose="02020603050405020304" pitchFamily="18" charset="0"/>
              </a:rPr>
              <a:t>的接入主机可以达到全速率传输。</a:t>
            </a:r>
            <a:endParaRPr lang="zh-CN" altLang="en-US"/>
          </a:p>
        </p:txBody>
      </p:sp>
      <p:sp>
        <p:nvSpPr>
          <p:cNvPr id="6" name="文本框 5">
            <a:extLst>
              <a:ext uri="{FF2B5EF4-FFF2-40B4-BE49-F238E27FC236}">
                <a16:creationId xmlns:a16="http://schemas.microsoft.com/office/drawing/2014/main" id="{3F358698-4D2E-4F97-BC47-EC3766391287}"/>
              </a:ext>
            </a:extLst>
          </p:cNvPr>
          <p:cNvSpPr txBox="1"/>
          <p:nvPr/>
        </p:nvSpPr>
        <p:spPr>
          <a:xfrm>
            <a:off x="1039444" y="3081776"/>
            <a:ext cx="8729784" cy="1477328"/>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等价路由，数据中心具备多条冗余链路，使得负载性都有了较大提升，通常实现等价路由的关键技术为</a:t>
            </a:r>
            <a:r>
              <a:rPr lang="en-US" altLang="zh-CN" sz="1800">
                <a:effectLst/>
                <a:ea typeface="宋体" panose="02010600030101010101" pitchFamily="2" charset="-122"/>
                <a:cs typeface="Times New Roman" panose="02020603050405020304" pitchFamily="18" charset="0"/>
              </a:rPr>
              <a:t>ECMP</a:t>
            </a:r>
            <a:r>
              <a:rPr lang="zh-CN" altLang="zh-CN" sz="1800">
                <a:effectLst/>
                <a:ea typeface="宋体" panose="02010600030101010101" pitchFamily="2" charset="-122"/>
                <a:cs typeface="Times New Roman" panose="02020603050405020304" pitchFamily="18" charset="0"/>
              </a:rPr>
              <a:t>，可以使得任意主机间采取不同的传输路径。然而</a:t>
            </a:r>
            <a:r>
              <a:rPr lang="en-US" altLang="zh-CN" sz="1800">
                <a:effectLst/>
                <a:ea typeface="宋体" panose="02010600030101010101" pitchFamily="2" charset="-122"/>
                <a:cs typeface="Times New Roman" panose="02020603050405020304" pitchFamily="18" charset="0"/>
              </a:rPr>
              <a:t>ECMP</a:t>
            </a:r>
            <a:r>
              <a:rPr lang="zh-CN" altLang="zh-CN" sz="1800">
                <a:effectLst/>
                <a:ea typeface="宋体" panose="02010600030101010101" pitchFamily="2" charset="-122"/>
                <a:cs typeface="Times New Roman" panose="02020603050405020304" pitchFamily="18" charset="0"/>
              </a:rPr>
              <a:t>基于静态划分，没有动态运行时监测做调控，使得</a:t>
            </a:r>
            <a:r>
              <a:rPr lang="zh-CN" altLang="en-US">
                <a:ea typeface="宋体" panose="02010600030101010101" pitchFamily="2" charset="-122"/>
                <a:cs typeface="Times New Roman" panose="02020603050405020304" pitchFamily="18" charset="0"/>
              </a:rPr>
              <a:t>某些</a:t>
            </a:r>
            <a:r>
              <a:rPr lang="zh-CN" altLang="zh-CN" sz="1800">
                <a:effectLst/>
                <a:ea typeface="宋体" panose="02010600030101010101" pitchFamily="2" charset="-122"/>
                <a:cs typeface="Times New Roman" panose="02020603050405020304" pitchFamily="18" charset="0"/>
              </a:rPr>
              <a:t>链路</a:t>
            </a:r>
            <a:r>
              <a:rPr lang="zh-CN" altLang="en-US" sz="1800">
                <a:effectLst/>
                <a:ea typeface="宋体" panose="02010600030101010101" pitchFamily="2" charset="-122"/>
                <a:cs typeface="Times New Roman" panose="02020603050405020304" pitchFamily="18" charset="0"/>
              </a:rPr>
              <a:t>上的流量</a:t>
            </a:r>
            <a:r>
              <a:rPr lang="zh-CN" altLang="zh-CN" sz="1800">
                <a:effectLst/>
                <a:ea typeface="宋体" panose="02010600030101010101" pitchFamily="2" charset="-122"/>
                <a:cs typeface="Times New Roman" panose="02020603050405020304" pitchFamily="18" charset="0"/>
              </a:rPr>
              <a:t>负载很大</a:t>
            </a:r>
            <a:r>
              <a:rPr lang="zh-CN" altLang="en-US">
                <a:ea typeface="宋体" panose="02010600030101010101" pitchFamily="2" charset="-122"/>
                <a:cs typeface="Times New Roman" panose="02020603050405020304" pitchFamily="18" charset="0"/>
              </a:rPr>
              <a:t>。</a:t>
            </a:r>
            <a:r>
              <a:rPr lang="zh-CN" altLang="zh-CN" sz="1800">
                <a:effectLst/>
                <a:ea typeface="宋体" panose="02010600030101010101" pitchFamily="2" charset="-122"/>
                <a:cs typeface="Times New Roman" panose="02020603050405020304" pitchFamily="18" charset="0"/>
              </a:rPr>
              <a:t>此外，</a:t>
            </a:r>
            <a:r>
              <a:rPr lang="en-US" altLang="zh-CN" sz="1800">
                <a:effectLst/>
                <a:ea typeface="宋体" panose="02010600030101010101" pitchFamily="2" charset="-122"/>
                <a:cs typeface="Times New Roman" panose="02020603050405020304" pitchFamily="18" charset="0"/>
              </a:rPr>
              <a:t>ECMP</a:t>
            </a:r>
            <a:r>
              <a:rPr lang="zh-CN" altLang="zh-CN" sz="1800">
                <a:effectLst/>
                <a:ea typeface="宋体" panose="02010600030101010101" pitchFamily="2" charset="-122"/>
                <a:cs typeface="Times New Roman" panose="02020603050405020304" pitchFamily="18" charset="0"/>
              </a:rPr>
              <a:t>提供的等价路由数较少，无法满足数据中心网络的需要，随着路由数的增多，路由表项的个数也将成倍的增加。</a:t>
            </a:r>
            <a:endParaRPr lang="zh-CN" altLang="en-US"/>
          </a:p>
        </p:txBody>
      </p:sp>
    </p:spTree>
    <p:extLst>
      <p:ext uri="{BB962C8B-B14F-4D97-AF65-F5344CB8AC3E}">
        <p14:creationId xmlns:p14="http://schemas.microsoft.com/office/powerpoint/2010/main" val="2301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EB1D73-6129-416B-8827-79C3FE69A106}"/>
              </a:ext>
            </a:extLst>
          </p:cNvPr>
          <p:cNvSpPr txBox="1"/>
          <p:nvPr/>
        </p:nvSpPr>
        <p:spPr>
          <a:xfrm>
            <a:off x="851876" y="949460"/>
            <a:ext cx="8034215" cy="1200329"/>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花销，不光需要考虑网络架构部署时的开销，还应当考虑为实现不同超额订阅比所需要增加的成本，其中包括冗余链路的成本，等价路由计算的成本，图</a:t>
            </a:r>
            <a:r>
              <a:rPr lang="zh-CN" altLang="en-US" sz="1800">
                <a:effectLst/>
                <a:ea typeface="宋体" panose="02010600030101010101" pitchFamily="2" charset="-122"/>
                <a:cs typeface="Times New Roman" panose="02020603050405020304" pitchFamily="18" charset="0"/>
              </a:rPr>
              <a:t>中</a:t>
            </a:r>
            <a:r>
              <a:rPr lang="zh-CN" altLang="zh-CN" sz="1800">
                <a:effectLst/>
                <a:ea typeface="宋体" panose="02010600030101010101" pitchFamily="2" charset="-122"/>
                <a:cs typeface="Times New Roman" panose="02020603050405020304" pitchFamily="18" charset="0"/>
              </a:rPr>
              <a:t>所示是不同超额订阅比所造成的数据中心网络整体的开销。可以看到，最理想的超额订阅比</a:t>
            </a:r>
            <a:r>
              <a:rPr lang="en-US" altLang="zh-CN" sz="1800">
                <a:effectLst/>
                <a:ea typeface="宋体" panose="02010600030101010101" pitchFamily="2" charset="-122"/>
                <a:cs typeface="Times New Roman" panose="02020603050405020304" pitchFamily="18" charset="0"/>
              </a:rPr>
              <a:t>1</a:t>
            </a:r>
            <a:r>
              <a:rPr lang="zh-CN" altLang="zh-CN" sz="1800">
                <a:effectLst/>
                <a:ea typeface="宋体" panose="02010600030101010101" pitchFamily="2" charset="-122"/>
                <a:cs typeface="Times New Roman" panose="02020603050405020304" pitchFamily="18" charset="0"/>
              </a:rPr>
              <a:t>：</a:t>
            </a:r>
            <a:r>
              <a:rPr lang="en-US" altLang="zh-CN" sz="1800">
                <a:effectLst/>
                <a:ea typeface="宋体" panose="02010600030101010101" pitchFamily="2" charset="-122"/>
                <a:cs typeface="Times New Roman" panose="02020603050405020304" pitchFamily="18" charset="0"/>
              </a:rPr>
              <a:t>1</a:t>
            </a:r>
            <a:r>
              <a:rPr lang="zh-CN" altLang="zh-CN" sz="1800">
                <a:effectLst/>
                <a:ea typeface="宋体" panose="02010600030101010101" pitchFamily="2" charset="-122"/>
                <a:cs typeface="Times New Roman" panose="02020603050405020304" pitchFamily="18" charset="0"/>
              </a:rPr>
              <a:t>，是所有方案中耗费成本最高的一个。</a:t>
            </a:r>
            <a:endParaRPr lang="zh-CN" altLang="en-US"/>
          </a:p>
        </p:txBody>
      </p:sp>
      <p:pic>
        <p:nvPicPr>
          <p:cNvPr id="4" name="图片 3">
            <a:extLst>
              <a:ext uri="{FF2B5EF4-FFF2-40B4-BE49-F238E27FC236}">
                <a16:creationId xmlns:a16="http://schemas.microsoft.com/office/drawing/2014/main" id="{1EE71F43-55DC-48A8-BBF2-65732D7AE494}"/>
              </a:ext>
            </a:extLst>
          </p:cNvPr>
          <p:cNvPicPr/>
          <p:nvPr/>
        </p:nvPicPr>
        <p:blipFill>
          <a:blip r:embed="rId2"/>
          <a:stretch>
            <a:fillRect/>
          </a:stretch>
        </p:blipFill>
        <p:spPr>
          <a:xfrm>
            <a:off x="4015621" y="2194727"/>
            <a:ext cx="4160758" cy="2833080"/>
          </a:xfrm>
          <a:prstGeom prst="rect">
            <a:avLst/>
          </a:prstGeom>
        </p:spPr>
      </p:pic>
    </p:spTree>
    <p:extLst>
      <p:ext uri="{BB962C8B-B14F-4D97-AF65-F5344CB8AC3E}">
        <p14:creationId xmlns:p14="http://schemas.microsoft.com/office/powerpoint/2010/main" val="332984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7785BDE-8019-46CF-B6B8-92BC06D257C4}"/>
              </a:ext>
            </a:extLst>
          </p:cNvPr>
          <p:cNvSpPr txBox="1"/>
          <p:nvPr/>
        </p:nvSpPr>
        <p:spPr>
          <a:xfrm>
            <a:off x="508000" y="812245"/>
            <a:ext cx="6096000" cy="369332"/>
          </a:xfrm>
          <a:prstGeom prst="rect">
            <a:avLst/>
          </a:prstGeom>
          <a:noFill/>
        </p:spPr>
        <p:txBody>
          <a:bodyPr wrap="square">
            <a:spAutoFit/>
          </a:bodyPr>
          <a:lstStyle/>
          <a:p>
            <a:r>
              <a:rPr lang="zh-CN" altLang="en-US" kern="100">
                <a:latin typeface="等线" panose="02010600030101010101" pitchFamily="2" charset="-122"/>
                <a:ea typeface="宋体" panose="02010600030101010101" pitchFamily="2" charset="-122"/>
                <a:cs typeface="Times New Roman" panose="02020603050405020304" pitchFamily="18" charset="0"/>
              </a:rPr>
              <a:t>网络拓扑结构</a:t>
            </a:r>
            <a:endParaRPr lang="zh-CN" altLang="en-US"/>
          </a:p>
        </p:txBody>
      </p:sp>
      <p:pic>
        <p:nvPicPr>
          <p:cNvPr id="4" name="图片 3">
            <a:extLst>
              <a:ext uri="{FF2B5EF4-FFF2-40B4-BE49-F238E27FC236}">
                <a16:creationId xmlns:a16="http://schemas.microsoft.com/office/drawing/2014/main" id="{F69580F6-3EC6-4C3B-8CB5-97A46E3DFF21}"/>
              </a:ext>
            </a:extLst>
          </p:cNvPr>
          <p:cNvPicPr/>
          <p:nvPr/>
        </p:nvPicPr>
        <p:blipFill>
          <a:blip r:embed="rId2"/>
          <a:stretch>
            <a:fillRect/>
          </a:stretch>
        </p:blipFill>
        <p:spPr>
          <a:xfrm>
            <a:off x="2993292" y="2622061"/>
            <a:ext cx="6205416" cy="2645510"/>
          </a:xfrm>
          <a:prstGeom prst="rect">
            <a:avLst/>
          </a:prstGeom>
        </p:spPr>
      </p:pic>
      <p:sp>
        <p:nvSpPr>
          <p:cNvPr id="6" name="文本框 5">
            <a:extLst>
              <a:ext uri="{FF2B5EF4-FFF2-40B4-BE49-F238E27FC236}">
                <a16:creationId xmlns:a16="http://schemas.microsoft.com/office/drawing/2014/main" id="{206910DC-5356-48D1-BE8D-D8396FFEF316}"/>
              </a:ext>
            </a:extLst>
          </p:cNvPr>
          <p:cNvSpPr txBox="1"/>
          <p:nvPr/>
        </p:nvSpPr>
        <p:spPr>
          <a:xfrm>
            <a:off x="633046" y="1473593"/>
            <a:ext cx="9878646" cy="923330"/>
          </a:xfrm>
          <a:prstGeom prst="rect">
            <a:avLst/>
          </a:prstGeom>
          <a:noFill/>
        </p:spPr>
        <p:txBody>
          <a:bodyPr wrap="square">
            <a:spAutoFit/>
          </a:bodyPr>
          <a:lstStyle/>
          <a:p>
            <a:pPr algn="l"/>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图中含有</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4</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个</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pod</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，称之为</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4-ary</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的胖树结构，每个</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pod</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所管辖的区域属于同一个网段，这样，由于有中间汇聚层的多个交换机做冗余，因此可以实现多条等价路由的选择，如果数据中心网络包含</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k</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个</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pods</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，则两台主机间就有</a:t>
            </a:r>
            <a:r>
              <a:rPr lang="en-US" altLang="zh-CN" sz="1800" kern="100">
                <a:effectLst/>
                <a:latin typeface="等线" panose="02010600030101010101" pitchFamily="2" charset="-122"/>
                <a:ea typeface="宋体" panose="02010600030101010101" pitchFamily="2" charset="-122"/>
                <a:cs typeface="Times New Roman" panose="02020603050405020304" pitchFamily="18" charset="0"/>
              </a:rPr>
              <a:t>k/2</a:t>
            </a:r>
            <a:r>
              <a:rPr lang="zh-CN" altLang="zh-CN" sz="1800" kern="100">
                <a:effectLst/>
                <a:latin typeface="等线" panose="02010600030101010101" pitchFamily="2" charset="-122"/>
                <a:ea typeface="宋体" panose="02010600030101010101" pitchFamily="2" charset="-122"/>
                <a:cs typeface="Times New Roman" panose="02020603050405020304" pitchFamily="18" charset="0"/>
              </a:rPr>
              <a:t>条路径。</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4494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2F71223-4ADA-47A0-8929-7D9114D73C9A}"/>
              </a:ext>
            </a:extLst>
          </p:cNvPr>
          <p:cNvSpPr txBox="1"/>
          <p:nvPr/>
        </p:nvSpPr>
        <p:spPr>
          <a:xfrm>
            <a:off x="508000" y="812245"/>
            <a:ext cx="6096000" cy="369332"/>
          </a:xfrm>
          <a:prstGeom prst="rect">
            <a:avLst/>
          </a:prstGeom>
          <a:noFill/>
        </p:spPr>
        <p:txBody>
          <a:bodyPr wrap="square">
            <a:spAutoFit/>
          </a:bodyPr>
          <a:lstStyle/>
          <a:p>
            <a:r>
              <a:rPr lang="en-US" altLang="zh-CN" kern="100">
                <a:latin typeface="等线" panose="02010600030101010101" pitchFamily="2" charset="-122"/>
                <a:ea typeface="宋体" panose="02010600030101010101" pitchFamily="2" charset="-122"/>
                <a:cs typeface="Times New Roman" panose="02020603050405020304" pitchFamily="18" charset="0"/>
              </a:rPr>
              <a:t>ip</a:t>
            </a:r>
            <a:r>
              <a:rPr lang="zh-CN" altLang="en-US" kern="100">
                <a:latin typeface="等线" panose="02010600030101010101" pitchFamily="2" charset="-122"/>
                <a:ea typeface="宋体" panose="02010600030101010101" pitchFamily="2" charset="-122"/>
                <a:cs typeface="Times New Roman" panose="02020603050405020304" pitchFamily="18" charset="0"/>
              </a:rPr>
              <a:t>地址划分</a:t>
            </a:r>
            <a:endParaRPr lang="zh-CN" altLang="en-US"/>
          </a:p>
        </p:txBody>
      </p:sp>
      <p:pic>
        <p:nvPicPr>
          <p:cNvPr id="5" name="图片 4">
            <a:extLst>
              <a:ext uri="{FF2B5EF4-FFF2-40B4-BE49-F238E27FC236}">
                <a16:creationId xmlns:a16="http://schemas.microsoft.com/office/drawing/2014/main" id="{3FA799EF-2009-4509-B95C-91C1B7598B41}"/>
              </a:ext>
            </a:extLst>
          </p:cNvPr>
          <p:cNvPicPr/>
          <p:nvPr/>
        </p:nvPicPr>
        <p:blipFill>
          <a:blip r:embed="rId2"/>
          <a:stretch>
            <a:fillRect/>
          </a:stretch>
        </p:blipFill>
        <p:spPr>
          <a:xfrm>
            <a:off x="2993292" y="2622061"/>
            <a:ext cx="6205416" cy="2645510"/>
          </a:xfrm>
          <a:prstGeom prst="rect">
            <a:avLst/>
          </a:prstGeom>
        </p:spPr>
      </p:pic>
      <p:sp>
        <p:nvSpPr>
          <p:cNvPr id="7" name="文本框 6">
            <a:extLst>
              <a:ext uri="{FF2B5EF4-FFF2-40B4-BE49-F238E27FC236}">
                <a16:creationId xmlns:a16="http://schemas.microsoft.com/office/drawing/2014/main" id="{C0A02920-3DC7-46F6-91D1-0A83414BE20B}"/>
              </a:ext>
            </a:extLst>
          </p:cNvPr>
          <p:cNvSpPr txBox="1"/>
          <p:nvPr/>
        </p:nvSpPr>
        <p:spPr>
          <a:xfrm>
            <a:off x="875322" y="1421732"/>
            <a:ext cx="9519139" cy="1200329"/>
          </a:xfrm>
          <a:prstGeom prst="rect">
            <a:avLst/>
          </a:prstGeom>
          <a:noFill/>
        </p:spPr>
        <p:txBody>
          <a:bodyPr wrap="square">
            <a:spAutoFit/>
          </a:bodyPr>
          <a:lstStyle/>
          <a:p>
            <a:r>
              <a:rPr lang="zh-CN" altLang="zh-CN" sz="1800">
                <a:effectLst/>
                <a:ea typeface="宋体" panose="02010600030101010101" pitchFamily="2" charset="-122"/>
                <a:cs typeface="Times New Roman" panose="02020603050405020304" pitchFamily="18" charset="0"/>
              </a:rPr>
              <a:t>汇聚层中第二个</a:t>
            </a:r>
            <a:r>
              <a:rPr lang="en-US" altLang="zh-CN" sz="1800">
                <a:effectLst/>
                <a:ea typeface="宋体" panose="02010600030101010101" pitchFamily="2" charset="-122"/>
                <a:cs typeface="Times New Roman" panose="02020603050405020304" pitchFamily="18" charset="0"/>
              </a:rPr>
              <a:t>byte</a:t>
            </a:r>
            <a:r>
              <a:rPr lang="zh-CN" altLang="zh-CN" sz="1800">
                <a:effectLst/>
                <a:ea typeface="宋体" panose="02010600030101010101" pitchFamily="2" charset="-122"/>
                <a:cs typeface="Times New Roman" panose="02020603050405020304" pitchFamily="18" charset="0"/>
              </a:rPr>
              <a:t>代表</a:t>
            </a:r>
            <a:r>
              <a:rPr lang="en-US" altLang="zh-CN" sz="1800">
                <a:effectLst/>
                <a:ea typeface="宋体" panose="02010600030101010101" pitchFamily="2" charset="-122"/>
                <a:cs typeface="Times New Roman" panose="02020603050405020304" pitchFamily="18" charset="0"/>
              </a:rPr>
              <a:t>pod</a:t>
            </a:r>
            <a:r>
              <a:rPr lang="zh-CN" altLang="zh-CN" sz="1800">
                <a:effectLst/>
                <a:ea typeface="宋体" panose="02010600030101010101" pitchFamily="2" charset="-122"/>
                <a:cs typeface="Times New Roman" panose="02020603050405020304" pitchFamily="18" charset="0"/>
              </a:rPr>
              <a:t>数，第三个</a:t>
            </a:r>
            <a:r>
              <a:rPr lang="en-US" altLang="zh-CN" sz="1800">
                <a:effectLst/>
                <a:ea typeface="宋体" panose="02010600030101010101" pitchFamily="2" charset="-122"/>
                <a:cs typeface="Times New Roman" panose="02020603050405020304" pitchFamily="18" charset="0"/>
              </a:rPr>
              <a:t>byte</a:t>
            </a:r>
            <a:r>
              <a:rPr lang="zh-CN" altLang="zh-CN" sz="1800">
                <a:effectLst/>
                <a:ea typeface="宋体" panose="02010600030101010101" pitchFamily="2" charset="-122"/>
                <a:cs typeface="Times New Roman" panose="02020603050405020304" pitchFamily="18" charset="0"/>
              </a:rPr>
              <a:t>代表哪一个交换机，边缘层，根据所连接的交换机，其第四个</a:t>
            </a:r>
            <a:r>
              <a:rPr lang="en-US" altLang="zh-CN" sz="1800">
                <a:effectLst/>
                <a:ea typeface="宋体" panose="02010600030101010101" pitchFamily="2" charset="-122"/>
                <a:cs typeface="Times New Roman" panose="02020603050405020304" pitchFamily="18" charset="0"/>
              </a:rPr>
              <a:t>byte</a:t>
            </a:r>
            <a:r>
              <a:rPr lang="zh-CN" altLang="zh-CN" sz="1800">
                <a:effectLst/>
                <a:ea typeface="宋体" panose="02010600030101010101" pitchFamily="2" charset="-122"/>
                <a:cs typeface="Times New Roman" panose="02020603050405020304" pitchFamily="18" charset="0"/>
              </a:rPr>
              <a:t>依次</a:t>
            </a:r>
            <a:r>
              <a:rPr lang="en-US" altLang="zh-CN" sz="1800">
                <a:effectLst/>
                <a:ea typeface="宋体" panose="02010600030101010101" pitchFamily="2" charset="-122"/>
                <a:cs typeface="Times New Roman" panose="02020603050405020304" pitchFamily="18" charset="0"/>
              </a:rPr>
              <a:t>+1</a:t>
            </a:r>
            <a:r>
              <a:rPr lang="zh-CN" altLang="zh-CN" sz="1800">
                <a:effectLst/>
                <a:ea typeface="宋体" panose="02010600030101010101" pitchFamily="2" charset="-122"/>
                <a:cs typeface="Times New Roman" panose="02020603050405020304" pitchFamily="18" charset="0"/>
              </a:rPr>
              <a:t>。这种</a:t>
            </a:r>
            <a:r>
              <a:rPr lang="en-US" altLang="zh-CN" sz="1800">
                <a:effectLst/>
                <a:ea typeface="宋体" panose="02010600030101010101" pitchFamily="2" charset="-122"/>
                <a:cs typeface="Times New Roman" panose="02020603050405020304" pitchFamily="18" charset="0"/>
              </a:rPr>
              <a:t>ip</a:t>
            </a:r>
            <a:r>
              <a:rPr lang="zh-CN" altLang="zh-CN" sz="1800">
                <a:effectLst/>
                <a:ea typeface="宋体" panose="02010600030101010101" pitchFamily="2" charset="-122"/>
                <a:cs typeface="Times New Roman" panose="02020603050405020304" pitchFamily="18" charset="0"/>
              </a:rPr>
              <a:t>地址的划分虽然造成了部分浪费，但也足以够数据中网络节点主机的分配了，另外，这种分配方式有利于后面谈到的两级路由表的实现，方便了路由的计算。</a:t>
            </a:r>
            <a:endParaRPr lang="zh-CN" altLang="en-US"/>
          </a:p>
        </p:txBody>
      </p:sp>
    </p:spTree>
    <p:extLst>
      <p:ext uri="{BB962C8B-B14F-4D97-AF65-F5344CB8AC3E}">
        <p14:creationId xmlns:p14="http://schemas.microsoft.com/office/powerpoint/2010/main" val="218341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1619</Words>
  <Application>Microsoft Office PowerPoint</Application>
  <PresentationFormat>宽屏</PresentationFormat>
  <Paragraphs>50</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华文新魏</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Wsp</dc:creator>
  <cp:lastModifiedBy>Wsp</cp:lastModifiedBy>
  <cp:revision>7</cp:revision>
  <dcterms:created xsi:type="dcterms:W3CDTF">2020-11-18T03:27:59Z</dcterms:created>
  <dcterms:modified xsi:type="dcterms:W3CDTF">2020-11-18T04:14:35Z</dcterms:modified>
</cp:coreProperties>
</file>