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058400" cx="77724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chivo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00B07D-C4AF-4BD5-87BD-EA357D7193FC}">
  <a:tblStyle styleId="{F900B07D-C4AF-4BD5-87BD-EA357D719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schemas.openxmlformats.org/officeDocument/2006/relationships/font" Target="fonts/ArchivoBlack-regular.fnt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59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db905f413_0_77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db905f4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b905f413_0_94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db905f41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dd5c59836_0_8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bdd5c598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ddb905f413_0_4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ddb905f4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b905f413_0_14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b905f4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b905f413_0_22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b905f4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b905f413_0_29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b905f4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b905f413_0_46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b905f4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b905f413_0_57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b905f4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905f413_0_66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905f4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9174" l="0" r="0" t="15001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b="1" sz="19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zas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2"/>
            <a:ext cx="999967" cy="34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1300"/>
              <a:buFont typeface="Roboto"/>
              <a:buNone/>
              <a:defRPr sz="1300">
                <a:solidFill>
                  <a:srgbClr val="091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2400"/>
              <a:buFont typeface="Roboto"/>
              <a:buNone/>
              <a:defRPr b="1" sz="2400">
                <a:solidFill>
                  <a:srgbClr val="091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1500"/>
              <a:buFont typeface="Roboto"/>
              <a:buNone/>
              <a:defRPr b="1" sz="1500">
                <a:solidFill>
                  <a:srgbClr val="091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zas sin titulo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2"/>
            <a:ext cx="999967" cy="34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1300"/>
              <a:buFont typeface="Roboto"/>
              <a:buNone/>
              <a:defRPr sz="1300">
                <a:solidFill>
                  <a:srgbClr val="091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1500"/>
              <a:buFont typeface="Roboto"/>
              <a:buNone/>
              <a:defRPr b="1" sz="1500">
                <a:solidFill>
                  <a:srgbClr val="091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1635"/>
              </a:buClr>
              <a:buSzPts val="3100"/>
              <a:buNone/>
              <a:defRPr b="1" sz="3100">
                <a:solidFill>
                  <a:srgbClr val="09163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8000" lIns="128000" spcFirstLastPara="1" rIns="128000" wrap="square" tIns="12800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tzi.com/cursos/presupuesto/" TargetMode="External"/><Relationship Id="rId4" Type="http://schemas.openxmlformats.org/officeDocument/2006/relationships/hyperlink" Target="https://platzi.com/cursos/portafolio-inversion-vest/" TargetMode="External"/><Relationship Id="rId5" Type="http://schemas.openxmlformats.org/officeDocument/2006/relationships/hyperlink" Target="https://platzi.com/cursos/manejo-deuda/" TargetMode="External"/><Relationship Id="rId6" Type="http://schemas.openxmlformats.org/officeDocument/2006/relationships/hyperlink" Target="https://platzi.com/cursos/credito-endeudamient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latzi.com/ruta/finanzas-personal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1: Adquiere herramientas para transitar la crisis en paz</a:t>
            </a:r>
            <a:endParaRPr/>
          </a:p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Identificando nuestras narrativas monetarias</a:t>
            </a:r>
            <a:endParaRPr b="1" sz="1800"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vimos en las clases, muchas de las narrativas que tenemos sobre el dinero provienen de casa.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importante recalcar que ninguna se creó para perjudicarte, sino que esas narrativas probablemente fueron heredadas o adquiridas como sistema de defensa. Sin embargo, esas narrativas que te protegieron en su momento, es muy probable que te estén coartando en tus finanzas personales.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Así que es tiempo de observarlas para crear nuevas narrativas que sean contributivas a tu desarrollo y paz financiera. 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Instrucciones para contestar esta primera parte:</a:t>
            </a:r>
            <a:endParaRPr b="1" i="1"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Toma un tiempo contigo misma o mismo, al menos 1 hora. Busca un espacio tranquilo donde puedas tener respuestas profundas. ¡Creéme, vale la pena!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109" name="Google Shape;109;p14"/>
          <p:cNvSpPr txBox="1"/>
          <p:nvPr>
            <p:ph idx="2" type="body"/>
          </p:nvPr>
        </p:nvSpPr>
        <p:spPr>
          <a:xfrm>
            <a:off x="613200" y="926424"/>
            <a:ext cx="6546000" cy="82089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Prepárate para sobrellevar la crisis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1. Ten un presupuesto realista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Sé honesto u honesta contigo misma acerca de tus gastos, no los subestimes. Cumple tu palabra y experimentarás el logro financiero.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No te pierdas el curso de mi amigo Juan Camilo para que cuentes con los formatos adecuados: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 de Presupuesto y Flujo de Caja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2. Ahorra para un fondo de emergencia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Incluye este fondo en tu presupuesto. Nuevamente, el realismo y la objetividad son el foco. Deja los gastos superfluos, no te contribuyen.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3. Aprende a invertir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Estás en problemas si solo buscas rendimiento. Es tiempo de aprender a invertir de manera sabia. Para ello te recomiendo: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Curso de Cómo Armar un Portafolio de Inversión con Vest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4. Reduce tus deudas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Busca opciones para reducir tus deudas; consolidación, generar ingresos extras o refinanciar. Revisa estos dos grandes cursos: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Curso para Manejar tu Deuda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Curso Práctico de Finanzas con Adulting : Manejo de Créditos y Deudas</a:t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613200" y="926424"/>
            <a:ext cx="6546000" cy="82089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Prepárate para sobrellevar la crisis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r>
              <a:rPr b="1" lang="en"/>
              <a:t>. Infórmate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Busca ayuda de expertos y filtra la desinformación para que no perturbe tu tranquilidad. Presta atención a lo que ocurre, usando tu pensamiento crítico. Cuestiona, duda, investiga y genera tus propias conclusiones.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Cómo tip, no trates de convencer a otros. Solo será desgastante para ti. Esa energía enfócala en aprender sobre finanzas personales, estrategias de inversión, crear el hábito de consumir educación económica y financiera.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Algunas fuentes de información son:</a:t>
            </a:r>
            <a:endParaRPr/>
          </a:p>
          <a:p>
            <a:pPr indent="-330200" lvl="0" marL="457200" rtl="0" algn="l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Asistir a conferencias y charlas, aún si sientes que no tienes el conocimiento necesario.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Seguir noticias económicas.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Buscar orientación de asesores financieros.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Participar en grupos de discusión. Si no existen, créalos.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Pregunta a personas que admires financieramente cómo es que sobrepasaron las crisis.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Investiga de fuentes directas, como familiares, cómo fueron las crisis financieras que les tocaron a ellos.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Consume documentales.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Salte de la caja.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¡La </a:t>
            </a:r>
            <a:r>
              <a:rPr lang="en" u="sng">
                <a:solidFill>
                  <a:schemeClr val="hlink"/>
                </a:solidFill>
                <a:hlinkClick r:id="rId3"/>
              </a:rPr>
              <a:t>Ruta de Finanzas Personales</a:t>
            </a:r>
            <a:r>
              <a:rPr lang="en"/>
              <a:t> en Platzi es un gran comienzo!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Crisis financieras que ha vivido mi familia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Recaba la mayor información posible del suceso o los sucesos, decisiones que han marcado la historia en familia y que hoy identificas que generan consecuencias negativas.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Ejemplo: </a:t>
            </a:r>
            <a:r>
              <a:rPr i="1" lang="en"/>
              <a:t>Nuestra escasez comenzó cuando mi papá fue víctima de una estafa.</a:t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¿Cómo ha repercutido en ti esta historia?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Ejemplo: </a:t>
            </a:r>
            <a:r>
              <a:rPr i="1" lang="en"/>
              <a:t>No me siento segura de hacer negocios porque temo que me puedan estafar.</a:t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613200" y="3408450"/>
            <a:ext cx="6546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613200" y="7102000"/>
            <a:ext cx="6546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3200" y="926427"/>
            <a:ext cx="6546000" cy="62124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Crisis financieras que ha vivido mi familia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/>
              <a:t>Identifica cuál es la narrativa que desarrolló tu familia a raíz de esos sucesos.</a:t>
            </a:r>
            <a:endParaRPr b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Ejemplo: </a:t>
            </a:r>
            <a:r>
              <a:rPr i="1" lang="en"/>
              <a:t>Si haces negocios, alguien te va a robar.</a:t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800"/>
              <a:t>Identifica tus narrativas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/>
              <a:t>Describe</a:t>
            </a:r>
            <a:r>
              <a:rPr lang="en"/>
              <a:t> las narrativas que tienes con respecto a los siguientes rubros. Sé lo más sincero o sincera posible. Nadie te está juzgando.</a:t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613200" y="2994075"/>
            <a:ext cx="6546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7"/>
          <p:cNvGraphicFramePr/>
          <p:nvPr/>
        </p:nvGraphicFramePr>
        <p:xfrm>
          <a:off x="621025" y="740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{F900B07D-C4AF-4BD5-87BD-EA357D7193FC}</a:tableStyleId>
              </a:tblPr>
              <a:tblGrid>
                <a:gridCol w="1409725"/>
                <a:gridCol w="2502200"/>
                <a:gridCol w="263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Rubros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Narrativas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¿Cómo me aleja esta narrativa de mi estabilidad financiera?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13200" y="926427"/>
            <a:ext cx="6546000" cy="6369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b="1" lang="en" sz="1800"/>
              <a:t>Identifica tus narrativas</a:t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  <p:graphicFrame>
        <p:nvGraphicFramePr>
          <p:cNvPr id="64" name="Google Shape;64;p8"/>
          <p:cNvGraphicFramePr/>
          <p:nvPr/>
        </p:nvGraphicFramePr>
        <p:xfrm>
          <a:off x="613200" y="164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{F900B07D-C4AF-4BD5-87BD-EA357D7193FC}</a:tableStyleId>
              </a:tblPr>
              <a:tblGrid>
                <a:gridCol w="1409725"/>
                <a:gridCol w="2502200"/>
                <a:gridCol w="2634075"/>
              </a:tblGrid>
              <a:tr h="8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Rubros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Narrativas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¿Cómo me aleja esta narrativa de mi estabilidad financiera?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Postergar el placer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Posesiones como medida del éxito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Cambio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Nuevos ingresos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Tener un trabajo que se disfrute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Dedicarte</a:t>
                      </a:r>
                      <a:r>
                        <a:rPr lang="en"/>
                        <a:t> a lo que amas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Vejez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613200" y="926427"/>
            <a:ext cx="6546000" cy="6369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b="1" lang="en" sz="1800"/>
              <a:t>Identifica tus narrativas</a:t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  <p:graphicFrame>
        <p:nvGraphicFramePr>
          <p:cNvPr id="72" name="Google Shape;72;p9"/>
          <p:cNvGraphicFramePr/>
          <p:nvPr/>
        </p:nvGraphicFramePr>
        <p:xfrm>
          <a:off x="613200" y="164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{F900B07D-C4AF-4BD5-87BD-EA357D7193FC}</a:tableStyleId>
              </a:tblPr>
              <a:tblGrid>
                <a:gridCol w="1409725"/>
                <a:gridCol w="2502200"/>
                <a:gridCol w="2634075"/>
              </a:tblGrid>
              <a:tr h="8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Rubros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Narrativas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¿Cómo me aleja esta narrativa de mi estabilidad financiera?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Mantener económicamente a mi familia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Planeación financiera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Ahorro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Aprobación de tu círculo (amigos, familia, pareja)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Planes a largo plazo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Autogobernabilidad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Soledad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613200" y="926425"/>
            <a:ext cx="6546000" cy="8653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Preguntas de reflexión</a:t>
            </a:r>
            <a:endParaRPr b="1" sz="18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Ahora que identificaste tus narrativas sobre tu relación con el dinero, responde las siguientes preguntas como ejercicio de reflexión.</a:t>
            </a:r>
            <a:endParaRPr i="1"/>
          </a:p>
          <a:p>
            <a:pPr indent="-330200" lvl="0" marL="457200" rtl="0" algn="l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¿Qué significa el dinero para mí?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¿El dinero que me da seguridad, poder, libertad o felicidad?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¿O es algo que me genera miedo, culpa o vergüenza?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¿Cómo influyeron las experiencias pasadas en mi relación con el dinero?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¿He tenido experiencias que han dejado una huella en mi percepción del dinero?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¿Qué creencias tengo acerca del dinero?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¿Creo que el dinero es malo o sucio?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¿Pienso que solo las personas egoístas tienen mucho dinero?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¿Considero que el dinero es la única medida de éxito en la vida?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¿Cómo me siento cuando hablo o pienso en el dinero?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¿Me siento ansioso, abrumado, confiado o feliz?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¿Cuál es mi comportamiento actual con respecto al dinero?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¿Gasto más de lo que gano?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¿Evito hablar de dinero con mi pareja o amigos?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¿No ahorro para mi futuro?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¿Cómo afecta mi relación con el dinero a mi vida en general?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¿Me impide alcanzar mis metas y sueños?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¿Me genera estrés y ansiedad?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¿Hay patrones en mi comportamiento o pensamiento que me impiden manejar el dinero de manera efectiva?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¿Por ejemplo, evito revisar mis estados de cuenta bancarios o siempre compro cosas que no necesito?</a:t>
            </a:r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2: Lograr que esta sea tu última crisis</a:t>
            </a:r>
            <a:endParaRPr/>
          </a:p>
        </p:txBody>
      </p:sp>
      <p:sp>
        <p:nvSpPr>
          <p:cNvPr id="86" name="Google Shape;86;p11"/>
          <p:cNvSpPr txBox="1"/>
          <p:nvPr>
            <p:ph idx="3" type="body"/>
          </p:nvPr>
        </p:nvSpPr>
        <p:spPr>
          <a:xfrm>
            <a:off x="613200" y="1864750"/>
            <a:ext cx="6546000" cy="7002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una crisis financiera podemos llegar a perder la paz mental. Estas 3 acciones harán un gran cambio: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800"/>
              <a:t>1. Prepárate para ir por tu soberanía</a:t>
            </a:r>
            <a:endParaRPr b="1" sz="1800"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Sigue un plan y apégate a él. En tiempos de incertidumbre, tu plan será el faro que guiará tu camino. Si tu nivel de finanzas personales es básico, es tiempo de que subas de nivel.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De otra manera, la vulnerabilidad y angustia permeará en tus decisiones financieras y serás presa fácil de los estímulos negativos externos.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800"/>
              <a:t>2. Activa tu proactividad financiera</a:t>
            </a:r>
            <a:endParaRPr b="1" sz="1800"/>
          </a:p>
          <a:p>
            <a:pPr indent="0" lvl="0" marL="0" rtl="0" algn="just">
              <a:spcBef>
                <a:spcPts val="1700"/>
              </a:spcBef>
              <a:spcAft>
                <a:spcPts val="1700"/>
              </a:spcAft>
              <a:buNone/>
            </a:pPr>
            <a:r>
              <a:rPr lang="en"/>
              <a:t>Ser proactivo financieramente significa tomar medidas activas para controlar tu situación financiera y trabajar hacia metas que eroguen en paz, estabilidad, autorrealización, auto compromiso. Ya te diste cuenta de que estas medidas SÍ impactan tus decisiones financieras en un macro ambiente. </a:t>
            </a:r>
            <a:endParaRPr/>
          </a:p>
        </p:txBody>
      </p:sp>
      <p:sp>
        <p:nvSpPr>
          <p:cNvPr id="87" name="Google Shape;87;p11"/>
          <p:cNvSpPr txBox="1"/>
          <p:nvPr>
            <p:ph idx="4"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2: Lograr que esta sea tu última crisis</a:t>
            </a:r>
            <a:endParaRPr/>
          </a:p>
        </p:txBody>
      </p:sp>
      <p:sp>
        <p:nvSpPr>
          <p:cNvPr id="94" name="Google Shape;94;p12"/>
          <p:cNvSpPr txBox="1"/>
          <p:nvPr>
            <p:ph idx="3" type="body"/>
          </p:nvPr>
        </p:nvSpPr>
        <p:spPr>
          <a:xfrm>
            <a:off x="613200" y="1864750"/>
            <a:ext cx="6546000" cy="7002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 Enfócate en metas que mejoren tu IQ financiero.  </a:t>
            </a:r>
            <a:endParaRPr b="1" sz="1800"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No te puedes permitir tener la misma personalidad financiera cuando esta crisis termine. Una GRAN meta es incrementar tu coeficiente intelectual financiero. Otras metas importantes pueden ser: </a:t>
            </a:r>
            <a:endParaRPr/>
          </a:p>
          <a:p>
            <a:pPr indent="-330200" lvl="0" marL="457200" rtl="0" algn="just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Reducir tus deudas.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Generar una o más fuentes de ingreso adicionales.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Ayudar a cambiar la narrativa de tu familia y su destino financiero.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Crearte nuevas narrativas que te lleven a la prosperidad monetaria.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Mejorar tu relación con el dinero. 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Pregúntate:</a:t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800"/>
              <a:t>¿En qué persona te quieres convertir al terminar esta crisis?</a:t>
            </a:r>
            <a:endParaRPr b="1" sz="1800"/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700"/>
              </a:spcBef>
              <a:spcAft>
                <a:spcPts val="17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" name="Google Shape;95;p12"/>
          <p:cNvSpPr txBox="1"/>
          <p:nvPr>
            <p:ph idx="4"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platzi.com/crisisfinanciera</a:t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¿En qué persona te quieres convertir al terminar esta crisis?</a:t>
            </a:r>
            <a:endParaRPr/>
          </a:p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Finanzas Personales en Tiempos de Crisis Financiera</a:t>
            </a:r>
            <a:endParaRPr/>
          </a:p>
        </p:txBody>
      </p:sp>
      <p:graphicFrame>
        <p:nvGraphicFramePr>
          <p:cNvPr id="103" name="Google Shape;103;p13"/>
          <p:cNvGraphicFramePr/>
          <p:nvPr/>
        </p:nvGraphicFramePr>
        <p:xfrm>
          <a:off x="613200" y="16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{F900B07D-C4AF-4BD5-87BD-EA357D7193FC}</a:tableStyleId>
              </a:tblPr>
              <a:tblGrid>
                <a:gridCol w="1636500"/>
                <a:gridCol w="1636500"/>
                <a:gridCol w="1636500"/>
                <a:gridCol w="1636500"/>
              </a:tblGrid>
              <a:tr h="63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Tus objetivos financieros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¿Qué podrías cambiar para lograr esta meta?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¿Qué obstáculos crees que puedas encontrar en el camino?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¿Qué pasaría si no hicieras nada?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Ejemplo: Tener certeza de mi plan para mi vejez.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Cambiar mi narrativa sobre el ahorro y el egoísmo.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Resistencia de mi familia.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Tentación para gastar.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Podría vivir una vejez muy precaria.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