
<file path=[Content_Types].xml><?xml version="1.0" encoding="utf-8"?>
<Types xmlns="http://schemas.openxmlformats.org/package/2006/content-types">
  <Override PartName="/ppt/slideLayouts/slideLayout26.xml" ContentType="application/vnd.openxmlformats-officedocument.presentationml.slideLayout+xml"/>
  <Default Extension="pdf" ContentType="application/pdf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Default Extension="rels" ContentType="application/vnd.openxmlformats-package.relationships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Layouts/slideLayout25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slideLayouts/slideLayout3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Layouts/slideLayout31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723" r:id="rId1"/>
    <p:sldMasterId id="2147483725" r:id="rId2"/>
  </p:sldMasterIdLst>
  <p:notesMasterIdLst>
    <p:notesMasterId r:id="rId58"/>
  </p:notesMasterIdLst>
  <p:handoutMasterIdLst>
    <p:handoutMasterId r:id="rId59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99" r:id="rId22"/>
    <p:sldId id="1035" r:id="rId23"/>
    <p:sldId id="1078" r:id="rId24"/>
    <p:sldId id="1079" r:id="rId25"/>
    <p:sldId id="1080" r:id="rId26"/>
    <p:sldId id="1082" r:id="rId27"/>
    <p:sldId id="1094" r:id="rId28"/>
    <p:sldId id="1083" r:id="rId29"/>
    <p:sldId id="1095" r:id="rId30"/>
    <p:sldId id="1096" r:id="rId31"/>
    <p:sldId id="1098" r:id="rId32"/>
    <p:sldId id="1051" r:id="rId33"/>
    <p:sldId id="1097" r:id="rId34"/>
    <p:sldId id="1054" r:id="rId35"/>
    <p:sldId id="1058" r:id="rId36"/>
    <p:sldId id="1053" r:id="rId37"/>
    <p:sldId id="1055" r:id="rId38"/>
    <p:sldId id="1057" r:id="rId39"/>
    <p:sldId id="1056" r:id="rId40"/>
    <p:sldId id="1059" r:id="rId41"/>
    <p:sldId id="1060" r:id="rId42"/>
    <p:sldId id="1084" r:id="rId43"/>
    <p:sldId id="1068" r:id="rId44"/>
    <p:sldId id="1069" r:id="rId45"/>
    <p:sldId id="1070" r:id="rId46"/>
    <p:sldId id="1071" r:id="rId47"/>
    <p:sldId id="1072" r:id="rId48"/>
    <p:sldId id="1073" r:id="rId49"/>
    <p:sldId id="1074" r:id="rId50"/>
    <p:sldId id="1075" r:id="rId51"/>
    <p:sldId id="1076" r:id="rId52"/>
    <p:sldId id="1093" r:id="rId53"/>
    <p:sldId id="1077" r:id="rId54"/>
    <p:sldId id="1085" r:id="rId55"/>
    <p:sldId id="1086" r:id="rId56"/>
    <p:sldId id="1092" r:id="rId5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02" d="100"/>
          <a:sy n="102" d="100"/>
        </p:scale>
        <p:origin x="-456" y="-11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23" Type="http://schemas.openxmlformats.org/officeDocument/2006/relationships/image" Target="../media/image2.png"/><Relationship Id="rId24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df"/><Relationship Id="rId5" Type="http://schemas.openxmlformats.org/officeDocument/2006/relationships/image" Target="../media/image17.png"/><Relationship Id="rId6" Type="http://schemas.openxmlformats.org/officeDocument/2006/relationships/image" Target="../media/image18.pdf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d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1" y="990600"/>
            <a:ext cx="6621163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dirty="0" smtClean="0"/>
              <a:t>Precludes use of D&amp;C middleware for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a modeling standpoint, connectors appear monolithic</a:t>
            </a:r>
          </a:p>
          <a:p>
            <a:r>
              <a:rPr lang="en-US" dirty="0" smtClean="0"/>
              <a:t>Need not be concerned with ‘fragments’ or how they are deployed</a:t>
            </a:r>
          </a:p>
          <a:p>
            <a:r>
              <a:rPr lang="en-US" dirty="0" smtClean="0"/>
              <a:t>Connections are made from a component to the desired port on the </a:t>
            </a:r>
            <a:r>
              <a:rPr lang="en-US" dirty="0" err="1" smtClean="0"/>
              <a:t>connecgtor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98" y="1280850"/>
            <a:ext cx="6171429" cy="19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</a:t>
            </a:r>
            <a:r>
              <a:rPr lang="en-US" dirty="0" smtClean="0"/>
              <a:t>(2/</a:t>
            </a:r>
            <a:r>
              <a:rPr lang="en-US" dirty="0" smtClean="0"/>
              <a:t>2)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modeling tool will generate descriptors for the appropriate fragments</a:t>
            </a:r>
          </a:p>
          <a:p>
            <a:r>
              <a:rPr lang="en-US" dirty="0" smtClean="0"/>
              <a:t>Each application component is deployed </a:t>
            </a:r>
            <a:r>
              <a:rPr lang="en-US" dirty="0" err="1" smtClean="0"/>
              <a:t>colocated</a:t>
            </a:r>
            <a:r>
              <a:rPr lang="en-US" dirty="0" smtClean="0"/>
              <a:t> with a dedicated fragment for communication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85899" y="938445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990600"/>
            <a:ext cx="8825062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  <a:p>
            <a:r>
              <a:rPr lang="en-US" dirty="0" smtClean="0"/>
              <a:t>The DDS for Lightweight CCM (DDS4CCM) attempts to resolve these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tries not to </a:t>
            </a:r>
            <a:r>
              <a:rPr lang="en-US" dirty="0" smtClean="0"/>
              <a:t>prevent advanced DDS usage</a:t>
            </a:r>
          </a:p>
          <a:p>
            <a:pPr lvl="1"/>
            <a:r>
              <a:rPr lang="en-US" dirty="0" smtClean="0"/>
              <a:t>All ports provide acces</a:t>
            </a:r>
            <a:r>
              <a:rPr lang="en-US" dirty="0" smtClean="0"/>
              <a:t>s to a more detailed interface</a:t>
            </a:r>
          </a:p>
          <a:p>
            <a:pPr lvl="1"/>
            <a:r>
              <a:rPr lang="en-US" dirty="0" smtClean="0"/>
              <a:t>All involved DDS entities can be discovered using this starting point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</a:t>
            </a:r>
            <a:r>
              <a:rPr lang="en-US" dirty="0" smtClean="0"/>
              <a:t>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of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of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Status Access</a:t>
            </a:r>
            <a:endParaRPr lang="en-US" dirty="0" smtClean="0"/>
          </a:p>
          <a:p>
            <a:pPr lvl="1"/>
            <a:r>
              <a:rPr lang="en-US" b="1" dirty="0" err="1" smtClean="0"/>
              <a:t>PortStatusListener</a:t>
            </a:r>
            <a:r>
              <a:rPr lang="en-US" dirty="0" smtClean="0"/>
              <a:t> –</a:t>
            </a:r>
            <a:r>
              <a:rPr lang="en-US" dirty="0" smtClean="0"/>
              <a:t> Delivers status relevant to ports related to dat</a:t>
            </a:r>
            <a:r>
              <a:rPr lang="en-US" dirty="0" smtClean="0"/>
              <a:t>a subscribers.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b="1" dirty="0" err="1" smtClean="0"/>
              <a:t>ConnectorStatusListener</a:t>
            </a:r>
            <a:r>
              <a:rPr lang="en-US" dirty="0" smtClean="0"/>
              <a:t> –</a:t>
            </a:r>
            <a:r>
              <a:rPr lang="en-US" dirty="0" smtClean="0"/>
              <a:t> Delivers status updates that are relevant system-</a:t>
            </a:r>
            <a:r>
              <a:rPr lang="en-US" dirty="0" smtClean="0"/>
              <a:t>wide. 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</a:t>
            </a:r>
            <a:r>
              <a:rPr lang="en-US" dirty="0" smtClean="0"/>
              <a:t>Ports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596447"/>
          </a:xfrm>
        </p:spPr>
        <p:txBody>
          <a:bodyPr/>
          <a:lstStyle/>
          <a:p>
            <a:r>
              <a:rPr lang="en-US" dirty="0" smtClean="0"/>
              <a:t>The extended ports – in most cases – combine a basic port with the corresponding DCPS IDL interface</a:t>
            </a:r>
          </a:p>
          <a:p>
            <a:pPr lvl="1"/>
            <a:r>
              <a:rPr lang="en-US" dirty="0" smtClean="0"/>
              <a:t>Provides the opportunity to access advanced DDS features</a:t>
            </a:r>
          </a:p>
          <a:p>
            <a:pPr lvl="1"/>
            <a:r>
              <a:rPr lang="en-US" dirty="0" smtClean="0"/>
              <a:t>Increases code portability by not exposing DDS implementation directly</a:t>
            </a:r>
            <a:endParaRPr lang="en-US" dirty="0" smtClean="0"/>
          </a:p>
          <a:p>
            <a:pPr lvl="1"/>
            <a:r>
              <a:rPr lang="en-US" dirty="0" smtClean="0"/>
              <a:t>Subscriber ports also include a </a:t>
            </a:r>
            <a:r>
              <a:rPr lang="en-US" dirty="0" err="1" smtClean="0"/>
              <a:t>PortStatusLinstener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3359" y="3587047"/>
            <a:ext cx="4021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Writer&lt;T&gt;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DDS::DataWriter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798" y="3583489"/>
            <a:ext cx="4457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485048"/>
          </a:xfrm>
        </p:spPr>
        <p:txBody>
          <a:bodyPr/>
          <a:lstStyle/>
          <a:p>
            <a:r>
              <a:rPr lang="en-US" dirty="0" smtClean="0"/>
              <a:t>Listener ports (updates are pushed to the component) contain both Reader and Listener ports</a:t>
            </a:r>
          </a:p>
          <a:p>
            <a:pPr lvl="1"/>
            <a:r>
              <a:rPr lang="en-US" dirty="0" smtClean="0"/>
              <a:t>‘Reader’ portion of the extended port is used to configure criteria used to select updates</a:t>
            </a:r>
          </a:p>
          <a:p>
            <a:pPr lvl="1"/>
            <a:r>
              <a:rPr lang="en-US" dirty="0" smtClean="0"/>
              <a:t>Selected updates are pushed to the component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257" y="3252850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</a:t>
            </a:r>
            <a:r>
              <a:rPr lang="en-US" sz="1400" i="0" dirty="0" err="1" smtClean="0">
                <a:latin typeface="Courier New"/>
                <a:cs typeface="Courier New"/>
              </a:rPr>
              <a:t>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DDS_RawListen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RawListener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435" y="3249292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</a:t>
            </a:r>
            <a:r>
              <a:rPr lang="en-US" sz="1400" i="0" dirty="0" err="1" smtClean="0">
                <a:latin typeface="Courier New"/>
                <a:cs typeface="Courier New"/>
              </a:rPr>
              <a:t>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StateListener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CIDLC and replaced with TAO_IDL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Extended TAO_IDL to generate the export files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Gathers connectors for all roles in a given use pattern</a:t>
            </a:r>
          </a:p>
          <a:p>
            <a:pPr lvl="1"/>
            <a:r>
              <a:rPr lang="en-US" sz="2000" dirty="0" smtClean="0"/>
              <a:t>One or more DDS4CCM Extended Ports (as </a:t>
            </a:r>
            <a:r>
              <a:rPr lang="en-US" sz="2000" dirty="0" err="1" smtClean="0"/>
              <a:t>mirrorports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Configuration meta-data (domain ID, topic name, </a:t>
            </a:r>
            <a:r>
              <a:rPr lang="en-US" sz="2000" dirty="0" err="1" smtClean="0"/>
              <a:t>QoS</a:t>
            </a:r>
            <a:r>
              <a:rPr lang="en-US" sz="2000" dirty="0" smtClean="0"/>
              <a:t> profiles)</a:t>
            </a:r>
          </a:p>
          <a:p>
            <a:r>
              <a:rPr lang="en-US" sz="2000" dirty="0" smtClean="0"/>
              <a:t>Two standard defined ‘base connectors</a:t>
            </a:r>
          </a:p>
          <a:p>
            <a:pPr lvl="1"/>
            <a:r>
              <a:rPr lang="en-US" sz="2000" dirty="0" err="1" smtClean="0"/>
              <a:t>DDS_Base</a:t>
            </a:r>
            <a:endParaRPr lang="en-US" sz="2000" dirty="0" smtClean="0"/>
          </a:p>
          <a:p>
            <a:pPr lvl="1"/>
            <a:r>
              <a:rPr lang="en-US" sz="2000" dirty="0" err="1" smtClean="0"/>
              <a:t>DDS_TopicBase</a:t>
            </a:r>
            <a:endParaRPr lang="en-US" sz="2000" dirty="0" smtClean="0"/>
          </a:p>
          <a:p>
            <a:r>
              <a:rPr lang="en-US" sz="2000" dirty="0" smtClean="0"/>
              <a:t>Two standard defined connectors</a:t>
            </a:r>
          </a:p>
          <a:p>
            <a:pPr lvl="1"/>
            <a:r>
              <a:rPr lang="en-US" sz="2000" dirty="0" smtClean="0"/>
              <a:t>Pattern State Transfer</a:t>
            </a:r>
          </a:p>
          <a:p>
            <a:pPr lvl="1"/>
            <a:r>
              <a:rPr lang="en-US" sz="2000" dirty="0" smtClean="0"/>
              <a:t>Pattern Event Transfer</a:t>
            </a:r>
          </a:p>
          <a:p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181600"/>
          </a:xfrm>
        </p:spPr>
        <p:txBody>
          <a:bodyPr/>
          <a:lstStyle/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</a:t>
            </a:r>
            <a:r>
              <a:rPr lang="en-US" sz="1500" dirty="0" smtClean="0">
                <a:latin typeface="Courier New"/>
                <a:cs typeface="Courier New"/>
              </a:rPr>
              <a:t>onnector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uses </a:t>
            </a:r>
            <a:r>
              <a:rPr lang="en-US" sz="1500" dirty="0" err="1" smtClean="0">
                <a:latin typeface="Courier New"/>
                <a:cs typeface="Courier New"/>
              </a:rPr>
              <a:t>ConnectorStatusListener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latin typeface="Courier New"/>
                <a:cs typeface="Courier New"/>
              </a:rPr>
              <a:t>DDS::DomainId_t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domain_id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</a:t>
            </a:r>
            <a:r>
              <a:rPr lang="en-US" sz="1500" dirty="0" err="1" smtClean="0">
                <a:latin typeface="Courier New"/>
                <a:cs typeface="Courier New"/>
              </a:rPr>
              <a:t>qos_profile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DDS_TopicBase</a:t>
            </a:r>
            <a:r>
              <a:rPr lang="en-US" sz="1500" dirty="0" smtClean="0">
                <a:latin typeface="Courier New"/>
                <a:cs typeface="Courier New"/>
              </a:rPr>
              <a:t> :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  </a:t>
            </a:r>
            <a:r>
              <a:rPr lang="en-US" sz="1500" dirty="0" err="1" smtClean="0">
                <a:latin typeface="Courier New"/>
                <a:cs typeface="Courier New"/>
              </a:rPr>
              <a:t>topic_name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  <a:r>
              <a:rPr lang="en-US" sz="1500" dirty="0" err="1" smtClean="0">
                <a:latin typeface="Courier New"/>
                <a:cs typeface="Courier New"/>
              </a:rPr>
              <a:t>StringSeq</a:t>
            </a:r>
            <a:r>
              <a:rPr lang="en-US" sz="1500" dirty="0" smtClean="0"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latin typeface="Courier New"/>
                <a:cs typeface="Courier New"/>
              </a:rPr>
              <a:t>key_fields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  <a:endParaRPr lang="en-US"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042248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Initial proof of concept is a derivation of the </a:t>
            </a: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“Hello, World!” CCM example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The example uses DDS to communicate a simple string between two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Example includes a connector implemented as two fragments to accomplish DDS communication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latin typeface="+mn-lt"/>
              <a:ea typeface="宋体" pitchFamily="-65" charset="-128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99624" y="1447304"/>
            <a:ext cx="31877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699624" y="2862072"/>
            <a:ext cx="31877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72525" y="4884524"/>
            <a:ext cx="50419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IDL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72794" y="1152658"/>
            <a:ext cx="5041900" cy="7874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0" y="2606736"/>
            <a:ext cx="3476002" cy="1055608"/>
          </a:xfrm>
          <a:prstGeom prst="wedgeRoundRectCallout">
            <a:avLst>
              <a:gd name="adj1" fmla="val 20334"/>
              <a:gd name="adj2" fmla="val -125531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Sender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14271" y="2703437"/>
            <a:ext cx="3829729" cy="1055608"/>
          </a:xfrm>
          <a:prstGeom prst="wedgeRoundRectCallout">
            <a:avLst>
              <a:gd name="adj1" fmla="val -23212"/>
              <a:gd name="adj2" fmla="val -1392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Receiver{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9782" y="4304025"/>
            <a:ext cx="4994757" cy="1413153"/>
          </a:xfrm>
          <a:prstGeom prst="wedgeRoundRectCallout">
            <a:avLst>
              <a:gd name="adj1" fmla="val 30600"/>
              <a:gd name="adj2" fmla="val -2355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err="1" smtClean="0">
                <a:latin typeface="Courier New"/>
                <a:cs typeface="Courier New"/>
              </a:rPr>
              <a:t>Hello_Connector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in_msg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provides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_msg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We will focus on the implementation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of the components, not the connector!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V="1">
            <a:off x="2757481" y="3481166"/>
            <a:ext cx="1503890" cy="1024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790645" y="3353109"/>
            <a:ext cx="3888217" cy="17823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 IDL3</a:t>
            </a:r>
            <a:endParaRPr lang="nl-NL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interface string_Writer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typedef sequence&lt;string&gt; stringSeq;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void write (in string an_instance)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  raises (InternalError);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CCM_DDS::string_Writer push_data_data;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DDS::DataWriter push_data_dds_entity;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a string to DDS</a:t>
            </a:r>
            <a:endParaRPr lang="nl-NL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buFontTx/>
              <a:buChar char="•"/>
            </a:pPr>
            <a:r>
              <a:rPr lang="en-US" altLang="zh-CN" sz="2200" i="0" dirty="0">
                <a:latin typeface="+mn-lt"/>
                <a:ea typeface="宋体" pitchFamily="-65" charset="-128"/>
                <a:cs typeface="宋体" pitchFamily="-65" charset="-128"/>
              </a:rPr>
              <a:t>Component-specific context manages receptacle connections</a:t>
            </a:r>
          </a:p>
          <a:p>
            <a:pPr marL="169863" indent="-169863">
              <a:buFontTx/>
              <a:buChar char="•"/>
            </a:pPr>
            <a:r>
              <a:rPr lang="en-US" altLang="zh-CN" sz="2200" i="0" dirty="0">
                <a:latin typeface="+mn-lt"/>
                <a:ea typeface="宋体" pitchFamily="-65" charset="-128"/>
                <a:cs typeface="宋体" pitchFamily="-65" charset="-128"/>
              </a:rPr>
              <a:t>Executor acquires its connected receptacle reference from its component-specific context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 dirty="0">
                <a:latin typeface="Courier New" charset="0"/>
                <a:ea typeface="宋体" pitchFamily="-65" charset="-128"/>
                <a:cs typeface="Courier New" charset="0"/>
              </a:rPr>
              <a:t> ::CCM_DDS::</a:t>
            </a:r>
            <a:r>
              <a:rPr lang="en-US" altLang="zh-CN" sz="1200" i="0" dirty="0" err="1">
                <a:latin typeface="Courier New" charset="0"/>
                <a:ea typeface="宋体" pitchFamily="-65" charset="-128"/>
                <a:cs typeface="Courier New" charset="0"/>
              </a:rPr>
              <a:t>string_Writer_var</a:t>
            </a:r>
            <a:r>
              <a:rPr lang="en-US" altLang="zh-CN" sz="1200" i="0" dirty="0">
                <a:latin typeface="Courier New" charset="0"/>
                <a:ea typeface="宋体" pitchFamily="-65" charset="-128"/>
                <a:cs typeface="Courier New" charset="0"/>
              </a:rPr>
              <a:t> writer =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 dirty="0">
                <a:latin typeface="Courier New" charset="0"/>
                <a:ea typeface="宋体" pitchFamily="-65" charset="-128"/>
                <a:cs typeface="Courier New" charset="0"/>
              </a:rPr>
              <a:t>      this-&gt;context_-&gt;</a:t>
            </a:r>
            <a:r>
              <a:rPr lang="en-US" altLang="zh-CN" sz="1200" i="0" dirty="0" err="1">
                <a:latin typeface="Courier New" charset="0"/>
                <a:ea typeface="宋体" pitchFamily="-65" charset="-128"/>
                <a:cs typeface="Courier New" charset="0"/>
              </a:rPr>
              <a:t>get_connection_push_data_data</a:t>
            </a:r>
            <a:r>
              <a:rPr lang="en-US" altLang="zh-CN" sz="1200" i="0" dirty="0">
                <a:latin typeface="Courier New" charset="0"/>
                <a:ea typeface="宋体" pitchFamily="-65" charset="-128"/>
                <a:cs typeface="Courier New" charset="0"/>
              </a:rPr>
              <a:t> ();</a:t>
            </a:r>
          </a:p>
          <a:p>
            <a:pPr marL="169863" indent="-169863">
              <a:buFontTx/>
              <a:buChar char="•"/>
            </a:pPr>
            <a:r>
              <a:rPr lang="en-US" altLang="zh-CN" sz="2200" i="0" dirty="0">
                <a:latin typeface="+mn-lt"/>
                <a:ea typeface="宋体" pitchFamily="-65" charset="-128"/>
                <a:cs typeface="宋体" pitchFamily="-65" charset="-128"/>
              </a:rPr>
              <a:t>Executor executes on the </a:t>
            </a:r>
            <a:r>
              <a:rPr lang="en-US" altLang="zh-CN" sz="2200" i="0" dirty="0" err="1">
                <a:latin typeface="+mn-lt"/>
                <a:ea typeface="宋体" pitchFamily="-65" charset="-128"/>
                <a:cs typeface="宋体" pitchFamily="-65" charset="-128"/>
              </a:rPr>
              <a:t>receptable</a:t>
            </a:r>
            <a:r>
              <a:rPr lang="en-US" altLang="zh-CN" sz="2200" i="0" dirty="0">
                <a:latin typeface="+mn-lt"/>
                <a:ea typeface="宋体" pitchFamily="-65" charset="-128"/>
                <a:cs typeface="宋体" pitchFamily="-65" charset="-128"/>
              </a:rPr>
              <a:t> to write a string to 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 dirty="0">
                <a:latin typeface="Courier New" charset="0"/>
                <a:ea typeface="宋体" pitchFamily="-65" charset="-128"/>
                <a:cs typeface="宋体" pitchFamily="-65" charset="-128"/>
              </a:rPr>
              <a:t>writer-&gt;write (“Hello world”);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33763" y="947738"/>
            <a:ext cx="5595937" cy="1752600"/>
          </a:xfrm>
          <a:prstGeom prst="rect">
            <a:avLst/>
          </a:prstGeom>
        </p:spPr>
        <p:txBody>
          <a:bodyPr/>
          <a:lstStyle/>
          <a:p>
            <a:pPr marL="169863" indent="-169863">
              <a:buFontTx/>
              <a:buChar char="•"/>
              <a:defRPr/>
            </a:pPr>
            <a:endParaRPr lang="en-US" altLang="zh-CN" sz="2000" i="0" kern="0" dirty="0">
              <a:latin typeface="+mn-lt"/>
              <a:ea typeface="宋体" pitchFamily="-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IDL3+</a:t>
            </a:r>
            <a:endParaRPr lang="nl-NL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200" i="0" dirty="0">
                <a:latin typeface="+mn-lt"/>
                <a:ea typeface="宋体" pitchFamily="-65" charset="-122"/>
                <a:cs typeface="Courier New" pitchFamily="49" charset="0"/>
              </a:rPr>
              <a:t>Uses the standardized </a:t>
            </a:r>
            <a:r>
              <a:rPr lang="en-US" altLang="zh-CN" sz="2200" i="0" dirty="0" err="1">
                <a:latin typeface="+mn-lt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2200" i="0" dirty="0">
                <a:latin typeface="+mn-lt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2200" i="0" dirty="0" smtClean="0">
                <a:latin typeface="+mn-lt"/>
                <a:ea typeface="宋体" pitchFamily="-65" charset="-122"/>
                <a:cs typeface="Courier New" pitchFamily="49" charset="0"/>
              </a:rPr>
              <a:t>extended port</a:t>
            </a:r>
            <a:endParaRPr lang="en-US" altLang="zh-CN" sz="2200" i="0" dirty="0">
              <a:latin typeface="+mn-lt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Hello_DDS</a:t>
            </a: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port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&lt;string&gt;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read_message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133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Type specific reader interface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interface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string_Reader</a:t>
            </a:r>
            <a:endParaRPr lang="en-US" altLang="zh-CN" sz="11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typedef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sequence&lt;string&gt;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inout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info)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(in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            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attribute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QueryFilter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filter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setraises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BadParameter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      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381000" y="1387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endParaRPr lang="en-US" altLang="zh-CN" sz="11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  <a:buFont typeface="Arial" charset="0"/>
              <a:buChar char="•"/>
            </a:pPr>
            <a:r>
              <a:rPr lang="en-US" altLang="zh-CN" sz="2200" i="0" dirty="0">
                <a:ea typeface="宋体" pitchFamily="-65" charset="-128"/>
                <a:cs typeface="Courier New" charset="0"/>
              </a:rPr>
              <a:t>Type specific </a:t>
            </a:r>
            <a:r>
              <a:rPr lang="en-US" altLang="zh-CN" sz="2200" i="0" dirty="0" err="1">
                <a:ea typeface="宋体" pitchFamily="-65" charset="-128"/>
                <a:cs typeface="Courier New" charset="0"/>
              </a:rPr>
              <a:t>RawListener</a:t>
            </a:r>
            <a:r>
              <a:rPr lang="en-US" altLang="zh-CN" sz="2200" i="0" dirty="0">
                <a:ea typeface="宋体" pitchFamily="-65" charset="-128"/>
                <a:cs typeface="Courier New" charset="0"/>
              </a:rPr>
              <a:t> interface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1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endParaRPr lang="en-US" altLang="zh-CN" sz="11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    void </a:t>
            </a:r>
            <a:r>
              <a:rPr lang="en-US" altLang="zh-CN" sz="11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 (in string </a:t>
            </a:r>
            <a:r>
              <a:rPr lang="en-US" altLang="zh-CN" sz="11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, in </a:t>
            </a:r>
            <a:r>
              <a:rPr lang="en-US" altLang="zh-CN" sz="11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 info);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CCM_DDS::string_Reader read_message_data;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CCM_DDS::ListenerControl read_message_control;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CCM_DDS::string_RawListener read_message_listener;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DDS::DataReader read_message_dds_entity;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CCM_DDS::PortStatusListener read_message_status;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the RawListener</a:t>
            </a:r>
            <a:endParaRPr lang="nl-NL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3652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class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HELLO_RECEIVER_EXEC_Export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: public virtual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CCM_string_RawListener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  public virtual ::CORBA::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LocalObject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Atomic_ULong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                           const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ACE_CString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virtual ~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 smtClean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virtual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(const char *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       const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 info);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private: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Atomic_ULong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const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ACE_CString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&amp;name_;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const char *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const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 /* info */)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++received_;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printf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("&lt;%s&gt;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received &lt;%s&gt;\n", this-&gt;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name_.c_str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(),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detailed spec compliance check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the receptable to </a:t>
            </a:r>
            <a:endParaRPr lang="nl-NL"/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4676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class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HELLO_RECEIVER_EXEC_Export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: public virtual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Receiver_Exec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public virtual ::CORBA::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LocalObject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virtual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CCM_string_RawListener_ptr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virtual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CCM_PortStatusListener_ptr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get_read_message_status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 smtClean="0">
                <a:latin typeface="Courier New" charset="0"/>
                <a:ea typeface="宋体" pitchFamily="-65" charset="-128"/>
                <a:cs typeface="Courier New" charset="0"/>
              </a:rPr>
              <a:t>  ….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CCM_string_RawListener_ptr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(void)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return new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(this-&gt;received_, this-&gt;name_);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$CIAO_ROOT/connectors/dds4ccm/examples/Hello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Sender/Receiver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DDS Sender/ DDS Receiver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DDS Sender/Receiver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Multiple deployment plans	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1 Sender – 1 Receiver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1 Sender – 5 Receivers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5 Senders – 1 Receiver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5 Senders – 5 Receivers</a:t>
            </a:r>
            <a:endParaRPr lang="en-US" altLang="zh-CN" sz="2200" i="0" dirty="0">
              <a:latin typeface="+mn-lt"/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doesn’t use IDL3+, just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MyFoo 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long foo (in string in_str, out string answer) raises (my_exception);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AMI_MyFoo_callback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foo_callback_handler (in long result, in string answer);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foo_callback_excep (in InternalException exception_holder);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sendc_foo (in AMI_MyFoo_callback cb_handler, in string in_str);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4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Add support for specifying QoS using a XML file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Finalize IDL2+/IDL3+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interfaces, modules, ports, and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class  MyFoo_callback_exec_i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 public virtual ::CCM_AMI::CCM_AMI_MyFoo_callback,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public virtual ::CORBA::LocalObject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public: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~MyFoo_callback_exec_i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char *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};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MyFoo_callback_exec_i::foo_callback_handler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const char * answer)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from AMI : result &lt;%d&gt; answer &lt;%s&gt;\n", result,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MyFoo_callback_exec_i::foo_callback_excep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except from AMI : excepti id : &lt;%d&gt; except string : &lt;%s&gt;\n",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exception_holder.id, exception_holder.error_string.in ());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::CCM_AMI::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AMI_MyFoo_var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     this-&gt;context_-&gt;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get_connection_run_asynch_my_foo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("Do something asynchronous");</a:t>
            </a: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$CIAO_ROOT/connectors/ami4ccm/examples/Hello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Sender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Receiver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 connector </a:t>
            </a: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Deployment plan for these 3 components</a:t>
            </a:r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Possible OMG 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Around 2 weeks of work for each meeting</a:t>
            </a: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200" i="0" dirty="0" smtClean="0">
                <a:latin typeface="+mn-lt"/>
                <a:ea typeface="Courier New" charset="0"/>
                <a:cs typeface="Courier New" charset="0"/>
              </a:rPr>
              <a:t>Runtime and modeling efforts should be synchronized</a:t>
            </a: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proffered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will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55069</TotalTime>
  <Words>3404</Words>
  <Application>Microsoft Macintosh PowerPoint</Application>
  <PresentationFormat>On-screen Show (4:3)</PresentationFormat>
  <Paragraphs>576</Paragraphs>
  <Slides>55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Connector Modeling vs. Deployment (1/2)</vt:lpstr>
      <vt:lpstr>Connector Modeling vs. Deployment (2/2)</vt:lpstr>
      <vt:lpstr>Slide 21</vt:lpstr>
      <vt:lpstr>DDS for Lightweight CCM (1/3)</vt:lpstr>
      <vt:lpstr>DDS for Lightweight CCM (2/3)</vt:lpstr>
      <vt:lpstr>DDS for Lightweight CCM (3/3)</vt:lpstr>
      <vt:lpstr>DDS4CCM Basic Ports (1/3)</vt:lpstr>
      <vt:lpstr>DDS4CCM Basic Ports (2/3)</vt:lpstr>
      <vt:lpstr>DDS4CCM Basic Ports (3/3)</vt:lpstr>
      <vt:lpstr>DDS4CCM Extended Ports (1/2)</vt:lpstr>
      <vt:lpstr>DDS4CCM Extended Ports (2/2)</vt:lpstr>
      <vt:lpstr>DDS4CCM Standard Connectors (1/2)</vt:lpstr>
      <vt:lpstr>Example</vt:lpstr>
      <vt:lpstr>Hello, World! IDL</vt:lpstr>
      <vt:lpstr>Sender IDL3</vt:lpstr>
      <vt:lpstr>Write a string to DDS</vt:lpstr>
      <vt:lpstr>Receiver IDL3+</vt:lpstr>
      <vt:lpstr>Receiver IDL3</vt:lpstr>
      <vt:lpstr>Receiver IDL3</vt:lpstr>
      <vt:lpstr>Receiver IDL3</vt:lpstr>
      <vt:lpstr>Implement the RawListener</vt:lpstr>
      <vt:lpstr>Return the receptable to 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William R Otte</cp:lastModifiedBy>
  <cp:revision>3204</cp:revision>
  <dcterms:created xsi:type="dcterms:W3CDTF">2009-09-15T18:27:11Z</dcterms:created>
  <dcterms:modified xsi:type="dcterms:W3CDTF">2009-09-16T04:03:15Z</dcterms:modified>
</cp:coreProperties>
</file>