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Default Extension="pdf" ContentType="application/pdf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slideLayouts/slideLayout25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23" r:id="rId1"/>
    <p:sldMasterId id="2147483725" r:id="rId2"/>
  </p:sldMasterIdLst>
  <p:notesMasterIdLst>
    <p:notesMasterId r:id="rId54"/>
  </p:notesMasterIdLst>
  <p:handoutMasterIdLst>
    <p:handoutMasterId r:id="rId55"/>
  </p:handoutMasterIdLst>
  <p:sldIdLst>
    <p:sldId id="1087" r:id="rId3"/>
    <p:sldId id="1038" r:id="rId4"/>
    <p:sldId id="1089" r:id="rId5"/>
    <p:sldId id="1090" r:id="rId6"/>
    <p:sldId id="1091" r:id="rId7"/>
    <p:sldId id="1034" r:id="rId8"/>
    <p:sldId id="1088" r:id="rId9"/>
    <p:sldId id="1062" r:id="rId10"/>
    <p:sldId id="1042" r:id="rId11"/>
    <p:sldId id="1063" r:id="rId12"/>
    <p:sldId id="1044" r:id="rId13"/>
    <p:sldId id="1064" r:id="rId14"/>
    <p:sldId id="1065" r:id="rId15"/>
    <p:sldId id="880" r:id="rId16"/>
    <p:sldId id="1066" r:id="rId17"/>
    <p:sldId id="1067" r:id="rId18"/>
    <p:sldId id="1048" r:id="rId19"/>
    <p:sldId id="1049" r:id="rId20"/>
    <p:sldId id="1081" r:id="rId21"/>
    <p:sldId id="1099" r:id="rId22"/>
    <p:sldId id="1035" r:id="rId23"/>
    <p:sldId id="1078" r:id="rId24"/>
    <p:sldId id="1079" r:id="rId25"/>
    <p:sldId id="1080" r:id="rId26"/>
    <p:sldId id="1082" r:id="rId27"/>
    <p:sldId id="1094" r:id="rId28"/>
    <p:sldId id="1083" r:id="rId29"/>
    <p:sldId id="1095" r:id="rId30"/>
    <p:sldId id="1096" r:id="rId31"/>
    <p:sldId id="1098" r:id="rId32"/>
    <p:sldId id="1100" r:id="rId33"/>
    <p:sldId id="1051" r:id="rId34"/>
    <p:sldId id="1097" r:id="rId35"/>
    <p:sldId id="1054" r:id="rId36"/>
    <p:sldId id="1056" r:id="rId37"/>
    <p:sldId id="1057" r:id="rId38"/>
    <p:sldId id="1101" r:id="rId39"/>
    <p:sldId id="1068" r:id="rId40"/>
    <p:sldId id="1069" r:id="rId41"/>
    <p:sldId id="1070" r:id="rId42"/>
    <p:sldId id="1071" r:id="rId43"/>
    <p:sldId id="1072" r:id="rId44"/>
    <p:sldId id="1073" r:id="rId45"/>
    <p:sldId id="1074" r:id="rId46"/>
    <p:sldId id="1075" r:id="rId47"/>
    <p:sldId id="1076" r:id="rId48"/>
    <p:sldId id="1093" r:id="rId49"/>
    <p:sldId id="1077" r:id="rId50"/>
    <p:sldId id="1085" r:id="rId51"/>
    <p:sldId id="1086" r:id="rId52"/>
    <p:sldId id="1092" r:id="rId53"/>
  </p:sldIdLst>
  <p:sldSz cx="9144000" cy="6858000" type="screen4x3"/>
  <p:notesSz cx="6997700" cy="9283700"/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i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i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i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i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i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i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457200" rtl="0" eaLnBrk="1" latinLnBrk="0" hangingPunct="1">
      <a:defRPr i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457200" rtl="0" eaLnBrk="1" latinLnBrk="0" hangingPunct="1">
      <a:defRPr i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457200" rtl="0" eaLnBrk="1" latinLnBrk="0" hangingPunct="1">
      <a:defRPr i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FFD9"/>
    <a:srgbClr val="E3FFFF"/>
    <a:srgbClr val="FFFF99"/>
    <a:srgbClr val="DDDDDD"/>
    <a:srgbClr val="969696"/>
    <a:srgbClr val="FF0066"/>
    <a:srgbClr val="B2B2B2"/>
    <a:srgbClr val="FFCC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11" autoAdjust="0"/>
  </p:normalViewPr>
  <p:slideViewPr>
    <p:cSldViewPr snapToGrid="0">
      <p:cViewPr varScale="1">
        <p:scale>
          <a:sx n="127" d="100"/>
          <a:sy n="127" d="100"/>
        </p:scale>
        <p:origin x="-1170" y="-102"/>
      </p:cViewPr>
      <p:guideLst>
        <p:guide orient="horz" pos="734"/>
        <p:guide pos="2880"/>
      </p:guideLst>
    </p:cSldViewPr>
  </p:slideViewPr>
  <p:outlineViewPr>
    <p:cViewPr>
      <p:scale>
        <a:sx n="33" d="100"/>
        <a:sy n="33" d="100"/>
      </p:scale>
      <p:origin x="0" y="417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3" d="100"/>
          <a:sy n="63" d="100"/>
        </p:scale>
        <p:origin x="-1838" y="-82"/>
      </p:cViewPr>
      <p:guideLst>
        <p:guide orient="horz" pos="2924"/>
        <p:guide pos="2204"/>
      </p:guideLst>
    </p:cSldViewPr>
  </p:notesViewPr>
  <p:gridSpacing cx="58989913" cy="58989913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91" tIns="46496" rIns="92991" bIns="46496" numCol="1" anchor="t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i="0">
                <a:cs typeface="Arial Unicode MS" pitchFamily="-65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91" tIns="46496" rIns="92991" bIns="46496" numCol="1" anchor="t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i="0">
                <a:cs typeface="Arial Unicode MS" pitchFamily="-65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91" tIns="46496" rIns="92991" bIns="46496" numCol="1" anchor="b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i="0">
                <a:cs typeface="Arial Unicode MS" pitchFamily="-65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91" tIns="46496" rIns="92991" bIns="46496" numCol="1" anchor="b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i="0">
                <a:cs typeface="宋体" pitchFamily="-65" charset="-128"/>
              </a:defRPr>
            </a:lvl1pPr>
          </a:lstStyle>
          <a:p>
            <a:fld id="{2EA439DE-72EE-0841-A9CF-107F12791EAB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91" tIns="46496" rIns="92991" bIns="46496" numCol="1" anchor="t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i="0">
                <a:cs typeface="Arial Unicode MS" pitchFamily="-65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91" tIns="46496" rIns="92991" bIns="46496" numCol="1" anchor="t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i="0">
                <a:cs typeface="Arial Unicode MS" pitchFamily="-65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990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10075"/>
            <a:ext cx="559752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91" tIns="46496" rIns="92991" bIns="464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91" tIns="46496" rIns="92991" bIns="46496" numCol="1" anchor="b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i="0">
                <a:cs typeface="Arial Unicode MS" pitchFamily="-65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91" tIns="46496" rIns="92991" bIns="46496" numCol="1" anchor="b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i="0">
                <a:cs typeface="宋体" pitchFamily="-65" charset="-128"/>
              </a:defRPr>
            </a:lvl1pPr>
          </a:lstStyle>
          <a:p>
            <a:fld id="{D4788217-B4FD-A549-991B-C129D0163D8D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57200" y="6061075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defRPr/>
            </a:pPr>
            <a:endParaRPr lang="zh-CN" altLang="en-US" sz="2400" i="0">
              <a:latin typeface="Times New Roman" pitchFamily="-65" charset="0"/>
              <a:ea typeface="宋体" pitchFamily="-65" charset="-122"/>
            </a:endParaRPr>
          </a:p>
        </p:txBody>
      </p:sp>
      <p:sp>
        <p:nvSpPr>
          <p:cNvPr id="13742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"/>
            <a:ext cx="7772400" cy="17526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13742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1336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zh-CN"/>
              <a:t>Click to edit author list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533400"/>
            <a:ext cx="22098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533400"/>
            <a:ext cx="64770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533400"/>
            <a:ext cx="8839200" cy="381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2400" y="990600"/>
            <a:ext cx="43434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3434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533400"/>
            <a:ext cx="8839200" cy="381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990600"/>
            <a:ext cx="43434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990600"/>
            <a:ext cx="43434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533400"/>
            <a:ext cx="8839200" cy="381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2400" y="990600"/>
            <a:ext cx="43434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990600"/>
            <a:ext cx="43434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657600"/>
            <a:ext cx="43434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533400"/>
            <a:ext cx="8839200" cy="381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990600"/>
            <a:ext cx="43434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152400" y="3657600"/>
            <a:ext cx="43434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648200" y="990600"/>
            <a:ext cx="43434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533400"/>
            <a:ext cx="8839200" cy="381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2400" y="990600"/>
            <a:ext cx="88392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400" y="3657600"/>
            <a:ext cx="88392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152400" y="533400"/>
            <a:ext cx="8839200" cy="5638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533400"/>
            <a:ext cx="8839200" cy="381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990600"/>
            <a:ext cx="88392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657600"/>
            <a:ext cx="88392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533400"/>
            <a:ext cx="8839200" cy="381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990600"/>
            <a:ext cx="43434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990600"/>
            <a:ext cx="43434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657600"/>
            <a:ext cx="43434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52400" y="533400"/>
            <a:ext cx="8839200" cy="381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990600"/>
            <a:ext cx="43434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990600"/>
            <a:ext cx="43434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152400" y="3657600"/>
            <a:ext cx="43434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657600"/>
            <a:ext cx="43434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5867400" cy="6858000"/>
            <a:chOff x="0" y="0"/>
            <a:chExt cx="3696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2880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defRPr/>
              </a:pPr>
              <a:endParaRPr kumimoji="1" lang="zh-CN" altLang="en-US" sz="2400" i="0">
                <a:latin typeface="Times New Roman" pitchFamily="-65" charset="0"/>
                <a:ea typeface="宋体" pitchFamily="-65" charset="-122"/>
                <a:cs typeface="Arial Unicode MS" pitchFamily="-65" charset="0"/>
              </a:endParaRPr>
            </a:p>
          </p:txBody>
        </p:sp>
        <p:sp>
          <p:nvSpPr>
            <p:cNvPr id="6" name="AutoShape 4"/>
            <p:cNvSpPr>
              <a:spLocks noChangeArrowheads="1"/>
            </p:cNvSpPr>
            <p:nvPr/>
          </p:nvSpPr>
          <p:spPr bwMode="white">
            <a:xfrm>
              <a:off x="432" y="624"/>
              <a:ext cx="3264" cy="12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defRPr/>
              </a:pPr>
              <a:endParaRPr kumimoji="1" lang="zh-CN" altLang="en-US" sz="2400" i="0">
                <a:latin typeface="Times New Roman" pitchFamily="-65" charset="0"/>
                <a:ea typeface="宋体" pitchFamily="-65" charset="-122"/>
                <a:cs typeface="Arial Unicode MS" pitchFamily="-65" charset="0"/>
              </a:endParaRPr>
            </a:p>
          </p:txBody>
        </p:sp>
      </p:grp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3632200" y="4889500"/>
            <a:ext cx="4876800" cy="319088"/>
            <a:chOff x="2288" y="3080"/>
            <a:chExt cx="3072" cy="201"/>
          </a:xfrm>
        </p:grpSpPr>
        <p:sp>
          <p:nvSpPr>
            <p:cNvPr id="8" name="AutoShape 6"/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nl-NL">
                <a:cs typeface="Arial Unicode MS" pitchFamily="-65" charset="0"/>
              </a:endParaRPr>
            </a:p>
          </p:txBody>
        </p:sp>
        <p:sp>
          <p:nvSpPr>
            <p:cNvPr id="9" name="AutoShape 7"/>
            <p:cNvSpPr>
              <a:spLocks noChangeArrowheads="1"/>
            </p:cNvSpPr>
            <p:nvPr/>
          </p:nvSpPr>
          <p:spPr bwMode="auto"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nl-NL">
                <a:cs typeface="Arial Unicode MS" pitchFamily="-65" charset="0"/>
              </a:endParaRPr>
            </a:p>
          </p:txBody>
        </p:sp>
      </p:grpSp>
      <p:pic>
        <p:nvPicPr>
          <p:cNvPr id="10" name="Picture 13" descr="BBN_2c_secondar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29200" y="5289550"/>
            <a:ext cx="3886200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4" descr="doc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5214938"/>
            <a:ext cx="3657600" cy="1033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7728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4673600" y="2927350"/>
            <a:ext cx="4013200" cy="1822450"/>
          </a:xfrm>
        </p:spPr>
        <p:txBody>
          <a:bodyPr anchor="b"/>
          <a:lstStyle>
            <a:lvl1pPr marL="0" indent="0" algn="ctr">
              <a:buFont typeface="Wingdings" pitchFamily="-65" charset="2"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1377292" name="AutoShape 1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990600"/>
            <a:ext cx="8229600" cy="1905000"/>
          </a:xfrm>
          <a:prstGeom prst="roundRect">
            <a:avLst>
              <a:gd name="adj" fmla="val 50000"/>
            </a:avLst>
          </a:prstGeom>
        </p:spPr>
        <p:txBody>
          <a:bodyPr anchor="ctr"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12" name="Rectangle 10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5791200" y="6248400"/>
            <a:ext cx="2897188" cy="474663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 i="0">
                <a:ea typeface="宋体" pitchFamily="-65" charset="-122"/>
                <a:cs typeface="Arial Unicode MS" pitchFamily="-65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Rectangle 11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6200" y="6248400"/>
            <a:ext cx="587375" cy="488950"/>
          </a:xfrm>
        </p:spPr>
        <p:txBody>
          <a:bodyPr anchorCtr="0"/>
          <a:lstStyle>
            <a:lvl1pPr>
              <a:defRPr sz="2600"/>
            </a:lvl1pPr>
          </a:lstStyle>
          <a:p>
            <a:fld id="{7426C355-3526-FC4A-BEB6-1029C861F8C0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71AB0F-A3E3-C64A-86C6-4A98DD05B5AF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50E4CE-FC31-EC46-8BB3-A7B6D287F378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066800"/>
            <a:ext cx="3770313" cy="5019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0913" y="1066800"/>
            <a:ext cx="3770312" cy="5019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E34375-7E68-AA40-AF2B-9F431EA66EA5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0E2D2A-11DA-1647-BE69-C9666709A8F8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E12EDB-A96F-6A49-BF64-69C8887976DA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C06A78-170E-3742-B4D1-4C32C60F177E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0DB5D5-0913-B24E-872A-E312B7B3096F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757692-EA74-7E47-8E4C-4057173736A6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11009A-F4A3-5548-8335-48C24B980614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1981200" cy="59340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152400"/>
            <a:ext cx="5791200" cy="59340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9A78DCA-3363-D54D-894F-9F93A4E83EC9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152400" y="533400"/>
            <a:ext cx="8839200" cy="5638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990600"/>
            <a:ext cx="43434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3434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3.jpe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32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474" name="Picture 2" descr="doc"/>
          <p:cNvPicPr>
            <a:picLocks noChangeAspect="1" noChangeArrowheads="1"/>
          </p:cNvPicPr>
          <p:nvPr/>
        </p:nvPicPr>
        <p:blipFill>
          <a:blip r:embed="rId22"/>
          <a:srcRect/>
          <a:stretch>
            <a:fillRect/>
          </a:stretch>
        </p:blipFill>
        <p:spPr bwMode="auto">
          <a:xfrm>
            <a:off x="3810000" y="0"/>
            <a:ext cx="15240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54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533400"/>
            <a:ext cx="8839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547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990600"/>
            <a:ext cx="8839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373191" name="Line 7"/>
          <p:cNvSpPr>
            <a:spLocks noChangeShapeType="1"/>
          </p:cNvSpPr>
          <p:nvPr/>
        </p:nvSpPr>
        <p:spPr bwMode="auto">
          <a:xfrm>
            <a:off x="152400" y="457200"/>
            <a:ext cx="883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pitchFamily="-65" charset="0"/>
            </a:endParaRPr>
          </a:p>
        </p:txBody>
      </p:sp>
      <p:sp>
        <p:nvSpPr>
          <p:cNvPr id="1373192" name="Line 8"/>
          <p:cNvSpPr>
            <a:spLocks noChangeShapeType="1"/>
          </p:cNvSpPr>
          <p:nvPr/>
        </p:nvSpPr>
        <p:spPr bwMode="auto">
          <a:xfrm>
            <a:off x="152400" y="6248400"/>
            <a:ext cx="883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pitchFamily="-65" charset="0"/>
            </a:endParaRPr>
          </a:p>
        </p:txBody>
      </p:sp>
      <p:pic>
        <p:nvPicPr>
          <p:cNvPr id="105480" name="Picture 10" descr="isis"/>
          <p:cNvPicPr>
            <a:picLocks noChangeAspect="1" noChangeArrowheads="1"/>
          </p:cNvPicPr>
          <p:nvPr/>
        </p:nvPicPr>
        <p:blipFill>
          <a:blip r:embed="rId23"/>
          <a:srcRect/>
          <a:stretch>
            <a:fillRect/>
          </a:stretch>
        </p:blipFill>
        <p:spPr bwMode="auto">
          <a:xfrm>
            <a:off x="8315325" y="6348413"/>
            <a:ext cx="681038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5481" name="Picture 11" descr="vsb5"/>
          <p:cNvPicPr>
            <a:picLocks noChangeAspect="1" noChangeArrowheads="1"/>
          </p:cNvPicPr>
          <p:nvPr/>
        </p:nvPicPr>
        <p:blipFill>
          <a:blip r:embed="rId24"/>
          <a:srcRect/>
          <a:stretch>
            <a:fillRect/>
          </a:stretch>
        </p:blipFill>
        <p:spPr bwMode="auto">
          <a:xfrm>
            <a:off x="88900" y="6310313"/>
            <a:ext cx="47625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73201" name="Rectangle 17"/>
          <p:cNvSpPr>
            <a:spLocks noChangeArrowheads="1"/>
          </p:cNvSpPr>
          <p:nvPr userDrawn="1"/>
        </p:nvSpPr>
        <p:spPr bwMode="auto">
          <a:xfrm>
            <a:off x="4349750" y="6403975"/>
            <a:ext cx="463550" cy="3667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fld id="{3E8A9395-A204-BA41-9377-FA9EE95C4BE5}" type="slidenum">
              <a:rPr lang="zh-CN" altLang="en-US" b="1" i="0">
                <a:ea typeface="宋体" pitchFamily="-65" charset="-128"/>
                <a:cs typeface="宋体" pitchFamily="-65" charset="-128"/>
              </a:rPr>
              <a:pPr/>
              <a:t>‹#›</a:t>
            </a:fld>
            <a:endParaRPr lang="en-US" altLang="zh-CN" b="1" i="0">
              <a:ea typeface="宋体" pitchFamily="-65" charset="-128"/>
              <a:cs typeface="宋体" pitchFamily="-65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859" r:id="rId2"/>
    <p:sldLayoutId id="2147483860" r:id="rId3"/>
    <p:sldLayoutId id="2147483861" r:id="rId4"/>
    <p:sldLayoutId id="2147483862" r:id="rId5"/>
    <p:sldLayoutId id="2147483863" r:id="rId6"/>
    <p:sldLayoutId id="2147483864" r:id="rId7"/>
    <p:sldLayoutId id="2147483865" r:id="rId8"/>
    <p:sldLayoutId id="2147483866" r:id="rId9"/>
    <p:sldLayoutId id="2147483867" r:id="rId10"/>
    <p:sldLayoutId id="2147483868" r:id="rId11"/>
    <p:sldLayoutId id="2147483869" r:id="rId12"/>
    <p:sldLayoutId id="2147483870" r:id="rId13"/>
    <p:sldLayoutId id="2147483871" r:id="rId14"/>
    <p:sldLayoutId id="2147483872" r:id="rId15"/>
    <p:sldLayoutId id="2147483873" r:id="rId16"/>
    <p:sldLayoutId id="2147483874" r:id="rId17"/>
    <p:sldLayoutId id="2147483875" r:id="rId18"/>
    <p:sldLayoutId id="2147483876" r:id="rId19"/>
    <p:sldLayoutId id="2147483877" r:id="rId20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pitchFamily="-65" charset="0"/>
          <a:ea typeface="Arial Unicode MS" pitchFamily="-65" charset="0"/>
          <a:cs typeface="Arial Unicode MS" pitchFamily="-65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pitchFamily="-65" charset="0"/>
          <a:ea typeface="Arial Unicode MS" pitchFamily="-65" charset="0"/>
          <a:cs typeface="Arial Unicode MS" pitchFamily="-65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pitchFamily="-65" charset="0"/>
          <a:ea typeface="Arial Unicode MS" pitchFamily="-65" charset="0"/>
          <a:cs typeface="Arial Unicode MS" pitchFamily="-65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pitchFamily="-65" charset="0"/>
          <a:ea typeface="Arial Unicode MS" pitchFamily="-65" charset="0"/>
          <a:cs typeface="Arial Unicode MS" pitchFamily="-65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pitchFamily="-65" charset="0"/>
          <a:ea typeface="Arial Unicode MS" pitchFamily="-65" charset="0"/>
          <a:cs typeface="Arial Unicode MS" pitchFamily="-65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pitchFamily="-65" charset="0"/>
          <a:ea typeface="Arial Unicode MS" pitchFamily="-65" charset="0"/>
          <a:cs typeface="Arial Unicode MS" pitchFamily="-65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pitchFamily="-65" charset="0"/>
          <a:ea typeface="Arial Unicode MS" pitchFamily="-65" charset="0"/>
          <a:cs typeface="Arial Unicode MS" pitchFamily="-65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pitchFamily="-65" charset="0"/>
          <a:ea typeface="Arial Unicode MS" pitchFamily="-65" charset="0"/>
          <a:cs typeface="Arial Unicode MS" pitchFamily="-65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498" name="Group 2"/>
          <p:cNvGrpSpPr>
            <a:grpSpLocks/>
          </p:cNvGrpSpPr>
          <p:nvPr/>
        </p:nvGrpSpPr>
        <p:grpSpPr bwMode="auto">
          <a:xfrm>
            <a:off x="0" y="0"/>
            <a:ext cx="3200400" cy="6858000"/>
            <a:chOff x="0" y="0"/>
            <a:chExt cx="2016" cy="4320"/>
          </a:xfrm>
        </p:grpSpPr>
        <p:sp>
          <p:nvSpPr>
            <p:cNvPr id="1376259" name="Rectangle 3"/>
            <p:cNvSpPr>
              <a:spLocks noChangeArrowheads="1"/>
            </p:cNvSpPr>
            <p:nvPr userDrawn="1"/>
          </p:nvSpPr>
          <p:spPr bwMode="auto">
            <a:xfrm>
              <a:off x="0" y="0"/>
              <a:ext cx="480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nl-NL">
                <a:cs typeface="Arial Unicode MS" pitchFamily="-65" charset="0"/>
              </a:endParaRPr>
            </a:p>
          </p:txBody>
        </p:sp>
        <p:sp>
          <p:nvSpPr>
            <p:cNvPr id="1376260" name="Freeform 4"/>
            <p:cNvSpPr>
              <a:spLocks/>
            </p:cNvSpPr>
            <p:nvPr userDrawn="1"/>
          </p:nvSpPr>
          <p:spPr bwMode="auto">
            <a:xfrm>
              <a:off x="288" y="0"/>
              <a:ext cx="1728" cy="735"/>
            </a:xfrm>
            <a:custGeom>
              <a:avLst/>
              <a:gdLst/>
              <a:ahLst/>
              <a:cxnLst>
                <a:cxn ang="0">
                  <a:pos x="1728" y="0"/>
                </a:cxn>
                <a:cxn ang="0">
                  <a:pos x="1728" y="480"/>
                </a:cxn>
                <a:cxn ang="0">
                  <a:pos x="380" y="482"/>
                </a:cxn>
                <a:cxn ang="0">
                  <a:pos x="354" y="480"/>
                </a:cxn>
                <a:cxn ang="0">
                  <a:pos x="308" y="489"/>
                </a:cxn>
                <a:cxn ang="0">
                  <a:pos x="246" y="531"/>
                </a:cxn>
                <a:cxn ang="0">
                  <a:pos x="206" y="597"/>
                </a:cxn>
                <a:cxn ang="0">
                  <a:pos x="192" y="666"/>
                </a:cxn>
                <a:cxn ang="0">
                  <a:pos x="192" y="735"/>
                </a:cxn>
                <a:cxn ang="0">
                  <a:pos x="0" y="735"/>
                </a:cxn>
                <a:cxn ang="0">
                  <a:pos x="0" y="480"/>
                </a:cxn>
                <a:cxn ang="0">
                  <a:pos x="0" y="0"/>
                </a:cxn>
                <a:cxn ang="0">
                  <a:pos x="1728" y="0"/>
                </a:cxn>
              </a:cxnLst>
              <a:rect l="0" t="0" r="r" b="b"/>
              <a:pathLst>
                <a:path w="1728" h="735">
                  <a:moveTo>
                    <a:pt x="1728" y="0"/>
                  </a:moveTo>
                  <a:lnTo>
                    <a:pt x="1728" y="480"/>
                  </a:lnTo>
                  <a:lnTo>
                    <a:pt x="380" y="482"/>
                  </a:lnTo>
                  <a:lnTo>
                    <a:pt x="354" y="480"/>
                  </a:lnTo>
                  <a:lnTo>
                    <a:pt x="308" y="489"/>
                  </a:lnTo>
                  <a:cubicBezTo>
                    <a:pt x="290" y="498"/>
                    <a:pt x="263" y="513"/>
                    <a:pt x="246" y="531"/>
                  </a:cubicBezTo>
                  <a:cubicBezTo>
                    <a:pt x="229" y="549"/>
                    <a:pt x="215" y="574"/>
                    <a:pt x="206" y="597"/>
                  </a:cubicBezTo>
                  <a:cubicBezTo>
                    <a:pt x="197" y="620"/>
                    <a:pt x="194" y="643"/>
                    <a:pt x="192" y="666"/>
                  </a:cubicBezTo>
                  <a:lnTo>
                    <a:pt x="192" y="735"/>
                  </a:lnTo>
                  <a:lnTo>
                    <a:pt x="0" y="735"/>
                  </a:lnTo>
                  <a:lnTo>
                    <a:pt x="0" y="480"/>
                  </a:lnTo>
                  <a:lnTo>
                    <a:pt x="0" y="0"/>
                  </a:lnTo>
                  <a:lnTo>
                    <a:pt x="1728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nl-NL">
                <a:cs typeface="Arial Unicode MS" pitchFamily="-65" charset="0"/>
              </a:endParaRPr>
            </a:p>
          </p:txBody>
        </p:sp>
      </p:grpSp>
      <p:grpSp>
        <p:nvGrpSpPr>
          <p:cNvPr id="106499" name="Group 5"/>
          <p:cNvGrpSpPr>
            <a:grpSpLocks/>
          </p:cNvGrpSpPr>
          <p:nvPr/>
        </p:nvGrpSpPr>
        <p:grpSpPr bwMode="auto">
          <a:xfrm>
            <a:off x="533400" y="762000"/>
            <a:ext cx="8001000" cy="319088"/>
            <a:chOff x="144" y="1248"/>
            <a:chExt cx="4656" cy="201"/>
          </a:xfrm>
        </p:grpSpPr>
        <p:sp>
          <p:nvSpPr>
            <p:cNvPr id="1376262" name="AutoShape 6"/>
            <p:cNvSpPr>
              <a:spLocks noChangeArrowheads="1"/>
            </p:cNvSpPr>
            <p:nvPr/>
          </p:nvSpPr>
          <p:spPr bwMode="auto">
            <a:xfrm>
              <a:off x="384" y="1248"/>
              <a:ext cx="4416" cy="200"/>
            </a:xfrm>
            <a:prstGeom prst="roundRect">
              <a:avLst>
                <a:gd name="adj" fmla="val 0"/>
              </a:avLst>
            </a:pr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nl-NL">
                <a:cs typeface="Arial Unicode MS" pitchFamily="-65" charset="0"/>
              </a:endParaRPr>
            </a:p>
          </p:txBody>
        </p:sp>
        <p:sp>
          <p:nvSpPr>
            <p:cNvPr id="1376263" name="AutoShape 7"/>
            <p:cNvSpPr>
              <a:spLocks noChangeArrowheads="1"/>
            </p:cNvSpPr>
            <p:nvPr/>
          </p:nvSpPr>
          <p:spPr bwMode="auto">
            <a:xfrm flipH="1">
              <a:off x="144" y="1248"/>
              <a:ext cx="248" cy="201"/>
            </a:xfrm>
            <a:prstGeom prst="flowChartDelay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nl-NL">
                <a:cs typeface="Arial Unicode MS" pitchFamily="-65" charset="0"/>
              </a:endParaRPr>
            </a:p>
          </p:txBody>
        </p:sp>
      </p:grpSp>
      <p:sp>
        <p:nvSpPr>
          <p:cNvPr id="106500" name="AutoShape 8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152400"/>
            <a:ext cx="7924800" cy="457200"/>
          </a:xfrm>
          <a:prstGeom prst="roundRect">
            <a:avLst>
              <a:gd name="adj" fmla="val 21667"/>
            </a:avLst>
          </a:pr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6501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066800"/>
            <a:ext cx="7693025" cy="501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37626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7463" y="6242050"/>
            <a:ext cx="700087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2000" b="1" i="0">
                <a:solidFill>
                  <a:schemeClr val="bg1"/>
                </a:solidFill>
                <a:ea typeface="宋体" pitchFamily="-65" charset="-128"/>
                <a:cs typeface="宋体" pitchFamily="-65" charset="-128"/>
              </a:defRPr>
            </a:lvl1pPr>
          </a:lstStyle>
          <a:p>
            <a:fld id="{43A972BD-B6FA-024C-A34F-A19B5D453469}" type="slidenum">
              <a:rPr lang="zh-CN" altLang="en-US"/>
              <a:pPr/>
              <a:t>‹#›</a:t>
            </a:fld>
            <a:endParaRPr lang="en-US" altLang="zh-CN"/>
          </a:p>
        </p:txBody>
      </p:sp>
      <p:pic>
        <p:nvPicPr>
          <p:cNvPr id="106503" name="Picture 13" descr="doc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3667125" y="6164263"/>
            <a:ext cx="2133600" cy="604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  <p:sldLayoutId id="2147483890" r:id="rId12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-65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-65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-65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-65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charset="2"/>
        <a:buChar char="l"/>
        <a:defRPr sz="28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24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charset="2"/>
        <a:buChar char="l"/>
        <a:defRPr sz="20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charset="2"/>
        <a:buChar char="l"/>
        <a:defRPr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-65" charset="2"/>
        <a:buChar char="l"/>
        <a:defRPr>
          <a:solidFill>
            <a:schemeClr val="tx1"/>
          </a:solidFill>
          <a:latin typeface="+mn-lt"/>
          <a:ea typeface="ＭＳ Ｐゴシック" pitchFamily="-65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-65" charset="2"/>
        <a:buChar char="l"/>
        <a:defRPr>
          <a:solidFill>
            <a:schemeClr val="tx1"/>
          </a:solidFill>
          <a:latin typeface="+mn-lt"/>
          <a:ea typeface="ＭＳ Ｐゴシック" pitchFamily="-65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-65" charset="2"/>
        <a:buChar char="l"/>
        <a:defRPr>
          <a:solidFill>
            <a:schemeClr val="tx1"/>
          </a:solidFill>
          <a:latin typeface="+mn-lt"/>
          <a:ea typeface="ＭＳ Ｐゴシック" pitchFamily="-65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-65" charset="2"/>
        <a:buChar char="l"/>
        <a:defRPr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5.pd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d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df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df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image" Target="../media/image14.pd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df"/><Relationship Id="rId5" Type="http://schemas.openxmlformats.org/officeDocument/2006/relationships/image" Target="../media/image11.png"/><Relationship Id="rId4" Type="http://schemas.openxmlformats.org/officeDocument/2006/relationships/image" Target="../media/image16.pd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8.pdf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F5EAC2B-714A-C24E-A801-C1792E385BC6}" type="slidenum">
              <a:rPr lang="zh-CN" altLang="en-US"/>
              <a:pPr/>
              <a:t>1</a:t>
            </a:fld>
            <a:endParaRPr lang="en-US" altLang="zh-CN" dirty="0"/>
          </a:p>
        </p:txBody>
      </p:sp>
      <p:sp>
        <p:nvSpPr>
          <p:cNvPr id="25907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311275" y="1066800"/>
            <a:ext cx="7213600" cy="5019675"/>
          </a:xfrm>
          <a:noFill/>
        </p:spPr>
        <p:txBody>
          <a:bodyPr anchor="ctr" anchorCtr="1"/>
          <a:lstStyle/>
          <a:p>
            <a:pPr algn="ctr" eaLnBrk="1" hangingPunct="1">
              <a:buFont typeface="Wingdings" charset="2"/>
              <a:buNone/>
            </a:pPr>
            <a:endParaRPr lang="zh-CN" altLang="en-US" sz="5400" dirty="0">
              <a:solidFill>
                <a:srgbClr val="FF3300"/>
              </a:solidFill>
            </a:endParaRPr>
          </a:p>
          <a:p>
            <a:pPr algn="ctr" eaLnBrk="1" hangingPunct="1">
              <a:buFont typeface="Wingdings" charset="2"/>
              <a:buNone/>
            </a:pPr>
            <a:r>
              <a:rPr lang="en-US" altLang="zh-CN" sz="5400" dirty="0" smtClean="0">
                <a:solidFill>
                  <a:srgbClr val="FF3300"/>
                </a:solidFill>
              </a:rPr>
              <a:t>Project overview</a:t>
            </a:r>
            <a:endParaRPr lang="en-US" altLang="zh-CN" sz="5400" dirty="0">
              <a:solidFill>
                <a:srgbClr val="FF3300"/>
              </a:solidFill>
            </a:endParaRPr>
          </a:p>
          <a:p>
            <a:pPr algn="ctr" eaLnBrk="1" hangingPunct="1">
              <a:buFont typeface="Wingdings" charset="2"/>
              <a:buNone/>
            </a:pPr>
            <a:endParaRPr lang="zh-CN" altLang="en-US" sz="5400" dirty="0">
              <a:solidFill>
                <a:srgbClr val="FF33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Fixed Extended Port Equivalent IDL3</a:t>
            </a:r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75356" y="1431241"/>
            <a:ext cx="4419213" cy="3948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ts val="400"/>
              </a:spcBef>
            </a:pP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/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extended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port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definition</a:t>
            </a:r>
            <a:endParaRPr lang="nl-NL" sz="1400" i="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>
              <a:spcBef>
                <a:spcPts val="400"/>
              </a:spcBef>
            </a:pPr>
            <a:r>
              <a:rPr lang="nl-NL" sz="1400" b="1" i="0" dirty="0"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nl-NL" sz="1400" b="1" i="0" dirty="0" smtClean="0">
                <a:latin typeface="Courier New" charset="0"/>
                <a:ea typeface="Courier New" charset="0"/>
                <a:cs typeface="Courier New" charset="0"/>
              </a:rPr>
              <a:t>orttype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ControlledConsumer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>
              <a:spcBef>
                <a:spcPts val="400"/>
              </a:spcBef>
            </a:pP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 provides Data_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Pusher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consumer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>
              <a:spcBef>
                <a:spcPts val="400"/>
              </a:spcBef>
            </a:pP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uses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FlowControl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control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>
              <a:spcBef>
                <a:spcPts val="400"/>
              </a:spcBef>
            </a:pP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};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</a:p>
          <a:p>
            <a:pPr>
              <a:spcBef>
                <a:spcPts val="400"/>
              </a:spcBef>
            </a:pP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// Component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supporting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a port</a:t>
            </a:r>
          </a:p>
          <a:p>
            <a:pPr>
              <a:spcBef>
                <a:spcPts val="400"/>
              </a:spcBef>
            </a:pP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c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omponent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Sender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>
              <a:spcBef>
                <a:spcPts val="400"/>
              </a:spcBef>
            </a:pP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 port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ControlledConsumer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data;</a:t>
            </a:r>
          </a:p>
          <a:p>
            <a:pPr>
              <a:spcBef>
                <a:spcPts val="400"/>
              </a:spcBef>
            </a:pP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};</a:t>
            </a:r>
          </a:p>
          <a:p>
            <a:pPr>
              <a:spcBef>
                <a:spcPts val="400"/>
              </a:spcBef>
            </a:pPr>
            <a:endParaRPr lang="nl-NL" sz="1400" i="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>
              <a:spcBef>
                <a:spcPts val="400"/>
              </a:spcBef>
            </a:pPr>
            <a:endParaRPr lang="nl-NL" sz="1400" i="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>
              <a:spcBef>
                <a:spcPts val="400"/>
              </a:spcBef>
            </a:pP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c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omponent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Receiver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>
              <a:spcBef>
                <a:spcPts val="400"/>
              </a:spcBef>
            </a:pP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mirrorport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ControlledConsumer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input;</a:t>
            </a:r>
          </a:p>
          <a:p>
            <a:pPr>
              <a:spcBef>
                <a:spcPts val="400"/>
              </a:spcBef>
            </a:pP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};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4986266" y="2965825"/>
            <a:ext cx="4419213" cy="1130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ts val="400"/>
              </a:spcBef>
            </a:pP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component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Sender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>
              <a:spcBef>
                <a:spcPts val="400"/>
              </a:spcBef>
            </a:pP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 provides Data_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Pusher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data_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consumer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>
              <a:spcBef>
                <a:spcPts val="400"/>
              </a:spcBef>
            </a:pP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uses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FlowControl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data_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control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>
              <a:spcBef>
                <a:spcPts val="400"/>
              </a:spcBef>
            </a:pP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};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4986266" y="4276271"/>
            <a:ext cx="4419213" cy="1130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ts val="400"/>
              </a:spcBef>
            </a:pP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component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Receiver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>
              <a:spcBef>
                <a:spcPts val="400"/>
              </a:spcBef>
            </a:pP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uses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Data_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Pusher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input_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consumer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>
              <a:spcBef>
                <a:spcPts val="400"/>
              </a:spcBef>
            </a:pP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 provides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FlowControl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input_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control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>
              <a:spcBef>
                <a:spcPts val="400"/>
              </a:spcBef>
            </a:pP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};</a:t>
            </a:r>
          </a:p>
        </p:txBody>
      </p:sp>
      <p:sp>
        <p:nvSpPr>
          <p:cNvPr id="9" name="Right Arrow 8"/>
          <p:cNvSpPr/>
          <p:nvPr/>
        </p:nvSpPr>
        <p:spPr bwMode="auto">
          <a:xfrm>
            <a:off x="4146318" y="3312262"/>
            <a:ext cx="385993" cy="32375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  <p:sp>
        <p:nvSpPr>
          <p:cNvPr id="10" name="Right Arrow 9"/>
          <p:cNvSpPr/>
          <p:nvPr/>
        </p:nvSpPr>
        <p:spPr bwMode="auto">
          <a:xfrm>
            <a:off x="4497940" y="4647613"/>
            <a:ext cx="385993" cy="32375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3785227" y="1021074"/>
            <a:ext cx="3573553" cy="1021556"/>
          </a:xfrm>
          <a:prstGeom prst="wedgeRoundRectCallout">
            <a:avLst>
              <a:gd name="adj1" fmla="val -11773"/>
              <a:gd name="adj2" fmla="val 177081"/>
              <a:gd name="adj3" fmla="val 16667"/>
            </a:avLst>
          </a:prstGeom>
          <a:solidFill>
            <a:srgbClr val="FFFF99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i="0" dirty="0" smtClean="0">
                <a:latin typeface="Arial" pitchFamily="-65" charset="0"/>
              </a:rPr>
              <a:t>Facets/Receptacles map directly into the component in place of port declaration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  <p:sp>
        <p:nvSpPr>
          <p:cNvPr id="12" name="Rounded Rectangular Callout 11"/>
          <p:cNvSpPr/>
          <p:nvPr/>
        </p:nvSpPr>
        <p:spPr bwMode="auto">
          <a:xfrm>
            <a:off x="5570447" y="2157191"/>
            <a:ext cx="3573553" cy="715089"/>
          </a:xfrm>
          <a:prstGeom prst="wedgeRoundRectCallout">
            <a:avLst>
              <a:gd name="adj1" fmla="val 9481"/>
              <a:gd name="adj2" fmla="val 112652"/>
              <a:gd name="adj3" fmla="val 16667"/>
            </a:avLst>
          </a:prstGeom>
          <a:solidFill>
            <a:srgbClr val="FFFF99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i="0" dirty="0" smtClean="0">
                <a:latin typeface="Arial" pitchFamily="-65" charset="0"/>
              </a:rPr>
              <a:t>Name of port </a:t>
            </a:r>
            <a:r>
              <a:rPr lang="en-US" i="0" dirty="0" err="1" smtClean="0">
                <a:latin typeface="Arial" pitchFamily="-65" charset="0"/>
              </a:rPr>
              <a:t>prepended</a:t>
            </a:r>
            <a:r>
              <a:rPr lang="en-US" i="0" dirty="0" smtClean="0">
                <a:latin typeface="Arial" pitchFamily="-65" charset="0"/>
              </a:rPr>
              <a:t> to new facet/receptacle names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  <p:sp>
        <p:nvSpPr>
          <p:cNvPr id="13" name="Rounded Rectangular Callout 12"/>
          <p:cNvSpPr/>
          <p:nvPr/>
        </p:nvSpPr>
        <p:spPr bwMode="auto">
          <a:xfrm>
            <a:off x="2759412" y="5733922"/>
            <a:ext cx="3573553" cy="715089"/>
          </a:xfrm>
          <a:prstGeom prst="wedgeRoundRectCallout">
            <a:avLst>
              <a:gd name="adj1" fmla="val 28645"/>
              <a:gd name="adj2" fmla="val -143324"/>
              <a:gd name="adj3" fmla="val 16667"/>
            </a:avLst>
          </a:prstGeom>
          <a:solidFill>
            <a:srgbClr val="FFFF99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i="0" dirty="0" err="1" smtClean="0">
                <a:latin typeface="Arial" pitchFamily="-65" charset="0"/>
              </a:rPr>
              <a:t>Mirrorport</a:t>
            </a:r>
            <a:r>
              <a:rPr lang="en-US" i="0" dirty="0" smtClean="0">
                <a:latin typeface="Arial" pitchFamily="-65" charset="0"/>
              </a:rPr>
              <a:t> keyword inverts facets and receptacles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ChangeArrowheads="1"/>
          </p:cNvSpPr>
          <p:nvPr/>
        </p:nvSpPr>
        <p:spPr bwMode="auto">
          <a:xfrm>
            <a:off x="0" y="542925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altLang="zh-CN" sz="3200" i="0" dirty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Parameterized</a:t>
            </a:r>
            <a:r>
              <a:rPr lang="en-US" altLang="zh-CN" sz="3200" i="0" dirty="0" smtClean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 Extended </a:t>
            </a:r>
            <a:r>
              <a:rPr lang="en-US" altLang="zh-CN" sz="3200" i="0" dirty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P</a:t>
            </a:r>
            <a:r>
              <a:rPr lang="en-US" altLang="zh-CN" sz="3200" i="0" dirty="0" smtClean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ort</a:t>
            </a:r>
            <a:endParaRPr lang="en-US" altLang="zh-CN" sz="3200" i="0" dirty="0">
              <a:solidFill>
                <a:srgbClr val="FF0000"/>
              </a:solidFill>
              <a:ea typeface="宋体" pitchFamily="-65" charset="-128"/>
              <a:cs typeface="宋体" pitchFamily="-65" charset="-128"/>
            </a:endParaRPr>
          </a:p>
        </p:txBody>
      </p:sp>
      <p:sp>
        <p:nvSpPr>
          <p:cNvPr id="264195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264196" name="Rectangle 3"/>
          <p:cNvSpPr>
            <a:spLocks noChangeArrowheads="1"/>
          </p:cNvSpPr>
          <p:nvPr/>
        </p:nvSpPr>
        <p:spPr bwMode="auto">
          <a:xfrm>
            <a:off x="4333089" y="1193600"/>
            <a:ext cx="4810911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interface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Pusher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b="1" i="0" dirty="0"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nl-NL" sz="1400" b="1" i="0" dirty="0" err="1">
                <a:latin typeface="Courier New" charset="0"/>
                <a:ea typeface="Courier New" charset="0"/>
                <a:cs typeface="Courier New" charset="0"/>
              </a:rPr>
              <a:t>typename</a:t>
            </a:r>
            <a:r>
              <a:rPr lang="nl-NL" sz="1400" b="1" i="0" dirty="0">
                <a:latin typeface="Courier New" charset="0"/>
                <a:ea typeface="Courier New" charset="0"/>
                <a:cs typeface="Courier New" charset="0"/>
              </a:rPr>
              <a:t> T&gt;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void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push(in </a:t>
            </a:r>
            <a:r>
              <a:rPr lang="nl-NL" sz="1400" b="1" i="0" dirty="0">
                <a:latin typeface="Courier New" charset="0"/>
                <a:ea typeface="Courier New" charset="0"/>
                <a:cs typeface="Courier New" charset="0"/>
              </a:rPr>
              <a:t>T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data)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}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//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extended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port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definition</a:t>
            </a:r>
            <a:endParaRPr lang="nl-NL" sz="1400" i="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nl-NL" sz="1400" b="1" i="0" dirty="0">
                <a:latin typeface="Courier New" charset="0"/>
                <a:ea typeface="Courier New" charset="0"/>
                <a:cs typeface="Courier New" charset="0"/>
              </a:rPr>
              <a:t>porttype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ControlledConsumer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b="1" i="0" dirty="0"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nl-NL" sz="1400" b="1" i="0" dirty="0" err="1">
                <a:latin typeface="Courier New" charset="0"/>
                <a:ea typeface="Courier New" charset="0"/>
                <a:cs typeface="Courier New" charset="0"/>
              </a:rPr>
              <a:t>typename</a:t>
            </a:r>
            <a:r>
              <a:rPr lang="nl-NL" sz="1400" b="1" i="0" dirty="0">
                <a:latin typeface="Courier New" charset="0"/>
                <a:ea typeface="Courier New" charset="0"/>
                <a:cs typeface="Courier New" charset="0"/>
              </a:rPr>
              <a:t> T&gt;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{</a:t>
            </a:r>
          </a:p>
          <a:p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 provides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Pusher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b="1" i="0" dirty="0">
                <a:latin typeface="Courier New" charset="0"/>
                <a:ea typeface="Courier New" charset="0"/>
                <a:cs typeface="Courier New" charset="0"/>
              </a:rPr>
              <a:t>&lt;T&gt;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consumer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uses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FlowControl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control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}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c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omponent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Sender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{</a:t>
            </a:r>
          </a:p>
          <a:p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  port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ControlledConsumer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&lt;Data&gt; data;</a:t>
            </a:r>
          </a:p>
          <a:p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};</a:t>
            </a:r>
          </a:p>
          <a:p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c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omponent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Receiver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{</a:t>
            </a:r>
          </a:p>
          <a:p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mirrorport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ControlledConsumer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&lt;Data&gt; data;</a:t>
            </a:r>
          </a:p>
          <a:p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000" dirty="0" smtClean="0"/>
              <a:t>Some ports may vary in only the data type used as a parameter</a:t>
            </a:r>
          </a:p>
          <a:p>
            <a:r>
              <a:rPr lang="en-US" sz="2000" dirty="0" smtClean="0"/>
              <a:t>Need to avoid proliferation of type-specific port type declarations</a:t>
            </a:r>
          </a:p>
          <a:p>
            <a:r>
              <a:rPr lang="en-US" sz="2000" dirty="0" smtClean="0"/>
              <a:t>Syntax similar to C++ template programming</a:t>
            </a:r>
          </a:p>
          <a:p>
            <a:r>
              <a:rPr lang="en-US" sz="2000" dirty="0" smtClean="0"/>
              <a:t>The following structures support type parameterization:</a:t>
            </a:r>
          </a:p>
          <a:p>
            <a:pPr lvl="1"/>
            <a:r>
              <a:rPr lang="en-US" sz="2000" dirty="0" smtClean="0"/>
              <a:t>interface</a:t>
            </a:r>
          </a:p>
          <a:p>
            <a:pPr lvl="1"/>
            <a:r>
              <a:rPr lang="en-US" sz="2000" dirty="0" err="1" smtClean="0"/>
              <a:t>porttype</a:t>
            </a:r>
            <a:endParaRPr lang="en-US" sz="2000" dirty="0" smtClean="0"/>
          </a:p>
          <a:p>
            <a:pPr lvl="1"/>
            <a:r>
              <a:rPr lang="en-US" sz="2000" dirty="0" smtClean="0"/>
              <a:t>connector</a:t>
            </a:r>
          </a:p>
          <a:p>
            <a:pPr lvl="1"/>
            <a:endParaRPr lang="en-US" sz="2000" b="1" dirty="0" smtClean="0"/>
          </a:p>
          <a:p>
            <a:pPr lvl="1"/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Parameterized Port Equivalent IDL3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978147"/>
            <a:ext cx="4343400" cy="939477"/>
          </a:xfrm>
        </p:spPr>
        <p:txBody>
          <a:bodyPr/>
          <a:lstStyle/>
          <a:p>
            <a:pPr>
              <a:buNone/>
            </a:pPr>
            <a:r>
              <a:rPr lang="en-US" sz="1400" dirty="0" smtClean="0">
                <a:latin typeface="Courier New"/>
                <a:cs typeface="Courier New"/>
              </a:rPr>
              <a:t>interface </a:t>
            </a:r>
            <a:r>
              <a:rPr lang="en-US" sz="1400" dirty="0" err="1" smtClean="0">
                <a:latin typeface="Courier New"/>
                <a:cs typeface="Courier New"/>
              </a:rPr>
              <a:t>Data_Pusher</a:t>
            </a:r>
            <a:r>
              <a:rPr lang="en-US" sz="1400" dirty="0" smtClean="0">
                <a:latin typeface="Courier New"/>
                <a:cs typeface="Courier New"/>
              </a:rPr>
              <a:t> {</a:t>
            </a:r>
          </a:p>
          <a:p>
            <a:pPr>
              <a:buNone/>
            </a:pPr>
            <a:r>
              <a:rPr lang="en-US" sz="1400" dirty="0" smtClean="0">
                <a:latin typeface="Courier New"/>
                <a:cs typeface="Courier New"/>
              </a:rPr>
              <a:t>   void push (in Data data);</a:t>
            </a:r>
          </a:p>
          <a:p>
            <a:pPr>
              <a:buNone/>
            </a:pPr>
            <a:r>
              <a:rPr lang="en-US" sz="1400" dirty="0" smtClean="0">
                <a:latin typeface="Courier New"/>
                <a:cs typeface="Courier New"/>
              </a:rPr>
              <a:t>};</a:t>
            </a:r>
          </a:p>
          <a:p>
            <a:pPr>
              <a:buNone/>
            </a:pPr>
            <a:endParaRPr lang="en-US" sz="1400" dirty="0" smtClean="0">
              <a:latin typeface="Courier New"/>
              <a:cs typeface="Courier New"/>
            </a:endParaRPr>
          </a:p>
          <a:p>
            <a:pPr>
              <a:buNone/>
            </a:pPr>
            <a:endParaRPr lang="en-US" sz="1400" dirty="0" smtClean="0">
              <a:latin typeface="Courier New"/>
              <a:cs typeface="Courier New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1031723"/>
            <a:ext cx="4810911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interface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Pusher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b="1" i="0" dirty="0"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nl-NL" sz="1400" b="1" i="0" dirty="0" err="1">
                <a:latin typeface="Courier New" charset="0"/>
                <a:ea typeface="Courier New" charset="0"/>
                <a:cs typeface="Courier New" charset="0"/>
              </a:rPr>
              <a:t>typename</a:t>
            </a:r>
            <a:r>
              <a:rPr lang="nl-NL" sz="1400" b="1" i="0" dirty="0">
                <a:latin typeface="Courier New" charset="0"/>
                <a:ea typeface="Courier New" charset="0"/>
                <a:cs typeface="Courier New" charset="0"/>
              </a:rPr>
              <a:t> T&gt;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void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push(in </a:t>
            </a:r>
            <a:r>
              <a:rPr lang="nl-NL" sz="1400" b="1" i="0" dirty="0">
                <a:latin typeface="Courier New" charset="0"/>
                <a:ea typeface="Courier New" charset="0"/>
                <a:cs typeface="Courier New" charset="0"/>
              </a:rPr>
              <a:t>T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data)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}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//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extended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port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definition</a:t>
            </a:r>
            <a:endParaRPr lang="nl-NL" sz="1400" i="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nl-NL" sz="1400" b="1" i="0" dirty="0">
                <a:latin typeface="Courier New" charset="0"/>
                <a:ea typeface="Courier New" charset="0"/>
                <a:cs typeface="Courier New" charset="0"/>
              </a:rPr>
              <a:t>porttype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ControlledConsumer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b="1" i="0" dirty="0"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nl-NL" sz="1400" b="1" i="0" dirty="0" err="1">
                <a:latin typeface="Courier New" charset="0"/>
                <a:ea typeface="Courier New" charset="0"/>
                <a:cs typeface="Courier New" charset="0"/>
              </a:rPr>
              <a:t>typename</a:t>
            </a:r>
            <a:r>
              <a:rPr lang="nl-NL" sz="1400" b="1" i="0" dirty="0">
                <a:latin typeface="Courier New" charset="0"/>
                <a:ea typeface="Courier New" charset="0"/>
                <a:cs typeface="Courier New" charset="0"/>
              </a:rPr>
              <a:t> T&gt;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{</a:t>
            </a:r>
          </a:p>
          <a:p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 provides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Pusher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b="1" i="0" dirty="0">
                <a:latin typeface="Courier New" charset="0"/>
                <a:ea typeface="Courier New" charset="0"/>
                <a:cs typeface="Courier New" charset="0"/>
              </a:rPr>
              <a:t>&lt;T&gt;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consumer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uses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FlowControl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control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}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c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omponent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Sender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{</a:t>
            </a:r>
          </a:p>
          <a:p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  port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ControlledConsumer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&lt;Data&gt; data;</a:t>
            </a:r>
          </a:p>
          <a:p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};</a:t>
            </a:r>
          </a:p>
        </p:txBody>
      </p:sp>
      <p:cxnSp>
        <p:nvCxnSpPr>
          <p:cNvPr id="7" name="Straight Arrow Connector 6"/>
          <p:cNvCxnSpPr/>
          <p:nvPr/>
        </p:nvCxnSpPr>
        <p:spPr bwMode="auto">
          <a:xfrm rot="5400000" flipH="1" flipV="1">
            <a:off x="2838886" y="2938717"/>
            <a:ext cx="1307470" cy="635024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 rot="10800000" flipV="1">
            <a:off x="2328414" y="2527778"/>
            <a:ext cx="771986" cy="236592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 rot="5400000" flipH="1" flipV="1">
            <a:off x="1761834" y="1662373"/>
            <a:ext cx="1456896" cy="597670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 rot="10800000" flipV="1">
            <a:off x="1768101" y="1344828"/>
            <a:ext cx="473152" cy="199234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8" name="Content Placeholder 3"/>
          <p:cNvSpPr txBox="1">
            <a:spLocks/>
          </p:cNvSpPr>
          <p:nvPr/>
        </p:nvSpPr>
        <p:spPr bwMode="auto">
          <a:xfrm>
            <a:off x="4800600" y="3583612"/>
            <a:ext cx="4343400" cy="1085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component Sender {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i="0" kern="0" dirty="0" smtClean="0">
                <a:latin typeface="Courier New"/>
                <a:cs typeface="Courier New"/>
              </a:rPr>
              <a:t>  provides </a:t>
            </a:r>
            <a:r>
              <a:rPr lang="en-US" sz="1400" i="0" kern="0" dirty="0" err="1" smtClean="0">
                <a:latin typeface="Courier New"/>
                <a:cs typeface="Courier New"/>
              </a:rPr>
              <a:t>Data_Pusher</a:t>
            </a:r>
            <a:r>
              <a:rPr lang="en-US" sz="1400" i="0" kern="0" dirty="0" smtClean="0">
                <a:latin typeface="Courier New"/>
                <a:cs typeface="Courier New"/>
              </a:rPr>
              <a:t> </a:t>
            </a:r>
            <a:r>
              <a:rPr lang="en-US" sz="1400" i="0" kern="0" dirty="0" err="1" smtClean="0">
                <a:latin typeface="Courier New"/>
                <a:cs typeface="Courier New"/>
              </a:rPr>
              <a:t>data_consumer</a:t>
            </a:r>
            <a:r>
              <a:rPr lang="en-US" sz="1400" i="0" kern="0" dirty="0" smtClean="0">
                <a:latin typeface="Courier New"/>
                <a:cs typeface="Courier New"/>
              </a:rPr>
              <a:t>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 uses </a:t>
            </a:r>
            <a:r>
              <a:rPr kumimoji="0" lang="en-US" sz="1400" b="0" i="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FlowControl</a:t>
            </a:r>
            <a:r>
              <a:rPr kumimoji="0" lang="en-US" sz="1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lang="en-US" sz="1400" i="0" kern="0" dirty="0" err="1" smtClean="0">
                <a:latin typeface="Courier New"/>
                <a:cs typeface="Courier New"/>
              </a:rPr>
              <a:t>data_control</a:t>
            </a:r>
            <a:endParaRPr lang="en-US" sz="1400" i="0" kern="0" dirty="0" smtClean="0">
              <a:latin typeface="Courier New"/>
              <a:cs typeface="Courier New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};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</p:txBody>
      </p:sp>
      <p:sp>
        <p:nvSpPr>
          <p:cNvPr id="19" name="Content Placeholder 3"/>
          <p:cNvSpPr txBox="1">
            <a:spLocks/>
          </p:cNvSpPr>
          <p:nvPr/>
        </p:nvSpPr>
        <p:spPr bwMode="auto">
          <a:xfrm>
            <a:off x="4800600" y="2179499"/>
            <a:ext cx="4343400" cy="1085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i="0" kern="0" noProof="0" dirty="0" err="1" smtClean="0">
                <a:solidFill>
                  <a:schemeClr val="bg2"/>
                </a:solidFill>
                <a:latin typeface="Courier New"/>
                <a:cs typeface="Courier New"/>
              </a:rPr>
              <a:t>p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orttype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Data_ControlledConsumer</a:t>
            </a:r>
            <a:r>
              <a:rPr lang="en-US" sz="1400" i="0" kern="0" dirty="0" smtClean="0">
                <a:solidFill>
                  <a:schemeClr val="bg2"/>
                </a:solidFill>
                <a:latin typeface="Courier New"/>
                <a:cs typeface="Courier New"/>
              </a:rPr>
              <a:t> {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 provides </a:t>
            </a:r>
            <a:r>
              <a:rPr kumimoji="0" lang="en-US" sz="1400" b="0" i="0" u="none" strike="noStrike" kern="0" cap="none" spc="0" normalizeH="0" noProof="0" dirty="0" err="1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Data_Pusher</a:t>
            </a:r>
            <a:r>
              <a:rPr kumimoji="0" lang="en-US" sz="1400" b="0" i="0" u="none" strike="noStrike" kern="0" cap="none" spc="0" normalizeH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consumer;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i="0" kern="0" dirty="0" smtClean="0">
                <a:solidFill>
                  <a:schemeClr val="bg2"/>
                </a:solidFill>
                <a:latin typeface="Courier New"/>
                <a:cs typeface="Courier New"/>
              </a:rPr>
              <a:t>  uses </a:t>
            </a:r>
            <a:r>
              <a:rPr lang="en-US" sz="1400" i="0" kern="0" dirty="0" err="1" smtClean="0">
                <a:solidFill>
                  <a:schemeClr val="bg2"/>
                </a:solidFill>
                <a:latin typeface="Courier New"/>
                <a:cs typeface="Courier New"/>
              </a:rPr>
              <a:t>FlowControl</a:t>
            </a:r>
            <a:r>
              <a:rPr lang="en-US" sz="1400" i="0" kern="0" dirty="0" smtClean="0">
                <a:solidFill>
                  <a:schemeClr val="bg2"/>
                </a:solidFill>
                <a:latin typeface="Courier New"/>
                <a:cs typeface="Courier New"/>
              </a:rPr>
              <a:t> control;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};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18" grpId="0"/>
      <p:bldP spid="1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dirty="0" smtClean="0"/>
              <a:t>We may want to include examples of parameterized modules, etc if the details are finalized before the meeting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90E28AEE-676A-F349-A738-33DE340E5362}" type="slidenum">
              <a:rPr lang="zh-CN" altLang="en-US"/>
              <a:pPr/>
              <a:t>14</a:t>
            </a:fld>
            <a:endParaRPr lang="en-US" altLang="zh-CN"/>
          </a:p>
        </p:txBody>
      </p:sp>
      <p:sp>
        <p:nvSpPr>
          <p:cNvPr id="26624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311275" y="1066800"/>
            <a:ext cx="7213600" cy="5019675"/>
          </a:xfrm>
          <a:noFill/>
        </p:spPr>
        <p:txBody>
          <a:bodyPr anchor="ctr" anchorCtr="1"/>
          <a:lstStyle/>
          <a:p>
            <a:pPr algn="ctr" eaLnBrk="1" hangingPunct="1">
              <a:buFont typeface="Wingdings" charset="2"/>
              <a:buNone/>
            </a:pPr>
            <a:endParaRPr lang="zh-CN" altLang="en-US" sz="5400" dirty="0">
              <a:solidFill>
                <a:srgbClr val="FF3300"/>
              </a:solidFill>
            </a:endParaRPr>
          </a:p>
          <a:p>
            <a:pPr algn="ctr" eaLnBrk="1" hangingPunct="1">
              <a:buFont typeface="Wingdings" charset="2"/>
              <a:buNone/>
            </a:pPr>
            <a:r>
              <a:rPr lang="en-US" altLang="zh-CN" sz="5400" dirty="0">
                <a:solidFill>
                  <a:srgbClr val="FF3300"/>
                </a:solidFill>
              </a:rPr>
              <a:t>Connectors</a:t>
            </a:r>
          </a:p>
          <a:p>
            <a:pPr algn="ctr" eaLnBrk="1" hangingPunct="1">
              <a:buFont typeface="Wingdings" charset="2"/>
              <a:buNone/>
            </a:pPr>
            <a:endParaRPr lang="zh-CN" altLang="en-US" sz="5400" dirty="0">
              <a:solidFill>
                <a:srgbClr val="FF33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Untitled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6070600" y="1109745"/>
            <a:ext cx="3073400" cy="37084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Motivating Connectors (1/2)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0" y="990600"/>
            <a:ext cx="6860724" cy="5181600"/>
          </a:xfrm>
        </p:spPr>
        <p:txBody>
          <a:bodyPr/>
          <a:lstStyle/>
          <a:p>
            <a:r>
              <a:rPr lang="en-US" sz="2000" dirty="0" smtClean="0"/>
              <a:t>Context – Many applications must leverage non-CORBA communication mechanisms</a:t>
            </a:r>
          </a:p>
          <a:p>
            <a:pPr lvl="1"/>
            <a:r>
              <a:rPr lang="en-US" sz="2000" dirty="0" smtClean="0"/>
              <a:t>Interfacing with legacy code</a:t>
            </a:r>
          </a:p>
          <a:p>
            <a:pPr lvl="1"/>
            <a:r>
              <a:rPr lang="en-US" sz="2000" dirty="0" smtClean="0"/>
              <a:t>Complying with mandated architectural standards</a:t>
            </a:r>
          </a:p>
          <a:p>
            <a:pPr lvl="1"/>
            <a:r>
              <a:rPr lang="en-US" sz="2000" dirty="0" smtClean="0"/>
              <a:t>High level systems integration</a:t>
            </a:r>
          </a:p>
          <a:p>
            <a:r>
              <a:rPr lang="en-US" sz="2000" dirty="0" smtClean="0"/>
              <a:t>Problem – </a:t>
            </a:r>
          </a:p>
          <a:p>
            <a:pPr lvl="1"/>
            <a:r>
              <a:rPr lang="en-US" sz="2000" dirty="0" smtClean="0"/>
              <a:t>Existing CCM ports (pub/sub or facet/receptacle) may not properly capture communication semantics</a:t>
            </a:r>
          </a:p>
          <a:p>
            <a:pPr lvl="1"/>
            <a:r>
              <a:rPr lang="en-US" sz="2000" dirty="0" smtClean="0"/>
              <a:t>Addition of new communication middleware/semantics requires</a:t>
            </a:r>
          </a:p>
          <a:p>
            <a:pPr lvl="2"/>
            <a:r>
              <a:rPr lang="en-US" dirty="0" smtClean="0"/>
              <a:t>Mixing communication logic with business logic</a:t>
            </a:r>
          </a:p>
          <a:p>
            <a:pPr lvl="2"/>
            <a:r>
              <a:rPr lang="en-US" dirty="0" smtClean="0"/>
              <a:t>Modifying the container to extend/change semantics of existing ports</a:t>
            </a:r>
          </a:p>
          <a:p>
            <a:pPr lvl="1"/>
            <a:r>
              <a:rPr lang="en-US" sz="2000" dirty="0" smtClean="0"/>
              <a:t>Precludes use of D&amp;C middleware for configuration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242050"/>
            <a:ext cx="700088" cy="488950"/>
          </a:xfrm>
          <a:prstGeom prst="rect">
            <a:avLst/>
          </a:prstGeom>
        </p:spPr>
        <p:txBody>
          <a:bodyPr/>
          <a:lstStyle/>
          <a:p>
            <a:fld id="{7271AB0F-A3E3-C64A-86C6-4A98DD05B5AF}" type="slidenum">
              <a:rPr lang="zh-CN" altLang="en-US" smtClean="0"/>
              <a:pPr/>
              <a:t>15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Motivating Connectors (2/2)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7000141" cy="5181600"/>
          </a:xfrm>
        </p:spPr>
        <p:txBody>
          <a:bodyPr/>
          <a:lstStyle/>
          <a:p>
            <a:r>
              <a:rPr lang="en-US" dirty="0" smtClean="0"/>
              <a:t>Solution – Create a separate, deployable entity to contain communication logic</a:t>
            </a:r>
          </a:p>
          <a:p>
            <a:pPr lvl="1"/>
            <a:r>
              <a:rPr lang="en-US" dirty="0" smtClean="0"/>
              <a:t>Leverage extended ports to create well-defined interfaces</a:t>
            </a:r>
          </a:p>
          <a:p>
            <a:pPr lvl="1"/>
            <a:r>
              <a:rPr lang="en-US" dirty="0" smtClean="0"/>
              <a:t>Can be re-used across different applications</a:t>
            </a:r>
          </a:p>
          <a:p>
            <a:pPr lvl="1"/>
            <a:r>
              <a:rPr lang="en-US" dirty="0" smtClean="0"/>
              <a:t>Allows D&amp;C infrastructure to coordinate configuration</a:t>
            </a:r>
          </a:p>
          <a:p>
            <a:r>
              <a:rPr lang="en-US" dirty="0" smtClean="0"/>
              <a:t>Implemented using new </a:t>
            </a:r>
            <a:r>
              <a:rPr lang="en-US" i="1" dirty="0" smtClean="0"/>
              <a:t>connector</a:t>
            </a:r>
            <a:r>
              <a:rPr lang="en-US" dirty="0" smtClean="0"/>
              <a:t> IDL3+ keyword</a:t>
            </a:r>
          </a:p>
          <a:p>
            <a:pPr lvl="1"/>
            <a:r>
              <a:rPr lang="en-US" dirty="0" smtClean="0"/>
              <a:t>Collects ports (regular and extended) into a coherent interface</a:t>
            </a:r>
          </a:p>
          <a:p>
            <a:pPr lvl="1"/>
            <a:r>
              <a:rPr lang="en-US" dirty="0" smtClean="0"/>
              <a:t>Can have attributes which may be used for D&amp;C</a:t>
            </a:r>
          </a:p>
          <a:p>
            <a:pPr lvl="1"/>
            <a:r>
              <a:rPr lang="en-US" dirty="0" smtClean="0"/>
              <a:t>May be parameterized with a type if needed</a:t>
            </a:r>
          </a:p>
          <a:p>
            <a:pPr lvl="1"/>
            <a:endParaRPr lang="en-US" dirty="0"/>
          </a:p>
        </p:txBody>
      </p:sp>
      <p:pic>
        <p:nvPicPr>
          <p:cNvPr id="5" name="Picture 4" descr="connector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7185956" y="1407704"/>
            <a:ext cx="1701800" cy="411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/>
          <p:cNvSpPr>
            <a:spLocks noChangeArrowheads="1"/>
          </p:cNvSpPr>
          <p:nvPr/>
        </p:nvSpPr>
        <p:spPr bwMode="auto">
          <a:xfrm>
            <a:off x="0" y="542925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altLang="zh-CN" sz="3200" i="0" dirty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Defining</a:t>
            </a:r>
            <a:r>
              <a:rPr lang="en-US" altLang="zh-CN" sz="3200" i="0" dirty="0" smtClean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 Connectors</a:t>
            </a:r>
            <a:endParaRPr lang="en-US" altLang="zh-CN" sz="3200" i="0" dirty="0">
              <a:solidFill>
                <a:srgbClr val="FF0000"/>
              </a:solidFill>
              <a:ea typeface="宋体" pitchFamily="-65" charset="-128"/>
              <a:cs typeface="宋体" pitchFamily="-65" charset="-128"/>
            </a:endParaRPr>
          </a:p>
        </p:txBody>
      </p:sp>
      <p:sp>
        <p:nvSpPr>
          <p:cNvPr id="270339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81000" y="13430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nl-NL" altLang="zh-CN" sz="2000" i="0" dirty="0" err="1">
                <a:ea typeface="宋体" pitchFamily="-65" charset="-128"/>
                <a:cs typeface="Times New Roman" charset="0"/>
              </a:rPr>
              <a:t>Fixed</a:t>
            </a:r>
            <a:r>
              <a:rPr lang="nl-NL" altLang="zh-CN" sz="2000" i="0" dirty="0">
                <a:ea typeface="宋体" pitchFamily="-65" charset="-128"/>
                <a:cs typeface="Times New Roman" charset="0"/>
              </a:rPr>
              <a:t> and </a:t>
            </a:r>
            <a:r>
              <a:rPr lang="nl-NL" altLang="zh-CN" sz="2000" i="0" dirty="0" err="1">
                <a:ea typeface="宋体" pitchFamily="-65" charset="-128"/>
                <a:cs typeface="Times New Roman" charset="0"/>
              </a:rPr>
              <a:t>parameterized</a:t>
            </a:r>
            <a:r>
              <a:rPr lang="nl-NL" altLang="zh-CN" sz="2000" i="0" dirty="0">
                <a:ea typeface="宋体" pitchFamily="-65" charset="-128"/>
                <a:cs typeface="Times New Roman" charset="0"/>
              </a:rPr>
              <a:t> </a:t>
            </a:r>
            <a:r>
              <a:rPr lang="nl-NL" altLang="zh-CN" sz="2000" i="0" dirty="0" err="1">
                <a:ea typeface="宋体" pitchFamily="-65" charset="-128"/>
                <a:cs typeface="Times New Roman" charset="0"/>
              </a:rPr>
              <a:t>connectors</a:t>
            </a:r>
            <a:r>
              <a:rPr lang="nl-NL" altLang="zh-CN" sz="2000" i="0" dirty="0">
                <a:ea typeface="宋体" pitchFamily="-65" charset="-128"/>
                <a:cs typeface="Times New Roman" charset="0"/>
              </a:rPr>
              <a:t> are </a:t>
            </a:r>
            <a:r>
              <a:rPr lang="nl-NL" altLang="zh-CN" sz="2000" i="0" dirty="0" err="1">
                <a:ea typeface="宋体" pitchFamily="-65" charset="-128"/>
                <a:cs typeface="Times New Roman" charset="0"/>
              </a:rPr>
              <a:t>possible</a:t>
            </a:r>
            <a:endParaRPr lang="nl-NL" altLang="zh-CN" sz="2000" i="0" dirty="0">
              <a:ea typeface="宋体" pitchFamily="-65" charset="-128"/>
              <a:cs typeface="Times New Roman" charset="0"/>
            </a:endParaRPr>
          </a:p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nl-NL" altLang="zh-CN" sz="2000" i="0" dirty="0" err="1">
                <a:ea typeface="宋体" pitchFamily="-65" charset="-128"/>
                <a:cs typeface="Times New Roman" charset="0"/>
              </a:rPr>
              <a:t>Connectors</a:t>
            </a:r>
            <a:r>
              <a:rPr lang="nl-NL" altLang="zh-CN" sz="2000" i="0" dirty="0">
                <a:ea typeface="宋体" pitchFamily="-65" charset="-128"/>
                <a:cs typeface="Times New Roman" charset="0"/>
              </a:rPr>
              <a:t> support </a:t>
            </a:r>
            <a:r>
              <a:rPr lang="nl-NL" altLang="zh-CN" sz="2000" i="0" dirty="0" err="1">
                <a:ea typeface="宋体" pitchFamily="-65" charset="-128"/>
                <a:cs typeface="Times New Roman" charset="0"/>
              </a:rPr>
              <a:t>ports</a:t>
            </a:r>
            <a:r>
              <a:rPr lang="nl-NL" altLang="zh-CN" sz="2000" i="0" dirty="0">
                <a:ea typeface="宋体" pitchFamily="-65" charset="-128"/>
                <a:cs typeface="Times New Roman" charset="0"/>
              </a:rPr>
              <a:t>, </a:t>
            </a:r>
            <a:r>
              <a:rPr lang="nl-NL" altLang="zh-CN" sz="2000" i="0" dirty="0" err="1">
                <a:ea typeface="宋体" pitchFamily="-65" charset="-128"/>
                <a:cs typeface="Times New Roman" charset="0"/>
              </a:rPr>
              <a:t>attributes</a:t>
            </a:r>
            <a:r>
              <a:rPr lang="nl-NL" altLang="zh-CN" sz="2000" i="0" dirty="0">
                <a:ea typeface="宋体" pitchFamily="-65" charset="-128"/>
                <a:cs typeface="Times New Roman" charset="0"/>
              </a:rPr>
              <a:t>, and </a:t>
            </a:r>
            <a:r>
              <a:rPr lang="nl-NL" altLang="zh-CN" sz="2000" i="0" dirty="0" err="1">
                <a:ea typeface="宋体" pitchFamily="-65" charset="-128"/>
                <a:cs typeface="Times New Roman" charset="0"/>
              </a:rPr>
              <a:t>inheritance</a:t>
            </a:r>
            <a:endParaRPr lang="nl-NL" altLang="zh-CN" sz="2000" i="0" dirty="0">
              <a:ea typeface="宋体" pitchFamily="-65" charset="-128"/>
              <a:cs typeface="Times New Roman" charset="0"/>
            </a:endParaRPr>
          </a:p>
          <a:p>
            <a:pPr marL="169863" indent="-169863">
              <a:spcBef>
                <a:spcPct val="40000"/>
              </a:spcBef>
              <a:buFontTx/>
              <a:buChar char="•"/>
            </a:pPr>
            <a:endParaRPr lang="nl-NL" altLang="zh-CN" sz="2000" i="0" dirty="0">
              <a:ea typeface="宋体" pitchFamily="-65" charset="-128"/>
              <a:cs typeface="Times New Roman" charset="0"/>
            </a:endParaRPr>
          </a:p>
          <a:p>
            <a:pPr marL="169863" indent="-169863"/>
            <a:r>
              <a:rPr lang="nl-NL" sz="1600" b="1" i="0" dirty="0" err="1">
                <a:latin typeface="Courier New" charset="0"/>
                <a:ea typeface="Courier New" charset="0"/>
                <a:cs typeface="Courier New" charset="0"/>
              </a:rPr>
              <a:t>connector</a:t>
            </a:r>
            <a:r>
              <a:rPr lang="nl-NL" sz="16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600" i="0" dirty="0" err="1">
                <a:latin typeface="Courier New" charset="0"/>
                <a:ea typeface="Courier New" charset="0"/>
                <a:cs typeface="Courier New" charset="0"/>
              </a:rPr>
              <a:t>Cnx</a:t>
            </a:r>
            <a:r>
              <a:rPr lang="nl-NL" sz="1600" i="0" dirty="0">
                <a:latin typeface="Courier New" charset="0"/>
                <a:ea typeface="Courier New" charset="0"/>
                <a:cs typeface="Courier New" charset="0"/>
              </a:rPr>
              <a:t> {</a:t>
            </a:r>
          </a:p>
          <a:p>
            <a:pPr marL="169863" indent="-169863"/>
            <a:r>
              <a:rPr lang="nl-NL" sz="1600" i="0" dirty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nl-NL" sz="1600" b="1" i="0" dirty="0" err="1">
                <a:latin typeface="Courier New" charset="0"/>
                <a:ea typeface="Courier New" charset="0"/>
                <a:cs typeface="Courier New" charset="0"/>
              </a:rPr>
              <a:t>mirrorport</a:t>
            </a:r>
            <a:r>
              <a:rPr lang="nl-NL" sz="1600" i="0" dirty="0">
                <a:latin typeface="Courier New" charset="0"/>
                <a:ea typeface="Courier New" charset="0"/>
                <a:cs typeface="Courier New" charset="0"/>
              </a:rPr>
              <a:t> Data_</a:t>
            </a:r>
            <a:r>
              <a:rPr lang="nl-NL" sz="1600" i="0" dirty="0" err="1">
                <a:latin typeface="Courier New" charset="0"/>
                <a:ea typeface="Courier New" charset="0"/>
                <a:cs typeface="Courier New" charset="0"/>
              </a:rPr>
              <a:t>ControlledConsumer</a:t>
            </a:r>
            <a:r>
              <a:rPr lang="nl-NL" sz="1600" i="0" dirty="0">
                <a:latin typeface="Courier New" charset="0"/>
                <a:ea typeface="Courier New" charset="0"/>
                <a:cs typeface="Courier New" charset="0"/>
              </a:rPr>
              <a:t> cc;</a:t>
            </a:r>
          </a:p>
          <a:p>
            <a:pPr marL="169863" indent="-169863"/>
            <a:r>
              <a:rPr lang="nl-NL" sz="1600" i="0" dirty="0">
                <a:latin typeface="Courier New" charset="0"/>
                <a:ea typeface="Courier New" charset="0"/>
                <a:cs typeface="Courier New" charset="0"/>
              </a:rPr>
              <a:t>  provides Data_</a:t>
            </a:r>
            <a:r>
              <a:rPr lang="nl-NL" sz="1600" i="0" dirty="0" err="1">
                <a:latin typeface="Courier New" charset="0"/>
                <a:ea typeface="Courier New" charset="0"/>
                <a:cs typeface="Courier New" charset="0"/>
              </a:rPr>
              <a:t>Pusher</a:t>
            </a:r>
            <a:r>
              <a:rPr lang="nl-NL" sz="16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600" i="0" dirty="0" err="1"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nl-NL" sz="1600" i="0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 marL="169863" indent="-169863"/>
            <a:r>
              <a:rPr lang="nl-NL" sz="1600" i="0" dirty="0" smtClean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nl-NL" sz="1600" i="0" dirty="0" err="1" smtClean="0">
                <a:latin typeface="Courier New" charset="0"/>
                <a:ea typeface="Courier New" charset="0"/>
                <a:cs typeface="Courier New" charset="0"/>
              </a:rPr>
              <a:t>attribute</a:t>
            </a:r>
            <a:r>
              <a:rPr lang="nl-NL" sz="1600" i="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600" i="0" dirty="0" err="1" smtClean="0">
                <a:latin typeface="Courier New" charset="0"/>
                <a:ea typeface="Courier New" charset="0"/>
                <a:cs typeface="Courier New" charset="0"/>
              </a:rPr>
              <a:t>string</a:t>
            </a:r>
            <a:r>
              <a:rPr lang="nl-NL" sz="1600" i="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600" i="0" dirty="0" err="1" smtClean="0">
                <a:latin typeface="Courier New" charset="0"/>
                <a:ea typeface="Courier New" charset="0"/>
                <a:cs typeface="Courier New" charset="0"/>
              </a:rPr>
              <a:t>configuration</a:t>
            </a:r>
            <a:r>
              <a:rPr lang="nl-NL" sz="1600" i="0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 marL="169863" indent="-169863"/>
            <a:r>
              <a:rPr lang="nl-NL" sz="1600" i="0" dirty="0">
                <a:latin typeface="Courier New" charset="0"/>
                <a:ea typeface="Courier New" charset="0"/>
                <a:cs typeface="Courier New" charset="0"/>
              </a:rPr>
              <a:t>};</a:t>
            </a:r>
          </a:p>
          <a:p>
            <a:pPr marL="169863" indent="-169863"/>
            <a:r>
              <a:rPr lang="nl-NL" sz="1600" b="1" i="0" dirty="0" err="1">
                <a:latin typeface="Courier New" charset="0"/>
                <a:ea typeface="Courier New" charset="0"/>
                <a:cs typeface="Courier New" charset="0"/>
              </a:rPr>
              <a:t>connector</a:t>
            </a:r>
            <a:r>
              <a:rPr lang="nl-NL" sz="16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600" i="0" dirty="0" err="1">
                <a:latin typeface="Courier New" charset="0"/>
                <a:ea typeface="Courier New" charset="0"/>
                <a:cs typeface="Courier New" charset="0"/>
              </a:rPr>
              <a:t>Cnx</a:t>
            </a:r>
            <a:r>
              <a:rPr lang="nl-NL" sz="16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600" b="1" i="0" dirty="0"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nl-NL" sz="1600" b="1" i="0" dirty="0" err="1">
                <a:latin typeface="Courier New" charset="0"/>
                <a:ea typeface="Courier New" charset="0"/>
                <a:cs typeface="Courier New" charset="0"/>
              </a:rPr>
              <a:t>typename</a:t>
            </a:r>
            <a:r>
              <a:rPr lang="nl-NL" sz="1600" b="1" i="0" dirty="0">
                <a:latin typeface="Courier New" charset="0"/>
                <a:ea typeface="Courier New" charset="0"/>
                <a:cs typeface="Courier New" charset="0"/>
              </a:rPr>
              <a:t> T&gt;</a:t>
            </a:r>
            <a:r>
              <a:rPr lang="nl-NL" sz="1600" i="0" dirty="0">
                <a:latin typeface="Courier New" charset="0"/>
                <a:ea typeface="Courier New" charset="0"/>
                <a:cs typeface="Courier New" charset="0"/>
              </a:rPr>
              <a:t> {</a:t>
            </a:r>
          </a:p>
          <a:p>
            <a:pPr marL="169863" indent="-169863"/>
            <a:r>
              <a:rPr lang="nl-NL" sz="1600" i="0" dirty="0">
                <a:latin typeface="Courier New" charset="0"/>
                <a:ea typeface="Courier New" charset="0"/>
                <a:cs typeface="Courier New" charset="0"/>
              </a:rPr>
              <a:t>  port </a:t>
            </a:r>
            <a:r>
              <a:rPr lang="nl-NL" sz="1600" i="0" dirty="0" err="1">
                <a:latin typeface="Courier New" charset="0"/>
                <a:ea typeface="Courier New" charset="0"/>
                <a:cs typeface="Courier New" charset="0"/>
              </a:rPr>
              <a:t>ControlledConsumer</a:t>
            </a:r>
            <a:r>
              <a:rPr lang="nl-NL" sz="1600" b="1" i="0" dirty="0">
                <a:latin typeface="Courier New" charset="0"/>
                <a:ea typeface="Courier New" charset="0"/>
                <a:cs typeface="Courier New" charset="0"/>
              </a:rPr>
              <a:t>&lt;T&gt;</a:t>
            </a:r>
            <a:r>
              <a:rPr lang="nl-NL" sz="1600" i="0" dirty="0">
                <a:latin typeface="Courier New" charset="0"/>
                <a:ea typeface="Courier New" charset="0"/>
                <a:cs typeface="Courier New" charset="0"/>
              </a:rPr>
              <a:t> cc;</a:t>
            </a:r>
          </a:p>
          <a:p>
            <a:pPr marL="169863" indent="-169863"/>
            <a:r>
              <a:rPr lang="nl-NL" sz="1600" i="0" dirty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nl-NL" sz="1600" i="0" dirty="0" err="1">
                <a:latin typeface="Courier New" charset="0"/>
                <a:ea typeface="Courier New" charset="0"/>
                <a:cs typeface="Courier New" charset="0"/>
              </a:rPr>
              <a:t>mirrorport</a:t>
            </a:r>
            <a:r>
              <a:rPr lang="nl-NL" sz="16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600" i="0" dirty="0" err="1">
                <a:latin typeface="Courier New" charset="0"/>
                <a:ea typeface="Courier New" charset="0"/>
                <a:cs typeface="Courier New" charset="0"/>
              </a:rPr>
              <a:t>Pusher</a:t>
            </a:r>
            <a:r>
              <a:rPr lang="nl-NL" sz="1600" b="1" i="0" dirty="0">
                <a:latin typeface="Courier New" charset="0"/>
                <a:ea typeface="Courier New" charset="0"/>
                <a:cs typeface="Courier New" charset="0"/>
              </a:rPr>
              <a:t>&lt;T&gt;</a:t>
            </a:r>
            <a:r>
              <a:rPr lang="nl-NL" sz="16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600" i="0" dirty="0" err="1"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nl-NL" sz="1600" i="0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 marL="169863" indent="-169863"/>
            <a:r>
              <a:rPr lang="nl-NL" sz="1600" i="0" dirty="0" smtClean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nl-NL" sz="1600" i="0" dirty="0" err="1" smtClean="0">
                <a:latin typeface="Courier New" charset="0"/>
                <a:ea typeface="Courier New" charset="0"/>
                <a:cs typeface="Courier New" charset="0"/>
              </a:rPr>
              <a:t>attribute</a:t>
            </a:r>
            <a:r>
              <a:rPr lang="nl-NL" sz="1600" i="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600" i="0" dirty="0" err="1" smtClean="0">
                <a:latin typeface="Courier New" charset="0"/>
                <a:ea typeface="Courier New" charset="0"/>
                <a:cs typeface="Courier New" charset="0"/>
              </a:rPr>
              <a:t>string</a:t>
            </a:r>
            <a:r>
              <a:rPr lang="nl-NL" sz="1600" i="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600" i="0" dirty="0" err="1" smtClean="0">
                <a:latin typeface="Courier New" charset="0"/>
                <a:ea typeface="Courier New" charset="0"/>
                <a:cs typeface="Courier New" charset="0"/>
              </a:rPr>
              <a:t>configuration</a:t>
            </a:r>
            <a:r>
              <a:rPr lang="nl-NL" sz="1600" i="0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 marL="169863" indent="-169863"/>
            <a:r>
              <a:rPr lang="nl-NL" sz="1600" i="0" dirty="0">
                <a:latin typeface="Courier New" charset="0"/>
                <a:ea typeface="Courier New" charset="0"/>
                <a:cs typeface="Courier New" charset="0"/>
              </a:rPr>
              <a:t>};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endParaRPr lang="nl-NL" altLang="zh-CN" sz="2000" i="0" dirty="0">
              <a:ea typeface="宋体" pitchFamily="-65" charset="-128"/>
              <a:cs typeface="Times New Roman" charset="0"/>
            </a:endParaRPr>
          </a:p>
          <a:p>
            <a:pPr marL="169863" indent="-169863">
              <a:spcBef>
                <a:spcPct val="40000"/>
              </a:spcBef>
              <a:buFontTx/>
              <a:buChar char="•"/>
            </a:pPr>
            <a:endParaRPr lang="nl-NL" altLang="zh-CN" sz="2000" i="0" dirty="0">
              <a:ea typeface="宋体" pitchFamily="-65" charset="-128"/>
              <a:cs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onnectors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5853011" y="1900813"/>
            <a:ext cx="3467100" cy="2527300"/>
          </a:xfrm>
          <a:prstGeom prst="rect">
            <a:avLst/>
          </a:prstGeom>
        </p:spPr>
      </p:pic>
      <p:sp>
        <p:nvSpPr>
          <p:cNvPr id="271362" name="Rectangle 2"/>
          <p:cNvSpPr>
            <a:spLocks noChangeArrowheads="1"/>
          </p:cNvSpPr>
          <p:nvPr/>
        </p:nvSpPr>
        <p:spPr bwMode="auto">
          <a:xfrm>
            <a:off x="0" y="542925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altLang="zh-CN" sz="3200" i="0" dirty="0" smtClean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Implementing and Deploying Connectors</a:t>
            </a:r>
            <a:endParaRPr lang="en-US" altLang="zh-CN" sz="3200" i="0" dirty="0">
              <a:solidFill>
                <a:srgbClr val="FF0000"/>
              </a:solidFill>
              <a:ea typeface="宋体" pitchFamily="-65" charset="-128"/>
              <a:cs typeface="宋体" pitchFamily="-65" charset="-128"/>
            </a:endParaRPr>
          </a:p>
        </p:txBody>
      </p:sp>
      <p:sp>
        <p:nvSpPr>
          <p:cNvPr id="271363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271364" name="Rectangle 4"/>
          <p:cNvSpPr>
            <a:spLocks noChangeArrowheads="1"/>
          </p:cNvSpPr>
          <p:nvPr/>
        </p:nvSpPr>
        <p:spPr bwMode="auto">
          <a:xfrm>
            <a:off x="0" y="1242766"/>
            <a:ext cx="6250118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Connectors may be divided into </a:t>
            </a:r>
            <a:r>
              <a:rPr lang="en-US" altLang="zh-CN" sz="2000" dirty="0" smtClean="0">
                <a:ea typeface="宋体" pitchFamily="-65" charset="-128"/>
                <a:cs typeface="Times New Roman" charset="0"/>
              </a:rPr>
              <a:t>fragments</a:t>
            </a:r>
            <a:endParaRPr lang="en-US" altLang="zh-CN" sz="2000" i="0" dirty="0" smtClean="0">
              <a:ea typeface="宋体" pitchFamily="-65" charset="-128"/>
              <a:cs typeface="Times New Roman" charset="0"/>
            </a:endParaRPr>
          </a:p>
          <a:p>
            <a:pPr marL="627063" lvl="1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Each fragment is co-located with the component  instance it is connected to</a:t>
            </a:r>
          </a:p>
          <a:p>
            <a:pPr marL="627063" lvl="1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One or more fragments may be associated with a particular component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Connector fragment is derived from </a:t>
            </a:r>
            <a:r>
              <a:rPr lang="en-US" altLang="zh-CN" sz="2000" i="0" dirty="0" err="1" smtClean="0">
                <a:ea typeface="宋体" pitchFamily="-65" charset="-128"/>
                <a:cs typeface="Times New Roman" charset="0"/>
              </a:rPr>
              <a:t>CCMObject</a:t>
            </a:r>
            <a:endParaRPr lang="en-US" altLang="zh-CN" sz="2000" i="0" dirty="0" smtClean="0">
              <a:ea typeface="宋体" pitchFamily="-65" charset="-128"/>
              <a:cs typeface="Times New Roman" charset="0"/>
            </a:endParaRPr>
          </a:p>
          <a:p>
            <a:pPr marL="627063" lvl="1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Connector fragment can be deployed as a regular component</a:t>
            </a:r>
          </a:p>
          <a:p>
            <a:pPr marL="627063" lvl="1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Configuration takes place via standard attributes defined in the interface</a:t>
            </a:r>
          </a:p>
          <a:p>
            <a:pPr marL="627063" lvl="1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Fragment must implement </a:t>
            </a:r>
            <a:r>
              <a:rPr lang="en-US" altLang="zh-CN" sz="2000" dirty="0" smtClean="0">
                <a:ea typeface="宋体" pitchFamily="-65" charset="-128"/>
                <a:cs typeface="Times New Roman" charset="0"/>
              </a:rPr>
              <a:t>Navigation, Receptacles, </a:t>
            </a: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and, </a:t>
            </a:r>
            <a:r>
              <a:rPr lang="en-US" altLang="zh-CN" sz="2000" dirty="0" err="1" smtClean="0">
                <a:ea typeface="宋体" pitchFamily="-65" charset="-128"/>
                <a:cs typeface="Times New Roman" charset="0"/>
              </a:rPr>
              <a:t>KeylessCCMHome</a:t>
            </a:r>
            <a:endParaRPr lang="en-US" altLang="zh-CN" sz="2000" i="0" dirty="0" smtClean="0">
              <a:ea typeface="宋体" pitchFamily="-65" charset="-128"/>
              <a:cs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Connector Modeling vs. Deployment (1/2)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From a modeling standpoint, connectors appear monolithic</a:t>
            </a:r>
          </a:p>
          <a:p>
            <a:r>
              <a:rPr lang="en-US" dirty="0" smtClean="0"/>
              <a:t>Need not be concerned with ‘fragments’ or how they are deployed</a:t>
            </a:r>
          </a:p>
          <a:p>
            <a:r>
              <a:rPr lang="en-US" dirty="0" smtClean="0"/>
              <a:t>Connections are made from a component to the desired port on the connector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998" y="1280850"/>
            <a:ext cx="6171429" cy="19301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ChangeArrowheads="1"/>
          </p:cNvSpPr>
          <p:nvPr/>
        </p:nvSpPr>
        <p:spPr bwMode="auto">
          <a:xfrm>
            <a:off x="0" y="542925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altLang="zh-CN" sz="3200" i="0" dirty="0" smtClean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Phase iterations</a:t>
            </a:r>
            <a:endParaRPr lang="en-US" altLang="zh-CN" sz="3200" i="0" dirty="0">
              <a:solidFill>
                <a:srgbClr val="FF0000"/>
              </a:solidFill>
              <a:ea typeface="宋体" pitchFamily="-65" charset="-128"/>
              <a:cs typeface="宋体" pitchFamily="-65" charset="-128"/>
            </a:endParaRPr>
          </a:p>
        </p:txBody>
      </p:sp>
      <p:sp>
        <p:nvSpPr>
          <p:cNvPr id="260099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 dirty="0">
              <a:ea typeface="宋体" pitchFamily="-65" charset="-128"/>
              <a:cs typeface="Times New Roman" charset="0"/>
            </a:endParaRPr>
          </a:p>
        </p:txBody>
      </p:sp>
      <p:sp>
        <p:nvSpPr>
          <p:cNvPr id="260100" name="Rectangle 3"/>
          <p:cNvSpPr>
            <a:spLocks noChangeArrowheads="1"/>
          </p:cNvSpPr>
          <p:nvPr/>
        </p:nvSpPr>
        <p:spPr bwMode="auto">
          <a:xfrm>
            <a:off x="0" y="1058429"/>
            <a:ext cx="6985238" cy="5161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Iteration 1: cleanup, design discussions</a:t>
            </a:r>
          </a:p>
          <a:p>
            <a:pPr marL="627063" lvl="1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CIAO 0.7.2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Iteration 2: dds4ccm initial prototype</a:t>
            </a:r>
          </a:p>
          <a:p>
            <a:pPr marL="627063" lvl="1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CIAO 0.7.3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Iteration 3: revised dds4ccm prototype </a:t>
            </a:r>
          </a:p>
          <a:p>
            <a:pPr marL="627063" lvl="1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CIAO 0.7.4</a:t>
            </a:r>
            <a:endParaRPr lang="en-US" altLang="zh-CN" sz="2000" i="0" dirty="0">
              <a:ea typeface="宋体" pitchFamily="-65" charset="-128"/>
              <a:cs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Connector Modeling vs. Deployment (2/2)</a:t>
            </a:r>
            <a:endParaRPr lang="en-US" b="1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The modeling tool will generate descriptors for the appropriate fragments</a:t>
            </a:r>
          </a:p>
          <a:p>
            <a:r>
              <a:rPr lang="en-US" dirty="0" smtClean="0"/>
              <a:t>Each application component is deployed collocated with a dedicated fragment for communication</a:t>
            </a:r>
          </a:p>
          <a:p>
            <a:r>
              <a:rPr lang="en-US" dirty="0" smtClean="0"/>
              <a:t>Application components and their connectors communicate over </a:t>
            </a:r>
            <a:r>
              <a:rPr lang="en-US" i="1" dirty="0" smtClean="0"/>
              <a:t>local</a:t>
            </a:r>
            <a:r>
              <a:rPr lang="en-US" dirty="0" smtClean="0"/>
              <a:t> interfaces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1485899" y="938445"/>
            <a:ext cx="6172200" cy="2565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ECDF9960-93E6-2342-923E-9E815A1270E5}" type="slidenum">
              <a:rPr lang="zh-CN" altLang="en-US"/>
              <a:pPr/>
              <a:t>21</a:t>
            </a:fld>
            <a:endParaRPr lang="en-US" altLang="zh-CN"/>
          </a:p>
        </p:txBody>
      </p:sp>
      <p:sp>
        <p:nvSpPr>
          <p:cNvPr id="27341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69270" y="1077939"/>
            <a:ext cx="8174730" cy="5019675"/>
          </a:xfrm>
          <a:noFill/>
        </p:spPr>
        <p:txBody>
          <a:bodyPr anchor="ctr" anchorCtr="1"/>
          <a:lstStyle/>
          <a:p>
            <a:pPr algn="ctr" eaLnBrk="1" hangingPunct="1">
              <a:buFont typeface="Wingdings" charset="2"/>
              <a:buNone/>
            </a:pPr>
            <a:endParaRPr lang="en-US" altLang="zh-CN" sz="5400" dirty="0" smtClean="0">
              <a:solidFill>
                <a:srgbClr val="FF3300"/>
              </a:solidFill>
            </a:endParaRPr>
          </a:p>
          <a:p>
            <a:pPr algn="ctr" eaLnBrk="1" hangingPunct="1">
              <a:buFont typeface="Wingdings" charset="2"/>
              <a:buNone/>
            </a:pPr>
            <a:r>
              <a:rPr lang="en-US" altLang="zh-CN" sz="5400" dirty="0" smtClean="0">
                <a:solidFill>
                  <a:srgbClr val="FF3300"/>
                </a:solidFill>
              </a:rPr>
              <a:t>DDS for Lightweight CCM</a:t>
            </a:r>
          </a:p>
          <a:p>
            <a:pPr algn="ctr" eaLnBrk="1" hangingPunct="1">
              <a:buFont typeface="Wingdings" charset="2"/>
              <a:buNone/>
            </a:pPr>
            <a:endParaRPr lang="zh-CN" altLang="en-US" sz="5400" dirty="0">
              <a:solidFill>
                <a:srgbClr val="FF33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DDS for Lightweight CCM (1/3)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52402" y="990600"/>
            <a:ext cx="7530114" cy="5181600"/>
          </a:xfrm>
        </p:spPr>
        <p:txBody>
          <a:bodyPr/>
          <a:lstStyle/>
          <a:p>
            <a:r>
              <a:rPr lang="en-US" dirty="0" smtClean="0"/>
              <a:t>The Data Distribution Service (DDS) provides robust and high performance communication</a:t>
            </a:r>
          </a:p>
          <a:p>
            <a:pPr lvl="1"/>
            <a:r>
              <a:rPr lang="en-US" dirty="0" smtClean="0"/>
              <a:t>Accommodates any flavor of pub/sub communication</a:t>
            </a:r>
          </a:p>
          <a:p>
            <a:pPr lvl="1"/>
            <a:r>
              <a:rPr lang="en-US" dirty="0" smtClean="0"/>
              <a:t>Rich API for configuring behavior and Quality of Service (</a:t>
            </a:r>
            <a:r>
              <a:rPr lang="en-US" dirty="0" err="1" smtClean="0"/>
              <a:t>QoS</a:t>
            </a:r>
            <a:r>
              <a:rPr lang="en-US" dirty="0" smtClean="0"/>
              <a:t>)</a:t>
            </a:r>
          </a:p>
          <a:p>
            <a:r>
              <a:rPr lang="en-US" dirty="0" smtClean="0"/>
              <a:t>Flexibility and robustness comes at the price of increased complexity</a:t>
            </a:r>
          </a:p>
          <a:p>
            <a:pPr lvl="1"/>
            <a:r>
              <a:rPr lang="en-US" dirty="0" smtClean="0"/>
              <a:t>Configuration can be tedious and error-prone</a:t>
            </a:r>
          </a:p>
          <a:p>
            <a:pPr lvl="1"/>
            <a:r>
              <a:rPr lang="en-US" dirty="0" smtClean="0"/>
              <a:t>Developers must write boilerplate code to bootstrap and configure their application</a:t>
            </a:r>
          </a:p>
          <a:p>
            <a:pPr lvl="1"/>
            <a:r>
              <a:rPr lang="en-US" dirty="0" smtClean="0"/>
              <a:t>Must develop ad-hoc and proprietary ways to store and apply configuration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242050"/>
            <a:ext cx="700088" cy="488950"/>
          </a:xfrm>
          <a:prstGeom prst="rect">
            <a:avLst/>
          </a:prstGeom>
        </p:spPr>
        <p:txBody>
          <a:bodyPr/>
          <a:lstStyle/>
          <a:p>
            <a:fld id="{7271AB0F-A3E3-C64A-86C6-4A98DD05B5AF}" type="slidenum">
              <a:rPr lang="zh-CN" altLang="en-US" smtClean="0"/>
              <a:pPr/>
              <a:t>22</a:t>
            </a:fld>
            <a:endParaRPr lang="en-US" altLang="zh-CN"/>
          </a:p>
        </p:txBody>
      </p:sp>
      <p:sp>
        <p:nvSpPr>
          <p:cNvPr id="7" name="Rectangle 6"/>
          <p:cNvSpPr/>
          <p:nvPr/>
        </p:nvSpPr>
        <p:spPr bwMode="auto">
          <a:xfrm>
            <a:off x="249028" y="5827588"/>
            <a:ext cx="8579017" cy="782265"/>
          </a:xfrm>
          <a:prstGeom prst="rect">
            <a:avLst/>
          </a:prstGeom>
          <a:solidFill>
            <a:srgbClr val="FFFF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2200" b="1" i="0" dirty="0" smtClean="0">
                <a:solidFill>
                  <a:srgbClr val="FF0000"/>
                </a:solidFill>
              </a:rPr>
              <a:t>The DDS for Lightweight CCM (DDS4CCM) attempts to </a:t>
            </a:r>
          </a:p>
          <a:p>
            <a:pPr algn="ctr">
              <a:spcBef>
                <a:spcPts val="0"/>
              </a:spcBef>
            </a:pPr>
            <a:r>
              <a:rPr lang="en-US" sz="2200" b="1" i="0" dirty="0" smtClean="0">
                <a:solidFill>
                  <a:srgbClr val="FF0000"/>
                </a:solidFill>
              </a:rPr>
              <a:t>resolve these challenges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DDS for Lightweight CCM (2/3)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Provides a simpler API to the application developer</a:t>
            </a:r>
          </a:p>
          <a:p>
            <a:pPr lvl="1"/>
            <a:r>
              <a:rPr lang="en-US" dirty="0" smtClean="0"/>
              <a:t>Completely removes configuration from the scope of the application developer</a:t>
            </a:r>
          </a:p>
          <a:p>
            <a:pPr lvl="1"/>
            <a:r>
              <a:rPr lang="en-US" dirty="0" smtClean="0"/>
              <a:t>Defines ready-to-use ports intended to hide complexity</a:t>
            </a:r>
          </a:p>
          <a:p>
            <a:pPr lvl="1"/>
            <a:r>
              <a:rPr lang="en-US" dirty="0" smtClean="0"/>
              <a:t>Well-defined DDS patterns are codified in connectors with associated </a:t>
            </a:r>
            <a:r>
              <a:rPr lang="en-US" dirty="0" err="1" smtClean="0"/>
              <a:t>QoS</a:t>
            </a:r>
            <a:r>
              <a:rPr lang="en-US" dirty="0" smtClean="0"/>
              <a:t> settings</a:t>
            </a:r>
          </a:p>
          <a:p>
            <a:r>
              <a:rPr lang="en-US" dirty="0" smtClean="0"/>
              <a:t>Provides robust deployment and configuration support to DDS</a:t>
            </a:r>
          </a:p>
          <a:p>
            <a:pPr lvl="1"/>
            <a:r>
              <a:rPr lang="en-US" dirty="0" smtClean="0"/>
              <a:t>Provides a container (via CCM) to perform application bootstrapping and configuration</a:t>
            </a:r>
          </a:p>
          <a:p>
            <a:pPr lvl="1"/>
            <a:r>
              <a:rPr lang="en-US" dirty="0" smtClean="0"/>
              <a:t>Application binary distribution to distributed, heterogeneous domains</a:t>
            </a:r>
          </a:p>
          <a:p>
            <a:pPr lvl="1"/>
            <a:r>
              <a:rPr lang="en-US" dirty="0" smtClean="0"/>
              <a:t>Coordinated application startup and teardown across distributed nodes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DDS for Lightweight CCM (3/3)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Specification tries not to prevent advanced DDS usage</a:t>
            </a:r>
          </a:p>
          <a:p>
            <a:pPr lvl="1"/>
            <a:r>
              <a:rPr lang="en-US" dirty="0" smtClean="0"/>
              <a:t>All ports provide access to a more detailed interface</a:t>
            </a:r>
          </a:p>
          <a:p>
            <a:pPr lvl="1"/>
            <a:r>
              <a:rPr lang="en-US" dirty="0" smtClean="0"/>
              <a:t>All involved DDS entities can be discovered using this starting point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DDS4CCM Basic Ports (1/3)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basic ports are grouped into three categories:  </a:t>
            </a:r>
            <a:r>
              <a:rPr lang="en-US" i="1" dirty="0" smtClean="0"/>
              <a:t>Data Access – Publishing, Data Access – Subscribing, </a:t>
            </a:r>
            <a:r>
              <a:rPr lang="en-US" dirty="0" smtClean="0"/>
              <a:t>and </a:t>
            </a:r>
            <a:r>
              <a:rPr lang="en-US" i="1" dirty="0" smtClean="0"/>
              <a:t>Status Access</a:t>
            </a:r>
            <a:endParaRPr lang="en-US" dirty="0" smtClean="0"/>
          </a:p>
          <a:p>
            <a:r>
              <a:rPr lang="en-US" b="1" dirty="0" smtClean="0"/>
              <a:t>Data Access – Publishing</a:t>
            </a:r>
            <a:endParaRPr lang="en-US" dirty="0" smtClean="0"/>
          </a:p>
          <a:p>
            <a:pPr lvl="1"/>
            <a:r>
              <a:rPr lang="en-US" b="1" dirty="0" smtClean="0"/>
              <a:t>Writer</a:t>
            </a:r>
            <a:r>
              <a:rPr lang="en-US" dirty="0" smtClean="0"/>
              <a:t> – Allows publication of data on a topic without regard to the instance lifecycle.</a:t>
            </a:r>
          </a:p>
          <a:p>
            <a:pPr lvl="1"/>
            <a:r>
              <a:rPr lang="en-US" b="1" dirty="0" smtClean="0"/>
              <a:t>Updater</a:t>
            </a:r>
            <a:r>
              <a:rPr lang="en-US" dirty="0" smtClean="0"/>
              <a:t>– Allows publication of data with management of instance lifecycle.  Allows creation, update, and deletion of instances.</a:t>
            </a:r>
          </a:p>
          <a:p>
            <a:pPr lvl="1"/>
            <a:r>
              <a:rPr lang="en-US" b="1" dirty="0" err="1" smtClean="0"/>
              <a:t>MultiWriter</a:t>
            </a:r>
            <a:r>
              <a:rPr lang="en-US" dirty="0" smtClean="0"/>
              <a:t> – Like </a:t>
            </a:r>
            <a:r>
              <a:rPr lang="en-US" i="1" dirty="0" smtClean="0"/>
              <a:t>Writer</a:t>
            </a:r>
            <a:r>
              <a:rPr lang="en-US" dirty="0" smtClean="0"/>
              <a:t>, but acts on groups of instances instead of individually.  Supports coherent writes.</a:t>
            </a:r>
          </a:p>
          <a:p>
            <a:pPr lvl="1"/>
            <a:r>
              <a:rPr lang="en-US" b="1" dirty="0" err="1" smtClean="0"/>
              <a:t>MultiUpdater</a:t>
            </a:r>
            <a:r>
              <a:rPr lang="en-US" dirty="0" smtClean="0"/>
              <a:t> – Like updater, but acts on groups of instances.  Supports coherent updates. 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DDS4CCM Basic Ports (2/3)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Data Access – Subscribing</a:t>
            </a:r>
            <a:endParaRPr lang="en-US" dirty="0" smtClean="0"/>
          </a:p>
          <a:p>
            <a:pPr lvl="1"/>
            <a:r>
              <a:rPr lang="en-US" b="1" dirty="0" smtClean="0"/>
              <a:t>Reader</a:t>
            </a:r>
            <a:r>
              <a:rPr lang="en-US" dirty="0" smtClean="0"/>
              <a:t> – Allows access to one or more instances with non-blocking semantics.</a:t>
            </a:r>
          </a:p>
          <a:p>
            <a:pPr lvl="1"/>
            <a:r>
              <a:rPr lang="en-US" b="1" dirty="0" smtClean="0"/>
              <a:t>Getter</a:t>
            </a:r>
            <a:r>
              <a:rPr lang="en-US" dirty="0" smtClean="0"/>
              <a:t> – Allows access to one or more instances with blocking semantics.</a:t>
            </a:r>
          </a:p>
          <a:p>
            <a:pPr lvl="1"/>
            <a:r>
              <a:rPr lang="en-US" b="1" dirty="0" err="1" smtClean="0"/>
              <a:t>RawListener</a:t>
            </a:r>
            <a:r>
              <a:rPr lang="en-US" dirty="0" smtClean="0"/>
              <a:t> – Provides a callback mechanism to the application when new data arrives, regardless of instance state</a:t>
            </a:r>
          </a:p>
          <a:p>
            <a:pPr lvl="1"/>
            <a:r>
              <a:rPr lang="en-US" b="1" dirty="0" err="1" smtClean="0"/>
              <a:t>StateListener</a:t>
            </a:r>
            <a:r>
              <a:rPr lang="en-US" dirty="0" smtClean="0"/>
              <a:t> – Provides a callback mechanism to the application when new data arrives, with different operations depending on state</a:t>
            </a:r>
          </a:p>
          <a:p>
            <a:pPr lvl="1"/>
            <a:r>
              <a:rPr lang="en-US" b="1" dirty="0" err="1" smtClean="0"/>
              <a:t>MultiListener</a:t>
            </a:r>
            <a:r>
              <a:rPr lang="en-US" dirty="0" smtClean="0"/>
              <a:t> – Provides a callback like </a:t>
            </a:r>
            <a:r>
              <a:rPr lang="en-US" dirty="0" err="1" smtClean="0"/>
              <a:t>RawListener</a:t>
            </a:r>
            <a:r>
              <a:rPr lang="en-US" dirty="0" smtClean="0"/>
              <a:t>, except a sequence of instances may be provided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DDS4CCM Basic Ports (3/3)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Status Access</a:t>
            </a:r>
            <a:endParaRPr lang="en-US" dirty="0" smtClean="0"/>
          </a:p>
          <a:p>
            <a:pPr lvl="1"/>
            <a:r>
              <a:rPr lang="en-US" b="1" dirty="0" err="1" smtClean="0"/>
              <a:t>PortStatusListener</a:t>
            </a:r>
            <a:r>
              <a:rPr lang="en-US" dirty="0" smtClean="0"/>
              <a:t> – Delivers status related to ports, this information is relevant to data subscribers. </a:t>
            </a:r>
          </a:p>
          <a:p>
            <a:pPr lvl="1"/>
            <a:r>
              <a:rPr lang="en-US" b="1" dirty="0" err="1" smtClean="0"/>
              <a:t>ConnectorStatusListener</a:t>
            </a:r>
            <a:r>
              <a:rPr lang="en-US" dirty="0" smtClean="0"/>
              <a:t> – Delivers status updates that are relevant system-wide. 	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 bwMode="auto">
          <a:xfrm>
            <a:off x="415852" y="5793007"/>
            <a:ext cx="8267733" cy="830997"/>
          </a:xfrm>
          <a:prstGeom prst="rect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-65" charset="0"/>
              </a:rPr>
              <a:t>Exact ports are still being finalized</a:t>
            </a:r>
            <a:r>
              <a:rPr kumimoji="0" lang="en-US" sz="2400" b="1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-65" charset="0"/>
              </a:rPr>
              <a:t> and may change in the near future!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itchFamily="-65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DDS4CCM Extended Ports 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839200" cy="2596447"/>
          </a:xfrm>
        </p:spPr>
        <p:txBody>
          <a:bodyPr/>
          <a:lstStyle/>
          <a:p>
            <a:r>
              <a:rPr lang="en-US" dirty="0" smtClean="0"/>
              <a:t>The extended ports – in most cases – combine a basic port with the corresponding DCPS IDL interface</a:t>
            </a:r>
          </a:p>
          <a:p>
            <a:pPr lvl="1"/>
            <a:r>
              <a:rPr lang="en-US" dirty="0" smtClean="0"/>
              <a:t>Provides the opportunity to access advanced DDS features</a:t>
            </a:r>
          </a:p>
          <a:p>
            <a:pPr lvl="1"/>
            <a:r>
              <a:rPr lang="en-US" dirty="0" smtClean="0"/>
              <a:t>Increases code portability by not exposing DDS implementation directly</a:t>
            </a:r>
          </a:p>
          <a:p>
            <a:pPr lvl="1"/>
            <a:r>
              <a:rPr lang="en-US" dirty="0" smtClean="0"/>
              <a:t>Subscriber ports also include a </a:t>
            </a:r>
            <a:r>
              <a:rPr lang="en-US" dirty="0" err="1" smtClean="0"/>
              <a:t>PortStatusListener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23359" y="3587047"/>
            <a:ext cx="4021912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0" dirty="0" err="1" smtClean="0">
                <a:latin typeface="Courier New"/>
                <a:cs typeface="Courier New"/>
              </a:rPr>
              <a:t>Porttype</a:t>
            </a:r>
            <a:r>
              <a:rPr lang="en-US" sz="1400" i="0" dirty="0" smtClean="0">
                <a:latin typeface="Courier New"/>
                <a:cs typeface="Courier New"/>
              </a:rPr>
              <a:t> </a:t>
            </a:r>
            <a:r>
              <a:rPr lang="en-US" sz="1400" i="0" dirty="0" err="1" smtClean="0">
                <a:latin typeface="Courier New"/>
                <a:cs typeface="Courier New"/>
              </a:rPr>
              <a:t>DDS_Write</a:t>
            </a:r>
            <a:r>
              <a:rPr lang="en-US" sz="1400" i="0" dirty="0" smtClean="0">
                <a:latin typeface="Courier New"/>
                <a:cs typeface="Courier New"/>
              </a:rPr>
              <a:t>&lt;</a:t>
            </a:r>
            <a:r>
              <a:rPr lang="en-US" sz="1400" i="0" dirty="0" err="1" smtClean="0">
                <a:latin typeface="Courier New"/>
                <a:cs typeface="Courier New"/>
              </a:rPr>
              <a:t>typename</a:t>
            </a:r>
            <a:r>
              <a:rPr lang="en-US" sz="1400" i="0" dirty="0" smtClean="0">
                <a:latin typeface="Courier New"/>
                <a:cs typeface="Courier New"/>
              </a:rPr>
              <a:t> T&gt; {</a:t>
            </a:r>
          </a:p>
          <a:p>
            <a:r>
              <a:rPr lang="en-US" sz="1400" i="0" dirty="0" smtClean="0">
                <a:latin typeface="Courier New"/>
                <a:cs typeface="Courier New"/>
              </a:rPr>
              <a:t>  uses Writer&lt;T&gt; data;</a:t>
            </a:r>
          </a:p>
          <a:p>
            <a:r>
              <a:rPr lang="en-US" sz="1400" i="0" dirty="0" smtClean="0">
                <a:latin typeface="Courier New"/>
                <a:cs typeface="Courier New"/>
              </a:rPr>
              <a:t>  uses </a:t>
            </a:r>
            <a:r>
              <a:rPr lang="en-US" sz="1400" i="0" dirty="0" err="1" smtClean="0">
                <a:latin typeface="Courier New"/>
                <a:cs typeface="Courier New"/>
              </a:rPr>
              <a:t>DDS::DataWriter</a:t>
            </a:r>
            <a:r>
              <a:rPr lang="en-US" sz="1400" i="0" dirty="0" smtClean="0">
                <a:latin typeface="Courier New"/>
                <a:cs typeface="Courier New"/>
              </a:rPr>
              <a:t> </a:t>
            </a:r>
            <a:r>
              <a:rPr lang="en-US" sz="1400" i="0" dirty="0" err="1" smtClean="0">
                <a:latin typeface="Courier New"/>
                <a:cs typeface="Courier New"/>
              </a:rPr>
              <a:t>dds_entity</a:t>
            </a:r>
            <a:r>
              <a:rPr lang="en-US" sz="1400" i="0" dirty="0" smtClean="0">
                <a:latin typeface="Courier New"/>
                <a:cs typeface="Courier New"/>
              </a:rPr>
              <a:t>;</a:t>
            </a:r>
          </a:p>
          <a:p>
            <a:r>
              <a:rPr lang="en-US" sz="1400" i="0" dirty="0" smtClean="0">
                <a:latin typeface="Courier New"/>
                <a:cs typeface="Courier New"/>
              </a:rPr>
              <a:t>};</a:t>
            </a:r>
            <a:endParaRPr lang="en-US" sz="1400" i="0" dirty="0"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86798" y="3583489"/>
            <a:ext cx="445720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0" dirty="0" err="1" smtClean="0">
                <a:latin typeface="Courier New"/>
                <a:cs typeface="Courier New"/>
              </a:rPr>
              <a:t>Porttype</a:t>
            </a:r>
            <a:r>
              <a:rPr lang="en-US" sz="1400" i="0" dirty="0" smtClean="0">
                <a:latin typeface="Courier New"/>
                <a:cs typeface="Courier New"/>
              </a:rPr>
              <a:t> </a:t>
            </a:r>
            <a:r>
              <a:rPr lang="en-US" sz="1400" i="0" dirty="0" err="1" smtClean="0">
                <a:latin typeface="Courier New"/>
                <a:cs typeface="Courier New"/>
              </a:rPr>
              <a:t>DDS_Read</a:t>
            </a:r>
            <a:r>
              <a:rPr lang="en-US" sz="1400" i="0" dirty="0" smtClean="0">
                <a:latin typeface="Courier New"/>
                <a:cs typeface="Courier New"/>
              </a:rPr>
              <a:t>&lt;</a:t>
            </a:r>
            <a:r>
              <a:rPr lang="en-US" sz="1400" i="0" dirty="0" err="1" smtClean="0">
                <a:latin typeface="Courier New"/>
                <a:cs typeface="Courier New"/>
              </a:rPr>
              <a:t>typename</a:t>
            </a:r>
            <a:r>
              <a:rPr lang="en-US" sz="1400" i="0" dirty="0" smtClean="0">
                <a:latin typeface="Courier New"/>
                <a:cs typeface="Courier New"/>
              </a:rPr>
              <a:t> T&gt; {</a:t>
            </a:r>
          </a:p>
          <a:p>
            <a:r>
              <a:rPr lang="en-US" sz="1400" i="0" dirty="0" smtClean="0">
                <a:latin typeface="Courier New"/>
                <a:cs typeface="Courier New"/>
              </a:rPr>
              <a:t>  uses Reader&lt;T&gt; data;</a:t>
            </a:r>
          </a:p>
          <a:p>
            <a:r>
              <a:rPr lang="en-US" sz="1400" i="0" dirty="0" smtClean="0">
                <a:latin typeface="Courier New"/>
                <a:cs typeface="Courier New"/>
              </a:rPr>
              <a:t>  uses </a:t>
            </a:r>
            <a:r>
              <a:rPr lang="en-US" sz="1400" i="0" dirty="0" err="1" smtClean="0">
                <a:latin typeface="Courier New"/>
                <a:cs typeface="Courier New"/>
              </a:rPr>
              <a:t>DDS::DataReader</a:t>
            </a:r>
            <a:r>
              <a:rPr lang="en-US" sz="1400" i="0" dirty="0" smtClean="0">
                <a:latin typeface="Courier New"/>
                <a:cs typeface="Courier New"/>
              </a:rPr>
              <a:t> </a:t>
            </a:r>
            <a:r>
              <a:rPr lang="en-US" sz="1400" i="0" dirty="0" err="1" smtClean="0">
                <a:latin typeface="Courier New"/>
                <a:cs typeface="Courier New"/>
              </a:rPr>
              <a:t>dds_entity</a:t>
            </a:r>
            <a:r>
              <a:rPr lang="en-US" sz="1400" i="0" dirty="0" smtClean="0">
                <a:latin typeface="Courier New"/>
                <a:cs typeface="Courier New"/>
              </a:rPr>
              <a:t>;</a:t>
            </a:r>
          </a:p>
          <a:p>
            <a:r>
              <a:rPr lang="en-US" sz="1400" i="0" dirty="0" smtClean="0">
                <a:latin typeface="Courier New"/>
                <a:cs typeface="Courier New"/>
              </a:rPr>
              <a:t>  provides </a:t>
            </a:r>
            <a:r>
              <a:rPr lang="en-US" sz="1400" i="0" dirty="0" err="1" smtClean="0">
                <a:latin typeface="Courier New"/>
                <a:cs typeface="Courier New"/>
              </a:rPr>
              <a:t>PortStatusListener</a:t>
            </a:r>
            <a:r>
              <a:rPr lang="en-US" sz="1400" i="0" dirty="0" smtClean="0">
                <a:latin typeface="Courier New"/>
                <a:cs typeface="Courier New"/>
              </a:rPr>
              <a:t> status;</a:t>
            </a:r>
          </a:p>
          <a:p>
            <a:r>
              <a:rPr lang="en-US" sz="1400" i="0" dirty="0" smtClean="0">
                <a:latin typeface="Courier New"/>
                <a:cs typeface="Courier New"/>
              </a:rPr>
              <a:t>};</a:t>
            </a:r>
            <a:endParaRPr lang="en-US" sz="1400" i="0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DDS4CCM Extended Ports (2/2)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839200" cy="2485048"/>
          </a:xfrm>
        </p:spPr>
        <p:txBody>
          <a:bodyPr/>
          <a:lstStyle/>
          <a:p>
            <a:r>
              <a:rPr lang="en-US" dirty="0" smtClean="0"/>
              <a:t>Listener ports (updates are pushed to the component) contain both Reader and Listener ports</a:t>
            </a:r>
          </a:p>
          <a:p>
            <a:pPr lvl="1"/>
            <a:r>
              <a:rPr lang="en-US" dirty="0" smtClean="0"/>
              <a:t>‘Reader’ portion of the extended port is used to configure criteria used to select updates</a:t>
            </a:r>
          </a:p>
          <a:p>
            <a:pPr lvl="1"/>
            <a:r>
              <a:rPr lang="en-US" dirty="0" smtClean="0"/>
              <a:t>Selected updates are pushed to the component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8257" y="3252850"/>
            <a:ext cx="421130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0" dirty="0" err="1" smtClean="0">
                <a:latin typeface="Courier New"/>
                <a:cs typeface="Courier New"/>
              </a:rPr>
              <a:t>porttype</a:t>
            </a:r>
            <a:r>
              <a:rPr lang="en-US" sz="1400" i="0" dirty="0" smtClean="0">
                <a:latin typeface="Courier New"/>
                <a:cs typeface="Courier New"/>
              </a:rPr>
              <a:t> </a:t>
            </a:r>
            <a:r>
              <a:rPr lang="en-US" sz="1400" i="0" dirty="0" err="1" smtClean="0">
                <a:latin typeface="Courier New"/>
                <a:cs typeface="Courier New"/>
              </a:rPr>
              <a:t>DDS_RawListen</a:t>
            </a:r>
            <a:r>
              <a:rPr lang="en-US" sz="1400" i="0" dirty="0" smtClean="0">
                <a:latin typeface="Courier New"/>
                <a:cs typeface="Courier New"/>
              </a:rPr>
              <a:t> {</a:t>
            </a:r>
          </a:p>
          <a:p>
            <a:r>
              <a:rPr lang="en-US" sz="1400" i="0" dirty="0" smtClean="0">
                <a:latin typeface="Courier New"/>
                <a:cs typeface="Courier New"/>
              </a:rPr>
              <a:t>  uses Reader&lt;T&gt; data;</a:t>
            </a:r>
          </a:p>
          <a:p>
            <a:r>
              <a:rPr lang="en-US" sz="1400" i="0" dirty="0" smtClean="0">
                <a:latin typeface="Courier New"/>
                <a:cs typeface="Courier New"/>
              </a:rPr>
              <a:t>  uses </a:t>
            </a:r>
            <a:r>
              <a:rPr lang="en-US" sz="1400" i="0" dirty="0" err="1" smtClean="0">
                <a:latin typeface="Courier New"/>
                <a:cs typeface="Courier New"/>
              </a:rPr>
              <a:t>ListenerControl</a:t>
            </a:r>
            <a:r>
              <a:rPr lang="en-US" sz="1400" i="0" dirty="0" smtClean="0">
                <a:latin typeface="Courier New"/>
                <a:cs typeface="Courier New"/>
              </a:rPr>
              <a:t> control;</a:t>
            </a:r>
          </a:p>
          <a:p>
            <a:r>
              <a:rPr lang="en-US" sz="1400" i="0" dirty="0" smtClean="0">
                <a:latin typeface="Courier New"/>
                <a:cs typeface="Courier New"/>
              </a:rPr>
              <a:t>  provides </a:t>
            </a:r>
            <a:r>
              <a:rPr lang="en-US" sz="1400" i="0" dirty="0" err="1" smtClean="0">
                <a:latin typeface="Courier New"/>
                <a:cs typeface="Courier New"/>
              </a:rPr>
              <a:t>RawListener</a:t>
            </a:r>
            <a:r>
              <a:rPr lang="en-US" sz="1400" i="0" dirty="0" smtClean="0">
                <a:latin typeface="Courier New"/>
                <a:cs typeface="Courier New"/>
              </a:rPr>
              <a:t>&lt;T&gt; listener;</a:t>
            </a:r>
          </a:p>
          <a:p>
            <a:r>
              <a:rPr lang="en-US" sz="1400" i="0" dirty="0" smtClean="0">
                <a:latin typeface="Courier New"/>
                <a:cs typeface="Courier New"/>
              </a:rPr>
              <a:t>  uses </a:t>
            </a:r>
            <a:r>
              <a:rPr lang="en-US" sz="1400" i="0" dirty="0" err="1" smtClean="0">
                <a:latin typeface="Courier New"/>
                <a:cs typeface="Courier New"/>
              </a:rPr>
              <a:t>DDS::DataReader</a:t>
            </a:r>
            <a:r>
              <a:rPr lang="en-US" sz="1400" i="0" dirty="0" smtClean="0">
                <a:latin typeface="Courier New"/>
                <a:cs typeface="Courier New"/>
              </a:rPr>
              <a:t> </a:t>
            </a:r>
            <a:r>
              <a:rPr lang="en-US" sz="1400" i="0" dirty="0" err="1" smtClean="0">
                <a:latin typeface="Courier New"/>
                <a:cs typeface="Courier New"/>
              </a:rPr>
              <a:t>dds_entity</a:t>
            </a:r>
            <a:r>
              <a:rPr lang="en-US" sz="1400" i="0" dirty="0" smtClean="0">
                <a:latin typeface="Courier New"/>
                <a:cs typeface="Courier New"/>
              </a:rPr>
              <a:t>;</a:t>
            </a:r>
          </a:p>
          <a:p>
            <a:r>
              <a:rPr lang="en-US" sz="1400" i="0" dirty="0" smtClean="0">
                <a:latin typeface="Courier New"/>
                <a:cs typeface="Courier New"/>
              </a:rPr>
              <a:t>  provides </a:t>
            </a:r>
            <a:r>
              <a:rPr lang="en-US" sz="1400" i="0" dirty="0" err="1" smtClean="0">
                <a:latin typeface="Courier New"/>
                <a:cs typeface="Courier New"/>
              </a:rPr>
              <a:t>PortStatusListener</a:t>
            </a:r>
            <a:r>
              <a:rPr lang="en-US" sz="1400" i="0" dirty="0" smtClean="0">
                <a:latin typeface="Courier New"/>
                <a:cs typeface="Courier New"/>
              </a:rPr>
              <a:t> status;</a:t>
            </a:r>
          </a:p>
          <a:p>
            <a:r>
              <a:rPr lang="en-US" sz="1400" i="0" dirty="0" smtClean="0">
                <a:latin typeface="Courier New"/>
                <a:cs typeface="Courier New"/>
              </a:rPr>
              <a:t>};   </a:t>
            </a:r>
            <a:endParaRPr lang="en-US" sz="1400" i="0" dirty="0"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54435" y="3249292"/>
            <a:ext cx="421130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0" dirty="0" err="1" smtClean="0">
                <a:latin typeface="Courier New"/>
                <a:cs typeface="Courier New"/>
              </a:rPr>
              <a:t>porttype</a:t>
            </a:r>
            <a:r>
              <a:rPr lang="en-US" sz="1400" i="0" dirty="0" smtClean="0">
                <a:latin typeface="Courier New"/>
                <a:cs typeface="Courier New"/>
              </a:rPr>
              <a:t> </a:t>
            </a:r>
            <a:r>
              <a:rPr lang="en-US" sz="1400" i="0" dirty="0" err="1" smtClean="0">
                <a:latin typeface="Courier New"/>
                <a:cs typeface="Courier New"/>
              </a:rPr>
              <a:t>DDS_StateListen</a:t>
            </a:r>
            <a:r>
              <a:rPr lang="en-US" sz="1400" i="0" dirty="0" smtClean="0">
                <a:latin typeface="Courier New"/>
                <a:cs typeface="Courier New"/>
              </a:rPr>
              <a:t> {</a:t>
            </a:r>
          </a:p>
          <a:p>
            <a:r>
              <a:rPr lang="en-US" sz="1400" i="0" dirty="0" smtClean="0">
                <a:latin typeface="Courier New"/>
                <a:cs typeface="Courier New"/>
              </a:rPr>
              <a:t>  uses Reader&lt;T&gt; data;</a:t>
            </a:r>
          </a:p>
          <a:p>
            <a:r>
              <a:rPr lang="en-US" sz="1400" i="0" dirty="0" smtClean="0">
                <a:latin typeface="Courier New"/>
                <a:cs typeface="Courier New"/>
              </a:rPr>
              <a:t>  uses </a:t>
            </a:r>
            <a:r>
              <a:rPr lang="en-US" sz="1400" i="0" dirty="0" err="1" smtClean="0">
                <a:latin typeface="Courier New"/>
                <a:cs typeface="Courier New"/>
              </a:rPr>
              <a:t>ListenerControl</a:t>
            </a:r>
            <a:r>
              <a:rPr lang="en-US" sz="1400" i="0" dirty="0" smtClean="0">
                <a:latin typeface="Courier New"/>
                <a:cs typeface="Courier New"/>
              </a:rPr>
              <a:t> control;</a:t>
            </a:r>
          </a:p>
          <a:p>
            <a:r>
              <a:rPr lang="en-US" sz="1400" i="0" dirty="0" smtClean="0">
                <a:latin typeface="Courier New"/>
                <a:cs typeface="Courier New"/>
              </a:rPr>
              <a:t>  provides </a:t>
            </a:r>
            <a:r>
              <a:rPr lang="en-US" sz="1400" i="0" dirty="0" err="1" smtClean="0">
                <a:latin typeface="Courier New"/>
                <a:cs typeface="Courier New"/>
              </a:rPr>
              <a:t>StateListener</a:t>
            </a:r>
            <a:r>
              <a:rPr lang="en-US" sz="1400" i="0" dirty="0" smtClean="0">
                <a:latin typeface="Courier New"/>
                <a:cs typeface="Courier New"/>
              </a:rPr>
              <a:t>&lt;T&gt; listener;</a:t>
            </a:r>
          </a:p>
          <a:p>
            <a:r>
              <a:rPr lang="en-US" sz="1400" i="0" dirty="0" smtClean="0">
                <a:latin typeface="Courier New"/>
                <a:cs typeface="Courier New"/>
              </a:rPr>
              <a:t>  uses </a:t>
            </a:r>
            <a:r>
              <a:rPr lang="en-US" sz="1400" i="0" dirty="0" err="1" smtClean="0">
                <a:latin typeface="Courier New"/>
                <a:cs typeface="Courier New"/>
              </a:rPr>
              <a:t>DDS::DataReader</a:t>
            </a:r>
            <a:r>
              <a:rPr lang="en-US" sz="1400" i="0" dirty="0" smtClean="0">
                <a:latin typeface="Courier New"/>
                <a:cs typeface="Courier New"/>
              </a:rPr>
              <a:t> </a:t>
            </a:r>
            <a:r>
              <a:rPr lang="en-US" sz="1400" i="0" dirty="0" err="1" smtClean="0">
                <a:latin typeface="Courier New"/>
                <a:cs typeface="Courier New"/>
              </a:rPr>
              <a:t>dds_entity</a:t>
            </a:r>
            <a:r>
              <a:rPr lang="en-US" sz="1400" i="0" dirty="0" smtClean="0">
                <a:latin typeface="Courier New"/>
                <a:cs typeface="Courier New"/>
              </a:rPr>
              <a:t>;</a:t>
            </a:r>
          </a:p>
          <a:p>
            <a:r>
              <a:rPr lang="en-US" sz="1400" i="0" dirty="0" smtClean="0">
                <a:latin typeface="Courier New"/>
                <a:cs typeface="Courier New"/>
              </a:rPr>
              <a:t>  provides </a:t>
            </a:r>
            <a:r>
              <a:rPr lang="en-US" sz="1400" i="0" dirty="0" err="1" smtClean="0">
                <a:latin typeface="Courier New"/>
                <a:cs typeface="Courier New"/>
              </a:rPr>
              <a:t>PortStatusListener</a:t>
            </a:r>
            <a:r>
              <a:rPr lang="en-US" sz="1400" i="0" dirty="0" smtClean="0">
                <a:latin typeface="Courier New"/>
                <a:cs typeface="Courier New"/>
              </a:rPr>
              <a:t> status;</a:t>
            </a:r>
          </a:p>
          <a:p>
            <a:r>
              <a:rPr lang="en-US" sz="1400" i="0" dirty="0" smtClean="0">
                <a:latin typeface="Courier New"/>
                <a:cs typeface="Courier New"/>
              </a:rPr>
              <a:t>};   </a:t>
            </a:r>
            <a:endParaRPr lang="en-US" sz="1400" i="0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ChangeArrowheads="1"/>
          </p:cNvSpPr>
          <p:nvPr/>
        </p:nvSpPr>
        <p:spPr bwMode="auto">
          <a:xfrm>
            <a:off x="0" y="542925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altLang="zh-CN" sz="3200" i="0" dirty="0" smtClean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Results iteration 1</a:t>
            </a:r>
            <a:endParaRPr lang="en-US" altLang="zh-CN" sz="3200" i="0" dirty="0">
              <a:solidFill>
                <a:srgbClr val="FF0000"/>
              </a:solidFill>
              <a:ea typeface="宋体" pitchFamily="-65" charset="-128"/>
              <a:cs typeface="宋体" pitchFamily="-65" charset="-128"/>
            </a:endParaRPr>
          </a:p>
        </p:txBody>
      </p:sp>
      <p:sp>
        <p:nvSpPr>
          <p:cNvPr id="260099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 dirty="0">
              <a:ea typeface="宋体" pitchFamily="-65" charset="-128"/>
              <a:cs typeface="Times New Roman" charset="0"/>
            </a:endParaRPr>
          </a:p>
        </p:txBody>
      </p:sp>
      <p:sp>
        <p:nvSpPr>
          <p:cNvPr id="260100" name="Rectangle 3"/>
          <p:cNvSpPr>
            <a:spLocks noChangeArrowheads="1"/>
          </p:cNvSpPr>
          <p:nvPr/>
        </p:nvSpPr>
        <p:spPr bwMode="auto">
          <a:xfrm>
            <a:off x="0" y="1058429"/>
            <a:ext cx="6985238" cy="5161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Removed all non spec compliant interfaces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err="1" smtClean="0">
                <a:ea typeface="宋体" pitchFamily="-65" charset="-128"/>
                <a:cs typeface="Times New Roman" charset="0"/>
              </a:rPr>
              <a:t>Refactored</a:t>
            </a: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 core of CIAO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Improved logging in DAnCE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Removed CIDLC and replaced with TAO_IDL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Extended TAO_IDL to generate the export files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 dirty="0">
              <a:ea typeface="宋体" pitchFamily="-65" charset="-128"/>
              <a:cs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DDS4CCM Standard Connectors 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000" dirty="0" smtClean="0"/>
              <a:t>Gathers connectors for all roles in a given use pattern</a:t>
            </a:r>
          </a:p>
          <a:p>
            <a:pPr lvl="1"/>
            <a:r>
              <a:rPr lang="en-US" sz="2000" dirty="0" smtClean="0"/>
              <a:t>One or more DDS4CCM Extended Ports (as </a:t>
            </a:r>
            <a:r>
              <a:rPr lang="en-US" sz="2000" dirty="0" err="1" smtClean="0"/>
              <a:t>mirrorports</a:t>
            </a:r>
            <a:r>
              <a:rPr lang="en-US" sz="2000" dirty="0" smtClean="0"/>
              <a:t>)</a:t>
            </a:r>
          </a:p>
          <a:p>
            <a:pPr lvl="1"/>
            <a:r>
              <a:rPr lang="en-US" sz="2000" dirty="0" smtClean="0"/>
              <a:t>Configuration meta-data (domain ID, topic name, </a:t>
            </a:r>
            <a:r>
              <a:rPr lang="en-US" sz="2000" dirty="0" err="1" smtClean="0"/>
              <a:t>QoS</a:t>
            </a:r>
            <a:r>
              <a:rPr lang="en-US" sz="2000" dirty="0" smtClean="0"/>
              <a:t> profiles)</a:t>
            </a:r>
          </a:p>
          <a:p>
            <a:r>
              <a:rPr lang="en-US" sz="2000" dirty="0" smtClean="0"/>
              <a:t>Two standard defined ‘base connectors</a:t>
            </a:r>
          </a:p>
          <a:p>
            <a:pPr lvl="1"/>
            <a:r>
              <a:rPr lang="en-US" sz="2000" dirty="0" err="1" smtClean="0"/>
              <a:t>DDS_Base</a:t>
            </a:r>
            <a:endParaRPr lang="en-US" sz="2000" dirty="0" smtClean="0"/>
          </a:p>
          <a:p>
            <a:pPr lvl="1"/>
            <a:r>
              <a:rPr lang="en-US" sz="2000" dirty="0" err="1" smtClean="0"/>
              <a:t>DDS_TopicBase</a:t>
            </a:r>
            <a:endParaRPr lang="en-US" sz="2000" dirty="0" smtClean="0"/>
          </a:p>
          <a:p>
            <a:r>
              <a:rPr lang="en-US" sz="2000" dirty="0" smtClean="0"/>
              <a:t>Two standard defined connectors</a:t>
            </a:r>
          </a:p>
          <a:p>
            <a:pPr lvl="1"/>
            <a:r>
              <a:rPr lang="en-US" sz="2000" dirty="0" smtClean="0"/>
              <a:t>Pattern State Transfer</a:t>
            </a:r>
          </a:p>
          <a:p>
            <a:pPr lvl="1"/>
            <a:r>
              <a:rPr lang="en-US" sz="2000" dirty="0" smtClean="0"/>
              <a:t>Pattern Event Transfer</a:t>
            </a:r>
          </a:p>
          <a:p>
            <a:endParaRPr lang="en-US" sz="2000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495800" cy="5181600"/>
          </a:xfrm>
        </p:spPr>
        <p:txBody>
          <a:bodyPr/>
          <a:lstStyle/>
          <a:p>
            <a:pPr>
              <a:buNone/>
            </a:pPr>
            <a:r>
              <a:rPr lang="en-US" sz="1500" dirty="0" smtClean="0">
                <a:latin typeface="Courier New"/>
                <a:cs typeface="Courier New"/>
              </a:rPr>
              <a:t>connector </a:t>
            </a:r>
            <a:r>
              <a:rPr lang="en-US" sz="1500" dirty="0" err="1" smtClean="0">
                <a:latin typeface="Courier New"/>
                <a:cs typeface="Courier New"/>
              </a:rPr>
              <a:t>DDS_Base</a:t>
            </a:r>
            <a:r>
              <a:rPr lang="en-US" sz="1500" dirty="0" smtClean="0">
                <a:latin typeface="Courier New"/>
                <a:cs typeface="Courier New"/>
              </a:rPr>
              <a:t> {</a:t>
            </a:r>
          </a:p>
          <a:p>
            <a:pPr>
              <a:buNone/>
            </a:pPr>
            <a:r>
              <a:rPr lang="en-US" sz="1500" dirty="0" smtClean="0">
                <a:latin typeface="Courier New"/>
                <a:cs typeface="Courier New"/>
              </a:rPr>
              <a:t>  uses </a:t>
            </a:r>
            <a:r>
              <a:rPr lang="en-US" sz="1500" dirty="0" err="1" smtClean="0">
                <a:latin typeface="Courier New"/>
                <a:cs typeface="Courier New"/>
              </a:rPr>
              <a:t>ConnectorStatusListener</a:t>
            </a:r>
            <a:r>
              <a:rPr lang="en-US" sz="15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sz="1500" dirty="0" smtClean="0">
                <a:latin typeface="Courier New"/>
                <a:cs typeface="Courier New"/>
              </a:rPr>
              <a:t>  </a:t>
            </a:r>
            <a:r>
              <a:rPr lang="en-US" sz="1500" dirty="0" err="1" smtClean="0">
                <a:latin typeface="Courier New"/>
                <a:cs typeface="Courier New"/>
              </a:rPr>
              <a:t>readonly</a:t>
            </a:r>
            <a:r>
              <a:rPr lang="en-US" sz="1500" dirty="0" smtClean="0">
                <a:latin typeface="Courier New"/>
                <a:cs typeface="Courier New"/>
              </a:rPr>
              <a:t> attribute </a:t>
            </a:r>
          </a:p>
          <a:p>
            <a:pPr>
              <a:buNone/>
            </a:pPr>
            <a:r>
              <a:rPr lang="en-US" sz="1500" dirty="0" smtClean="0">
                <a:latin typeface="Courier New"/>
                <a:cs typeface="Courier New"/>
              </a:rPr>
              <a:t>    </a:t>
            </a:r>
            <a:r>
              <a:rPr lang="en-US" sz="1500" dirty="0" err="1" smtClean="0">
                <a:latin typeface="Courier New"/>
                <a:cs typeface="Courier New"/>
              </a:rPr>
              <a:t>DDS::DomainId_t</a:t>
            </a:r>
            <a:r>
              <a:rPr lang="en-US" sz="1500" dirty="0" smtClean="0">
                <a:latin typeface="Courier New"/>
                <a:cs typeface="Courier New"/>
              </a:rPr>
              <a:t> </a:t>
            </a:r>
            <a:r>
              <a:rPr lang="en-US" sz="1500" dirty="0" err="1" smtClean="0">
                <a:latin typeface="Courier New"/>
                <a:cs typeface="Courier New"/>
              </a:rPr>
              <a:t>domain_id</a:t>
            </a:r>
            <a:r>
              <a:rPr lang="en-US" sz="15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sz="1500" dirty="0" smtClean="0">
                <a:latin typeface="Courier New"/>
                <a:cs typeface="Courier New"/>
              </a:rPr>
              <a:t>  </a:t>
            </a:r>
            <a:r>
              <a:rPr lang="en-US" sz="1500" dirty="0" err="1" smtClean="0">
                <a:latin typeface="Courier New"/>
                <a:cs typeface="Courier New"/>
              </a:rPr>
              <a:t>readonly</a:t>
            </a:r>
            <a:r>
              <a:rPr lang="en-US" sz="1500" dirty="0" smtClean="0">
                <a:latin typeface="Courier New"/>
                <a:cs typeface="Courier New"/>
              </a:rPr>
              <a:t> attribute string </a:t>
            </a:r>
            <a:r>
              <a:rPr lang="en-US" sz="1500" dirty="0" err="1" smtClean="0">
                <a:latin typeface="Courier New"/>
                <a:cs typeface="Courier New"/>
              </a:rPr>
              <a:t>qos_profile</a:t>
            </a:r>
            <a:endParaRPr lang="en-US" sz="15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500" dirty="0" smtClean="0">
                <a:latin typeface="Courier New"/>
                <a:cs typeface="Courier New"/>
              </a:rPr>
              <a:t>};</a:t>
            </a:r>
          </a:p>
          <a:p>
            <a:pPr>
              <a:buNone/>
            </a:pPr>
            <a:endParaRPr lang="en-US" sz="15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500" dirty="0" smtClean="0">
                <a:latin typeface="Courier New"/>
                <a:cs typeface="Courier New"/>
              </a:rPr>
              <a:t>connector </a:t>
            </a:r>
            <a:r>
              <a:rPr lang="en-US" sz="1500" dirty="0" err="1" smtClean="0">
                <a:latin typeface="Courier New"/>
                <a:cs typeface="Courier New"/>
              </a:rPr>
              <a:t>DDS_TopicBase</a:t>
            </a:r>
            <a:r>
              <a:rPr lang="en-US" sz="1500" dirty="0" smtClean="0">
                <a:latin typeface="Courier New"/>
                <a:cs typeface="Courier New"/>
              </a:rPr>
              <a:t> : </a:t>
            </a:r>
            <a:r>
              <a:rPr lang="en-US" sz="1500" dirty="0" err="1" smtClean="0">
                <a:latin typeface="Courier New"/>
                <a:cs typeface="Courier New"/>
              </a:rPr>
              <a:t>DDS_Base</a:t>
            </a:r>
            <a:r>
              <a:rPr lang="en-US" sz="1500" dirty="0" smtClean="0">
                <a:latin typeface="Courier New"/>
                <a:cs typeface="Courier New"/>
              </a:rPr>
              <a:t> {</a:t>
            </a:r>
          </a:p>
          <a:p>
            <a:pPr>
              <a:buNone/>
            </a:pPr>
            <a:r>
              <a:rPr lang="en-US" sz="1500" dirty="0" smtClean="0">
                <a:latin typeface="Courier New"/>
                <a:cs typeface="Courier New"/>
              </a:rPr>
              <a:t>  </a:t>
            </a:r>
            <a:r>
              <a:rPr lang="en-US" sz="1500" dirty="0" err="1" smtClean="0">
                <a:latin typeface="Courier New"/>
                <a:cs typeface="Courier New"/>
              </a:rPr>
              <a:t>readonly</a:t>
            </a:r>
            <a:r>
              <a:rPr lang="en-US" sz="1500" dirty="0" smtClean="0">
                <a:latin typeface="Courier New"/>
                <a:cs typeface="Courier New"/>
              </a:rPr>
              <a:t> attribute string   </a:t>
            </a:r>
            <a:r>
              <a:rPr lang="en-US" sz="1500" dirty="0" err="1" smtClean="0">
                <a:latin typeface="Courier New"/>
                <a:cs typeface="Courier New"/>
              </a:rPr>
              <a:t>topic_name</a:t>
            </a:r>
            <a:r>
              <a:rPr lang="en-US" sz="15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sz="1500" dirty="0" smtClean="0">
                <a:latin typeface="Courier New"/>
                <a:cs typeface="Courier New"/>
              </a:rPr>
              <a:t>  </a:t>
            </a:r>
            <a:r>
              <a:rPr lang="en-US" sz="1500" dirty="0" err="1" smtClean="0">
                <a:latin typeface="Courier New"/>
                <a:cs typeface="Courier New"/>
              </a:rPr>
              <a:t>readonly</a:t>
            </a:r>
            <a:r>
              <a:rPr lang="en-US" sz="1500" dirty="0" smtClean="0">
                <a:latin typeface="Courier New"/>
                <a:cs typeface="Courier New"/>
              </a:rPr>
              <a:t> attribute </a:t>
            </a:r>
            <a:r>
              <a:rPr lang="en-US" sz="1500" dirty="0" err="1" smtClean="0">
                <a:latin typeface="Courier New"/>
                <a:cs typeface="Courier New"/>
              </a:rPr>
              <a:t>StringSeq</a:t>
            </a:r>
            <a:r>
              <a:rPr lang="en-US" sz="1500" dirty="0" smtClean="0">
                <a:latin typeface="Courier New"/>
                <a:cs typeface="Courier New"/>
              </a:rPr>
              <a:t>   </a:t>
            </a:r>
            <a:r>
              <a:rPr lang="en-US" sz="1500" dirty="0" err="1" smtClean="0">
                <a:latin typeface="Courier New"/>
                <a:cs typeface="Courier New"/>
              </a:rPr>
              <a:t>key_fields</a:t>
            </a:r>
            <a:endParaRPr lang="en-US" sz="15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500" dirty="0" smtClean="0">
                <a:latin typeface="Courier New"/>
                <a:cs typeface="Courier New"/>
              </a:rPr>
              <a:t>};</a:t>
            </a:r>
            <a:endParaRPr lang="en-US" sz="15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DDS4CCM Standard Connectors (2/2)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000" dirty="0" smtClean="0"/>
              <a:t>Standard provides two predefined connectors</a:t>
            </a:r>
          </a:p>
          <a:p>
            <a:r>
              <a:rPr lang="en-US" sz="2000" dirty="0" smtClean="0"/>
              <a:t>Each connector corresponds to a DDS usage pattern</a:t>
            </a:r>
          </a:p>
          <a:p>
            <a:r>
              <a:rPr lang="en-US" sz="2000" b="1" dirty="0" smtClean="0"/>
              <a:t>Pattern State Transfer</a:t>
            </a:r>
          </a:p>
          <a:p>
            <a:pPr lvl="1"/>
            <a:r>
              <a:rPr lang="en-US" sz="2000" i="1" dirty="0" smtClean="0"/>
              <a:t>Observable – </a:t>
            </a:r>
            <a:r>
              <a:rPr lang="en-US" sz="2000" dirty="0" smtClean="0"/>
              <a:t>Components that publish state</a:t>
            </a:r>
          </a:p>
          <a:p>
            <a:pPr lvl="1"/>
            <a:r>
              <a:rPr lang="en-US" sz="2000" i="1" dirty="0" smtClean="0"/>
              <a:t>Observer – </a:t>
            </a:r>
            <a:r>
              <a:rPr lang="en-US" sz="2000" dirty="0" smtClean="0"/>
              <a:t>Components that subscribe to that information</a:t>
            </a:r>
          </a:p>
          <a:p>
            <a:r>
              <a:rPr lang="en-US" sz="2000" b="1" dirty="0" smtClean="0"/>
              <a:t>Pattern Event Transfer</a:t>
            </a:r>
            <a:endParaRPr lang="en-US" sz="2000" dirty="0" smtClean="0"/>
          </a:p>
          <a:p>
            <a:pPr lvl="1"/>
            <a:r>
              <a:rPr lang="en-US" sz="2000" i="1" dirty="0" smtClean="0"/>
              <a:t>Supplier</a:t>
            </a:r>
            <a:r>
              <a:rPr lang="en-US" sz="2000" dirty="0" smtClean="0"/>
              <a:t> – Components that send events over DDS</a:t>
            </a:r>
          </a:p>
          <a:p>
            <a:pPr lvl="1"/>
            <a:r>
              <a:rPr lang="en-US" sz="2000" i="1" dirty="0" smtClean="0"/>
              <a:t>Consumer</a:t>
            </a:r>
            <a:r>
              <a:rPr lang="en-US" sz="2000" dirty="0" smtClean="0"/>
              <a:t> – Components that subscribe to those events</a:t>
            </a:r>
            <a:endParaRPr lang="en-US" sz="2000" i="1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519859" y="1021073"/>
            <a:ext cx="4818693" cy="2569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0" dirty="0" smtClean="0">
                <a:latin typeface="Courier New"/>
                <a:cs typeface="Courier New"/>
              </a:rPr>
              <a:t>connector </a:t>
            </a:r>
            <a:r>
              <a:rPr lang="en-US" sz="1400" i="0" dirty="0" err="1" smtClean="0">
                <a:latin typeface="Courier New"/>
                <a:cs typeface="Courier New"/>
              </a:rPr>
              <a:t>DDS_State</a:t>
            </a:r>
            <a:r>
              <a:rPr lang="en-US" sz="1400" i="0" dirty="0" smtClean="0">
                <a:latin typeface="Courier New"/>
                <a:cs typeface="Courier New"/>
              </a:rPr>
              <a:t>&lt;</a:t>
            </a:r>
            <a:r>
              <a:rPr lang="en-US" sz="1400" i="0" dirty="0" err="1" smtClean="0">
                <a:latin typeface="Courier New"/>
                <a:cs typeface="Courier New"/>
              </a:rPr>
              <a:t>typename</a:t>
            </a:r>
            <a:r>
              <a:rPr lang="en-US" sz="1400" i="0" dirty="0" smtClean="0">
                <a:latin typeface="Courier New"/>
                <a:cs typeface="Courier New"/>
              </a:rPr>
              <a:t> T&gt;</a:t>
            </a:r>
          </a:p>
          <a:p>
            <a:r>
              <a:rPr lang="en-US" sz="1400" i="0" dirty="0" smtClean="0">
                <a:latin typeface="Courier New"/>
                <a:cs typeface="Courier New"/>
              </a:rPr>
              <a:t>   : </a:t>
            </a:r>
            <a:r>
              <a:rPr lang="en-US" sz="1400" i="0" dirty="0" err="1" smtClean="0">
                <a:latin typeface="Courier New"/>
                <a:cs typeface="Courier New"/>
              </a:rPr>
              <a:t>DDS_TopicBase</a:t>
            </a:r>
            <a:r>
              <a:rPr lang="en-US" sz="1400" i="0" dirty="0" smtClean="0">
                <a:latin typeface="Courier New"/>
                <a:cs typeface="Courier New"/>
              </a:rPr>
              <a:t> {</a:t>
            </a:r>
          </a:p>
          <a:p>
            <a:r>
              <a:rPr lang="en-US" sz="1400" i="0" dirty="0" smtClean="0">
                <a:latin typeface="Courier New"/>
                <a:cs typeface="Courier New"/>
              </a:rPr>
              <a:t>  </a:t>
            </a:r>
            <a:r>
              <a:rPr lang="en-US" sz="1400" i="0" dirty="0" err="1" smtClean="0">
                <a:latin typeface="Courier New"/>
                <a:cs typeface="Courier New"/>
              </a:rPr>
              <a:t>mirrorport</a:t>
            </a:r>
            <a:r>
              <a:rPr lang="en-US" sz="1400" i="0" dirty="0" smtClean="0">
                <a:latin typeface="Courier New"/>
                <a:cs typeface="Courier New"/>
              </a:rPr>
              <a:t> </a:t>
            </a:r>
            <a:r>
              <a:rPr lang="en-US" sz="1400" i="0" dirty="0" err="1" smtClean="0">
                <a:latin typeface="Courier New"/>
                <a:cs typeface="Courier New"/>
              </a:rPr>
              <a:t>DDS_Update</a:t>
            </a:r>
            <a:r>
              <a:rPr lang="en-US" sz="1400" i="0" dirty="0" smtClean="0">
                <a:latin typeface="Courier New"/>
                <a:cs typeface="Courier New"/>
              </a:rPr>
              <a:t>&lt;T&gt; observable;</a:t>
            </a:r>
          </a:p>
          <a:p>
            <a:r>
              <a:rPr lang="en-US" sz="1400" i="0" dirty="0" smtClean="0">
                <a:latin typeface="Courier New"/>
                <a:cs typeface="Courier New"/>
              </a:rPr>
              <a:t>  </a:t>
            </a:r>
            <a:r>
              <a:rPr lang="en-US" sz="1400" i="0" dirty="0" err="1" smtClean="0">
                <a:latin typeface="Courier New"/>
                <a:cs typeface="Courier New"/>
              </a:rPr>
              <a:t>mirrorport</a:t>
            </a:r>
            <a:r>
              <a:rPr lang="en-US" sz="1400" i="0" dirty="0" smtClean="0">
                <a:latin typeface="Courier New"/>
                <a:cs typeface="Courier New"/>
              </a:rPr>
              <a:t> </a:t>
            </a:r>
            <a:r>
              <a:rPr lang="en-US" sz="1400" i="0" dirty="0" err="1" smtClean="0">
                <a:latin typeface="Courier New"/>
                <a:cs typeface="Courier New"/>
              </a:rPr>
              <a:t>DDS_Read</a:t>
            </a:r>
            <a:r>
              <a:rPr lang="en-US" sz="1400" i="0" dirty="0" smtClean="0">
                <a:latin typeface="Courier New"/>
                <a:cs typeface="Courier New"/>
              </a:rPr>
              <a:t>&lt;T&gt; </a:t>
            </a:r>
            <a:r>
              <a:rPr lang="en-US" sz="1400" i="0" dirty="0" err="1" smtClean="0">
                <a:latin typeface="Courier New"/>
                <a:cs typeface="Courier New"/>
              </a:rPr>
              <a:t>passive_observer</a:t>
            </a:r>
            <a:r>
              <a:rPr lang="en-US" sz="1400" i="0" dirty="0" smtClean="0">
                <a:latin typeface="Courier New"/>
                <a:cs typeface="Courier New"/>
              </a:rPr>
              <a:t>;    </a:t>
            </a:r>
          </a:p>
          <a:p>
            <a:r>
              <a:rPr lang="en-US" sz="1400" i="0" dirty="0" smtClean="0">
                <a:latin typeface="Courier New"/>
                <a:cs typeface="Courier New"/>
              </a:rPr>
              <a:t>  </a:t>
            </a:r>
            <a:r>
              <a:rPr lang="en-US" sz="1400" i="0" dirty="0" err="1" smtClean="0">
                <a:latin typeface="Courier New"/>
                <a:cs typeface="Courier New"/>
              </a:rPr>
              <a:t>mirrorport</a:t>
            </a:r>
            <a:r>
              <a:rPr lang="en-US" sz="1400" i="0" dirty="0" smtClean="0">
                <a:latin typeface="Courier New"/>
                <a:cs typeface="Courier New"/>
              </a:rPr>
              <a:t> </a:t>
            </a:r>
            <a:r>
              <a:rPr lang="en-US" sz="1400" i="0" dirty="0" err="1" smtClean="0">
                <a:latin typeface="Courier New"/>
                <a:cs typeface="Courier New"/>
              </a:rPr>
              <a:t>DDS_Get</a:t>
            </a:r>
            <a:r>
              <a:rPr lang="en-US" sz="1400" i="0" dirty="0" smtClean="0">
                <a:latin typeface="Courier New"/>
                <a:cs typeface="Courier New"/>
              </a:rPr>
              <a:t>&lt;T&gt; </a:t>
            </a:r>
            <a:r>
              <a:rPr lang="en-US" sz="1400" i="0" dirty="0" err="1" smtClean="0">
                <a:latin typeface="Courier New"/>
                <a:cs typeface="Courier New"/>
              </a:rPr>
              <a:t>pull_observer</a:t>
            </a:r>
            <a:r>
              <a:rPr lang="en-US" sz="1400" i="0" dirty="0" smtClean="0">
                <a:latin typeface="Courier New"/>
                <a:cs typeface="Courier New"/>
              </a:rPr>
              <a:t>; </a:t>
            </a:r>
          </a:p>
          <a:p>
            <a:r>
              <a:rPr lang="en-US" sz="1400" i="0" dirty="0" smtClean="0">
                <a:latin typeface="Courier New"/>
                <a:cs typeface="Courier New"/>
              </a:rPr>
              <a:t>  </a:t>
            </a:r>
            <a:r>
              <a:rPr lang="en-US" sz="1400" i="0" dirty="0" err="1" smtClean="0">
                <a:latin typeface="Courier New"/>
                <a:cs typeface="Courier New"/>
              </a:rPr>
              <a:t>mirrorport</a:t>
            </a:r>
            <a:r>
              <a:rPr lang="en-US" sz="1400" i="0" dirty="0" smtClean="0">
                <a:latin typeface="Courier New"/>
                <a:cs typeface="Courier New"/>
              </a:rPr>
              <a:t> </a:t>
            </a:r>
            <a:r>
              <a:rPr lang="en-US" sz="1400" i="0" dirty="0" err="1" smtClean="0">
                <a:latin typeface="Courier New"/>
                <a:cs typeface="Courier New"/>
              </a:rPr>
              <a:t>DDS_StateListen</a:t>
            </a:r>
            <a:r>
              <a:rPr lang="en-US" sz="1400" i="0" dirty="0" smtClean="0">
                <a:latin typeface="Courier New"/>
                <a:cs typeface="Courier New"/>
              </a:rPr>
              <a:t>&lt;T&gt;</a:t>
            </a:r>
          </a:p>
          <a:p>
            <a:r>
              <a:rPr lang="en-US" sz="1400" i="0" dirty="0" smtClean="0">
                <a:latin typeface="Courier New"/>
                <a:cs typeface="Courier New"/>
              </a:rPr>
              <a:t>    </a:t>
            </a:r>
            <a:r>
              <a:rPr lang="en-US" sz="1400" i="0" dirty="0" err="1" smtClean="0">
                <a:latin typeface="Courier New"/>
                <a:cs typeface="Courier New"/>
              </a:rPr>
              <a:t>push_obverver</a:t>
            </a:r>
            <a:r>
              <a:rPr lang="en-US" sz="1400" i="0" dirty="0" smtClean="0">
                <a:latin typeface="Courier New"/>
                <a:cs typeface="Courier New"/>
              </a:rPr>
              <a:t>;</a:t>
            </a:r>
          </a:p>
          <a:p>
            <a:r>
              <a:rPr lang="en-US" sz="1400" i="0" dirty="0" smtClean="0">
                <a:latin typeface="Courier New"/>
                <a:cs typeface="Courier New"/>
              </a:rPr>
              <a:t>};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72259" y="3788416"/>
            <a:ext cx="4818693" cy="19236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0" dirty="0" smtClean="0">
                <a:latin typeface="Courier New"/>
                <a:cs typeface="Courier New"/>
              </a:rPr>
              <a:t>connector </a:t>
            </a:r>
            <a:r>
              <a:rPr lang="en-US" sz="1400" i="0" dirty="0" err="1" smtClean="0">
                <a:latin typeface="Courier New"/>
                <a:cs typeface="Courier New"/>
              </a:rPr>
              <a:t>DDS_Event</a:t>
            </a:r>
            <a:r>
              <a:rPr lang="en-US" sz="1400" i="0" dirty="0" smtClean="0">
                <a:latin typeface="Courier New"/>
                <a:cs typeface="Courier New"/>
              </a:rPr>
              <a:t>&lt;</a:t>
            </a:r>
            <a:r>
              <a:rPr lang="en-US" sz="1400" i="0" dirty="0" err="1" smtClean="0">
                <a:latin typeface="Courier New"/>
                <a:cs typeface="Courier New"/>
              </a:rPr>
              <a:t>typename</a:t>
            </a:r>
            <a:r>
              <a:rPr lang="en-US" sz="1400" i="0" dirty="0" smtClean="0">
                <a:latin typeface="Courier New"/>
                <a:cs typeface="Courier New"/>
              </a:rPr>
              <a:t> T&gt;</a:t>
            </a:r>
          </a:p>
          <a:p>
            <a:r>
              <a:rPr lang="en-US" sz="1400" i="0" dirty="0" smtClean="0">
                <a:latin typeface="Courier New"/>
                <a:cs typeface="Courier New"/>
              </a:rPr>
              <a:t>   : </a:t>
            </a:r>
            <a:r>
              <a:rPr lang="en-US" sz="1400" i="0" dirty="0" err="1" smtClean="0">
                <a:latin typeface="Courier New"/>
                <a:cs typeface="Courier New"/>
              </a:rPr>
              <a:t>DDS_TopicBase</a:t>
            </a:r>
            <a:r>
              <a:rPr lang="en-US" sz="1400" i="0" dirty="0" smtClean="0">
                <a:latin typeface="Courier New"/>
                <a:cs typeface="Courier New"/>
              </a:rPr>
              <a:t> {</a:t>
            </a:r>
          </a:p>
          <a:p>
            <a:r>
              <a:rPr lang="en-US" sz="1400" i="0" dirty="0" smtClean="0">
                <a:latin typeface="Courier New"/>
                <a:cs typeface="Courier New"/>
              </a:rPr>
              <a:t>  </a:t>
            </a:r>
            <a:r>
              <a:rPr lang="en-US" sz="1400" i="0" dirty="0" err="1" smtClean="0">
                <a:latin typeface="Courier New"/>
                <a:cs typeface="Courier New"/>
              </a:rPr>
              <a:t>mirrorport</a:t>
            </a:r>
            <a:r>
              <a:rPr lang="en-US" sz="1400" i="0" dirty="0" smtClean="0">
                <a:latin typeface="Courier New"/>
                <a:cs typeface="Courier New"/>
              </a:rPr>
              <a:t> </a:t>
            </a:r>
            <a:r>
              <a:rPr lang="en-US" sz="1400" i="0" dirty="0" err="1" smtClean="0">
                <a:latin typeface="Courier New"/>
                <a:cs typeface="Courier New"/>
              </a:rPr>
              <a:t>DDS_Write</a:t>
            </a:r>
            <a:r>
              <a:rPr lang="en-US" sz="1400" i="0" dirty="0" smtClean="0">
                <a:latin typeface="Courier New"/>
                <a:cs typeface="Courier New"/>
              </a:rPr>
              <a:t>&lt;T&gt; supplier;</a:t>
            </a:r>
          </a:p>
          <a:p>
            <a:r>
              <a:rPr lang="en-US" sz="1400" i="0" dirty="0" smtClean="0">
                <a:latin typeface="Courier New"/>
                <a:cs typeface="Courier New"/>
              </a:rPr>
              <a:t>  </a:t>
            </a:r>
            <a:r>
              <a:rPr lang="en-US" sz="1400" i="0" dirty="0" err="1" smtClean="0">
                <a:latin typeface="Courier New"/>
                <a:cs typeface="Courier New"/>
              </a:rPr>
              <a:t>mirrorport</a:t>
            </a:r>
            <a:r>
              <a:rPr lang="en-US" sz="1400" i="0" dirty="0" smtClean="0">
                <a:latin typeface="Courier New"/>
                <a:cs typeface="Courier New"/>
              </a:rPr>
              <a:t> </a:t>
            </a:r>
            <a:r>
              <a:rPr lang="en-US" sz="1400" i="0" dirty="0" err="1" smtClean="0">
                <a:latin typeface="Courier New"/>
                <a:cs typeface="Courier New"/>
              </a:rPr>
              <a:t>DDS_Get</a:t>
            </a:r>
            <a:r>
              <a:rPr lang="en-US" sz="1400" i="0" dirty="0" smtClean="0">
                <a:latin typeface="Courier New"/>
                <a:cs typeface="Courier New"/>
              </a:rPr>
              <a:t>&lt;T&gt; </a:t>
            </a:r>
            <a:r>
              <a:rPr lang="en-US" sz="1400" i="0" dirty="0" err="1" smtClean="0">
                <a:latin typeface="Courier New"/>
                <a:cs typeface="Courier New"/>
              </a:rPr>
              <a:t>pull_consumer</a:t>
            </a:r>
            <a:r>
              <a:rPr lang="en-US" sz="1400" i="0" dirty="0" smtClean="0">
                <a:latin typeface="Courier New"/>
                <a:cs typeface="Courier New"/>
              </a:rPr>
              <a:t>;    </a:t>
            </a:r>
          </a:p>
          <a:p>
            <a:r>
              <a:rPr lang="en-US" sz="1400" i="0" dirty="0" smtClean="0">
                <a:latin typeface="Courier New"/>
                <a:cs typeface="Courier New"/>
              </a:rPr>
              <a:t>  </a:t>
            </a:r>
            <a:r>
              <a:rPr lang="en-US" sz="1400" i="0" dirty="0" err="1" smtClean="0">
                <a:latin typeface="Courier New"/>
                <a:cs typeface="Courier New"/>
              </a:rPr>
              <a:t>mirrorport</a:t>
            </a:r>
            <a:r>
              <a:rPr lang="en-US" sz="1400" i="0" dirty="0" smtClean="0">
                <a:latin typeface="Courier New"/>
                <a:cs typeface="Courier New"/>
              </a:rPr>
              <a:t> </a:t>
            </a:r>
            <a:r>
              <a:rPr lang="en-US" sz="1400" i="0" dirty="0" err="1" smtClean="0">
                <a:latin typeface="Courier New"/>
                <a:cs typeface="Courier New"/>
              </a:rPr>
              <a:t>DDS_Listen</a:t>
            </a:r>
            <a:r>
              <a:rPr lang="en-US" sz="1400" i="0" dirty="0" smtClean="0">
                <a:latin typeface="Courier New"/>
                <a:cs typeface="Courier New"/>
              </a:rPr>
              <a:t>&lt;T&gt; </a:t>
            </a:r>
            <a:r>
              <a:rPr lang="en-US" sz="1400" i="0" dirty="0" err="1" smtClean="0">
                <a:latin typeface="Courier New"/>
                <a:cs typeface="Courier New"/>
              </a:rPr>
              <a:t>push_consumer</a:t>
            </a:r>
            <a:r>
              <a:rPr lang="en-US" sz="1400" i="0" dirty="0" smtClean="0">
                <a:latin typeface="Courier New"/>
                <a:cs typeface="Courier New"/>
              </a:rPr>
              <a:t>; </a:t>
            </a:r>
          </a:p>
          <a:p>
            <a:r>
              <a:rPr lang="en-US" sz="1400" i="0" dirty="0" smtClean="0">
                <a:latin typeface="Courier New"/>
                <a:cs typeface="Courier New"/>
              </a:rPr>
              <a:t>};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415852" y="5793007"/>
            <a:ext cx="8267733" cy="830997"/>
          </a:xfrm>
          <a:prstGeom prst="rect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-65" charset="0"/>
              </a:rPr>
              <a:t>End-uses are free to define connectors more appropriate</a:t>
            </a:r>
            <a:r>
              <a:rPr kumimoji="0" lang="en-US" sz="2400" b="1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-65" charset="0"/>
              </a:rPr>
              <a:t> for their use cases!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itchFamily="-65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  <a:endParaRPr lang="nl-NL"/>
          </a:p>
        </p:txBody>
      </p:sp>
      <p:sp>
        <p:nvSpPr>
          <p:cNvPr id="275459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275460" name="Rectangle 3"/>
          <p:cNvSpPr>
            <a:spLocks noChangeArrowheads="1"/>
          </p:cNvSpPr>
          <p:nvPr/>
        </p:nvSpPr>
        <p:spPr bwMode="auto">
          <a:xfrm>
            <a:off x="381000" y="1042248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200" i="0" dirty="0" smtClean="0">
                <a:latin typeface="+mn-lt"/>
                <a:ea typeface="宋体" pitchFamily="-65" charset="-128"/>
                <a:cs typeface="Times New Roman" charset="0"/>
              </a:rPr>
              <a:t>Initial proof of concept is a derivation of the “Hello, World!” CCM example</a:t>
            </a:r>
          </a:p>
          <a:p>
            <a:pPr marL="169863" indent="-169863">
              <a:spcBef>
                <a:spcPct val="40000"/>
              </a:spcBef>
            </a:pPr>
            <a:endParaRPr lang="en-US" altLang="zh-CN" sz="2200" i="0" dirty="0" smtClean="0">
              <a:latin typeface="+mn-lt"/>
              <a:ea typeface="宋体" pitchFamily="-65" charset="-128"/>
              <a:cs typeface="Times New Roman" charset="0"/>
            </a:endParaRPr>
          </a:p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200" i="0" dirty="0" smtClean="0">
                <a:latin typeface="+mn-lt"/>
                <a:ea typeface="宋体" pitchFamily="-65" charset="-128"/>
                <a:cs typeface="Times New Roman" charset="0"/>
              </a:rPr>
              <a:t>The example uses DDS to communicate a simple string between two components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200" i="0" dirty="0" smtClean="0">
              <a:latin typeface="+mn-lt"/>
              <a:ea typeface="宋体" pitchFamily="-65" charset="-128"/>
              <a:cs typeface="Times New Roman" charset="0"/>
            </a:endParaRPr>
          </a:p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200" i="0" dirty="0" smtClean="0">
              <a:latin typeface="+mn-lt"/>
              <a:ea typeface="宋体" pitchFamily="-65" charset="-128"/>
              <a:cs typeface="Times New Roman" charset="0"/>
            </a:endParaRPr>
          </a:p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200" i="0" dirty="0" smtClean="0">
                <a:latin typeface="+mn-lt"/>
                <a:ea typeface="宋体" pitchFamily="-65" charset="-128"/>
                <a:cs typeface="Times New Roman" charset="0"/>
              </a:rPr>
              <a:t>Example includes a connector implemented as two fragments to accomplish DDS communication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200" i="0" dirty="0" smtClean="0">
              <a:latin typeface="+mn-lt"/>
              <a:ea typeface="宋体" pitchFamily="-65" charset="-128"/>
              <a:cs typeface="Times New Roman" charset="0"/>
            </a:endParaRPr>
          </a:p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200" i="0" dirty="0">
              <a:latin typeface="+mn-lt"/>
              <a:ea typeface="宋体" pitchFamily="-65" charset="-128"/>
              <a:cs typeface="Times New Roman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2699624" y="1447304"/>
            <a:ext cx="3187700" cy="977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2699624" y="2862072"/>
            <a:ext cx="3187700" cy="977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6"/>
              <a:stretch>
                <a:fillRect/>
              </a:stretch>
            </p:blipFill>
          </mc:Choice>
          <mc:Fallback>
            <p:blipFill>
              <a:blip r:embed="rId7"/>
              <a:stretch>
                <a:fillRect/>
              </a:stretch>
            </p:blipFill>
          </mc:Fallback>
        </mc:AlternateContent>
        <p:spPr>
          <a:xfrm>
            <a:off x="1772525" y="4884524"/>
            <a:ext cx="5041900" cy="787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Hello, World! IDL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1872794" y="1152658"/>
            <a:ext cx="5041900" cy="787400"/>
          </a:xfrm>
          <a:prstGeom prst="rect">
            <a:avLst/>
          </a:prstGeom>
        </p:spPr>
      </p:pic>
      <p:sp>
        <p:nvSpPr>
          <p:cNvPr id="4" name="Rounded Rectangular Callout 3"/>
          <p:cNvSpPr/>
          <p:nvPr/>
        </p:nvSpPr>
        <p:spPr bwMode="auto">
          <a:xfrm>
            <a:off x="0" y="2606736"/>
            <a:ext cx="3476002" cy="1055608"/>
          </a:xfrm>
          <a:prstGeom prst="wedgeRoundRectCallout">
            <a:avLst>
              <a:gd name="adj1" fmla="val 20334"/>
              <a:gd name="adj2" fmla="val -125531"/>
              <a:gd name="adj3" fmla="val 16667"/>
            </a:avLst>
          </a:prstGeom>
          <a:solidFill>
            <a:srgbClr val="FFFF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i="0" dirty="0" smtClean="0">
                <a:latin typeface="Courier New"/>
                <a:cs typeface="Courier New"/>
              </a:rPr>
              <a:t>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/>
                <a:cs typeface="Courier New"/>
              </a:rPr>
              <a:t>omponent </a:t>
            </a:r>
            <a:r>
              <a:rPr lang="en-US" sz="1400" i="0" dirty="0" smtClean="0">
                <a:latin typeface="Courier New"/>
                <a:cs typeface="Courier New"/>
              </a:rPr>
              <a:t>Sender {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/>
                <a:cs typeface="Courier New"/>
              </a:rPr>
              <a:t>  uses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/>
                <a:cs typeface="Courier New"/>
              </a:rPr>
              <a:t>DDS_Write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/>
                <a:cs typeface="Courier New"/>
              </a:rPr>
              <a:t>&lt;string&gt;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/>
                <a:cs typeface="Courier New"/>
              </a:rPr>
              <a:t>msg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/>
                <a:cs typeface="Courier New"/>
              </a:rPr>
              <a:t>;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i="0" dirty="0" smtClean="0">
                <a:latin typeface="Courier New"/>
                <a:cs typeface="Courier New"/>
              </a:rPr>
              <a:t>}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/>
              <a:cs typeface="Courier New"/>
            </a:endParaRPr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5314271" y="2703437"/>
            <a:ext cx="3829729" cy="1055608"/>
          </a:xfrm>
          <a:prstGeom prst="wedgeRoundRectCallout">
            <a:avLst>
              <a:gd name="adj1" fmla="val -23212"/>
              <a:gd name="adj2" fmla="val -139250"/>
              <a:gd name="adj3" fmla="val 16667"/>
            </a:avLst>
          </a:prstGeom>
          <a:solidFill>
            <a:srgbClr val="FFFF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i="0" dirty="0" smtClean="0">
                <a:latin typeface="Courier New"/>
                <a:cs typeface="Courier New"/>
              </a:rPr>
              <a:t>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/>
                <a:cs typeface="Courier New"/>
              </a:rPr>
              <a:t>omponent </a:t>
            </a:r>
            <a:r>
              <a:rPr lang="en-US" sz="1400" i="0" dirty="0" smtClean="0">
                <a:latin typeface="Courier New"/>
                <a:cs typeface="Courier New"/>
              </a:rPr>
              <a:t>Receiver{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/>
                <a:cs typeface="Courier New"/>
              </a:rPr>
              <a:t>  uses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/>
                <a:cs typeface="Courier New"/>
              </a:rPr>
              <a:t>DDS_RawListen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/>
                <a:cs typeface="Courier New"/>
              </a:rPr>
              <a:t>&lt;string&gt;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/>
                <a:cs typeface="Courier New"/>
              </a:rPr>
              <a:t>msg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/>
                <a:cs typeface="Courier New"/>
              </a:rPr>
              <a:t>;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i="0" dirty="0" smtClean="0">
                <a:latin typeface="Courier New"/>
                <a:cs typeface="Courier New"/>
              </a:rPr>
              <a:t>}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/>
              <a:cs typeface="Courier New"/>
            </a:endParaRP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419782" y="4304025"/>
            <a:ext cx="4994757" cy="1413153"/>
          </a:xfrm>
          <a:prstGeom prst="wedgeRoundRectCallout">
            <a:avLst>
              <a:gd name="adj1" fmla="val 30600"/>
              <a:gd name="adj2" fmla="val -235550"/>
              <a:gd name="adj3" fmla="val 16667"/>
            </a:avLst>
          </a:prstGeom>
          <a:solidFill>
            <a:srgbClr val="FFFF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i="0" dirty="0" smtClean="0">
                <a:latin typeface="Courier New"/>
                <a:cs typeface="Courier New"/>
              </a:rPr>
              <a:t>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/>
                <a:cs typeface="Courier New"/>
              </a:rPr>
              <a:t>omponent </a:t>
            </a:r>
            <a:r>
              <a:rPr lang="en-US" sz="1400" i="0" dirty="0" err="1" smtClean="0">
                <a:latin typeface="Courier New"/>
                <a:cs typeface="Courier New"/>
              </a:rPr>
              <a:t>Hello_Connector</a:t>
            </a:r>
            <a:r>
              <a:rPr lang="en-US" sz="1400" i="0" dirty="0" smtClean="0">
                <a:latin typeface="Courier New"/>
                <a:cs typeface="Courier New"/>
              </a:rPr>
              <a:t> {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i="0" dirty="0" smtClean="0">
                <a:latin typeface="Courier New"/>
                <a:cs typeface="Courier New"/>
              </a:rPr>
              <a:t>  provides </a:t>
            </a:r>
            <a:r>
              <a:rPr lang="en-US" sz="1400" i="0" dirty="0" err="1" smtClean="0">
                <a:latin typeface="Courier New"/>
                <a:cs typeface="Courier New"/>
              </a:rPr>
              <a:t>DDS_Write</a:t>
            </a:r>
            <a:r>
              <a:rPr lang="en-US" sz="1400" i="0" dirty="0" smtClean="0">
                <a:latin typeface="Courier New"/>
                <a:cs typeface="Courier New"/>
              </a:rPr>
              <a:t>&lt;string&gt; </a:t>
            </a:r>
            <a:r>
              <a:rPr lang="en-US" sz="1400" i="0" dirty="0" err="1" smtClean="0">
                <a:latin typeface="Courier New"/>
                <a:cs typeface="Courier New"/>
              </a:rPr>
              <a:t>in_msg</a:t>
            </a:r>
            <a:r>
              <a:rPr lang="en-US" sz="1400" i="0" dirty="0" smtClean="0">
                <a:latin typeface="Courier New"/>
                <a:cs typeface="Courier New"/>
              </a:rPr>
              <a:t>;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/>
                <a:cs typeface="Courier New"/>
              </a:rPr>
              <a:t>  provides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/>
                <a:cs typeface="Courier New"/>
              </a:rPr>
              <a:t>DDS_RawListen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/>
                <a:cs typeface="Courier New"/>
              </a:rPr>
              <a:t>&lt;string&gt; </a:t>
            </a:r>
            <a:r>
              <a:rPr lang="en-US" sz="1400" i="0" dirty="0" err="1" smtClean="0">
                <a:latin typeface="Courier New"/>
                <a:cs typeface="Courier New"/>
              </a:rPr>
              <a:t>out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/>
                <a:cs typeface="Courier New"/>
              </a:rPr>
              <a:t>_msg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/>
                <a:cs typeface="Courier New"/>
              </a:rPr>
              <a:t>;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i="0" dirty="0" smtClean="0">
                <a:latin typeface="Courier New"/>
                <a:cs typeface="Courier New"/>
              </a:rPr>
              <a:t>}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/>
              <a:cs typeface="Courier New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440755" y="5842815"/>
            <a:ext cx="8267733" cy="830997"/>
          </a:xfrm>
          <a:prstGeom prst="rect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-65" charset="0"/>
              </a:rPr>
              <a:t>We will focus on the implementation</a:t>
            </a:r>
            <a:r>
              <a:rPr kumimoji="0" lang="en-US" sz="2400" b="1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-65" charset="0"/>
              </a:rPr>
              <a:t> of the components, not the connector!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itchFamily="-65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 bwMode="auto">
          <a:xfrm rot="16200000" flipV="1">
            <a:off x="2757481" y="3481166"/>
            <a:ext cx="1503890" cy="1024977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 flipV="1">
            <a:off x="4790645" y="3353109"/>
            <a:ext cx="3888217" cy="1782385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the Sender Component</a:t>
            </a:r>
            <a:endParaRPr lang="nl-NL" dirty="0"/>
          </a:p>
        </p:txBody>
      </p:sp>
      <p:sp>
        <p:nvSpPr>
          <p:cNvPr id="277507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277508" name="Rectangle 3"/>
          <p:cNvSpPr>
            <a:spLocks noChangeArrowheads="1"/>
          </p:cNvSpPr>
          <p:nvPr/>
        </p:nvSpPr>
        <p:spPr bwMode="auto">
          <a:xfrm>
            <a:off x="181777" y="1019270"/>
            <a:ext cx="4524853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ts val="0"/>
              </a:spcBef>
            </a:pP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// Equivalent IDL3</a:t>
            </a:r>
          </a:p>
          <a:p>
            <a:pPr marL="169863" indent="-169863">
              <a:spcBef>
                <a:spcPts val="0"/>
              </a:spcBef>
            </a:pP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module </a:t>
            </a: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CCM_DDS</a:t>
            </a:r>
          </a:p>
          <a:p>
            <a:pPr marL="169863" indent="-169863">
              <a:spcBef>
                <a:spcPts val="0"/>
              </a:spcBef>
            </a:pP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{</a:t>
            </a:r>
          </a:p>
          <a:p>
            <a:pPr marL="169863" indent="-169863">
              <a:spcBef>
                <a:spcPts val="0"/>
              </a:spcBef>
            </a:pP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  interface </a:t>
            </a:r>
            <a:r>
              <a:rPr lang="en-US" altLang="zh-CN" sz="1400" i="0" dirty="0" err="1">
                <a:latin typeface="Courier New" charset="0"/>
                <a:ea typeface="宋体" pitchFamily="-65" charset="-128"/>
                <a:cs typeface="Courier New" charset="0"/>
              </a:rPr>
              <a:t>string_Writer</a:t>
            </a:r>
            <a:endParaRPr lang="en-US" altLang="zh-CN" sz="1400" i="0" dirty="0">
              <a:latin typeface="Courier New" charset="0"/>
              <a:ea typeface="宋体" pitchFamily="-65" charset="-128"/>
              <a:cs typeface="Courier New" charset="0"/>
            </a:endParaRPr>
          </a:p>
          <a:p>
            <a:pPr marL="169863" indent="-169863">
              <a:spcBef>
                <a:spcPts val="0"/>
              </a:spcBef>
            </a:pP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  {</a:t>
            </a:r>
          </a:p>
          <a:p>
            <a:pPr marL="169863" indent="-169863">
              <a:spcBef>
                <a:spcPts val="0"/>
              </a:spcBef>
            </a:pP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    </a:t>
            </a:r>
            <a:r>
              <a:rPr lang="en-US" altLang="zh-CN" sz="1400" i="0" dirty="0" err="1">
                <a:latin typeface="Courier New" charset="0"/>
                <a:ea typeface="宋体" pitchFamily="-65" charset="-128"/>
                <a:cs typeface="Courier New" charset="0"/>
              </a:rPr>
              <a:t>typedef</a:t>
            </a: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 sequence&lt;string&gt; </a:t>
            </a:r>
            <a:r>
              <a:rPr lang="en-US" altLang="zh-CN" sz="1400" i="0" dirty="0" err="1">
                <a:latin typeface="Courier New" charset="0"/>
                <a:ea typeface="宋体" pitchFamily="-65" charset="-128"/>
                <a:cs typeface="Courier New" charset="0"/>
              </a:rPr>
              <a:t>stringSeq</a:t>
            </a: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;</a:t>
            </a:r>
          </a:p>
          <a:p>
            <a:pPr marL="169863" indent="-169863">
              <a:spcBef>
                <a:spcPts val="0"/>
              </a:spcBef>
            </a:pPr>
            <a:endParaRPr lang="en-US" altLang="zh-CN" sz="1400" i="0" dirty="0">
              <a:latin typeface="Courier New" charset="0"/>
              <a:ea typeface="宋体" pitchFamily="-65" charset="-128"/>
              <a:cs typeface="Courier New" charset="0"/>
            </a:endParaRPr>
          </a:p>
          <a:p>
            <a:pPr marL="169863" indent="-169863">
              <a:spcBef>
                <a:spcPts val="0"/>
              </a:spcBef>
            </a:pP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    void write (in string </a:t>
            </a:r>
            <a:r>
              <a:rPr lang="en-US" altLang="zh-CN" sz="1400" i="0" dirty="0" err="1">
                <a:latin typeface="Courier New" charset="0"/>
                <a:ea typeface="宋体" pitchFamily="-65" charset="-128"/>
                <a:cs typeface="Courier New" charset="0"/>
              </a:rPr>
              <a:t>an_instance</a:t>
            </a: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)</a:t>
            </a:r>
          </a:p>
          <a:p>
            <a:pPr marL="169863" indent="-169863">
              <a:spcBef>
                <a:spcPts val="0"/>
              </a:spcBef>
            </a:pP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      raises (</a:t>
            </a:r>
            <a:r>
              <a:rPr lang="en-US" altLang="zh-CN" sz="1400" i="0" dirty="0" err="1">
                <a:latin typeface="Courier New" charset="0"/>
                <a:ea typeface="宋体" pitchFamily="-65" charset="-128"/>
                <a:cs typeface="Courier New" charset="0"/>
              </a:rPr>
              <a:t>InternalError</a:t>
            </a: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);</a:t>
            </a:r>
          </a:p>
          <a:p>
            <a:pPr marL="169863" indent="-169863">
              <a:spcBef>
                <a:spcPts val="0"/>
              </a:spcBef>
            </a:pP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  };</a:t>
            </a:r>
          </a:p>
          <a:p>
            <a:pPr marL="169863" indent="-169863">
              <a:spcBef>
                <a:spcPts val="0"/>
              </a:spcBef>
            </a:pP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};</a:t>
            </a:r>
          </a:p>
          <a:p>
            <a:pPr marL="169863" indent="-169863">
              <a:spcBef>
                <a:spcPts val="0"/>
              </a:spcBef>
            </a:pPr>
            <a:endParaRPr lang="en-US" altLang="zh-CN" sz="1400" i="0" dirty="0">
              <a:latin typeface="Courier New" charset="0"/>
              <a:ea typeface="宋体" pitchFamily="-65" charset="-128"/>
              <a:cs typeface="Courier New" charset="0"/>
            </a:endParaRPr>
          </a:p>
          <a:p>
            <a:pPr marL="169863" indent="-169863">
              <a:spcBef>
                <a:spcPts val="0"/>
              </a:spcBef>
            </a:pP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module </a:t>
            </a:r>
            <a:r>
              <a:rPr lang="en-US" altLang="zh-CN" sz="1400" i="0" dirty="0" err="1">
                <a:latin typeface="Courier New" charset="0"/>
                <a:ea typeface="宋体" pitchFamily="-65" charset="-128"/>
                <a:cs typeface="Courier New" charset="0"/>
              </a:rPr>
              <a:t>Hello_DDS</a:t>
            </a:r>
            <a:endParaRPr lang="en-US" altLang="zh-CN" sz="1400" i="0" dirty="0">
              <a:latin typeface="Courier New" charset="0"/>
              <a:ea typeface="宋体" pitchFamily="-65" charset="-128"/>
              <a:cs typeface="Courier New" charset="0"/>
            </a:endParaRPr>
          </a:p>
          <a:p>
            <a:pPr marL="169863" indent="-169863">
              <a:spcBef>
                <a:spcPts val="0"/>
              </a:spcBef>
            </a:pP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{</a:t>
            </a:r>
          </a:p>
          <a:p>
            <a:pPr marL="169863" indent="-169863">
              <a:spcBef>
                <a:spcPts val="0"/>
              </a:spcBef>
            </a:pP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  component Sender</a:t>
            </a:r>
          </a:p>
          <a:p>
            <a:pPr marL="169863" indent="-169863">
              <a:spcBef>
                <a:spcPts val="0"/>
              </a:spcBef>
            </a:pP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  {</a:t>
            </a:r>
          </a:p>
          <a:p>
            <a:pPr marL="169863" indent="-169863">
              <a:spcBef>
                <a:spcPts val="0"/>
              </a:spcBef>
            </a:pP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    uses </a:t>
            </a:r>
            <a:r>
              <a:rPr lang="en-US" altLang="zh-CN" sz="1400" i="0" dirty="0" err="1">
                <a:latin typeface="Courier New" charset="0"/>
                <a:ea typeface="宋体" pitchFamily="-65" charset="-128"/>
                <a:cs typeface="Courier New" charset="0"/>
              </a:rPr>
              <a:t>CCM_DDS::string_Writer</a:t>
            </a: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 </a:t>
            </a:r>
            <a:r>
              <a:rPr lang="en-US" altLang="zh-CN" sz="1400" i="0" dirty="0" err="1">
                <a:latin typeface="Courier New" charset="0"/>
                <a:ea typeface="宋体" pitchFamily="-65" charset="-128"/>
                <a:cs typeface="Courier New" charset="0"/>
              </a:rPr>
              <a:t>push_data_data</a:t>
            </a: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;</a:t>
            </a:r>
          </a:p>
          <a:p>
            <a:pPr marL="169863" indent="-169863">
              <a:spcBef>
                <a:spcPts val="0"/>
              </a:spcBef>
            </a:pP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    uses </a:t>
            </a:r>
            <a:r>
              <a:rPr lang="en-US" altLang="zh-CN" sz="1400" i="0" dirty="0" err="1">
                <a:latin typeface="Courier New" charset="0"/>
                <a:ea typeface="宋体" pitchFamily="-65" charset="-128"/>
                <a:cs typeface="Courier New" charset="0"/>
              </a:rPr>
              <a:t>DDS::DataWriter</a:t>
            </a: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 </a:t>
            </a:r>
            <a:r>
              <a:rPr lang="en-US" altLang="zh-CN" sz="1400" i="0" dirty="0" err="1">
                <a:latin typeface="Courier New" charset="0"/>
                <a:ea typeface="宋体" pitchFamily="-65" charset="-128"/>
                <a:cs typeface="Courier New" charset="0"/>
              </a:rPr>
              <a:t>push_data_dds_entity</a:t>
            </a: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;</a:t>
            </a:r>
          </a:p>
          <a:p>
            <a:pPr marL="169863" indent="-169863">
              <a:spcBef>
                <a:spcPts val="0"/>
              </a:spcBef>
            </a:pP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  };</a:t>
            </a:r>
          </a:p>
          <a:p>
            <a:pPr marL="169863" indent="-169863">
              <a:spcBef>
                <a:spcPts val="0"/>
              </a:spcBef>
            </a:pP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};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37370" y="2216477"/>
            <a:ext cx="4527641" cy="2462213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1400" i="0" dirty="0" smtClean="0">
                <a:latin typeface="Courier New"/>
                <a:cs typeface="Courier New"/>
              </a:rPr>
              <a:t>void </a:t>
            </a:r>
            <a:r>
              <a:rPr lang="en-US" sz="1400" i="0" dirty="0" err="1" smtClean="0">
                <a:latin typeface="Courier New"/>
                <a:cs typeface="Courier New"/>
              </a:rPr>
              <a:t>Sender_exec_i::ccm_activate</a:t>
            </a:r>
            <a:r>
              <a:rPr lang="en-US" sz="1400" i="0" dirty="0" smtClean="0">
                <a:latin typeface="Courier New"/>
                <a:cs typeface="Courier New"/>
              </a:rPr>
              <a:t> ()</a:t>
            </a:r>
          </a:p>
          <a:p>
            <a:pPr>
              <a:spcBef>
                <a:spcPts val="0"/>
              </a:spcBef>
            </a:pPr>
            <a:r>
              <a:rPr lang="en-US" sz="1400" i="0" dirty="0" smtClean="0">
                <a:latin typeface="Courier New"/>
                <a:cs typeface="Courier New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sz="1400" i="0" dirty="0" smtClean="0">
                <a:latin typeface="Courier New"/>
                <a:cs typeface="Courier New"/>
              </a:rPr>
              <a:t>  //obtain </a:t>
            </a:r>
            <a:r>
              <a:rPr lang="en-US" sz="1400" i="0" dirty="0" err="1" smtClean="0">
                <a:latin typeface="Courier New"/>
                <a:cs typeface="Courier New"/>
              </a:rPr>
              <a:t>push_data_data</a:t>
            </a:r>
            <a:r>
              <a:rPr lang="en-US" sz="1400" i="0" dirty="0" smtClean="0">
                <a:latin typeface="Courier New"/>
                <a:cs typeface="Courier New"/>
              </a:rPr>
              <a:t> connection</a:t>
            </a:r>
          </a:p>
          <a:p>
            <a:pPr>
              <a:spcBef>
                <a:spcPts val="0"/>
              </a:spcBef>
            </a:pPr>
            <a:r>
              <a:rPr lang="en-US" sz="1400" i="0" dirty="0" smtClean="0">
                <a:latin typeface="Courier New"/>
                <a:cs typeface="Courier New"/>
              </a:rPr>
              <a:t>  </a:t>
            </a: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::</a:t>
            </a:r>
            <a:r>
              <a:rPr lang="en-US" altLang="zh-CN" sz="1400" i="0" dirty="0" err="1" smtClean="0">
                <a:latin typeface="Courier New" charset="0"/>
                <a:ea typeface="宋体" pitchFamily="-65" charset="-128"/>
                <a:cs typeface="Courier New" charset="0"/>
              </a:rPr>
              <a:t>CCM_DDS::string_Writer_var</a:t>
            </a: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 </a:t>
            </a:r>
          </a:p>
          <a:p>
            <a:pPr>
              <a:spcBef>
                <a:spcPts val="0"/>
              </a:spcBef>
            </a:pP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    writer =</a:t>
            </a:r>
            <a:r>
              <a:rPr lang="en-US" sz="1400" i="0" dirty="0" smtClean="0">
                <a:latin typeface="Courier New"/>
                <a:cs typeface="Courier New"/>
              </a:rPr>
              <a:t>this-&gt;context_-&gt;</a:t>
            </a:r>
          </a:p>
          <a:p>
            <a:pPr>
              <a:spcBef>
                <a:spcPts val="0"/>
              </a:spcBef>
            </a:pPr>
            <a:r>
              <a:rPr lang="en-US" sz="1400" i="0" dirty="0" smtClean="0">
                <a:latin typeface="Courier New"/>
                <a:cs typeface="Courier New"/>
              </a:rPr>
              <a:t>    </a:t>
            </a:r>
            <a:r>
              <a:rPr lang="en-US" sz="1400" i="0" dirty="0" err="1" smtClean="0">
                <a:latin typeface="Courier New"/>
                <a:cs typeface="Courier New"/>
              </a:rPr>
              <a:t>get_connection_push_data_data</a:t>
            </a:r>
            <a:r>
              <a:rPr lang="en-US" sz="1400" i="0" dirty="0" smtClean="0">
                <a:latin typeface="Courier New"/>
                <a:cs typeface="Courier New"/>
              </a:rPr>
              <a:t> ();</a:t>
            </a:r>
          </a:p>
          <a:p>
            <a:pPr>
              <a:spcBef>
                <a:spcPts val="0"/>
              </a:spcBef>
            </a:pPr>
            <a:endParaRPr lang="en-US" sz="1400" i="0" dirty="0" smtClean="0">
              <a:latin typeface="Courier New"/>
              <a:cs typeface="Courier New"/>
            </a:endParaRPr>
          </a:p>
          <a:p>
            <a:pPr>
              <a:spcBef>
                <a:spcPts val="0"/>
              </a:spcBef>
            </a:pPr>
            <a:r>
              <a:rPr lang="en-US" sz="1400" i="0" dirty="0" smtClean="0">
                <a:latin typeface="Courier New"/>
                <a:cs typeface="Courier New"/>
              </a:rPr>
              <a:t>  // use the </a:t>
            </a:r>
            <a:r>
              <a:rPr lang="en-US" sz="1400" i="0" dirty="0" err="1" smtClean="0">
                <a:latin typeface="Courier New"/>
                <a:cs typeface="Courier New"/>
              </a:rPr>
              <a:t>string_Writer</a:t>
            </a:r>
            <a:r>
              <a:rPr lang="en-US" sz="1400" i="0" dirty="0" smtClean="0">
                <a:latin typeface="Courier New"/>
                <a:cs typeface="Courier New"/>
              </a:rPr>
              <a:t> to publish</a:t>
            </a:r>
          </a:p>
          <a:p>
            <a:pPr>
              <a:spcBef>
                <a:spcPts val="0"/>
              </a:spcBef>
            </a:pPr>
            <a:r>
              <a:rPr lang="en-US" sz="1400" i="0" dirty="0" smtClean="0">
                <a:latin typeface="Courier New"/>
                <a:cs typeface="Courier New"/>
              </a:rPr>
              <a:t>  writer-&gt;write (“Hello, world!”);</a:t>
            </a:r>
          </a:p>
          <a:p>
            <a:pPr>
              <a:spcBef>
                <a:spcPts val="0"/>
              </a:spcBef>
            </a:pPr>
            <a:endParaRPr lang="en-US" sz="1400" i="0" dirty="0" smtClean="0">
              <a:latin typeface="Courier New"/>
              <a:cs typeface="Courier New"/>
            </a:endParaRPr>
          </a:p>
          <a:p>
            <a:pPr>
              <a:spcBef>
                <a:spcPts val="0"/>
              </a:spcBef>
            </a:pPr>
            <a:r>
              <a:rPr lang="en-US" sz="1400" i="0" dirty="0" smtClean="0">
                <a:latin typeface="Courier New"/>
                <a:cs typeface="Courier New"/>
              </a:rPr>
              <a:t>}</a:t>
            </a:r>
            <a:endParaRPr lang="en-US" sz="1400" i="0" dirty="0">
              <a:latin typeface="Courier New"/>
              <a:cs typeface="Courier New"/>
            </a:endParaRPr>
          </a:p>
        </p:txBody>
      </p:sp>
      <p:cxnSp>
        <p:nvCxnSpPr>
          <p:cNvPr id="7" name="Straight Arrow Connector 6"/>
          <p:cNvCxnSpPr/>
          <p:nvPr/>
        </p:nvCxnSpPr>
        <p:spPr bwMode="auto">
          <a:xfrm flipV="1">
            <a:off x="2465378" y="3038315"/>
            <a:ext cx="2328413" cy="2141763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>
            <a:off x="3436588" y="3050767"/>
            <a:ext cx="1257591" cy="896552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Rounded Rectangular Callout 10"/>
          <p:cNvSpPr/>
          <p:nvPr/>
        </p:nvSpPr>
        <p:spPr bwMode="auto">
          <a:xfrm>
            <a:off x="5704298" y="1033525"/>
            <a:ext cx="3439702" cy="919401"/>
          </a:xfrm>
          <a:prstGeom prst="wedgeRoundRectCallout">
            <a:avLst>
              <a:gd name="adj1" fmla="val 1892"/>
              <a:gd name="adj2" fmla="val 88052"/>
              <a:gd name="adj3" fmla="val 16667"/>
            </a:avLst>
          </a:prstGeom>
          <a:solidFill>
            <a:srgbClr val="FFFF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i="0" dirty="0" err="1" smtClean="0">
                <a:latin typeface="Arial" pitchFamily="-65" charset="0"/>
              </a:rPr>
              <a:t>ccm_activate</a:t>
            </a:r>
            <a:r>
              <a:rPr lang="en-US" sz="1600" i="0" dirty="0" smtClean="0">
                <a:latin typeface="Arial" pitchFamily="-65" charset="0"/>
              </a:rPr>
              <a:t> is invoked on a component instance to indicate that it may begin execution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  <p:sp>
        <p:nvSpPr>
          <p:cNvPr id="12" name="Rounded Rectangular Callout 11"/>
          <p:cNvSpPr/>
          <p:nvPr/>
        </p:nvSpPr>
        <p:spPr bwMode="auto">
          <a:xfrm>
            <a:off x="2677052" y="1008621"/>
            <a:ext cx="2901177" cy="646986"/>
          </a:xfrm>
          <a:prstGeom prst="wedgeRoundRectCallout">
            <a:avLst>
              <a:gd name="adj1" fmla="val 28953"/>
              <a:gd name="adj2" fmla="val 220859"/>
              <a:gd name="adj3" fmla="val 16667"/>
            </a:avLst>
          </a:prstGeom>
          <a:solidFill>
            <a:srgbClr val="FFFF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</a:rPr>
              <a:t>A component-specific context maintains connection info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  <p:sp>
        <p:nvSpPr>
          <p:cNvPr id="13" name="Rounded Rectangular Callout 12"/>
          <p:cNvSpPr/>
          <p:nvPr/>
        </p:nvSpPr>
        <p:spPr bwMode="auto">
          <a:xfrm>
            <a:off x="4059157" y="4881227"/>
            <a:ext cx="3847484" cy="1736646"/>
          </a:xfrm>
          <a:prstGeom prst="wedgeRoundRectCallout">
            <a:avLst>
              <a:gd name="adj1" fmla="val 203"/>
              <a:gd name="adj2" fmla="val -89508"/>
              <a:gd name="adj3" fmla="val 16667"/>
            </a:avLst>
          </a:prstGeom>
          <a:solidFill>
            <a:srgbClr val="FFFF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</a:rPr>
              <a:t>This passes the string </a:t>
            </a:r>
            <a:r>
              <a:rPr lang="en-US" sz="1600" i="0" dirty="0" smtClean="0">
                <a:latin typeface="Arial" pitchFamily="-65" charset="0"/>
              </a:rPr>
              <a:t>over the local interface to the connector.  All DDS setup (domain, </a:t>
            </a:r>
            <a:r>
              <a:rPr lang="en-US" sz="1600" i="0" dirty="0" err="1" smtClean="0">
                <a:latin typeface="Arial" pitchFamily="-65" charset="0"/>
              </a:rPr>
              <a:t>QoS</a:t>
            </a:r>
            <a:r>
              <a:rPr lang="en-US" sz="1600" i="0" dirty="0" smtClean="0">
                <a:latin typeface="Arial" pitchFamily="-65" charset="0"/>
              </a:rPr>
              <a:t>, topic, etc) is handled by the connector and is entirely hidden from the application developer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Receiver</a:t>
            </a:r>
            <a:r>
              <a:rPr lang="en-US" dirty="0" smtClean="0"/>
              <a:t> Equivalent IDL3</a:t>
            </a:r>
            <a:endParaRPr lang="nl-NL" dirty="0"/>
          </a:p>
        </p:txBody>
      </p:sp>
      <p:sp>
        <p:nvSpPr>
          <p:cNvPr id="282627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282628" name="Rectangle 3"/>
          <p:cNvSpPr>
            <a:spLocks noChangeArrowheads="1"/>
          </p:cNvSpPr>
          <p:nvPr/>
        </p:nvSpPr>
        <p:spPr bwMode="auto">
          <a:xfrm>
            <a:off x="381000" y="13430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</a:pP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module </a:t>
            </a:r>
            <a:r>
              <a:rPr lang="en-US" altLang="zh-CN" sz="1400" i="0" dirty="0" err="1">
                <a:latin typeface="Courier New" charset="0"/>
                <a:ea typeface="宋体" pitchFamily="-65" charset="-128"/>
                <a:cs typeface="Courier New" charset="0"/>
              </a:rPr>
              <a:t>Hello_DDS</a:t>
            </a:r>
            <a:endParaRPr lang="en-US" altLang="zh-CN" sz="1400" i="0" dirty="0">
              <a:latin typeface="Courier New" charset="0"/>
              <a:ea typeface="宋体" pitchFamily="-65" charset="-128"/>
              <a:cs typeface="Courier New" charset="0"/>
            </a:endParaRPr>
          </a:p>
          <a:p>
            <a:pPr marL="169863" indent="-169863">
              <a:spcBef>
                <a:spcPct val="40000"/>
              </a:spcBef>
            </a:pP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{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  component Receiver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  {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    uses </a:t>
            </a:r>
            <a:r>
              <a:rPr lang="en-US" altLang="zh-CN" sz="1400" i="0" dirty="0" err="1">
                <a:latin typeface="Courier New" charset="0"/>
                <a:ea typeface="宋体" pitchFamily="-65" charset="-128"/>
                <a:cs typeface="Courier New" charset="0"/>
              </a:rPr>
              <a:t>CCM_DDS::string_Reader</a:t>
            </a: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 </a:t>
            </a:r>
            <a:r>
              <a:rPr lang="en-US" altLang="zh-CN" sz="1400" i="0" dirty="0" err="1">
                <a:latin typeface="Courier New" charset="0"/>
                <a:ea typeface="宋体" pitchFamily="-65" charset="-128"/>
                <a:cs typeface="Courier New" charset="0"/>
              </a:rPr>
              <a:t>read_message_data</a:t>
            </a: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;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    uses </a:t>
            </a:r>
            <a:r>
              <a:rPr lang="en-US" altLang="zh-CN" sz="1400" i="0" dirty="0" err="1">
                <a:latin typeface="Courier New" charset="0"/>
                <a:ea typeface="宋体" pitchFamily="-65" charset="-128"/>
                <a:cs typeface="Courier New" charset="0"/>
              </a:rPr>
              <a:t>CCM_DDS::ListenerControl</a:t>
            </a: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 </a:t>
            </a:r>
            <a:r>
              <a:rPr lang="en-US" altLang="zh-CN" sz="1400" i="0" dirty="0" err="1">
                <a:latin typeface="Courier New" charset="0"/>
                <a:ea typeface="宋体" pitchFamily="-65" charset="-128"/>
                <a:cs typeface="Courier New" charset="0"/>
              </a:rPr>
              <a:t>read_message_control</a:t>
            </a: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;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    provides </a:t>
            </a:r>
            <a:r>
              <a:rPr lang="en-US" altLang="zh-CN" sz="1400" i="0" dirty="0" err="1">
                <a:latin typeface="Courier New" charset="0"/>
                <a:ea typeface="宋体" pitchFamily="-65" charset="-128"/>
                <a:cs typeface="Courier New" charset="0"/>
              </a:rPr>
              <a:t>CCM_DDS::string_RawListener</a:t>
            </a: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 </a:t>
            </a:r>
            <a:r>
              <a:rPr lang="en-US" altLang="zh-CN" sz="1400" i="0" dirty="0" err="1">
                <a:latin typeface="Courier New" charset="0"/>
                <a:ea typeface="宋体" pitchFamily="-65" charset="-128"/>
                <a:cs typeface="Courier New" charset="0"/>
              </a:rPr>
              <a:t>read_message_listener</a:t>
            </a: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;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    uses </a:t>
            </a:r>
            <a:r>
              <a:rPr lang="en-US" altLang="zh-CN" sz="1400" i="0" dirty="0" err="1">
                <a:latin typeface="Courier New" charset="0"/>
                <a:ea typeface="宋体" pitchFamily="-65" charset="-128"/>
                <a:cs typeface="Courier New" charset="0"/>
              </a:rPr>
              <a:t>DDS::DataReader</a:t>
            </a: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 </a:t>
            </a:r>
            <a:r>
              <a:rPr lang="en-US" altLang="zh-CN" sz="1400" i="0" dirty="0" err="1">
                <a:latin typeface="Courier New" charset="0"/>
                <a:ea typeface="宋体" pitchFamily="-65" charset="-128"/>
                <a:cs typeface="Courier New" charset="0"/>
              </a:rPr>
              <a:t>read_message_dds_entity</a:t>
            </a: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;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    provides </a:t>
            </a:r>
            <a:r>
              <a:rPr lang="en-US" altLang="zh-CN" sz="1400" i="0" dirty="0" err="1">
                <a:latin typeface="Courier New" charset="0"/>
                <a:ea typeface="宋体" pitchFamily="-65" charset="-128"/>
                <a:cs typeface="Courier New" charset="0"/>
              </a:rPr>
              <a:t>CCM_DDS::PortStatusListener</a:t>
            </a: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 </a:t>
            </a:r>
            <a:r>
              <a:rPr lang="en-US" altLang="zh-CN" sz="1400" i="0" dirty="0" err="1">
                <a:latin typeface="Courier New" charset="0"/>
                <a:ea typeface="宋体" pitchFamily="-65" charset="-128"/>
                <a:cs typeface="Courier New" charset="0"/>
              </a:rPr>
              <a:t>read_message_status</a:t>
            </a: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;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};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784438" y="3212645"/>
            <a:ext cx="6437376" cy="22413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784438" y="2593014"/>
            <a:ext cx="6424925" cy="56982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4046707" y="1158047"/>
            <a:ext cx="4656825" cy="1021556"/>
          </a:xfrm>
          <a:prstGeom prst="wedgeRoundRectCallout">
            <a:avLst>
              <a:gd name="adj1" fmla="val -51849"/>
              <a:gd name="adj2" fmla="val 90536"/>
              <a:gd name="adj3" fmla="val 16667"/>
            </a:avLst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i="0" dirty="0" smtClean="0">
                <a:latin typeface="Arial" pitchFamily="-65" charset="0"/>
              </a:rPr>
              <a:t>May be used by the receiver to either poll for new updates or configure the types of updates provided to the </a:t>
            </a:r>
            <a:r>
              <a:rPr lang="en-US" i="0" dirty="0" err="1" smtClean="0">
                <a:latin typeface="Arial" pitchFamily="-65" charset="0"/>
              </a:rPr>
              <a:t>RawListener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2826469" y="5242338"/>
            <a:ext cx="4856048" cy="715089"/>
          </a:xfrm>
          <a:prstGeom prst="wedgeRoundRectCallout">
            <a:avLst>
              <a:gd name="adj1" fmla="val -39038"/>
              <a:gd name="adj2" fmla="val -220395"/>
              <a:gd name="adj3" fmla="val 16667"/>
            </a:avLst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</a:rPr>
              <a:t>Provides status information to the receiver (e.g., </a:t>
            </a:r>
            <a:r>
              <a:rPr lang="en-US" i="0" dirty="0" smtClean="0">
                <a:latin typeface="Arial" pitchFamily="-65" charset="0"/>
              </a:rPr>
              <a:t>missed deadlines, lost samples, etc.)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4038924" y="4109196"/>
            <a:ext cx="5105076" cy="715089"/>
          </a:xfrm>
          <a:prstGeom prst="wedgeRoundRectCallout">
            <a:avLst>
              <a:gd name="adj1" fmla="val 10386"/>
              <a:gd name="adj2" fmla="val -111605"/>
              <a:gd name="adj3" fmla="val 16667"/>
            </a:avLst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i="0" dirty="0" smtClean="0">
                <a:latin typeface="Arial" pitchFamily="-65" charset="0"/>
              </a:rPr>
              <a:t>Pushes new instance updates to the receiver upon receipt</a:t>
            </a:r>
            <a:endParaRPr kumimoji="0" 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0" y="4432951"/>
            <a:ext cx="2789115" cy="1940957"/>
          </a:xfrm>
          <a:prstGeom prst="wedgeRoundRectCallout">
            <a:avLst>
              <a:gd name="adj1" fmla="val 8631"/>
              <a:gd name="adj2" fmla="val -87589"/>
              <a:gd name="adj3" fmla="val 16667"/>
            </a:avLst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</a:rPr>
              <a:t>The IDL representation of the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</a:rPr>
              <a:t>DataReader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</a:rPr>
              <a:t> entity associated with this connector.  Used to access more advanced features. 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787421" y="3489566"/>
            <a:ext cx="6437376" cy="22413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787421" y="3788417"/>
            <a:ext cx="6437376" cy="22413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440755" y="5842815"/>
            <a:ext cx="8267733" cy="830997"/>
          </a:xfrm>
          <a:prstGeom prst="rect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-65" charset="0"/>
              </a:rPr>
              <a:t>The Hello,</a:t>
            </a:r>
            <a:r>
              <a:rPr kumimoji="0" lang="en-US" sz="2400" b="1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-65" charset="0"/>
              </a:rPr>
              <a:t> World prototype currently </a:t>
            </a:r>
            <a:r>
              <a:rPr kumimoji="0" lang="en-US" sz="2400" b="1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-65" charset="0"/>
              </a:rPr>
              <a:t>implements </a:t>
            </a:r>
            <a:r>
              <a:rPr kumimoji="0" lang="en-US" sz="2400" b="1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-65" charset="0"/>
              </a:rPr>
              <a:t>the </a:t>
            </a:r>
            <a:r>
              <a:rPr kumimoji="0" lang="en-US" sz="2400" b="1" i="0" u="none" strike="noStrike" cap="none" normalizeH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-65" charset="0"/>
              </a:rPr>
              <a:t>RawListener</a:t>
            </a:r>
            <a:r>
              <a:rPr kumimoji="0" lang="en-US" sz="2400" b="1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-65" charset="0"/>
              </a:rPr>
              <a:t> </a:t>
            </a:r>
            <a:r>
              <a:rPr kumimoji="0" lang="en-US" sz="2400" b="1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-65" charset="0"/>
              </a:rPr>
              <a:t>port and part of the Reader port.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itchFamily="-65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the Receiver</a:t>
            </a:r>
            <a:endParaRPr lang="nl-NL" dirty="0"/>
          </a:p>
        </p:txBody>
      </p:sp>
      <p:sp>
        <p:nvSpPr>
          <p:cNvPr id="281603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281604" name="Rectangle 3"/>
          <p:cNvSpPr>
            <a:spLocks noChangeArrowheads="1"/>
          </p:cNvSpPr>
          <p:nvPr/>
        </p:nvSpPr>
        <p:spPr bwMode="auto">
          <a:xfrm>
            <a:off x="0" y="976555"/>
            <a:ext cx="4470054" cy="1937239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ts val="72"/>
              </a:spcBef>
            </a:pP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module </a:t>
            </a: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CCM_DDS</a:t>
            </a:r>
          </a:p>
          <a:p>
            <a:pPr marL="169863" indent="-169863">
              <a:spcBef>
                <a:spcPts val="72"/>
              </a:spcBef>
            </a:pP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{</a:t>
            </a:r>
          </a:p>
          <a:p>
            <a:pPr marL="169863" indent="-169863">
              <a:spcBef>
                <a:spcPts val="72"/>
              </a:spcBef>
            </a:pP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  interface </a:t>
            </a:r>
            <a:r>
              <a:rPr lang="en-US" altLang="zh-CN" sz="1400" i="0" dirty="0" err="1">
                <a:latin typeface="Courier New" charset="0"/>
                <a:ea typeface="宋体" pitchFamily="-65" charset="-128"/>
                <a:cs typeface="Courier New" charset="0"/>
              </a:rPr>
              <a:t>string_RawListener</a:t>
            </a:r>
            <a:endParaRPr lang="en-US" altLang="zh-CN" sz="1400" i="0" dirty="0">
              <a:latin typeface="Courier New" charset="0"/>
              <a:ea typeface="宋体" pitchFamily="-65" charset="-128"/>
              <a:cs typeface="Courier New" charset="0"/>
            </a:endParaRPr>
          </a:p>
          <a:p>
            <a:pPr marL="169863" indent="-169863">
              <a:spcBef>
                <a:spcPts val="72"/>
              </a:spcBef>
            </a:pP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  {</a:t>
            </a:r>
          </a:p>
          <a:p>
            <a:pPr marL="169863" indent="-169863">
              <a:spcBef>
                <a:spcPts val="72"/>
              </a:spcBef>
            </a:pP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    void </a:t>
            </a:r>
            <a:r>
              <a:rPr lang="en-US" altLang="zh-CN" sz="1400" i="0" dirty="0" err="1">
                <a:latin typeface="Courier New" charset="0"/>
                <a:ea typeface="宋体" pitchFamily="-65" charset="-128"/>
                <a:cs typeface="Courier New" charset="0"/>
              </a:rPr>
              <a:t>on_data</a:t>
            </a: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 (in string </a:t>
            </a:r>
            <a:r>
              <a:rPr lang="en-US" altLang="zh-CN" sz="1400" i="0" dirty="0" err="1">
                <a:latin typeface="Courier New" charset="0"/>
                <a:ea typeface="宋体" pitchFamily="-65" charset="-128"/>
                <a:cs typeface="Courier New" charset="0"/>
              </a:rPr>
              <a:t>an_instance</a:t>
            </a: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,</a:t>
            </a: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 </a:t>
            </a:r>
          </a:p>
          <a:p>
            <a:pPr marL="169863" indent="-169863">
              <a:spcBef>
                <a:spcPts val="72"/>
              </a:spcBef>
            </a:pP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                  in </a:t>
            </a:r>
            <a:r>
              <a:rPr lang="en-US" altLang="zh-CN" sz="1400" i="0" dirty="0" err="1">
                <a:latin typeface="Courier New" charset="0"/>
                <a:ea typeface="宋体" pitchFamily="-65" charset="-128"/>
                <a:cs typeface="Courier New" charset="0"/>
              </a:rPr>
              <a:t>ReadInfo</a:t>
            </a: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 info);</a:t>
            </a:r>
          </a:p>
          <a:p>
            <a:pPr marL="169863" indent="-169863">
              <a:spcBef>
                <a:spcPts val="72"/>
              </a:spcBef>
            </a:pP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  };</a:t>
            </a:r>
          </a:p>
          <a:p>
            <a:pPr marL="169863" indent="-169863">
              <a:spcBef>
                <a:spcPts val="72"/>
              </a:spcBef>
            </a:pP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};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19860" y="2453066"/>
            <a:ext cx="4624140" cy="3731791"/>
          </a:xfrm>
          <a:prstGeom prst="rect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rtlCol="0">
            <a:spAutoFit/>
          </a:bodyPr>
          <a:lstStyle/>
          <a:p>
            <a:pPr marL="169863" indent="-169863">
              <a:spcBef>
                <a:spcPts val="72"/>
              </a:spcBef>
            </a:pP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 class </a:t>
            </a:r>
            <a:r>
              <a:rPr lang="en-US" altLang="zh-CN" sz="1400" i="0" dirty="0" err="1" smtClean="0">
                <a:latin typeface="Courier New" charset="0"/>
                <a:ea typeface="宋体" pitchFamily="-65" charset="-128"/>
                <a:cs typeface="Courier New" charset="0"/>
              </a:rPr>
              <a:t>RawListener_exec_i</a:t>
            </a:r>
            <a:endParaRPr lang="en-US" altLang="zh-CN" sz="1400" i="0" dirty="0" smtClean="0">
              <a:latin typeface="Courier New" charset="0"/>
              <a:ea typeface="宋体" pitchFamily="-65" charset="-128"/>
              <a:cs typeface="Courier New" charset="0"/>
            </a:endParaRPr>
          </a:p>
          <a:p>
            <a:pPr marL="169863" indent="-169863">
              <a:spcBef>
                <a:spcPts val="72"/>
              </a:spcBef>
            </a:pP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    : public virtual </a:t>
            </a:r>
          </a:p>
          <a:p>
            <a:pPr marL="169863" indent="-169863">
              <a:spcBef>
                <a:spcPts val="72"/>
              </a:spcBef>
            </a:pP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       ::</a:t>
            </a:r>
            <a:r>
              <a:rPr lang="en-US" altLang="zh-CN" sz="1400" i="0" dirty="0" err="1" smtClean="0">
                <a:latin typeface="Courier New" charset="0"/>
                <a:ea typeface="宋体" pitchFamily="-65" charset="-128"/>
                <a:cs typeface="Courier New" charset="0"/>
              </a:rPr>
              <a:t>CCM_DDS::CCM_string_RawListener</a:t>
            </a: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,</a:t>
            </a:r>
          </a:p>
          <a:p>
            <a:pPr marL="169863" indent="-169863">
              <a:spcBef>
                <a:spcPts val="72"/>
              </a:spcBef>
            </a:pP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      public virtual </a:t>
            </a:r>
          </a:p>
          <a:p>
            <a:pPr marL="169863" indent="-169863">
              <a:spcBef>
                <a:spcPts val="72"/>
              </a:spcBef>
            </a:pP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       ::</a:t>
            </a:r>
            <a:r>
              <a:rPr lang="en-US" altLang="zh-CN" sz="1400" i="0" dirty="0" err="1" smtClean="0">
                <a:latin typeface="Courier New" charset="0"/>
                <a:ea typeface="宋体" pitchFamily="-65" charset="-128"/>
                <a:cs typeface="Courier New" charset="0"/>
              </a:rPr>
              <a:t>CORBA::LocalObject</a:t>
            </a:r>
            <a:endParaRPr lang="en-US" altLang="zh-CN" sz="1400" i="0" dirty="0" smtClean="0">
              <a:latin typeface="Courier New" charset="0"/>
              <a:ea typeface="宋体" pitchFamily="-65" charset="-128"/>
              <a:cs typeface="Courier New" charset="0"/>
            </a:endParaRPr>
          </a:p>
          <a:p>
            <a:pPr marL="169863" indent="-169863">
              <a:spcBef>
                <a:spcPts val="72"/>
              </a:spcBef>
            </a:pP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{</a:t>
            </a:r>
          </a:p>
          <a:p>
            <a:pPr marL="169863" indent="-169863">
              <a:spcBef>
                <a:spcPts val="72"/>
              </a:spcBef>
            </a:pP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  public:</a:t>
            </a:r>
          </a:p>
          <a:p>
            <a:pPr marL="169863" indent="-169863">
              <a:spcBef>
                <a:spcPts val="72"/>
              </a:spcBef>
            </a:pP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  virtual void</a:t>
            </a:r>
          </a:p>
          <a:p>
            <a:pPr marL="169863" indent="-169863">
              <a:spcBef>
                <a:spcPts val="72"/>
              </a:spcBef>
            </a:pP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  </a:t>
            </a:r>
            <a:r>
              <a:rPr lang="en-US" altLang="zh-CN" sz="1400" i="0" dirty="0" err="1" smtClean="0">
                <a:latin typeface="Courier New" charset="0"/>
                <a:ea typeface="宋体" pitchFamily="-65" charset="-128"/>
                <a:cs typeface="Courier New" charset="0"/>
              </a:rPr>
              <a:t>on_data</a:t>
            </a: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 (const char * </a:t>
            </a:r>
            <a:r>
              <a:rPr lang="en-US" altLang="zh-CN" sz="1400" i="0" dirty="0" err="1" smtClean="0">
                <a:latin typeface="Courier New" charset="0"/>
                <a:ea typeface="宋体" pitchFamily="-65" charset="-128"/>
                <a:cs typeface="Courier New" charset="0"/>
              </a:rPr>
              <a:t>an_instance</a:t>
            </a: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,</a:t>
            </a:r>
          </a:p>
          <a:p>
            <a:pPr marL="169863" indent="-169863">
              <a:spcBef>
                <a:spcPts val="72"/>
              </a:spcBef>
            </a:pP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      const ::</a:t>
            </a:r>
            <a:r>
              <a:rPr lang="en-US" altLang="zh-CN" sz="1400" i="0" dirty="0" err="1" smtClean="0">
                <a:latin typeface="Courier New" charset="0"/>
                <a:ea typeface="宋体" pitchFamily="-65" charset="-128"/>
                <a:cs typeface="Courier New" charset="0"/>
              </a:rPr>
              <a:t>CCM_DDS::ReadInfo</a:t>
            </a: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 &amp; info)</a:t>
            </a:r>
          </a:p>
          <a:p>
            <a:pPr marL="169863" indent="-169863">
              <a:spcBef>
                <a:spcPts val="72"/>
              </a:spcBef>
            </a:pP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  {</a:t>
            </a:r>
          </a:p>
          <a:p>
            <a:pPr marL="169863" indent="-169863">
              <a:spcBef>
                <a:spcPts val="72"/>
              </a:spcBef>
            </a:pP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    </a:t>
            </a:r>
            <a:r>
              <a:rPr lang="en-US" altLang="zh-CN" sz="1400" i="0" dirty="0" err="1" smtClean="0">
                <a:latin typeface="Courier New" charset="0"/>
                <a:ea typeface="宋体" pitchFamily="-65" charset="-128"/>
                <a:cs typeface="Courier New" charset="0"/>
              </a:rPr>
              <a:t>printf</a:t>
            </a: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 (“Received message &lt;%</a:t>
            </a:r>
            <a:r>
              <a:rPr lang="en-US" altLang="zh-CN" sz="1400" i="0" dirty="0" err="1" smtClean="0">
                <a:latin typeface="Courier New" charset="0"/>
                <a:ea typeface="宋体" pitchFamily="-65" charset="-128"/>
                <a:cs typeface="Courier New" charset="0"/>
              </a:rPr>
              <a:t>s</a:t>
            </a: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&gt;\</a:t>
            </a:r>
            <a:r>
              <a:rPr lang="en-US" altLang="zh-CN" sz="1400" i="0" dirty="0" err="1" smtClean="0">
                <a:latin typeface="Courier New" charset="0"/>
                <a:ea typeface="宋体" pitchFamily="-65" charset="-128"/>
                <a:cs typeface="Courier New" charset="0"/>
              </a:rPr>
              <a:t>n</a:t>
            </a: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”,</a:t>
            </a:r>
          </a:p>
          <a:p>
            <a:pPr marL="169863" indent="-169863">
              <a:spcBef>
                <a:spcPts val="72"/>
              </a:spcBef>
            </a:pP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            </a:t>
            </a:r>
            <a:r>
              <a:rPr lang="en-US" altLang="zh-CN" sz="1400" i="0" dirty="0" err="1" smtClean="0">
                <a:latin typeface="Courier New" charset="0"/>
                <a:ea typeface="宋体" pitchFamily="-65" charset="-128"/>
                <a:cs typeface="Courier New" charset="0"/>
              </a:rPr>
              <a:t>an_instance</a:t>
            </a: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);</a:t>
            </a:r>
          </a:p>
          <a:p>
            <a:pPr marL="169863" indent="-169863">
              <a:spcBef>
                <a:spcPts val="72"/>
              </a:spcBef>
            </a:pP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  }</a:t>
            </a:r>
          </a:p>
          <a:p>
            <a:pPr marL="169863" indent="-169863">
              <a:spcBef>
                <a:spcPts val="72"/>
              </a:spcBef>
            </a:pP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};</a:t>
            </a:r>
          </a:p>
          <a:p>
            <a:pPr>
              <a:spcBef>
                <a:spcPts val="72"/>
              </a:spcBef>
            </a:pPr>
            <a:endParaRPr lang="en-US" sz="1400" dirty="0"/>
          </a:p>
        </p:txBody>
      </p:sp>
      <p:sp>
        <p:nvSpPr>
          <p:cNvPr id="6" name="Bent Arrow 5"/>
          <p:cNvSpPr/>
          <p:nvPr/>
        </p:nvSpPr>
        <p:spPr bwMode="auto">
          <a:xfrm rot="5400000">
            <a:off x="5453684" y="921513"/>
            <a:ext cx="535442" cy="2502768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8922"/>
            </a:avLst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6935432" y="1083334"/>
            <a:ext cx="2208568" cy="681038"/>
          </a:xfrm>
          <a:prstGeom prst="wedgeRoundRectCallout">
            <a:avLst>
              <a:gd name="adj1" fmla="val -38874"/>
              <a:gd name="adj2" fmla="val 148919"/>
              <a:gd name="adj3" fmla="val 16667"/>
            </a:avLst>
          </a:prstGeom>
          <a:solidFill>
            <a:srgbClr val="FFFF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</a:rPr>
              <a:t>RawListener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</a:rPr>
              <a:t> Facet Implementation</a:t>
            </a:r>
            <a:endParaRPr kumimoji="0" 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4532311" y="1098761"/>
            <a:ext cx="2373420" cy="681038"/>
          </a:xfrm>
          <a:prstGeom prst="wedgeRoundRectCallout">
            <a:avLst>
              <a:gd name="adj1" fmla="val -89050"/>
              <a:gd name="adj2" fmla="val 32249"/>
              <a:gd name="adj3" fmla="val 16667"/>
            </a:avLst>
          </a:prstGeom>
          <a:solidFill>
            <a:srgbClr val="FFFF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</a:rPr>
              <a:t>Type-</a:t>
            </a:r>
            <a:r>
              <a:rPr lang="en-US" sz="1700" i="0" dirty="0" smtClean="0">
                <a:latin typeface="Arial" pitchFamily="-65" charset="0"/>
              </a:rPr>
              <a:t>specific </a:t>
            </a:r>
            <a:r>
              <a:rPr lang="en-US" sz="1700" i="0" dirty="0" err="1" smtClean="0">
                <a:latin typeface="Arial" pitchFamily="-65" charset="0"/>
              </a:rPr>
              <a:t>RawListener</a:t>
            </a:r>
            <a:r>
              <a:rPr lang="en-US" sz="1700" i="0" dirty="0" smtClean="0">
                <a:latin typeface="Arial" pitchFamily="-65" charset="0"/>
              </a:rPr>
              <a:t> Interface</a:t>
            </a:r>
            <a:endParaRPr kumimoji="0" 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0" y="3235729"/>
            <a:ext cx="4470054" cy="2477969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ts val="72"/>
              </a:spcBef>
            </a:pP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class </a:t>
            </a:r>
            <a:r>
              <a:rPr lang="en-US" altLang="zh-CN" sz="1400" i="0" dirty="0" err="1" smtClean="0">
                <a:latin typeface="Courier New" charset="0"/>
                <a:ea typeface="宋体" pitchFamily="-65" charset="-128"/>
                <a:cs typeface="Courier New" charset="0"/>
              </a:rPr>
              <a:t>Receiver_exec_i</a:t>
            </a:r>
            <a:endParaRPr lang="en-US" altLang="zh-CN" sz="1400" i="0" dirty="0" smtClean="0">
              <a:latin typeface="Courier New" charset="0"/>
              <a:ea typeface="宋体" pitchFamily="-65" charset="-128"/>
              <a:cs typeface="Courier New" charset="0"/>
            </a:endParaRPr>
          </a:p>
          <a:p>
            <a:pPr marL="169863" indent="-169863">
              <a:spcBef>
                <a:spcPts val="72"/>
              </a:spcBef>
            </a:pP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  : public virtual </a:t>
            </a:r>
            <a:r>
              <a:rPr lang="en-US" altLang="zh-CN" sz="1400" i="0" dirty="0" err="1" smtClean="0">
                <a:latin typeface="Courier New" charset="0"/>
                <a:ea typeface="宋体" pitchFamily="-65" charset="-128"/>
                <a:cs typeface="Courier New" charset="0"/>
              </a:rPr>
              <a:t>Receiver_Exec</a:t>
            </a: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,</a:t>
            </a:r>
          </a:p>
          <a:p>
            <a:pPr marL="169863" indent="-169863">
              <a:spcBef>
                <a:spcPts val="72"/>
              </a:spcBef>
            </a:pP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    public virtual ::</a:t>
            </a:r>
            <a:r>
              <a:rPr lang="en-US" altLang="zh-CN" sz="1400" i="0" dirty="0" err="1" smtClean="0">
                <a:latin typeface="Courier New" charset="0"/>
                <a:ea typeface="宋体" pitchFamily="-65" charset="-128"/>
                <a:cs typeface="Courier New" charset="0"/>
              </a:rPr>
              <a:t>CORBA::LocalObject</a:t>
            </a:r>
            <a:endParaRPr lang="en-US" altLang="zh-CN" sz="1400" i="0" dirty="0" smtClean="0">
              <a:latin typeface="Courier New" charset="0"/>
              <a:ea typeface="宋体" pitchFamily="-65" charset="-128"/>
              <a:cs typeface="Courier New" charset="0"/>
            </a:endParaRPr>
          </a:p>
          <a:p>
            <a:pPr marL="169863" indent="-169863">
              <a:spcBef>
                <a:spcPts val="72"/>
              </a:spcBef>
            </a:pP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{</a:t>
            </a:r>
          </a:p>
          <a:p>
            <a:pPr marL="169863" indent="-169863">
              <a:spcBef>
                <a:spcPts val="72"/>
              </a:spcBef>
            </a:pP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 virtual </a:t>
            </a:r>
          </a:p>
          <a:p>
            <a:pPr marL="169863" indent="-169863">
              <a:spcBef>
                <a:spcPts val="72"/>
              </a:spcBef>
            </a:pP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::</a:t>
            </a:r>
            <a:r>
              <a:rPr lang="en-US" altLang="zh-CN" sz="1400" i="0" dirty="0" err="1" smtClean="0">
                <a:latin typeface="Courier New" charset="0"/>
                <a:ea typeface="宋体" pitchFamily="-65" charset="-128"/>
                <a:cs typeface="Courier New" charset="0"/>
              </a:rPr>
              <a:t>CCM_DDS::CCM_string_RawListener_ptr</a:t>
            </a:r>
            <a:endParaRPr lang="en-US" altLang="zh-CN" sz="1400" i="0" dirty="0" smtClean="0">
              <a:latin typeface="Courier New" charset="0"/>
              <a:ea typeface="宋体" pitchFamily="-65" charset="-128"/>
              <a:cs typeface="Courier New" charset="0"/>
            </a:endParaRPr>
          </a:p>
          <a:p>
            <a:pPr marL="169863" indent="-169863">
              <a:spcBef>
                <a:spcPts val="72"/>
              </a:spcBef>
            </a:pP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    </a:t>
            </a:r>
            <a:r>
              <a:rPr lang="en-US" altLang="zh-CN" sz="1400" i="0" dirty="0" err="1" smtClean="0">
                <a:latin typeface="Courier New" charset="0"/>
                <a:ea typeface="宋体" pitchFamily="-65" charset="-128"/>
                <a:cs typeface="Courier New" charset="0"/>
              </a:rPr>
              <a:t>get_read_message_listener</a:t>
            </a: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 (void) {</a:t>
            </a:r>
          </a:p>
          <a:p>
            <a:pPr marL="169863" indent="-169863">
              <a:spcBef>
                <a:spcPts val="72"/>
              </a:spcBef>
            </a:pP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  return new </a:t>
            </a:r>
            <a:r>
              <a:rPr lang="en-US" altLang="zh-CN" sz="1400" i="0" dirty="0" err="1" smtClean="0">
                <a:latin typeface="Courier New" charset="0"/>
                <a:ea typeface="宋体" pitchFamily="-65" charset="-128"/>
                <a:cs typeface="Courier New" charset="0"/>
              </a:rPr>
              <a:t>RawListener_exec_i</a:t>
            </a: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 ();</a:t>
            </a:r>
          </a:p>
          <a:p>
            <a:pPr marL="169863" indent="-169863">
              <a:spcBef>
                <a:spcPts val="72"/>
              </a:spcBef>
            </a:pP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  } </a:t>
            </a:r>
          </a:p>
          <a:p>
            <a:pPr marL="169863" indent="-169863">
              <a:spcBef>
                <a:spcPts val="72"/>
              </a:spcBef>
            </a:pP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};</a:t>
            </a:r>
            <a:endParaRPr lang="en-US" altLang="zh-CN" sz="1400" i="0" dirty="0">
              <a:latin typeface="Courier New" charset="0"/>
              <a:ea typeface="宋体" pitchFamily="-65" charset="-128"/>
              <a:cs typeface="Courier New" charset="0"/>
            </a:endParaRP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910873" y="5887522"/>
            <a:ext cx="3021624" cy="970478"/>
          </a:xfrm>
          <a:prstGeom prst="wedgeRoundRectCallout">
            <a:avLst>
              <a:gd name="adj1" fmla="val -1559"/>
              <a:gd name="adj2" fmla="val -125573"/>
              <a:gd name="adj3" fmla="val 16667"/>
            </a:avLst>
          </a:prstGeom>
          <a:solidFill>
            <a:srgbClr val="FFFF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</a:rPr>
              <a:t>Component executor </a:t>
            </a:r>
            <a:r>
              <a:rPr kumimoji="0" lang="en-US" sz="17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</a:rPr>
              <a:t>read_message_listener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</a:rPr>
              <a:t> navigation method.</a:t>
            </a:r>
            <a:endParaRPr kumimoji="0" 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Hello, World Prototype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$CIAO_ROOT/connectors/dds4ccm/examples/Hello</a:t>
            </a:r>
          </a:p>
          <a:p>
            <a:r>
              <a:rPr lang="en-US" dirty="0" smtClean="0"/>
              <a:t>A full implementation has been created</a:t>
            </a:r>
          </a:p>
          <a:p>
            <a:pPr lvl="1"/>
            <a:r>
              <a:rPr lang="en-US" dirty="0" smtClean="0"/>
              <a:t>Sender component and connector fragment</a:t>
            </a:r>
          </a:p>
          <a:p>
            <a:pPr lvl="1"/>
            <a:r>
              <a:rPr lang="en-US" dirty="0" smtClean="0"/>
              <a:t>Receiver component and connector fragment</a:t>
            </a:r>
          </a:p>
          <a:p>
            <a:pPr lvl="1"/>
            <a:r>
              <a:rPr lang="en-US" dirty="0" smtClean="0"/>
              <a:t>Non-CCM DDS sender</a:t>
            </a:r>
          </a:p>
          <a:p>
            <a:pPr lvl="1"/>
            <a:r>
              <a:rPr lang="en-US" dirty="0" smtClean="0"/>
              <a:t>Non-CCM DDS receiver</a:t>
            </a:r>
          </a:p>
          <a:p>
            <a:r>
              <a:rPr lang="en-US" dirty="0" smtClean="0"/>
              <a:t>Multiple test scenarios</a:t>
            </a:r>
          </a:p>
          <a:p>
            <a:pPr lvl="1"/>
            <a:r>
              <a:rPr lang="en-US" dirty="0" smtClean="0"/>
              <a:t>One to one</a:t>
            </a:r>
          </a:p>
          <a:p>
            <a:pPr lvl="1"/>
            <a:r>
              <a:rPr lang="en-US" dirty="0" smtClean="0"/>
              <a:t>Many to one</a:t>
            </a:r>
          </a:p>
          <a:p>
            <a:pPr lvl="1"/>
            <a:r>
              <a:rPr lang="en-US" dirty="0" smtClean="0"/>
              <a:t>One to many</a:t>
            </a:r>
          </a:p>
          <a:p>
            <a:pPr lvl="1"/>
            <a:r>
              <a:rPr lang="en-US" dirty="0" smtClean="0"/>
              <a:t>Interoperability with non-CCM DDS programs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440755" y="5842815"/>
            <a:ext cx="8267733" cy="830997"/>
          </a:xfrm>
          <a:prstGeom prst="rect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-65" charset="0"/>
              </a:rPr>
              <a:t>The full source code for this example is available in CIAO 0.7.3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itchFamily="-65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7463" y="6242050"/>
            <a:ext cx="700087" cy="488950"/>
          </a:xfrm>
          <a:prstGeom prst="rect">
            <a:avLst/>
          </a:prstGeom>
          <a:noFill/>
        </p:spPr>
        <p:txBody>
          <a:bodyPr/>
          <a:lstStyle/>
          <a:p>
            <a:fld id="{5CB601B8-8FA2-AE48-A3A2-26C7472E0B50}" type="slidenum">
              <a:rPr lang="zh-CN" altLang="en-US"/>
              <a:pPr/>
              <a:t>38</a:t>
            </a:fld>
            <a:endParaRPr lang="en-US" altLang="zh-CN"/>
          </a:p>
        </p:txBody>
      </p:sp>
      <p:sp>
        <p:nvSpPr>
          <p:cNvPr id="28569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311275" y="1066800"/>
            <a:ext cx="7213600" cy="5019675"/>
          </a:xfrm>
          <a:noFill/>
        </p:spPr>
        <p:txBody>
          <a:bodyPr anchor="ctr" anchorCtr="1"/>
          <a:lstStyle/>
          <a:p>
            <a:pPr algn="ctr" eaLnBrk="1" hangingPunct="1">
              <a:buFont typeface="Wingdings" charset="2"/>
              <a:buNone/>
            </a:pPr>
            <a:endParaRPr lang="zh-CN" altLang="en-US" sz="5400">
              <a:solidFill>
                <a:srgbClr val="FF3300"/>
              </a:solidFill>
            </a:endParaRPr>
          </a:p>
          <a:p>
            <a:pPr algn="ctr" eaLnBrk="1" hangingPunct="1">
              <a:buFont typeface="Wingdings" charset="2"/>
              <a:buNone/>
            </a:pPr>
            <a:r>
              <a:rPr lang="en-US" altLang="zh-CN" sz="5400">
                <a:solidFill>
                  <a:srgbClr val="FF3300"/>
                </a:solidFill>
              </a:rPr>
              <a:t>AMI4CCM</a:t>
            </a:r>
          </a:p>
          <a:p>
            <a:pPr algn="ctr" eaLnBrk="1" hangingPunct="1">
              <a:buFont typeface="Wingdings" charset="2"/>
              <a:buNone/>
            </a:pPr>
            <a:endParaRPr lang="zh-CN" altLang="en-US" sz="5400">
              <a:solidFill>
                <a:srgbClr val="FF33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ChangeArrowheads="1"/>
          </p:cNvSpPr>
          <p:nvPr/>
        </p:nvSpPr>
        <p:spPr bwMode="auto">
          <a:xfrm>
            <a:off x="0" y="542925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altLang="zh-CN" sz="3200" i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AMI4CCM</a:t>
            </a:r>
          </a:p>
        </p:txBody>
      </p:sp>
      <p:sp>
        <p:nvSpPr>
          <p:cNvPr id="286723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286724" name="Rectangle 4"/>
          <p:cNvSpPr>
            <a:spLocks noChangeArrowheads="1"/>
          </p:cNvSpPr>
          <p:nvPr/>
        </p:nvSpPr>
        <p:spPr bwMode="auto">
          <a:xfrm>
            <a:off x="381000" y="13430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200" i="0" dirty="0">
                <a:ea typeface="宋体" pitchFamily="-65" charset="-128"/>
                <a:cs typeface="Times New Roman" charset="0"/>
              </a:rPr>
              <a:t>Deliver Asynchronous Method Invocation to CCM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200" i="0" dirty="0">
                <a:ea typeface="宋体" pitchFamily="-65" charset="-128"/>
                <a:cs typeface="Times New Roman" charset="0"/>
              </a:rPr>
              <a:t>AMI4CCM doesn’t use IDL3+, just IDL3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200" i="0" dirty="0">
                <a:ea typeface="宋体" pitchFamily="-65" charset="-128"/>
                <a:cs typeface="Times New Roman" charset="0"/>
              </a:rPr>
              <a:t>AMI4CCM defines as set of rules to for implied IDL3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200" i="0" dirty="0">
                <a:ea typeface="宋体" pitchFamily="-65" charset="-128"/>
                <a:cs typeface="Times New Roman" charset="0"/>
              </a:rPr>
              <a:t>Callback model only</a:t>
            </a:r>
          </a:p>
          <a:p>
            <a:pPr marL="627063" lvl="1" indent="-169863">
              <a:spcBef>
                <a:spcPct val="40000"/>
              </a:spcBef>
              <a:buFontTx/>
              <a:buChar char="•"/>
            </a:pPr>
            <a:endParaRPr lang="en-US" altLang="zh-CN" sz="2200" i="0" dirty="0">
              <a:ea typeface="宋体" pitchFamily="-65" charset="-128"/>
              <a:cs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ChangeArrowheads="1"/>
          </p:cNvSpPr>
          <p:nvPr/>
        </p:nvSpPr>
        <p:spPr bwMode="auto">
          <a:xfrm>
            <a:off x="0" y="542925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altLang="zh-CN" sz="3200" i="0" dirty="0" smtClean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Results iteration 2</a:t>
            </a:r>
            <a:endParaRPr lang="en-US" altLang="zh-CN" sz="3200" i="0" dirty="0">
              <a:solidFill>
                <a:srgbClr val="FF0000"/>
              </a:solidFill>
              <a:ea typeface="宋体" pitchFamily="-65" charset="-128"/>
              <a:cs typeface="宋体" pitchFamily="-65" charset="-128"/>
            </a:endParaRPr>
          </a:p>
        </p:txBody>
      </p:sp>
      <p:sp>
        <p:nvSpPr>
          <p:cNvPr id="260099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 dirty="0">
              <a:ea typeface="宋体" pitchFamily="-65" charset="-128"/>
              <a:cs typeface="Times New Roman" charset="0"/>
            </a:endParaRPr>
          </a:p>
        </p:txBody>
      </p:sp>
      <p:sp>
        <p:nvSpPr>
          <p:cNvPr id="260100" name="Rectangle 3"/>
          <p:cNvSpPr>
            <a:spLocks noChangeArrowheads="1"/>
          </p:cNvSpPr>
          <p:nvPr/>
        </p:nvSpPr>
        <p:spPr bwMode="auto">
          <a:xfrm>
            <a:off x="0" y="1058429"/>
            <a:ext cx="8064708" cy="5161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DDS4CCM first initial prototype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Reported a list with issues to the OMG for discussion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Some issues caused uncertainties for the prototype</a:t>
            </a:r>
          </a:p>
          <a:p>
            <a:pPr marL="627063" lvl="1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Started IDL3+ implementation in the TAO_IDL front end</a:t>
            </a:r>
          </a:p>
          <a:p>
            <a:pPr marL="627063" lvl="1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Worked on a first concept of AMI4CCM</a:t>
            </a:r>
          </a:p>
          <a:p>
            <a:pPr marL="627063" lvl="1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Delayed implementing more DDS ports in the prototype</a:t>
            </a:r>
          </a:p>
          <a:p>
            <a:pPr marL="627063" lvl="1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Delayed detailed spec compliance check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 dirty="0">
              <a:ea typeface="宋体" pitchFamily="-65" charset="-128"/>
              <a:cs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/>
          <p:cNvSpPr>
            <a:spLocks noChangeArrowheads="1"/>
          </p:cNvSpPr>
          <p:nvPr/>
        </p:nvSpPr>
        <p:spPr bwMode="auto">
          <a:xfrm>
            <a:off x="0" y="542925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altLang="zh-CN" sz="3200" i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AMI4CCM</a:t>
            </a:r>
          </a:p>
        </p:txBody>
      </p:sp>
      <p:sp>
        <p:nvSpPr>
          <p:cNvPr id="287747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287748" name="Rectangle 4"/>
          <p:cNvSpPr>
            <a:spLocks noChangeArrowheads="1"/>
          </p:cNvSpPr>
          <p:nvPr/>
        </p:nvSpPr>
        <p:spPr bwMode="auto">
          <a:xfrm>
            <a:off x="381000" y="13430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200" i="0" dirty="0">
                <a:ea typeface="宋体" pitchFamily="-65" charset="-128"/>
                <a:cs typeface="Times New Roman" charset="0"/>
              </a:rPr>
              <a:t>Tooling will generate an AMI fragment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200" i="0" dirty="0">
                <a:ea typeface="宋体" pitchFamily="-65" charset="-128"/>
                <a:cs typeface="Times New Roman" charset="0"/>
              </a:rPr>
              <a:t>AMI fragment will handle the asynchronous invocation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200" i="0" dirty="0">
                <a:ea typeface="宋体" pitchFamily="-65" charset="-128"/>
                <a:cs typeface="Times New Roman" charset="0"/>
              </a:rPr>
              <a:t>AMI fragment uses CORBA AMI (but could use other mechanisms like DDS)</a:t>
            </a:r>
          </a:p>
        </p:txBody>
      </p:sp>
      <p:pic>
        <p:nvPicPr>
          <p:cNvPr id="28774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16063" y="3600450"/>
            <a:ext cx="5360987" cy="1693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ChangeArrowheads="1"/>
          </p:cNvSpPr>
          <p:nvPr/>
        </p:nvSpPr>
        <p:spPr bwMode="auto">
          <a:xfrm>
            <a:off x="0" y="542925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altLang="zh-CN" sz="3200" i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AMI4CCM</a:t>
            </a:r>
          </a:p>
        </p:txBody>
      </p:sp>
      <p:sp>
        <p:nvSpPr>
          <p:cNvPr id="288771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288772" name="Rectangle 4"/>
          <p:cNvSpPr>
            <a:spLocks noChangeArrowheads="1"/>
          </p:cNvSpPr>
          <p:nvPr/>
        </p:nvSpPr>
        <p:spPr bwMode="auto">
          <a:xfrm>
            <a:off x="381000" y="13430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200" i="0" dirty="0">
                <a:ea typeface="宋体" pitchFamily="-65" charset="-128"/>
                <a:cs typeface="Times New Roman" charset="0"/>
              </a:rPr>
              <a:t>TAO_IDL compiler will be extended to generate the fragment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200" i="0" dirty="0">
                <a:ea typeface="宋体" pitchFamily="-65" charset="-128"/>
                <a:cs typeface="Times New Roman" charset="0"/>
              </a:rPr>
              <a:t>Set of new implied ports generated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200" i="0" dirty="0">
              <a:ea typeface="宋体" pitchFamily="-65" charset="-128"/>
              <a:cs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2"/>
          <p:cNvSpPr>
            <a:spLocks noChangeArrowheads="1"/>
          </p:cNvSpPr>
          <p:nvPr/>
        </p:nvSpPr>
        <p:spPr bwMode="auto">
          <a:xfrm>
            <a:off x="0" y="542925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altLang="zh-CN" sz="3200" i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Example</a:t>
            </a:r>
          </a:p>
        </p:txBody>
      </p:sp>
      <p:sp>
        <p:nvSpPr>
          <p:cNvPr id="289795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289796" name="Rectangle 4"/>
          <p:cNvSpPr>
            <a:spLocks noChangeArrowheads="1"/>
          </p:cNvSpPr>
          <p:nvPr/>
        </p:nvSpPr>
        <p:spPr bwMode="auto">
          <a:xfrm>
            <a:off x="381000" y="13430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sz="1400" i="0">
                <a:latin typeface="Courier New" charset="0"/>
                <a:ea typeface="Courier New" charset="0"/>
                <a:cs typeface="Courier New" charset="0"/>
              </a:rPr>
              <a:t>interface MyFoo </a:t>
            </a:r>
          </a:p>
          <a:p>
            <a:r>
              <a:rPr lang="en-US" sz="1400" i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sz="1400" i="0">
                <a:latin typeface="Courier New" charset="0"/>
                <a:ea typeface="Courier New" charset="0"/>
                <a:cs typeface="Courier New" charset="0"/>
              </a:rPr>
              <a:t>  long foo (in string in_str, out string answer) raises (my_exception);</a:t>
            </a:r>
          </a:p>
          <a:p>
            <a:r>
              <a:rPr lang="en-US" sz="1400" i="0">
                <a:latin typeface="Courier New" charset="0"/>
                <a:ea typeface="Courier New" charset="0"/>
                <a:cs typeface="Courier New" charset="0"/>
              </a:rPr>
              <a:t>};</a:t>
            </a:r>
          </a:p>
          <a:p>
            <a:r>
              <a:rPr lang="en-US" sz="1400" i="0">
                <a:latin typeface="Courier New" charset="0"/>
                <a:ea typeface="Courier New" charset="0"/>
                <a:cs typeface="Courier New" charset="0"/>
              </a:rPr>
              <a:t>// Implied IDL</a:t>
            </a:r>
          </a:p>
          <a:p>
            <a:r>
              <a:rPr lang="en-US" sz="1400" i="0">
                <a:latin typeface="Courier New" charset="0"/>
                <a:ea typeface="Courier New" charset="0"/>
                <a:cs typeface="Courier New" charset="0"/>
              </a:rPr>
              <a:t>interface AMI_MyFoo_callback</a:t>
            </a:r>
          </a:p>
          <a:p>
            <a:r>
              <a:rPr lang="en-US" sz="1400" i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sz="1400" i="0">
                <a:latin typeface="Courier New" charset="0"/>
                <a:ea typeface="Courier New" charset="0"/>
                <a:cs typeface="Courier New" charset="0"/>
              </a:rPr>
              <a:t>  void foo_callback_handler (in long result, in string answer);</a:t>
            </a:r>
          </a:p>
          <a:p>
            <a:r>
              <a:rPr lang="en-US" sz="1400" i="0">
                <a:latin typeface="Courier New" charset="0"/>
                <a:ea typeface="Courier New" charset="0"/>
                <a:cs typeface="Courier New" charset="0"/>
              </a:rPr>
              <a:t>  void foo_callback_excep (in InternalException exception_holder);</a:t>
            </a:r>
          </a:p>
          <a:p>
            <a:r>
              <a:rPr lang="en-US" sz="1400" i="0">
                <a:latin typeface="Courier New" charset="0"/>
                <a:ea typeface="Courier New" charset="0"/>
                <a:cs typeface="Courier New" charset="0"/>
              </a:rPr>
              <a:t>};</a:t>
            </a:r>
          </a:p>
          <a:p>
            <a:r>
              <a:rPr lang="en-US" sz="1400" i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1400" i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400" i="0">
                <a:latin typeface="Courier New" charset="0"/>
                <a:ea typeface="Courier New" charset="0"/>
                <a:cs typeface="Courier New" charset="0"/>
              </a:rPr>
              <a:t>interface AMI_MyFoo</a:t>
            </a:r>
          </a:p>
          <a:p>
            <a:r>
              <a:rPr lang="en-US" sz="1400" i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sz="1400" i="0">
                <a:latin typeface="Courier New" charset="0"/>
                <a:ea typeface="Courier New" charset="0"/>
                <a:cs typeface="Courier New" charset="0"/>
              </a:rPr>
              <a:t>  void sendc_foo (in AMI_MyFoo_callback cb_handler, in string in_str);</a:t>
            </a:r>
          </a:p>
          <a:p>
            <a:r>
              <a:rPr lang="en-US" sz="1400" i="0">
                <a:latin typeface="Courier New" charset="0"/>
                <a:ea typeface="Courier New" charset="0"/>
                <a:cs typeface="Courier New" charset="0"/>
              </a:rPr>
              <a:t>};</a:t>
            </a:r>
          </a:p>
          <a:p>
            <a:endParaRPr lang="en-US" sz="1400" i="0">
              <a:latin typeface="Courier New" charset="0"/>
              <a:ea typeface="Courier New" charset="0"/>
              <a:cs typeface="Courier New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2"/>
          <p:cNvSpPr>
            <a:spLocks noChangeArrowheads="1"/>
          </p:cNvSpPr>
          <p:nvPr/>
        </p:nvSpPr>
        <p:spPr bwMode="auto">
          <a:xfrm>
            <a:off x="0" y="542925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altLang="zh-CN" sz="3200" i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Receiver</a:t>
            </a:r>
          </a:p>
        </p:txBody>
      </p:sp>
      <p:sp>
        <p:nvSpPr>
          <p:cNvPr id="290819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290820" name="Rectangle 4"/>
          <p:cNvSpPr>
            <a:spLocks noChangeArrowheads="1"/>
          </p:cNvSpPr>
          <p:nvPr/>
        </p:nvSpPr>
        <p:spPr bwMode="auto">
          <a:xfrm>
            <a:off x="381000" y="13430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buFont typeface="Arial" pitchFamily="34" charset="0"/>
              <a:buChar char="•"/>
            </a:pPr>
            <a:r>
              <a:rPr lang="nl-NL" sz="2000" i="0" dirty="0" smtClean="0">
                <a:latin typeface="+mn-lt"/>
                <a:ea typeface="Courier New" charset="0"/>
                <a:cs typeface="Courier New" charset="0"/>
              </a:rPr>
              <a:t>Doesn’t see anything of AMI</a:t>
            </a:r>
          </a:p>
          <a:p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component </a:t>
            </a:r>
            <a:r>
              <a:rPr lang="nl-NL" sz="1100" i="0" dirty="0">
                <a:latin typeface="Courier New" charset="0"/>
                <a:ea typeface="Courier New" charset="0"/>
                <a:cs typeface="Courier New" charset="0"/>
              </a:rPr>
              <a:t>Receiver</a:t>
            </a:r>
          </a:p>
          <a:p>
            <a:r>
              <a:rPr lang="nl-NL" sz="1100" i="0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nl-NL" sz="1100" i="0" dirty="0">
                <a:latin typeface="Courier New" charset="0"/>
                <a:ea typeface="Courier New" charset="0"/>
                <a:cs typeface="Courier New" charset="0"/>
              </a:rPr>
              <a:t>  // provides </a:t>
            </a:r>
          </a:p>
          <a:p>
            <a:r>
              <a:rPr lang="nl-NL" sz="1100" i="0" dirty="0">
                <a:latin typeface="Courier New" charset="0"/>
                <a:ea typeface="Courier New" charset="0"/>
                <a:cs typeface="Courier New" charset="0"/>
              </a:rPr>
              <a:t>  provides MyFoo do_my_foo;</a:t>
            </a:r>
          </a:p>
          <a:p>
            <a:r>
              <a:rPr lang="nl-NL" sz="1100" i="0" dirty="0">
                <a:latin typeface="Courier New" charset="0"/>
                <a:ea typeface="Courier New" charset="0"/>
                <a:cs typeface="Courier New" charset="0"/>
              </a:rPr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/>
          <p:cNvSpPr>
            <a:spLocks noChangeArrowheads="1"/>
          </p:cNvSpPr>
          <p:nvPr/>
        </p:nvSpPr>
        <p:spPr bwMode="auto">
          <a:xfrm>
            <a:off x="0" y="542925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altLang="zh-CN" sz="3200" i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Sender</a:t>
            </a:r>
          </a:p>
        </p:txBody>
      </p:sp>
      <p:sp>
        <p:nvSpPr>
          <p:cNvPr id="291843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291844" name="Rectangle 4"/>
          <p:cNvSpPr>
            <a:spLocks noChangeArrowheads="1"/>
          </p:cNvSpPr>
          <p:nvPr/>
        </p:nvSpPr>
        <p:spPr bwMode="auto">
          <a:xfrm>
            <a:off x="381000" y="13430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nl-NL" sz="1100" b="1" i="0">
                <a:latin typeface="Courier New" charset="0"/>
                <a:ea typeface="Courier New" charset="0"/>
                <a:cs typeface="Courier New" charset="0"/>
              </a:rPr>
              <a:t>// SENDER COMPONENT</a:t>
            </a:r>
            <a:endParaRPr lang="nl-NL" sz="1100" i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nl-NL" sz="1100" i="0">
                <a:latin typeface="Courier New" charset="0"/>
                <a:ea typeface="Courier New" charset="0"/>
                <a:cs typeface="Courier New" charset="0"/>
              </a:rPr>
              <a:t>component Sender</a:t>
            </a:r>
          </a:p>
          <a:p>
            <a:r>
              <a:rPr lang="nl-NL" sz="1100" i="0">
                <a:latin typeface="Courier New" charset="0"/>
                <a:ea typeface="Courier New" charset="0"/>
                <a:cs typeface="Courier New" charset="0"/>
              </a:rPr>
              <a:t>  {</a:t>
            </a:r>
          </a:p>
          <a:p>
            <a:r>
              <a:rPr lang="nl-NL" sz="1100" i="0">
                <a:latin typeface="Courier New" charset="0"/>
                <a:ea typeface="Courier New" charset="0"/>
                <a:cs typeface="Courier New" charset="0"/>
              </a:rPr>
              <a:t>    // for asynch invocation.</a:t>
            </a:r>
          </a:p>
          <a:p>
            <a:r>
              <a:rPr lang="nl-NL" sz="1100" i="0">
                <a:latin typeface="Courier New" charset="0"/>
                <a:ea typeface="Courier New" charset="0"/>
                <a:cs typeface="Courier New" charset="0"/>
              </a:rPr>
              <a:t>    uses CCM_AMI::AMI_MyFoo run_asynch_my_foo;</a:t>
            </a:r>
          </a:p>
          <a:p>
            <a:r>
              <a:rPr lang="nl-NL" sz="1100" i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nl-NL" sz="1100" i="0">
                <a:latin typeface="Courier New" charset="0"/>
                <a:ea typeface="Courier New" charset="0"/>
                <a:cs typeface="Courier New" charset="0"/>
              </a:rPr>
            </a:br>
            <a:r>
              <a:rPr lang="nl-NL" sz="1100" i="0">
                <a:latin typeface="Courier New" charset="0"/>
                <a:ea typeface="Courier New" charset="0"/>
                <a:cs typeface="Courier New" charset="0"/>
              </a:rPr>
              <a:t>    // for synchronous invocation</a:t>
            </a:r>
          </a:p>
          <a:p>
            <a:r>
              <a:rPr lang="nl-NL" sz="1100" i="0">
                <a:latin typeface="Courier New" charset="0"/>
                <a:ea typeface="Courier New" charset="0"/>
                <a:cs typeface="Courier New" charset="0"/>
              </a:rPr>
              <a:t>    uses MyFoo run_my_foo;</a:t>
            </a:r>
          </a:p>
          <a:p>
            <a:endParaRPr lang="nl-NL" sz="1100" i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nl-NL" sz="1100" i="0">
                <a:latin typeface="Courier New" charset="0"/>
                <a:ea typeface="Courier New" charset="0"/>
                <a:cs typeface="Courier New" charset="0"/>
              </a:rPr>
              <a:t>    // provides the callback function/exception for the AMI component.</a:t>
            </a:r>
          </a:p>
          <a:p>
            <a:r>
              <a:rPr lang="nl-NL" sz="1100" i="0">
                <a:latin typeface="Courier New" charset="0"/>
                <a:ea typeface="Courier New" charset="0"/>
                <a:cs typeface="Courier New" charset="0"/>
              </a:rPr>
              <a:t>    provides CCM_AMI::AMI_MyFoo_callback the_my_foo_callback;</a:t>
            </a:r>
          </a:p>
          <a:p>
            <a:r>
              <a:rPr lang="nl-NL" sz="1100" i="0">
                <a:latin typeface="Courier New" charset="0"/>
                <a:ea typeface="Courier New" charset="0"/>
                <a:cs typeface="Courier New" charset="0"/>
              </a:rPr>
              <a:t>  };</a:t>
            </a:r>
          </a:p>
          <a:p>
            <a:r>
              <a:rPr lang="nl-NL" sz="1100" i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nl-NL" sz="1100" i="0">
                <a:latin typeface="Courier New" charset="0"/>
                <a:ea typeface="Courier New" charset="0"/>
                <a:cs typeface="Courier New" charset="0"/>
              </a:rPr>
            </a:br>
            <a:endParaRPr lang="nl-NL" sz="1100" i="0">
              <a:latin typeface="Courier New" charset="0"/>
              <a:ea typeface="Courier New" charset="0"/>
              <a:cs typeface="Courier New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2"/>
          <p:cNvSpPr>
            <a:spLocks noChangeArrowheads="1"/>
          </p:cNvSpPr>
          <p:nvPr/>
        </p:nvSpPr>
        <p:spPr bwMode="auto">
          <a:xfrm>
            <a:off x="0" y="542925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altLang="zh-CN" sz="3200" i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AMI Fragment</a:t>
            </a:r>
          </a:p>
        </p:txBody>
      </p:sp>
      <p:sp>
        <p:nvSpPr>
          <p:cNvPr id="292867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292868" name="Rectangle 4"/>
          <p:cNvSpPr>
            <a:spLocks noChangeArrowheads="1"/>
          </p:cNvSpPr>
          <p:nvPr/>
        </p:nvSpPr>
        <p:spPr bwMode="auto">
          <a:xfrm>
            <a:off x="381000" y="13430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nl-NL" sz="1100" i="0">
                <a:latin typeface="Courier New" charset="0"/>
                <a:ea typeface="Courier New" charset="0"/>
                <a:cs typeface="Courier New" charset="0"/>
              </a:rPr>
              <a:t>component AMI</a:t>
            </a:r>
          </a:p>
          <a:p>
            <a:r>
              <a:rPr lang="nl-NL" sz="1100" i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nl-NL" sz="1100" i="0">
                <a:latin typeface="Courier New" charset="0"/>
                <a:ea typeface="Courier New" charset="0"/>
                <a:cs typeface="Courier New" charset="0"/>
              </a:rPr>
              <a:t>  // provides the interface for Sender</a:t>
            </a:r>
          </a:p>
          <a:p>
            <a:r>
              <a:rPr lang="nl-NL" sz="1100" i="0">
                <a:latin typeface="Courier New" charset="0"/>
                <a:ea typeface="Courier New" charset="0"/>
                <a:cs typeface="Courier New" charset="0"/>
              </a:rPr>
              <a:t>  provides CCM_AMI::AMI_MyFoo perform_asynch_my_foo;</a:t>
            </a:r>
          </a:p>
          <a:p>
            <a:endParaRPr lang="nl-NL" sz="1100" i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nl-NL" sz="1100" i="0">
                <a:latin typeface="Courier New" charset="0"/>
                <a:ea typeface="Courier New" charset="0"/>
                <a:cs typeface="Courier New" charset="0"/>
              </a:rPr>
              <a:t>  // uses the interface of the Receiver ('server')</a:t>
            </a:r>
          </a:p>
          <a:p>
            <a:r>
              <a:rPr lang="nl-NL" sz="1100" i="0">
                <a:latin typeface="Courier New" charset="0"/>
                <a:ea typeface="Courier New" charset="0"/>
                <a:cs typeface="Courier New" charset="0"/>
              </a:rPr>
              <a:t>  uses MyFoo my_foo_receiver;</a:t>
            </a:r>
          </a:p>
          <a:p>
            <a:endParaRPr lang="nl-NL" sz="1100" i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nl-NL" sz="1100" i="0">
                <a:latin typeface="Courier New" charset="0"/>
                <a:ea typeface="Courier New" charset="0"/>
                <a:cs typeface="Courier New" charset="0"/>
              </a:rPr>
              <a:t>  // uses the callback interface of the sender</a:t>
            </a:r>
          </a:p>
          <a:p>
            <a:r>
              <a:rPr lang="nl-NL" sz="1100" i="0">
                <a:latin typeface="Courier New" charset="0"/>
                <a:ea typeface="Courier New" charset="0"/>
                <a:cs typeface="Courier New" charset="0"/>
              </a:rPr>
              <a:t>  uses CCM_AMI::AMI_MyFoo_callback callback_my_foo;</a:t>
            </a:r>
          </a:p>
          <a:p>
            <a:r>
              <a:rPr lang="nl-NL" sz="1100" i="0">
                <a:latin typeface="Courier New" charset="0"/>
                <a:ea typeface="Courier New" charset="0"/>
                <a:cs typeface="Courier New" charset="0"/>
              </a:rPr>
              <a:t>};</a:t>
            </a:r>
          </a:p>
          <a:p>
            <a:r>
              <a:rPr lang="nl-NL" sz="1100" i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nl-NL" sz="1100" i="0">
                <a:latin typeface="Courier New" charset="0"/>
                <a:ea typeface="Courier New" charset="0"/>
                <a:cs typeface="Courier New" charset="0"/>
              </a:rPr>
            </a:br>
            <a:endParaRPr lang="nl-NL" sz="1100" i="0">
              <a:latin typeface="Courier New" charset="0"/>
              <a:ea typeface="Courier New" charset="0"/>
              <a:cs typeface="Courier New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/>
          <p:cNvSpPr>
            <a:spLocks noChangeArrowheads="1"/>
          </p:cNvSpPr>
          <p:nvPr/>
        </p:nvSpPr>
        <p:spPr bwMode="auto">
          <a:xfrm>
            <a:off x="0" y="542925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altLang="zh-CN" sz="3200" i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Implement the callback handler</a:t>
            </a:r>
          </a:p>
        </p:txBody>
      </p:sp>
      <p:sp>
        <p:nvSpPr>
          <p:cNvPr id="293891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293892" name="Rectangle 4"/>
          <p:cNvSpPr>
            <a:spLocks noChangeArrowheads="1"/>
          </p:cNvSpPr>
          <p:nvPr/>
        </p:nvSpPr>
        <p:spPr bwMode="auto">
          <a:xfrm>
            <a:off x="381000" y="13430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 class  MyFoo_callback_exec_i</a:t>
            </a:r>
          </a:p>
          <a:p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    : public virtual ::CCM_AMI::CCM_AMI_MyFoo_callback,</a:t>
            </a:r>
          </a:p>
          <a:p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      public virtual ::CORBA::LocalObject</a:t>
            </a:r>
          </a:p>
          <a:p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  {</a:t>
            </a:r>
          </a:p>
          <a:p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  public:</a:t>
            </a:r>
          </a:p>
          <a:p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    MyFoo_callback_exec_i (void);</a:t>
            </a:r>
          </a:p>
          <a:p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    virtual ~MyFoo_callback_exec_i (void);</a:t>
            </a:r>
          </a:p>
          <a:p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    </a:t>
            </a:r>
          </a:p>
          <a:p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    virtual void</a:t>
            </a:r>
          </a:p>
          <a:p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    foo_callback_handler (</a:t>
            </a:r>
          </a:p>
          <a:p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      ::CORBA::Long result,</a:t>
            </a:r>
          </a:p>
          <a:p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      const char * answer);</a:t>
            </a:r>
          </a:p>
          <a:p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    </a:t>
            </a:r>
          </a:p>
          <a:p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    virtual void</a:t>
            </a:r>
          </a:p>
          <a:p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    foo_callback_excep (</a:t>
            </a:r>
          </a:p>
          <a:p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      const ::CCM_AMI::InternalException &amp; exception_holder);</a:t>
            </a:r>
          </a:p>
          <a:p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  };</a:t>
            </a:r>
            <a:r>
              <a:rPr lang="nl-NL" sz="1100" i="0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nl-NL" sz="1100" i="0" dirty="0">
                <a:latin typeface="Courier New" charset="0"/>
                <a:ea typeface="Courier New" charset="0"/>
                <a:cs typeface="Courier New" charset="0"/>
              </a:rPr>
            </a:br>
            <a:endParaRPr lang="nl-NL" sz="1100" i="0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/>
          <p:cNvSpPr>
            <a:spLocks noChangeArrowheads="1"/>
          </p:cNvSpPr>
          <p:nvPr/>
        </p:nvSpPr>
        <p:spPr bwMode="auto">
          <a:xfrm>
            <a:off x="0" y="542925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altLang="zh-CN" sz="3200" i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Implement the callback handler</a:t>
            </a:r>
          </a:p>
        </p:txBody>
      </p:sp>
      <p:sp>
        <p:nvSpPr>
          <p:cNvPr id="293891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293892" name="Rectangle 4"/>
          <p:cNvSpPr>
            <a:spLocks noChangeArrowheads="1"/>
          </p:cNvSpPr>
          <p:nvPr/>
        </p:nvSpPr>
        <p:spPr bwMode="auto">
          <a:xfrm>
            <a:off x="381000" y="13430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Void</a:t>
            </a:r>
          </a:p>
          <a:p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MyFoo_callback_exec_i::foo_callback_handler (</a:t>
            </a:r>
          </a:p>
          <a:p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    ::CORBA::Long result,</a:t>
            </a:r>
          </a:p>
          <a:p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    const char * answer)</a:t>
            </a:r>
          </a:p>
          <a:p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  {</a:t>
            </a:r>
          </a:p>
          <a:p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    printf ("Sender (FOO) :\tCallback from AMI : result &lt;%d&gt; answer &lt;%s&gt;\n", result, answer);</a:t>
            </a:r>
          </a:p>
          <a:p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  }</a:t>
            </a:r>
          </a:p>
          <a:p>
            <a:endParaRPr lang="nl-NL" sz="1100" i="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  void</a:t>
            </a:r>
          </a:p>
          <a:p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  MyFoo_callback_exec_i::foo_callback_excep (</a:t>
            </a:r>
          </a:p>
          <a:p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      const ::CCM_AMI::InternalException &amp; exception_holder)</a:t>
            </a:r>
          </a:p>
          <a:p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  {</a:t>
            </a:r>
          </a:p>
          <a:p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    printf ("Sender (FOO) :\tCallback except from AMI : excepti id : &lt;%d&gt; except string : &lt;%s&gt;\n",</a:t>
            </a:r>
          </a:p>
          <a:p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      exception_holder.id, exception_holder.error_string.in ());</a:t>
            </a:r>
          </a:p>
          <a:p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  }</a:t>
            </a:r>
          </a:p>
          <a:p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</a:br>
            <a:endParaRPr lang="nl-NL" sz="1100" i="0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2"/>
          <p:cNvSpPr>
            <a:spLocks noChangeArrowheads="1"/>
          </p:cNvSpPr>
          <p:nvPr/>
        </p:nvSpPr>
        <p:spPr bwMode="auto">
          <a:xfrm>
            <a:off x="0" y="542925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altLang="zh-CN" sz="3200" i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Invoking the asynchronous callback</a:t>
            </a:r>
          </a:p>
        </p:txBody>
      </p:sp>
      <p:sp>
        <p:nvSpPr>
          <p:cNvPr id="294915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294916" name="Rectangle 4"/>
          <p:cNvSpPr>
            <a:spLocks noChangeArrowheads="1"/>
          </p:cNvSpPr>
          <p:nvPr/>
        </p:nvSpPr>
        <p:spPr bwMode="auto">
          <a:xfrm>
            <a:off x="381000" y="13430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sz="1100" i="0" dirty="0" smtClean="0">
                <a:latin typeface="Courier New" charset="0"/>
                <a:ea typeface="Courier New" charset="0"/>
                <a:cs typeface="Courier New" charset="0"/>
              </a:rPr>
              <a:t> ::CCM_AMI::</a:t>
            </a:r>
            <a:r>
              <a:rPr lang="en-US" sz="1100" i="0" dirty="0" err="1" smtClean="0">
                <a:latin typeface="Courier New" charset="0"/>
                <a:ea typeface="Courier New" charset="0"/>
                <a:cs typeface="Courier New" charset="0"/>
              </a:rPr>
              <a:t>AMI_MyFoo_var</a:t>
            </a:r>
            <a:r>
              <a:rPr lang="en-US" sz="1100" i="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100" i="0" dirty="0" err="1" smtClean="0">
                <a:latin typeface="Courier New" charset="0"/>
                <a:ea typeface="Courier New" charset="0"/>
                <a:cs typeface="Courier New" charset="0"/>
              </a:rPr>
              <a:t>my_foo_ami</a:t>
            </a:r>
            <a:r>
              <a:rPr lang="en-US" sz="1100" i="0" dirty="0" smtClean="0">
                <a:latin typeface="Courier New" charset="0"/>
                <a:ea typeface="Courier New" charset="0"/>
                <a:cs typeface="Courier New" charset="0"/>
              </a:rPr>
              <a:t> =</a:t>
            </a:r>
          </a:p>
          <a:p>
            <a:r>
              <a:rPr lang="en-US" sz="1100" i="0" dirty="0" smtClean="0">
                <a:latin typeface="Courier New" charset="0"/>
                <a:ea typeface="Courier New" charset="0"/>
                <a:cs typeface="Courier New" charset="0"/>
              </a:rPr>
              <a:t>      this-&gt;context_-&gt;</a:t>
            </a:r>
            <a:r>
              <a:rPr lang="en-US" sz="1100" i="0" dirty="0" err="1" smtClean="0">
                <a:latin typeface="Courier New" charset="0"/>
                <a:ea typeface="Courier New" charset="0"/>
                <a:cs typeface="Courier New" charset="0"/>
              </a:rPr>
              <a:t>get_connection_run_asynch_my_foo</a:t>
            </a:r>
            <a:r>
              <a:rPr lang="en-US" sz="1100" i="0" dirty="0" smtClean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r>
              <a:rPr lang="en-US" sz="1100" i="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100" i="0" dirty="0" err="1" smtClean="0">
                <a:latin typeface="Courier New" charset="0"/>
                <a:ea typeface="Courier New" charset="0"/>
                <a:cs typeface="Courier New" charset="0"/>
              </a:rPr>
              <a:t>my_foo_ami</a:t>
            </a:r>
            <a:r>
              <a:rPr lang="en-US" sz="1100" i="0" dirty="0" smtClean="0">
                <a:latin typeface="Courier New" charset="0"/>
                <a:ea typeface="Courier New" charset="0"/>
                <a:cs typeface="Courier New" charset="0"/>
              </a:rPr>
              <a:t>_-&gt;</a:t>
            </a:r>
            <a:r>
              <a:rPr lang="en-US" sz="1100" i="0" dirty="0" err="1" smtClean="0">
                <a:latin typeface="Courier New" charset="0"/>
                <a:ea typeface="Courier New" charset="0"/>
                <a:cs typeface="Courier New" charset="0"/>
              </a:rPr>
              <a:t>sendc_foo</a:t>
            </a:r>
            <a:r>
              <a:rPr lang="en-US" sz="1100" i="0" dirty="0" smtClean="0">
                <a:latin typeface="Courier New" charset="0"/>
                <a:ea typeface="Courier New" charset="0"/>
                <a:cs typeface="Courier New" charset="0"/>
              </a:rPr>
              <a:t> ("Do something asynchronous");</a:t>
            </a:r>
            <a:endParaRPr lang="nl-NL" sz="1100" i="0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2"/>
          <p:cNvSpPr>
            <a:spLocks noChangeArrowheads="1"/>
          </p:cNvSpPr>
          <p:nvPr/>
        </p:nvSpPr>
        <p:spPr bwMode="auto">
          <a:xfrm>
            <a:off x="0" y="542925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altLang="zh-CN" sz="3200" i="0" dirty="0" smtClean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Prototype</a:t>
            </a:r>
            <a:endParaRPr lang="en-US" altLang="zh-CN" sz="3200" i="0" dirty="0">
              <a:solidFill>
                <a:srgbClr val="FF0000"/>
              </a:solidFill>
              <a:ea typeface="宋体" pitchFamily="-65" charset="-128"/>
              <a:cs typeface="宋体" pitchFamily="-65" charset="-128"/>
            </a:endParaRPr>
          </a:p>
        </p:txBody>
      </p:sp>
      <p:sp>
        <p:nvSpPr>
          <p:cNvPr id="294915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294916" name="Rectangle 4"/>
          <p:cNvSpPr>
            <a:spLocks noChangeArrowheads="1"/>
          </p:cNvSpPr>
          <p:nvPr/>
        </p:nvSpPr>
        <p:spPr bwMode="auto">
          <a:xfrm>
            <a:off x="381000" y="13430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sz="2200" i="0" dirty="0" smtClean="0">
                <a:latin typeface="+mn-lt"/>
                <a:ea typeface="宋体" pitchFamily="-65" charset="-128"/>
                <a:cs typeface="Times New Roman" charset="0"/>
              </a:rPr>
              <a:t>$CIAO_ROOT/connectors/ami4ccm/examples/Hello</a:t>
            </a:r>
          </a:p>
          <a:p>
            <a:pPr>
              <a:buFont typeface="Arial" pitchFamily="34" charset="0"/>
              <a:buChar char="•"/>
            </a:pPr>
            <a:r>
              <a:rPr lang="nl-NL" sz="2200" i="0" dirty="0" smtClean="0">
                <a:latin typeface="+mn-lt"/>
                <a:ea typeface="Courier New" charset="0"/>
                <a:cs typeface="Courier New" charset="0"/>
              </a:rPr>
              <a:t>Sender component</a:t>
            </a:r>
          </a:p>
          <a:p>
            <a:pPr>
              <a:buFont typeface="Arial" pitchFamily="34" charset="0"/>
              <a:buChar char="•"/>
            </a:pPr>
            <a:r>
              <a:rPr lang="nl-NL" sz="2200" i="0" dirty="0" smtClean="0">
                <a:latin typeface="+mn-lt"/>
                <a:ea typeface="Courier New" charset="0"/>
                <a:cs typeface="Courier New" charset="0"/>
              </a:rPr>
              <a:t>Receiver component</a:t>
            </a:r>
          </a:p>
          <a:p>
            <a:pPr>
              <a:buFont typeface="Arial" pitchFamily="34" charset="0"/>
              <a:buChar char="•"/>
            </a:pPr>
            <a:r>
              <a:rPr lang="nl-NL" sz="2200" i="0" dirty="0" smtClean="0">
                <a:latin typeface="+mn-lt"/>
                <a:ea typeface="Courier New" charset="0"/>
                <a:cs typeface="Courier New" charset="0"/>
              </a:rPr>
              <a:t>AMI connector </a:t>
            </a:r>
            <a:endParaRPr lang="nl-NL" sz="2200" i="0" dirty="0">
              <a:latin typeface="+mn-lt"/>
              <a:ea typeface="Courier New" charset="0"/>
              <a:cs typeface="Courier New" charset="0"/>
            </a:endParaRPr>
          </a:p>
          <a:p>
            <a:pPr>
              <a:buFont typeface="Arial" pitchFamily="34" charset="0"/>
              <a:buChar char="•"/>
            </a:pPr>
            <a:r>
              <a:rPr lang="nl-NL" sz="2200" i="0" dirty="0" smtClean="0">
                <a:latin typeface="+mn-lt"/>
                <a:ea typeface="Courier New" charset="0"/>
                <a:cs typeface="Courier New" charset="0"/>
              </a:rPr>
              <a:t>Deployment plan for these 3 components</a:t>
            </a:r>
            <a:r>
              <a:rPr lang="nl-NL" sz="2200" i="0" dirty="0">
                <a:latin typeface="+mn-lt"/>
                <a:ea typeface="Courier New" charset="0"/>
                <a:cs typeface="Courier New" charset="0"/>
              </a:rPr>
              <a:t/>
            </a:r>
            <a:br>
              <a:rPr lang="nl-NL" sz="2200" i="0" dirty="0">
                <a:latin typeface="+mn-lt"/>
                <a:ea typeface="Courier New" charset="0"/>
                <a:cs typeface="Courier New" charset="0"/>
              </a:rPr>
            </a:br>
            <a:endParaRPr lang="nl-NL" sz="2200" i="0" dirty="0">
              <a:latin typeface="+mn-lt"/>
              <a:ea typeface="Courier New" charset="0"/>
              <a:cs typeface="Courier New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ChangeArrowheads="1"/>
          </p:cNvSpPr>
          <p:nvPr/>
        </p:nvSpPr>
        <p:spPr bwMode="auto">
          <a:xfrm>
            <a:off x="0" y="542925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altLang="zh-CN" sz="3200" i="0" dirty="0" smtClean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Iteration 3</a:t>
            </a:r>
            <a:endParaRPr lang="en-US" altLang="zh-CN" sz="3200" i="0" dirty="0">
              <a:solidFill>
                <a:srgbClr val="FF0000"/>
              </a:solidFill>
              <a:ea typeface="宋体" pitchFamily="-65" charset="-128"/>
              <a:cs typeface="宋体" pitchFamily="-65" charset="-128"/>
            </a:endParaRPr>
          </a:p>
        </p:txBody>
      </p:sp>
      <p:sp>
        <p:nvSpPr>
          <p:cNvPr id="260099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 dirty="0">
              <a:ea typeface="宋体" pitchFamily="-65" charset="-128"/>
              <a:cs typeface="Times New Roman" charset="0"/>
            </a:endParaRPr>
          </a:p>
        </p:txBody>
      </p:sp>
      <p:sp>
        <p:nvSpPr>
          <p:cNvPr id="260100" name="Rectangle 3"/>
          <p:cNvSpPr>
            <a:spLocks noChangeArrowheads="1"/>
          </p:cNvSpPr>
          <p:nvPr/>
        </p:nvSpPr>
        <p:spPr bwMode="auto">
          <a:xfrm>
            <a:off x="0" y="1058429"/>
            <a:ext cx="8064708" cy="5161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Use RTI </a:t>
            </a:r>
            <a:r>
              <a:rPr lang="en-US" altLang="zh-CN" sz="2000" i="0" dirty="0" err="1" smtClean="0">
                <a:ea typeface="宋体" pitchFamily="-65" charset="-128"/>
                <a:cs typeface="Times New Roman" charset="0"/>
              </a:rPr>
              <a:t>Corba</a:t>
            </a: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 Compatibility kit for the prototype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Add support for specifying QoS using a XML file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Finalize IDL2+/IDL3+</a:t>
            </a:r>
          </a:p>
          <a:p>
            <a:pPr marL="627063" lvl="1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err="1" smtClean="0">
                <a:ea typeface="宋体" pitchFamily="-65" charset="-128"/>
                <a:cs typeface="Times New Roman" charset="0"/>
              </a:rPr>
              <a:t>Templated</a:t>
            </a: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 interfaces, modules, ports, and connectors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 dirty="0" smtClean="0">
              <a:ea typeface="宋体" pitchFamily="-65" charset="-128"/>
              <a:cs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2"/>
          <p:cNvSpPr>
            <a:spLocks noChangeArrowheads="1"/>
          </p:cNvSpPr>
          <p:nvPr/>
        </p:nvSpPr>
        <p:spPr bwMode="auto">
          <a:xfrm>
            <a:off x="0" y="542925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altLang="zh-CN" sz="3200" i="0" dirty="0" smtClean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Possible OMG Process</a:t>
            </a:r>
            <a:endParaRPr lang="en-US" altLang="zh-CN" sz="3200" i="0" dirty="0">
              <a:solidFill>
                <a:srgbClr val="FF0000"/>
              </a:solidFill>
              <a:ea typeface="宋体" pitchFamily="-65" charset="-128"/>
              <a:cs typeface="宋体" pitchFamily="-65" charset="-128"/>
            </a:endParaRPr>
          </a:p>
        </p:txBody>
      </p:sp>
      <p:sp>
        <p:nvSpPr>
          <p:cNvPr id="294915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294916" name="Rectangle 4"/>
          <p:cNvSpPr>
            <a:spLocks noChangeArrowheads="1"/>
          </p:cNvSpPr>
          <p:nvPr/>
        </p:nvSpPr>
        <p:spPr bwMode="auto">
          <a:xfrm>
            <a:off x="381000" y="13430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buFont typeface="Arial" pitchFamily="34" charset="0"/>
              <a:buChar char="•"/>
            </a:pPr>
            <a:r>
              <a:rPr lang="nl-NL" sz="2200" i="0" dirty="0" smtClean="0">
                <a:latin typeface="+mn-lt"/>
                <a:ea typeface="Courier New" charset="0"/>
                <a:cs typeface="Courier New" charset="0"/>
              </a:rPr>
              <a:t>AMI4CCM port part anymore of DDS4CCM</a:t>
            </a:r>
          </a:p>
          <a:p>
            <a:pPr>
              <a:buFont typeface="Arial" pitchFamily="34" charset="0"/>
              <a:buChar char="•"/>
            </a:pPr>
            <a:r>
              <a:rPr lang="nl-NL" sz="2200" i="0" dirty="0" smtClean="0">
                <a:latin typeface="+mn-lt"/>
                <a:ea typeface="Courier New" charset="0"/>
                <a:cs typeface="Courier New" charset="0"/>
              </a:rPr>
              <a:t>Standardization will take</a:t>
            </a:r>
          </a:p>
          <a:p>
            <a:pPr lvl="1">
              <a:buFont typeface="Arial" pitchFamily="34" charset="0"/>
              <a:buChar char="•"/>
            </a:pPr>
            <a:r>
              <a:rPr lang="nl-NL" sz="2200" i="0" dirty="0" smtClean="0">
                <a:latin typeface="+mn-lt"/>
                <a:ea typeface="Courier New" charset="0"/>
                <a:cs typeface="Courier New" charset="0"/>
              </a:rPr>
              <a:t>Request for Proposal (RFP)</a:t>
            </a:r>
          </a:p>
          <a:p>
            <a:pPr lvl="1">
              <a:buFont typeface="Arial" pitchFamily="34" charset="0"/>
              <a:buChar char="•"/>
            </a:pPr>
            <a:r>
              <a:rPr lang="nl-NL" sz="2200" i="0" dirty="0" smtClean="0">
                <a:latin typeface="+mn-lt"/>
                <a:ea typeface="Courier New" charset="0"/>
                <a:cs typeface="Courier New" charset="0"/>
              </a:rPr>
              <a:t>Respond to the proposal</a:t>
            </a:r>
          </a:p>
          <a:p>
            <a:pPr lvl="1">
              <a:buFont typeface="Arial" pitchFamily="34" charset="0"/>
              <a:buChar char="•"/>
            </a:pPr>
            <a:r>
              <a:rPr lang="nl-NL" sz="2200" i="0" dirty="0" smtClean="0">
                <a:latin typeface="+mn-lt"/>
                <a:ea typeface="Courier New" charset="0"/>
                <a:cs typeface="Courier New" charset="0"/>
              </a:rPr>
              <a:t>Agree on a beta 1 specification</a:t>
            </a:r>
          </a:p>
          <a:p>
            <a:pPr lvl="1">
              <a:buFont typeface="Arial" pitchFamily="34" charset="0"/>
              <a:buChar char="•"/>
            </a:pPr>
            <a:r>
              <a:rPr lang="nl-NL" sz="2200" i="0" dirty="0" smtClean="0">
                <a:latin typeface="+mn-lt"/>
                <a:ea typeface="Courier New" charset="0"/>
                <a:cs typeface="Courier New" charset="0"/>
              </a:rPr>
              <a:t>Finalization Task Force (FTF)</a:t>
            </a:r>
          </a:p>
          <a:p>
            <a:pPr>
              <a:buFont typeface="Arial" pitchFamily="34" charset="0"/>
              <a:buChar char="•"/>
            </a:pPr>
            <a:r>
              <a:rPr lang="nl-NL" sz="2200" i="0" dirty="0" smtClean="0">
                <a:latin typeface="+mn-lt"/>
                <a:ea typeface="Courier New" charset="0"/>
                <a:cs typeface="Courier New" charset="0"/>
              </a:rPr>
              <a:t>Time commitment</a:t>
            </a:r>
          </a:p>
          <a:p>
            <a:pPr lvl="1">
              <a:buFont typeface="Arial" pitchFamily="34" charset="0"/>
              <a:buChar char="•"/>
            </a:pPr>
            <a:r>
              <a:rPr lang="nl-NL" sz="2200" i="0" dirty="0" smtClean="0">
                <a:latin typeface="+mn-lt"/>
                <a:ea typeface="Courier New" charset="0"/>
                <a:cs typeface="Courier New" charset="0"/>
              </a:rPr>
              <a:t>4 visits to a OMG meeting, each one week</a:t>
            </a:r>
          </a:p>
          <a:p>
            <a:pPr lvl="1">
              <a:buFont typeface="Arial" pitchFamily="34" charset="0"/>
              <a:buChar char="•"/>
            </a:pPr>
            <a:r>
              <a:rPr lang="nl-NL" sz="2200" i="0" dirty="0" smtClean="0">
                <a:latin typeface="+mn-lt"/>
                <a:ea typeface="Courier New" charset="0"/>
                <a:cs typeface="Courier New" charset="0"/>
              </a:rPr>
              <a:t>Around 2 weeks of work for each meeting</a:t>
            </a:r>
          </a:p>
          <a:p>
            <a:pPr lvl="1">
              <a:buFont typeface="Arial" pitchFamily="34" charset="0"/>
              <a:buChar char="•"/>
            </a:pPr>
            <a:endParaRPr lang="nl-NL" sz="2200" i="0" dirty="0" smtClean="0">
              <a:latin typeface="+mn-lt"/>
              <a:ea typeface="Courier New" charset="0"/>
              <a:cs typeface="Courier New" charset="0"/>
            </a:endParaRPr>
          </a:p>
          <a:p>
            <a:pPr lvl="1">
              <a:buFont typeface="Arial" pitchFamily="34" charset="0"/>
              <a:buChar char="•"/>
            </a:pPr>
            <a:endParaRPr lang="nl-NL" sz="2200" i="0" dirty="0" smtClean="0">
              <a:latin typeface="+mn-lt"/>
              <a:ea typeface="Courier New" charset="0"/>
              <a:cs typeface="Courier New" charset="0"/>
            </a:endParaRPr>
          </a:p>
          <a:p>
            <a:pPr>
              <a:buFont typeface="Arial" pitchFamily="34" charset="0"/>
              <a:buChar char="•"/>
            </a:pPr>
            <a:endParaRPr lang="nl-NL" sz="2200" i="0" dirty="0">
              <a:latin typeface="+mn-lt"/>
              <a:ea typeface="Courier New" charset="0"/>
              <a:cs typeface="Courier New" charset="0"/>
            </a:endParaRPr>
          </a:p>
          <a:p>
            <a:r>
              <a:rPr lang="nl-NL" sz="2200" i="0" dirty="0">
                <a:latin typeface="+mn-lt"/>
                <a:ea typeface="Courier New" charset="0"/>
                <a:cs typeface="Courier New" charset="0"/>
              </a:rPr>
              <a:t/>
            </a:r>
            <a:br>
              <a:rPr lang="nl-NL" sz="2200" i="0" dirty="0">
                <a:latin typeface="+mn-lt"/>
                <a:ea typeface="Courier New" charset="0"/>
                <a:cs typeface="Courier New" charset="0"/>
              </a:rPr>
            </a:br>
            <a:endParaRPr lang="nl-NL" sz="2200" i="0" dirty="0">
              <a:latin typeface="+mn-lt"/>
              <a:ea typeface="Courier New" charset="0"/>
              <a:cs typeface="Courier New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2"/>
          <p:cNvSpPr>
            <a:spLocks noChangeArrowheads="1"/>
          </p:cNvSpPr>
          <p:nvPr/>
        </p:nvSpPr>
        <p:spPr bwMode="auto">
          <a:xfrm>
            <a:off x="0" y="542925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altLang="zh-CN" sz="3200" i="0" dirty="0" smtClean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Modeling</a:t>
            </a:r>
            <a:endParaRPr lang="en-US" altLang="zh-CN" sz="3200" i="0" dirty="0">
              <a:solidFill>
                <a:srgbClr val="FF0000"/>
              </a:solidFill>
              <a:ea typeface="宋体" pitchFamily="-65" charset="-128"/>
              <a:cs typeface="宋体" pitchFamily="-65" charset="-128"/>
            </a:endParaRPr>
          </a:p>
        </p:txBody>
      </p:sp>
      <p:sp>
        <p:nvSpPr>
          <p:cNvPr id="294915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294916" name="Rectangle 4"/>
          <p:cNvSpPr>
            <a:spLocks noChangeArrowheads="1"/>
          </p:cNvSpPr>
          <p:nvPr/>
        </p:nvSpPr>
        <p:spPr bwMode="auto">
          <a:xfrm>
            <a:off x="381000" y="13430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buFont typeface="Arial" pitchFamily="34" charset="0"/>
              <a:buChar char="•"/>
            </a:pPr>
            <a:r>
              <a:rPr lang="nl-NL" sz="2200" i="0" dirty="0" smtClean="0">
                <a:latin typeface="+mn-lt"/>
                <a:ea typeface="Courier New" charset="0"/>
                <a:cs typeface="Courier New" charset="0"/>
              </a:rPr>
              <a:t>Working modeling environment must be avaible for making larger tests</a:t>
            </a:r>
          </a:p>
          <a:p>
            <a:pPr>
              <a:buFont typeface="Arial" pitchFamily="34" charset="0"/>
              <a:buChar char="•"/>
            </a:pPr>
            <a:r>
              <a:rPr lang="en-US" sz="2200" i="0" dirty="0" smtClean="0">
                <a:latin typeface="+mn-lt"/>
                <a:ea typeface="Courier New" charset="0"/>
                <a:cs typeface="Courier New" charset="0"/>
              </a:rPr>
              <a:t>Runtime and modeling efforts should be synchronized</a:t>
            </a:r>
            <a:endParaRPr lang="nl-NL" sz="2200" i="0" dirty="0" smtClean="0">
              <a:latin typeface="+mn-lt"/>
              <a:ea typeface="Courier New" charset="0"/>
              <a:cs typeface="Courier New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F5EAC2B-714A-C24E-A801-C1792E385BC6}" type="slidenum">
              <a:rPr lang="zh-CN" altLang="en-US"/>
              <a:pPr/>
              <a:t>6</a:t>
            </a:fld>
            <a:endParaRPr lang="en-US" altLang="zh-CN" dirty="0"/>
          </a:p>
        </p:txBody>
      </p:sp>
      <p:sp>
        <p:nvSpPr>
          <p:cNvPr id="25907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311275" y="1066800"/>
            <a:ext cx="7213600" cy="5019675"/>
          </a:xfrm>
          <a:noFill/>
        </p:spPr>
        <p:txBody>
          <a:bodyPr anchor="ctr" anchorCtr="1"/>
          <a:lstStyle/>
          <a:p>
            <a:pPr algn="ctr" eaLnBrk="1" hangingPunct="1">
              <a:buFont typeface="Wingdings" charset="2"/>
              <a:buNone/>
            </a:pPr>
            <a:endParaRPr lang="zh-CN" altLang="en-US" sz="5400">
              <a:solidFill>
                <a:srgbClr val="FF3300"/>
              </a:solidFill>
            </a:endParaRPr>
          </a:p>
          <a:p>
            <a:pPr algn="ctr" eaLnBrk="1" hangingPunct="1">
              <a:buFont typeface="Wingdings" charset="2"/>
              <a:buNone/>
            </a:pPr>
            <a:r>
              <a:rPr lang="en-US" altLang="zh-CN" sz="5400" dirty="0">
                <a:solidFill>
                  <a:srgbClr val="FF3300"/>
                </a:solidFill>
              </a:rPr>
              <a:t>IDL3+</a:t>
            </a:r>
          </a:p>
          <a:p>
            <a:pPr algn="ctr" eaLnBrk="1" hangingPunct="1">
              <a:buFont typeface="Wingdings" charset="2"/>
              <a:buNone/>
            </a:pPr>
            <a:endParaRPr lang="zh-CN" altLang="en-US" sz="5400">
              <a:solidFill>
                <a:srgbClr val="FF33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ChangeArrowheads="1"/>
          </p:cNvSpPr>
          <p:nvPr/>
        </p:nvSpPr>
        <p:spPr bwMode="auto">
          <a:xfrm>
            <a:off x="0" y="542925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altLang="zh-CN" sz="3200" i="0" dirty="0" smtClean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Grouping Related Services</a:t>
            </a:r>
            <a:endParaRPr lang="en-US" altLang="zh-CN" sz="3200" i="0" dirty="0">
              <a:solidFill>
                <a:srgbClr val="FF0000"/>
              </a:solidFill>
              <a:ea typeface="宋体" pitchFamily="-65" charset="-128"/>
              <a:cs typeface="宋体" pitchFamily="-65" charset="-128"/>
            </a:endParaRPr>
          </a:p>
        </p:txBody>
      </p:sp>
      <p:sp>
        <p:nvSpPr>
          <p:cNvPr id="260099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 dirty="0">
              <a:ea typeface="宋体" pitchFamily="-65" charset="-128"/>
              <a:cs typeface="Times New Roman" charset="0"/>
            </a:endParaRPr>
          </a:p>
        </p:txBody>
      </p:sp>
      <p:sp>
        <p:nvSpPr>
          <p:cNvPr id="260100" name="Rectangle 3"/>
          <p:cNvSpPr>
            <a:spLocks noChangeArrowheads="1"/>
          </p:cNvSpPr>
          <p:nvPr/>
        </p:nvSpPr>
        <p:spPr bwMode="auto">
          <a:xfrm>
            <a:off x="0" y="1058429"/>
            <a:ext cx="6985238" cy="5161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Context - Components may have one or more facets or receptacles that are related as part of the implementation of a cohesive service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Problem – </a:t>
            </a:r>
          </a:p>
          <a:p>
            <a:pPr marL="627063" lvl="1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No semantic information about these groupings are captured in IDL</a:t>
            </a:r>
          </a:p>
          <a:p>
            <a:pPr marL="627063" lvl="1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Makes it difficult and error prone to plan deployments that are </a:t>
            </a:r>
            <a:r>
              <a:rPr lang="en-US" altLang="zh-CN" sz="2000" dirty="0" smtClean="0">
                <a:ea typeface="宋体" pitchFamily="-65" charset="-128"/>
                <a:cs typeface="Times New Roman" charset="0"/>
              </a:rPr>
              <a:t>correct by construction</a:t>
            </a:r>
            <a:endParaRPr lang="en-US" altLang="zh-CN" sz="2000" i="0" dirty="0" smtClean="0">
              <a:ea typeface="宋体" pitchFamily="-65" charset="-128"/>
              <a:cs typeface="Times New Roman" charset="0"/>
            </a:endParaRPr>
          </a:p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Solution – Create an ‘extended’ port type that may be offered by a component</a:t>
            </a:r>
          </a:p>
          <a:p>
            <a:pPr marL="627063" lvl="1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Requires new IDL keywords to define a grouping of related facets and receptacles</a:t>
            </a:r>
          </a:p>
          <a:p>
            <a:pPr marL="627063" lvl="1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Provides for </a:t>
            </a:r>
            <a:r>
              <a:rPr lang="en-US" altLang="zh-CN" sz="2000" dirty="0" smtClean="0">
                <a:ea typeface="宋体" pitchFamily="-65" charset="-128"/>
                <a:cs typeface="Times New Roman" charset="0"/>
              </a:rPr>
              <a:t>parameterization</a:t>
            </a: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 for services that may be generic with respect to its data type.</a:t>
            </a:r>
          </a:p>
          <a:p>
            <a:pPr marL="627063" lvl="1" indent="-169863">
              <a:spcBef>
                <a:spcPct val="40000"/>
              </a:spcBef>
              <a:buFontTx/>
              <a:buChar char="•"/>
            </a:pPr>
            <a:endParaRPr lang="en-US" altLang="zh-CN" sz="2000" i="0" dirty="0">
              <a:ea typeface="宋体" pitchFamily="-65" charset="-128"/>
              <a:cs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IDL3+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Extension of the IDL3 language</a:t>
            </a:r>
          </a:p>
          <a:p>
            <a:pPr lvl="1"/>
            <a:r>
              <a:rPr lang="en-US" dirty="0" smtClean="0"/>
              <a:t>Defined in the DDS for Lightweight CCM specification (DDS4CCM)</a:t>
            </a:r>
          </a:p>
          <a:p>
            <a:pPr lvl="1"/>
            <a:r>
              <a:rPr lang="en-US" dirty="0" smtClean="0"/>
              <a:t>Provides an IDL3 equivalent mapping so the new constructs can be converted to IDL3</a:t>
            </a:r>
          </a:p>
          <a:p>
            <a:r>
              <a:rPr lang="en-US" dirty="0" smtClean="0"/>
              <a:t>Provides new keywords for</a:t>
            </a:r>
          </a:p>
          <a:p>
            <a:pPr lvl="1"/>
            <a:r>
              <a:rPr lang="en-US" dirty="0" smtClean="0"/>
              <a:t>Specifying grouping of related facets/receptacles (</a:t>
            </a:r>
            <a:r>
              <a:rPr lang="en-US" i="1" dirty="0" err="1" smtClean="0"/>
              <a:t>porttype</a:t>
            </a:r>
            <a:r>
              <a:rPr lang="en-US" i="1" dirty="0" smtClean="0"/>
              <a:t>)</a:t>
            </a:r>
          </a:p>
          <a:p>
            <a:pPr lvl="1"/>
            <a:r>
              <a:rPr lang="en-US" dirty="0" smtClean="0"/>
              <a:t>Declaring ports within a component (</a:t>
            </a:r>
            <a:r>
              <a:rPr lang="en-US" i="1" dirty="0" smtClean="0"/>
              <a:t>port, </a:t>
            </a:r>
            <a:r>
              <a:rPr lang="en-US" i="1" dirty="0" err="1" smtClean="0"/>
              <a:t>mirrorport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Support for new entity intended to provide “glue” between several ports (</a:t>
            </a:r>
            <a:r>
              <a:rPr lang="en-US" i="1" dirty="0" smtClean="0"/>
              <a:t>connector)</a:t>
            </a:r>
            <a:endParaRPr lang="en-US" dirty="0" smtClean="0"/>
          </a:p>
          <a:p>
            <a:pPr lvl="1"/>
            <a:r>
              <a:rPr lang="en-US" dirty="0" smtClean="0"/>
              <a:t>A template syntax for </a:t>
            </a:r>
            <a:r>
              <a:rPr lang="en-US" dirty="0" err="1" smtClean="0"/>
              <a:t>parameterizing</a:t>
            </a:r>
            <a:r>
              <a:rPr lang="en-US" dirty="0" smtClean="0"/>
              <a:t> interfaces, </a:t>
            </a:r>
            <a:r>
              <a:rPr lang="en-US" dirty="0" err="1" smtClean="0"/>
              <a:t>porttypes</a:t>
            </a:r>
            <a:r>
              <a:rPr lang="en-US" dirty="0" smtClean="0"/>
              <a:t>, and connectors. </a:t>
            </a:r>
          </a:p>
          <a:p>
            <a:pPr lvl="1"/>
            <a:endParaRPr lang="en-US" dirty="0" smtClean="0"/>
          </a:p>
        </p:txBody>
      </p:sp>
      <p:sp>
        <p:nvSpPr>
          <p:cNvPr id="5" name="Rectangle 4"/>
          <p:cNvSpPr/>
          <p:nvPr/>
        </p:nvSpPr>
        <p:spPr bwMode="auto">
          <a:xfrm>
            <a:off x="448250" y="5752874"/>
            <a:ext cx="8267733" cy="830997"/>
          </a:xfrm>
          <a:prstGeom prst="rect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-65" charset="0"/>
              </a:rPr>
              <a:t>IDL3+ grammar is still being finalized</a:t>
            </a:r>
            <a:r>
              <a:rPr kumimoji="0" lang="en-US" sz="2400" b="1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-65" charset="0"/>
              </a:rPr>
              <a:t> and will change in the near future!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itchFamily="-65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2"/>
          <p:cNvSpPr>
            <a:spLocks noChangeArrowheads="1"/>
          </p:cNvSpPr>
          <p:nvPr/>
        </p:nvSpPr>
        <p:spPr bwMode="auto">
          <a:xfrm>
            <a:off x="0" y="542925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altLang="zh-CN" sz="3200" i="0" dirty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Fixed extended </a:t>
            </a:r>
            <a:r>
              <a:rPr lang="en-US" altLang="zh-CN" sz="3200" i="0" dirty="0" smtClean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port</a:t>
            </a:r>
            <a:endParaRPr lang="en-US" altLang="zh-CN" sz="3200" i="0" dirty="0">
              <a:solidFill>
                <a:srgbClr val="FF0000"/>
              </a:solidFill>
              <a:ea typeface="宋体" pitchFamily="-65" charset="-128"/>
              <a:cs typeface="宋体" pitchFamily="-65" charset="-128"/>
            </a:endParaRPr>
          </a:p>
        </p:txBody>
      </p:sp>
      <p:sp>
        <p:nvSpPr>
          <p:cNvPr id="262147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262148" name="Rectangle 3"/>
          <p:cNvSpPr>
            <a:spLocks noChangeArrowheads="1"/>
          </p:cNvSpPr>
          <p:nvPr/>
        </p:nvSpPr>
        <p:spPr bwMode="auto">
          <a:xfrm>
            <a:off x="162904" y="970513"/>
            <a:ext cx="8763000" cy="5223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ts val="400"/>
              </a:spcBef>
            </a:pP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interface Data_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Pusher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{</a:t>
            </a:r>
          </a:p>
          <a:p>
            <a:pPr>
              <a:spcBef>
                <a:spcPts val="400"/>
              </a:spcBef>
            </a:pP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void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push(in Data dat);</a:t>
            </a:r>
          </a:p>
          <a:p>
            <a:pPr>
              <a:spcBef>
                <a:spcPts val="400"/>
              </a:spcBef>
            </a:pP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};</a:t>
            </a:r>
          </a:p>
          <a:p>
            <a:pPr>
              <a:spcBef>
                <a:spcPts val="400"/>
              </a:spcBef>
            </a:pP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interface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FlowControl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{</a:t>
            </a:r>
          </a:p>
          <a:p>
            <a:pPr>
              <a:spcBef>
                <a:spcPts val="400"/>
              </a:spcBef>
            </a:pP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void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suspend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();</a:t>
            </a:r>
          </a:p>
          <a:p>
            <a:pPr>
              <a:spcBef>
                <a:spcPts val="400"/>
              </a:spcBef>
            </a:pP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void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resume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pPr>
              <a:spcBef>
                <a:spcPts val="400"/>
              </a:spcBef>
            </a:pP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readonly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attribute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nb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_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waiting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; </a:t>
            </a:r>
          </a:p>
          <a:p>
            <a:pPr>
              <a:spcBef>
                <a:spcPts val="400"/>
              </a:spcBef>
            </a:pP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};</a:t>
            </a:r>
          </a:p>
          <a:p>
            <a:pPr>
              <a:spcBef>
                <a:spcPts val="400"/>
              </a:spcBef>
            </a:pP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nl-NL" sz="1400" i="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//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extended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port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definition</a:t>
            </a:r>
            <a:endParaRPr lang="nl-NL" sz="1400" i="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>
              <a:spcBef>
                <a:spcPts val="400"/>
              </a:spcBef>
            </a:pPr>
            <a:r>
              <a:rPr lang="nl-NL" sz="1400" b="1" i="0" dirty="0"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nl-NL" sz="1400" b="1" i="0" dirty="0" smtClean="0">
                <a:latin typeface="Courier New" charset="0"/>
                <a:ea typeface="Courier New" charset="0"/>
                <a:cs typeface="Courier New" charset="0"/>
              </a:rPr>
              <a:t>orttype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ControlledConsumer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>
              <a:spcBef>
                <a:spcPts val="400"/>
              </a:spcBef>
            </a:pP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 provides Data_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Pusher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consumer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>
              <a:spcBef>
                <a:spcPts val="400"/>
              </a:spcBef>
            </a:pP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uses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FlowControl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control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>
              <a:spcBef>
                <a:spcPts val="400"/>
              </a:spcBef>
            </a:pP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};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</a:p>
          <a:p>
            <a:pPr>
              <a:spcBef>
                <a:spcPts val="400"/>
              </a:spcBef>
            </a:pP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// Component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supporting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a port</a:t>
            </a:r>
          </a:p>
          <a:p>
            <a:pPr>
              <a:spcBef>
                <a:spcPts val="400"/>
              </a:spcBef>
            </a:pP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c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omponent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Sender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>
              <a:spcBef>
                <a:spcPts val="400"/>
              </a:spcBef>
            </a:pP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 port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ControlledConsumer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data_out;</a:t>
            </a:r>
          </a:p>
          <a:p>
            <a:pPr>
              <a:spcBef>
                <a:spcPts val="400"/>
              </a:spcBef>
            </a:pP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};</a:t>
            </a: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4719082" y="1070882"/>
            <a:ext cx="3573553" cy="1021556"/>
          </a:xfrm>
          <a:prstGeom prst="wedgeRoundRectCallout">
            <a:avLst>
              <a:gd name="adj1" fmla="val -77278"/>
              <a:gd name="adj2" fmla="val 244122"/>
              <a:gd name="adj3" fmla="val 16667"/>
            </a:avLst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i="0" dirty="0" smtClean="0">
                <a:latin typeface="Arial" pitchFamily="-65" charset="0"/>
              </a:rPr>
              <a:t>Facets/Receptacles are declared in the same way as a regular component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4334084" y="4782935"/>
            <a:ext cx="5169344" cy="1284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ts val="400"/>
              </a:spcBef>
            </a:pP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c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omponent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Receiver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{</a:t>
            </a:r>
          </a:p>
          <a:p>
            <a:pPr>
              <a:spcBef>
                <a:spcPts val="400"/>
              </a:spcBef>
            </a:pP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mirrorport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ControlledConsumer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data_in;</a:t>
            </a:r>
          </a:p>
          <a:p>
            <a:pPr>
              <a:spcBef>
                <a:spcPts val="400"/>
              </a:spcBef>
            </a:pP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};</a:t>
            </a:r>
          </a:p>
        </p:txBody>
      </p:sp>
      <p:sp>
        <p:nvSpPr>
          <p:cNvPr id="13" name="Rounded Rectangular Callout 12"/>
          <p:cNvSpPr/>
          <p:nvPr/>
        </p:nvSpPr>
        <p:spPr bwMode="auto">
          <a:xfrm>
            <a:off x="4858653" y="3403988"/>
            <a:ext cx="3573553" cy="408623"/>
          </a:xfrm>
          <a:prstGeom prst="wedgeRoundRectCallout">
            <a:avLst>
              <a:gd name="adj1" fmla="val -106357"/>
              <a:gd name="adj2" fmla="val 401084"/>
              <a:gd name="adj3" fmla="val 16667"/>
            </a:avLst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  <p:sp>
        <p:nvSpPr>
          <p:cNvPr id="14" name="Rounded Rectangular Callout 13"/>
          <p:cNvSpPr/>
          <p:nvPr/>
        </p:nvSpPr>
        <p:spPr bwMode="auto">
          <a:xfrm>
            <a:off x="4844274" y="3363972"/>
            <a:ext cx="3573553" cy="1021556"/>
          </a:xfrm>
          <a:prstGeom prst="wedgeRoundRectCallout">
            <a:avLst>
              <a:gd name="adj1" fmla="val 5293"/>
              <a:gd name="adj2" fmla="val 122947"/>
              <a:gd name="adj3" fmla="val 16667"/>
            </a:avLst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</a:rPr>
              <a:t>Port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</a:rPr>
              <a:t> and </a:t>
            </a:r>
            <a:r>
              <a:rPr kumimoji="0" lang="en-US" sz="1800" b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</a:rPr>
              <a:t>mirrorport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</a:rPr>
              <a:t> are used to define opposite ends of the connection.</a:t>
            </a:r>
            <a:endParaRPr kumimoji="0" lang="en-US" sz="180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</p:bldLst>
  </p:timing>
</p:sld>
</file>

<file path=ppt/theme/theme1.xml><?xml version="1.0" encoding="utf-8"?>
<a:theme xmlns:a="http://schemas.openxmlformats.org/drawingml/2006/main" name="DOC-Traditional">
  <a:themeElements>
    <a:clrScheme name="DOC-Traditional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B2B2B2"/>
      </a:folHlink>
    </a:clrScheme>
    <a:fontScheme name="DOC-Traditional">
      <a:majorFont>
        <a:latin typeface="Arial"/>
        <a:ea typeface="Arial Unicode MS"/>
        <a:cs typeface="Arial Unicode MS"/>
      </a:majorFont>
      <a:minorFont>
        <a:latin typeface="Arial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FF99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1800" b="0" i="1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</a:defRPr>
        </a:defPPr>
      </a:lstStyle>
    </a:spDef>
    <a:lnDef>
      <a:spPr bwMode="auto">
        <a:noFill/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arrow"/>
        </a:ln>
        <a:effectLst/>
      </a:spPr>
      <a:bodyPr/>
      <a:lstStyle/>
    </a:lnDef>
  </a:objectDefaults>
  <a:extraClrSchemeLst>
    <a:extraClrScheme>
      <a:clrScheme name="DOC-Traditional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OC-Traditional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OC-Traditional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OC-Traditional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OC-Traditional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OC-Traditional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OC-Traditional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OC-Traditional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apsules">
  <a:themeElements>
    <a:clrScheme name="Capsules 1">
      <a:dk1>
        <a:srgbClr val="003366"/>
      </a:dk1>
      <a:lt1>
        <a:srgbClr val="FFFFFF"/>
      </a:lt1>
      <a:dk2>
        <a:srgbClr val="006666"/>
      </a:dk2>
      <a:lt2>
        <a:srgbClr val="666699"/>
      </a:lt2>
      <a:accent1>
        <a:srgbClr val="33CCCC"/>
      </a:accent1>
      <a:accent2>
        <a:srgbClr val="99CC99"/>
      </a:accent2>
      <a:accent3>
        <a:srgbClr val="FFFFFF"/>
      </a:accent3>
      <a:accent4>
        <a:srgbClr val="002A56"/>
      </a:accent4>
      <a:accent5>
        <a:srgbClr val="ADE2E2"/>
      </a:accent5>
      <a:accent6>
        <a:srgbClr val="8AB98A"/>
      </a:accent6>
      <a:hlink>
        <a:srgbClr val="003366"/>
      </a:hlink>
      <a:folHlink>
        <a:srgbClr val="CC99FF"/>
      </a:folHlink>
    </a:clrScheme>
    <a:fontScheme name="Capsul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</a:defRPr>
        </a:defPPr>
      </a:lstStyle>
    </a:lnDef>
  </a:objectDefaults>
  <a:extraClrSchemeLst>
    <a:extraClrScheme>
      <a:clrScheme name="Capsules 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2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B9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6699"/>
        </a:dk1>
        <a:lt1>
          <a:srgbClr val="FFFFFF"/>
        </a:lt1>
        <a:dk2>
          <a:srgbClr val="6699FF"/>
        </a:dk2>
        <a:lt2>
          <a:srgbClr val="FFFFFF"/>
        </a:lt2>
        <a:accent1>
          <a:srgbClr val="33CCCC"/>
        </a:accent1>
        <a:accent2>
          <a:srgbClr val="006699"/>
        </a:accent2>
        <a:accent3>
          <a:srgbClr val="B8CAFF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99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B95C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5">
        <a:dk1>
          <a:srgbClr val="000066"/>
        </a:dk1>
        <a:lt1>
          <a:srgbClr val="FFFFFF"/>
        </a:lt1>
        <a:dk2>
          <a:srgbClr val="336699"/>
        </a:dk2>
        <a:lt2>
          <a:srgbClr val="FFFFEB"/>
        </a:lt2>
        <a:accent1>
          <a:srgbClr val="99CCFF"/>
        </a:accent1>
        <a:accent2>
          <a:srgbClr val="9999FF"/>
        </a:accent2>
        <a:accent3>
          <a:srgbClr val="ADB8CA"/>
        </a:accent3>
        <a:accent4>
          <a:srgbClr val="DADADA"/>
        </a:accent4>
        <a:accent5>
          <a:srgbClr val="CAE2FF"/>
        </a:accent5>
        <a:accent6>
          <a:srgbClr val="8A8A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6">
        <a:dk1>
          <a:srgbClr val="808000"/>
        </a:dk1>
        <a:lt1>
          <a:srgbClr val="FFFFFF"/>
        </a:lt1>
        <a:dk2>
          <a:srgbClr val="006666"/>
        </a:dk2>
        <a:lt2>
          <a:srgbClr val="FFFFFF"/>
        </a:lt2>
        <a:accent1>
          <a:srgbClr val="FFCC66"/>
        </a:accent1>
        <a:accent2>
          <a:srgbClr val="00ACA8"/>
        </a:accent2>
        <a:accent3>
          <a:srgbClr val="AAB8B8"/>
        </a:accent3>
        <a:accent4>
          <a:srgbClr val="DADADA"/>
        </a:accent4>
        <a:accent5>
          <a:srgbClr val="FFE2B8"/>
        </a:accent5>
        <a:accent6>
          <a:srgbClr val="009B98"/>
        </a:accent6>
        <a:hlink>
          <a:srgbClr val="CC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7">
        <a:dk1>
          <a:srgbClr val="FFFFCC"/>
        </a:dk1>
        <a:lt1>
          <a:srgbClr val="FFFFFF"/>
        </a:lt1>
        <a:dk2>
          <a:srgbClr val="6600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FFCC00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8">
        <a:dk1>
          <a:srgbClr val="FF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56468</TotalTime>
  <Words>3041</Words>
  <Application>Microsoft Office PowerPoint</Application>
  <PresentationFormat>On-screen Show (4:3)</PresentationFormat>
  <Paragraphs>567</Paragraphs>
  <Slides>51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51</vt:i4>
      </vt:variant>
    </vt:vector>
  </HeadingPairs>
  <TitlesOfParts>
    <vt:vector size="53" baseType="lpstr">
      <vt:lpstr>DOC-Traditional</vt:lpstr>
      <vt:lpstr>Capsules</vt:lpstr>
      <vt:lpstr>Slide 1</vt:lpstr>
      <vt:lpstr>Slide 2</vt:lpstr>
      <vt:lpstr>Slide 3</vt:lpstr>
      <vt:lpstr>Slide 4</vt:lpstr>
      <vt:lpstr>Slide 5</vt:lpstr>
      <vt:lpstr>Slide 6</vt:lpstr>
      <vt:lpstr>Slide 7</vt:lpstr>
      <vt:lpstr>IDL3+</vt:lpstr>
      <vt:lpstr>Slide 9</vt:lpstr>
      <vt:lpstr>Fixed Extended Port Equivalent IDL3</vt:lpstr>
      <vt:lpstr>Slide 11</vt:lpstr>
      <vt:lpstr>Parameterized Port Equivalent IDL3</vt:lpstr>
      <vt:lpstr>Slide 13</vt:lpstr>
      <vt:lpstr>Slide 14</vt:lpstr>
      <vt:lpstr>Motivating Connectors (1/2)</vt:lpstr>
      <vt:lpstr>Motivating Connectors (2/2)</vt:lpstr>
      <vt:lpstr>Slide 17</vt:lpstr>
      <vt:lpstr>Slide 18</vt:lpstr>
      <vt:lpstr>Connector Modeling vs. Deployment (1/2)</vt:lpstr>
      <vt:lpstr>Connector Modeling vs. Deployment (2/2)</vt:lpstr>
      <vt:lpstr>Slide 21</vt:lpstr>
      <vt:lpstr>DDS for Lightweight CCM (1/3)</vt:lpstr>
      <vt:lpstr>DDS for Lightweight CCM (2/3)</vt:lpstr>
      <vt:lpstr>DDS for Lightweight CCM (3/3)</vt:lpstr>
      <vt:lpstr>DDS4CCM Basic Ports (1/3)</vt:lpstr>
      <vt:lpstr>DDS4CCM Basic Ports (2/3)</vt:lpstr>
      <vt:lpstr>DDS4CCM Basic Ports (3/3)</vt:lpstr>
      <vt:lpstr>DDS4CCM Extended Ports (1/2)</vt:lpstr>
      <vt:lpstr>DDS4CCM Extended Ports (2/2)</vt:lpstr>
      <vt:lpstr>DDS4CCM Standard Connectors (1/2)</vt:lpstr>
      <vt:lpstr>DDS4CCM Standard Connectors (2/2)</vt:lpstr>
      <vt:lpstr>Example</vt:lpstr>
      <vt:lpstr>Hello, World! IDL</vt:lpstr>
      <vt:lpstr>Implementing the Sender Component</vt:lpstr>
      <vt:lpstr>Receiver Equivalent IDL3</vt:lpstr>
      <vt:lpstr>Implementing the Receiver</vt:lpstr>
      <vt:lpstr>Hello, World Prototype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</vt:vector>
  </TitlesOfParts>
  <Company>Center of Distributed Objects and Components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Nanbor Wang</dc:creator>
  <cp:lastModifiedBy>johnny</cp:lastModifiedBy>
  <cp:revision>3207</cp:revision>
  <dcterms:created xsi:type="dcterms:W3CDTF">2009-09-15T18:27:11Z</dcterms:created>
  <dcterms:modified xsi:type="dcterms:W3CDTF">2009-09-17T07:11:11Z</dcterms:modified>
</cp:coreProperties>
</file>